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57" r:id="rId3"/>
    <p:sldId id="262" r:id="rId4"/>
    <p:sldId id="277" r:id="rId5"/>
    <p:sldId id="270" r:id="rId6"/>
    <p:sldId id="271" r:id="rId7"/>
    <p:sldId id="272" r:id="rId8"/>
    <p:sldId id="264" r:id="rId9"/>
    <p:sldId id="259" r:id="rId10"/>
    <p:sldId id="267" r:id="rId11"/>
    <p:sldId id="268" r:id="rId12"/>
    <p:sldId id="269" r:id="rId13"/>
    <p:sldId id="263" r:id="rId14"/>
    <p:sldId id="273" r:id="rId15"/>
    <p:sldId id="274" r:id="rId16"/>
    <p:sldId id="275" r:id="rId17"/>
    <p:sldId id="261" r:id="rId18"/>
    <p:sldId id="278" r:id="rId19"/>
    <p:sldId id="279"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7" d="100"/>
          <a:sy n="107" d="100"/>
        </p:scale>
        <p:origin x="-156" y="-7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8E4FBE2-9421-4038-9FD7-666EB1F41EAE}" type="datetimeFigureOut">
              <a:rPr lang="en-US" smtClean="0"/>
              <a:pPr/>
              <a:t>2/25/2010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7106D72-208E-4616-9788-3479AD32197B}"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77F7A55-39A0-4A2C-98B6-0668A6DF9850}" type="datetime1">
              <a:rPr lang="en-US" smtClean="0"/>
              <a:pPr/>
              <a:t>2/25/2010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B7E0565-24DA-42E8-909A-BEEF97FD1D62}" type="datetime1">
              <a:rPr lang="en-US" smtClean="0"/>
              <a:pPr/>
              <a:t>2/25/2010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3AED188-D2EB-4029-AA3B-4C5AA5C1B407}" type="datetime1">
              <a:rPr lang="en-US" smtClean="0"/>
              <a:pPr/>
              <a:t>2/25/2010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597595A-2E1E-43A4-8140-46E27F65B313}" type="datetime1">
              <a:rPr lang="en-US" smtClean="0"/>
              <a:pPr/>
              <a:t>2/25/2010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B9D0A68-6CED-40EA-A566-34F1B5300813}" type="datetime1">
              <a:rPr lang="en-US" smtClean="0"/>
              <a:pPr/>
              <a:t>2/25/2010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1FFD2A6-3346-4D80-B75E-8823BC7E548C}" type="datetime1">
              <a:rPr lang="en-US" smtClean="0"/>
              <a:pPr/>
              <a:t>2/25/2010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FAFB59A-4334-4716-B1E1-1B15BD989ECE}" type="datetime1">
              <a:rPr lang="en-US" smtClean="0"/>
              <a:pPr/>
              <a:t>2/25/2010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41697E5-1ABE-4641-8145-16FD185A369A}" type="datetime1">
              <a:rPr lang="en-US" smtClean="0"/>
              <a:pPr/>
              <a:t>2/25/2010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8E4D20-3025-41FE-BE66-B1F3D1F364BC}" type="datetime1">
              <a:rPr lang="en-US" smtClean="0"/>
              <a:pPr/>
              <a:t>2/25/2010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05440EE-A30B-4915-BEFA-CD817D1B2707}" type="datetime1">
              <a:rPr lang="en-US" smtClean="0"/>
              <a:pPr/>
              <a:t>2/25/2010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9780CB3-42AC-4195-84AF-471FD4A86834}" type="datetime1">
              <a:rPr lang="en-US" smtClean="0"/>
              <a:pPr/>
              <a:t>2/25/2010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2D8344-8E2D-4A65-AFBB-6CAFD8CD9B72}" type="datetime1">
              <a:rPr lang="en-US" smtClean="0"/>
              <a:pPr/>
              <a:t>2/25/2010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err="1" smtClean="0"/>
              <a:t>Fixturing</a:t>
            </a:r>
            <a:r>
              <a:rPr lang="en-US" dirty="0" smtClean="0"/>
              <a:t> operations for PXL</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a:t>
            </a:fld>
            <a:endParaRPr lang="en-US"/>
          </a:p>
        </p:txBody>
      </p:sp>
      <p:sp>
        <p:nvSpPr>
          <p:cNvPr id="5" name="TextBox 4"/>
          <p:cNvSpPr txBox="1"/>
          <p:nvPr/>
        </p:nvSpPr>
        <p:spPr>
          <a:xfrm>
            <a:off x="1981200" y="3733800"/>
            <a:ext cx="2546979" cy="1200329"/>
          </a:xfrm>
          <a:prstGeom prst="rect">
            <a:avLst/>
          </a:prstGeom>
          <a:noFill/>
        </p:spPr>
        <p:txBody>
          <a:bodyPr wrap="none" rtlCol="0">
            <a:spAutoFit/>
          </a:bodyPr>
          <a:lstStyle/>
          <a:p>
            <a:r>
              <a:rPr lang="en-US" dirty="0" smtClean="0"/>
              <a:t>models:</a:t>
            </a:r>
          </a:p>
          <a:p>
            <a:r>
              <a:rPr lang="en-US" dirty="0" smtClean="0"/>
              <a:t>MSC.SLDASM</a:t>
            </a:r>
          </a:p>
          <a:p>
            <a:r>
              <a:rPr lang="en-US" dirty="0" err="1" smtClean="0"/>
              <a:t>MSC_fixtured.SLDASM</a:t>
            </a:r>
            <a:endParaRPr lang="en-US" dirty="0" smtClean="0"/>
          </a:p>
          <a:p>
            <a:r>
              <a:rPr lang="en-US" dirty="0" err="1" smtClean="0"/>
              <a:t>rail_test_system.SLDASM</a:t>
            </a:r>
            <a:endParaRPr lang="en-US" dirty="0"/>
          </a:p>
        </p:txBody>
      </p:sp>
      <p:sp>
        <p:nvSpPr>
          <p:cNvPr id="6" name="TextBox 5"/>
          <p:cNvSpPr txBox="1"/>
          <p:nvPr/>
        </p:nvSpPr>
        <p:spPr>
          <a:xfrm>
            <a:off x="5029200" y="5486400"/>
            <a:ext cx="1183337" cy="369332"/>
          </a:xfrm>
          <a:prstGeom prst="rect">
            <a:avLst/>
          </a:prstGeom>
          <a:noFill/>
        </p:spPr>
        <p:txBody>
          <a:bodyPr wrap="none" rtlCol="0">
            <a:spAutoFit/>
          </a:bodyPr>
          <a:lstStyle/>
          <a:p>
            <a:r>
              <a:rPr lang="en-US" dirty="0" smtClean="0"/>
              <a:t>2/24/2010</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3" name="Picture 5"/>
          <p:cNvPicPr>
            <a:picLocks noChangeAspect="1" noChangeArrowheads="1"/>
          </p:cNvPicPr>
          <p:nvPr/>
        </p:nvPicPr>
        <p:blipFill>
          <a:blip r:embed="rId2" cstate="print"/>
          <a:srcRect/>
          <a:stretch>
            <a:fillRect/>
          </a:stretch>
        </p:blipFill>
        <p:spPr bwMode="auto">
          <a:xfrm>
            <a:off x="4800600" y="4191000"/>
            <a:ext cx="2514600" cy="2514600"/>
          </a:xfrm>
          <a:prstGeom prst="rect">
            <a:avLst/>
          </a:prstGeom>
          <a:noFill/>
          <a:ln w="9525">
            <a:noFill/>
            <a:miter lim="800000"/>
            <a:headEnd/>
            <a:tailEnd/>
          </a:ln>
        </p:spPr>
      </p:pic>
      <p:pic>
        <p:nvPicPr>
          <p:cNvPr id="7172" name="Picture 4"/>
          <p:cNvPicPr>
            <a:picLocks noChangeAspect="1" noChangeArrowheads="1"/>
          </p:cNvPicPr>
          <p:nvPr/>
        </p:nvPicPr>
        <p:blipFill>
          <a:blip r:embed="rId3" cstate="print"/>
          <a:srcRect/>
          <a:stretch>
            <a:fillRect/>
          </a:stretch>
        </p:blipFill>
        <p:spPr bwMode="auto">
          <a:xfrm>
            <a:off x="609600" y="4038600"/>
            <a:ext cx="2438400" cy="2688951"/>
          </a:xfrm>
          <a:prstGeom prst="rect">
            <a:avLst/>
          </a:prstGeom>
          <a:noFill/>
          <a:ln w="9525">
            <a:noFill/>
            <a:miter lim="800000"/>
            <a:headEnd/>
            <a:tailEnd/>
          </a:ln>
        </p:spPr>
      </p:pic>
      <p:pic>
        <p:nvPicPr>
          <p:cNvPr id="7170" name="Picture 2"/>
          <p:cNvPicPr>
            <a:picLocks noChangeAspect="1" noChangeArrowheads="1"/>
          </p:cNvPicPr>
          <p:nvPr/>
        </p:nvPicPr>
        <p:blipFill>
          <a:blip r:embed="rId4" cstate="print"/>
          <a:srcRect/>
          <a:stretch>
            <a:fillRect/>
          </a:stretch>
        </p:blipFill>
        <p:spPr bwMode="auto">
          <a:xfrm>
            <a:off x="0" y="685799"/>
            <a:ext cx="7543800" cy="3521255"/>
          </a:xfrm>
          <a:prstGeom prst="rect">
            <a:avLst/>
          </a:prstGeom>
          <a:noFill/>
          <a:ln w="9525">
            <a:noFill/>
            <a:miter lim="800000"/>
            <a:headEnd/>
            <a:tailEnd/>
          </a:ln>
        </p:spPr>
      </p:pic>
      <p:sp>
        <p:nvSpPr>
          <p:cNvPr id="3" name="TextBox 2"/>
          <p:cNvSpPr txBox="1"/>
          <p:nvPr/>
        </p:nvSpPr>
        <p:spPr>
          <a:xfrm>
            <a:off x="304800" y="228600"/>
            <a:ext cx="5595121" cy="369332"/>
          </a:xfrm>
          <a:prstGeom prst="rect">
            <a:avLst/>
          </a:prstGeom>
          <a:noFill/>
        </p:spPr>
        <p:txBody>
          <a:bodyPr wrap="none" rtlCol="0">
            <a:spAutoFit/>
          </a:bodyPr>
          <a:lstStyle/>
          <a:p>
            <a:r>
              <a:rPr lang="en-US" dirty="0" smtClean="0"/>
              <a:t>install rail holder with rails, posts and bond pads removed</a:t>
            </a:r>
          </a:p>
        </p:txBody>
      </p:sp>
      <p:sp>
        <p:nvSpPr>
          <p:cNvPr id="7" name="TextBox 6"/>
          <p:cNvSpPr txBox="1"/>
          <p:nvPr/>
        </p:nvSpPr>
        <p:spPr>
          <a:xfrm>
            <a:off x="3352800" y="3962400"/>
            <a:ext cx="1273297" cy="369332"/>
          </a:xfrm>
          <a:prstGeom prst="rect">
            <a:avLst/>
          </a:prstGeom>
          <a:noFill/>
        </p:spPr>
        <p:txBody>
          <a:bodyPr wrap="none" rtlCol="0">
            <a:spAutoFit/>
          </a:bodyPr>
          <a:lstStyle/>
          <a:p>
            <a:r>
              <a:rPr lang="en-US" dirty="0" smtClean="0"/>
              <a:t>spread glue</a:t>
            </a:r>
            <a:endParaRPr lang="en-US" dirty="0"/>
          </a:p>
        </p:txBody>
      </p:sp>
      <p:sp>
        <p:nvSpPr>
          <p:cNvPr id="8" name="TextBox 7"/>
          <p:cNvSpPr txBox="1"/>
          <p:nvPr/>
        </p:nvSpPr>
        <p:spPr>
          <a:xfrm>
            <a:off x="7504962" y="3962400"/>
            <a:ext cx="1639038" cy="646331"/>
          </a:xfrm>
          <a:prstGeom prst="rect">
            <a:avLst/>
          </a:prstGeom>
          <a:noFill/>
        </p:spPr>
        <p:txBody>
          <a:bodyPr wrap="none" rtlCol="0">
            <a:spAutoFit/>
          </a:bodyPr>
          <a:lstStyle/>
          <a:p>
            <a:r>
              <a:rPr lang="en-US" dirty="0" smtClean="0"/>
              <a:t>attach post and</a:t>
            </a:r>
          </a:p>
          <a:p>
            <a:r>
              <a:rPr lang="en-US" dirty="0" smtClean="0"/>
              <a:t>bond pad </a:t>
            </a:r>
            <a:endParaRPr lang="en-US" dirty="0"/>
          </a:p>
        </p:txBody>
      </p:sp>
      <p:cxnSp>
        <p:nvCxnSpPr>
          <p:cNvPr id="12" name="Straight Arrow Connector 11"/>
          <p:cNvCxnSpPr/>
          <p:nvPr/>
        </p:nvCxnSpPr>
        <p:spPr>
          <a:xfrm rot="10800000" flipV="1">
            <a:off x="6019800" y="4495800"/>
            <a:ext cx="1810118" cy="381000"/>
          </a:xfrm>
          <a:prstGeom prst="straightConnector1">
            <a:avLst/>
          </a:prstGeom>
          <a:ln w="25400">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7543800" y="990600"/>
            <a:ext cx="1600200" cy="2308324"/>
          </a:xfrm>
          <a:prstGeom prst="rect">
            <a:avLst/>
          </a:prstGeom>
          <a:noFill/>
        </p:spPr>
        <p:txBody>
          <a:bodyPr wrap="square" rtlCol="0">
            <a:spAutoFit/>
          </a:bodyPr>
          <a:lstStyle/>
          <a:p>
            <a:r>
              <a:rPr lang="en-US" dirty="0" smtClean="0"/>
              <a:t>cams are removed so that cross bars (not shown) coupling rails constrain the rotation angle in the guides</a:t>
            </a:r>
            <a:endParaRPr lang="en-US" dirty="0"/>
          </a:p>
        </p:txBody>
      </p:sp>
      <p:sp>
        <p:nvSpPr>
          <p:cNvPr id="16" name="Slide Number Placeholder 15"/>
          <p:cNvSpPr>
            <a:spLocks noGrp="1"/>
          </p:cNvSpPr>
          <p:nvPr>
            <p:ph type="sldNum" sz="quarter" idx="12"/>
          </p:nvPr>
        </p:nvSpPr>
        <p:spPr/>
        <p:txBody>
          <a:bodyPr/>
          <a:lstStyle/>
          <a:p>
            <a:fld id="{B6F15528-21DE-4FAA-801E-634DDDAF4B2B}" type="slidenum">
              <a:rPr lang="en-US" smtClean="0"/>
              <a:pPr/>
              <a:t>10</a:t>
            </a:fld>
            <a:endParaRPr lang="en-US"/>
          </a:p>
        </p:txBody>
      </p:sp>
      <p:cxnSp>
        <p:nvCxnSpPr>
          <p:cNvPr id="13" name="Straight Arrow Connector 12"/>
          <p:cNvCxnSpPr/>
          <p:nvPr/>
        </p:nvCxnSpPr>
        <p:spPr>
          <a:xfrm rot="10800000" flipV="1">
            <a:off x="2286000" y="533400"/>
            <a:ext cx="1447800" cy="1143000"/>
          </a:xfrm>
          <a:prstGeom prst="straightConnector1">
            <a:avLst/>
          </a:prstGeom>
          <a:ln w="254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rot="10800000" flipV="1">
            <a:off x="1219200" y="4267200"/>
            <a:ext cx="2438400" cy="685800"/>
          </a:xfrm>
          <a:prstGeom prst="straightConnector1">
            <a:avLst/>
          </a:prstGeom>
          <a:ln w="25400">
            <a:solidFill>
              <a:srgbClr val="FFC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5"/>
          <p:cNvPicPr>
            <a:picLocks noChangeAspect="1" noChangeArrowheads="1"/>
          </p:cNvPicPr>
          <p:nvPr/>
        </p:nvPicPr>
        <p:blipFill>
          <a:blip r:embed="rId2" cstate="print"/>
          <a:srcRect/>
          <a:stretch>
            <a:fillRect/>
          </a:stretch>
        </p:blipFill>
        <p:spPr bwMode="auto">
          <a:xfrm>
            <a:off x="609600" y="1447800"/>
            <a:ext cx="3505200" cy="3505200"/>
          </a:xfrm>
          <a:prstGeom prst="rect">
            <a:avLst/>
          </a:prstGeom>
          <a:noFill/>
          <a:ln w="9525">
            <a:noFill/>
            <a:miter lim="800000"/>
            <a:headEnd/>
            <a:tailEnd/>
          </a:ln>
        </p:spPr>
      </p:pic>
      <p:cxnSp>
        <p:nvCxnSpPr>
          <p:cNvPr id="4" name="Straight Arrow Connector 3"/>
          <p:cNvCxnSpPr/>
          <p:nvPr/>
        </p:nvCxnSpPr>
        <p:spPr>
          <a:xfrm>
            <a:off x="4343400" y="2895600"/>
            <a:ext cx="381000" cy="1588"/>
          </a:xfrm>
          <a:prstGeom prst="straightConnector1">
            <a:avLst/>
          </a:prstGeom>
          <a:ln w="25400">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2362200" y="914400"/>
            <a:ext cx="1450205" cy="369332"/>
          </a:xfrm>
          <a:prstGeom prst="rect">
            <a:avLst/>
          </a:prstGeom>
          <a:noFill/>
        </p:spPr>
        <p:txBody>
          <a:bodyPr wrap="none" rtlCol="0">
            <a:spAutoFit/>
          </a:bodyPr>
          <a:lstStyle/>
          <a:p>
            <a:r>
              <a:rPr lang="en-US" dirty="0" smtClean="0"/>
              <a:t>remove posts</a:t>
            </a:r>
            <a:endParaRPr lang="en-US" dirty="0"/>
          </a:p>
        </p:txBody>
      </p:sp>
      <p:cxnSp>
        <p:nvCxnSpPr>
          <p:cNvPr id="8" name="Straight Arrow Connector 7"/>
          <p:cNvCxnSpPr>
            <a:stCxn id="7" idx="2"/>
          </p:cNvCxnSpPr>
          <p:nvPr/>
        </p:nvCxnSpPr>
        <p:spPr>
          <a:xfrm rot="5400000">
            <a:off x="2223618" y="1879515"/>
            <a:ext cx="1459468" cy="267903"/>
          </a:xfrm>
          <a:prstGeom prst="straightConnector1">
            <a:avLst/>
          </a:prstGeom>
          <a:ln w="25400">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1143000" y="5562600"/>
            <a:ext cx="7543800" cy="923330"/>
          </a:xfrm>
          <a:prstGeom prst="rect">
            <a:avLst/>
          </a:prstGeom>
          <a:noFill/>
        </p:spPr>
        <p:txBody>
          <a:bodyPr wrap="square" rtlCol="0">
            <a:spAutoFit/>
          </a:bodyPr>
          <a:lstStyle/>
          <a:p>
            <a:r>
              <a:rPr lang="en-US" dirty="0" smtClean="0"/>
              <a:t>removing the posts allow that rails and rail holder to be removed.</a:t>
            </a:r>
          </a:p>
          <a:p>
            <a:r>
              <a:rPr lang="en-US" dirty="0" smtClean="0"/>
              <a:t>Rails without the rail holder can then be reattached to the rail tester by reinstalling the posts.</a:t>
            </a:r>
            <a:endParaRPr lang="en-US" dirty="0"/>
          </a:p>
        </p:txBody>
      </p:sp>
      <p:sp>
        <p:nvSpPr>
          <p:cNvPr id="12" name="Slide Number Placeholder 11"/>
          <p:cNvSpPr>
            <a:spLocks noGrp="1"/>
          </p:cNvSpPr>
          <p:nvPr>
            <p:ph type="sldNum" sz="quarter" idx="12"/>
          </p:nvPr>
        </p:nvSpPr>
        <p:spPr/>
        <p:txBody>
          <a:bodyPr/>
          <a:lstStyle/>
          <a:p>
            <a:fld id="{B6F15528-21DE-4FAA-801E-634DDDAF4B2B}" type="slidenum">
              <a:rPr lang="en-US" smtClean="0"/>
              <a:pPr/>
              <a:t>11</a:t>
            </a:fld>
            <a:endParaRPr lang="en-US"/>
          </a:p>
        </p:txBody>
      </p:sp>
      <p:pic>
        <p:nvPicPr>
          <p:cNvPr id="8194" name="Picture 2"/>
          <p:cNvPicPr>
            <a:picLocks noChangeAspect="1" noChangeArrowheads="1"/>
          </p:cNvPicPr>
          <p:nvPr/>
        </p:nvPicPr>
        <p:blipFill>
          <a:blip r:embed="rId3" cstate="print"/>
          <a:srcRect/>
          <a:stretch>
            <a:fillRect/>
          </a:stretch>
        </p:blipFill>
        <p:spPr bwMode="auto">
          <a:xfrm>
            <a:off x="4953000" y="1524000"/>
            <a:ext cx="3429000" cy="334943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cstate="print"/>
          <a:srcRect/>
          <a:stretch>
            <a:fillRect/>
          </a:stretch>
        </p:blipFill>
        <p:spPr bwMode="auto">
          <a:xfrm>
            <a:off x="228600" y="609600"/>
            <a:ext cx="3968730" cy="5029200"/>
          </a:xfrm>
          <a:prstGeom prst="rect">
            <a:avLst/>
          </a:prstGeom>
          <a:noFill/>
          <a:ln w="9525">
            <a:noFill/>
            <a:miter lim="800000"/>
            <a:headEnd/>
            <a:tailEnd/>
          </a:ln>
        </p:spPr>
      </p:pic>
      <p:sp>
        <p:nvSpPr>
          <p:cNvPr id="2" name="Title 1"/>
          <p:cNvSpPr>
            <a:spLocks noGrp="1"/>
          </p:cNvSpPr>
          <p:nvPr>
            <p:ph type="title"/>
          </p:nvPr>
        </p:nvSpPr>
        <p:spPr>
          <a:xfrm>
            <a:off x="381000" y="0"/>
            <a:ext cx="8229600" cy="411162"/>
          </a:xfrm>
        </p:spPr>
        <p:txBody>
          <a:bodyPr>
            <a:normAutofit fontScale="90000"/>
          </a:bodyPr>
          <a:lstStyle/>
          <a:p>
            <a:r>
              <a:rPr lang="en-US" sz="2800" dirty="0" smtClean="0"/>
              <a:t>attach kinematic mounts to rail tester</a:t>
            </a:r>
            <a:endParaRPr lang="en-US" sz="2800" dirty="0"/>
          </a:p>
        </p:txBody>
      </p:sp>
      <p:cxnSp>
        <p:nvCxnSpPr>
          <p:cNvPr id="4" name="Straight Arrow Connector 3"/>
          <p:cNvCxnSpPr/>
          <p:nvPr/>
        </p:nvCxnSpPr>
        <p:spPr>
          <a:xfrm>
            <a:off x="914400" y="762000"/>
            <a:ext cx="1066800" cy="533400"/>
          </a:xfrm>
          <a:prstGeom prst="straightConnector1">
            <a:avLst/>
          </a:prstGeom>
          <a:ln w="25400">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0" y="457200"/>
            <a:ext cx="1248034" cy="369332"/>
          </a:xfrm>
          <a:prstGeom prst="rect">
            <a:avLst/>
          </a:prstGeom>
          <a:noFill/>
        </p:spPr>
        <p:txBody>
          <a:bodyPr wrap="none" rtlCol="0">
            <a:spAutoFit/>
          </a:bodyPr>
          <a:lstStyle/>
          <a:p>
            <a:r>
              <a:rPr lang="en-US" dirty="0" smtClean="0"/>
              <a:t>butch plate</a:t>
            </a:r>
            <a:endParaRPr lang="en-US" dirty="0"/>
          </a:p>
        </p:txBody>
      </p:sp>
      <p:sp>
        <p:nvSpPr>
          <p:cNvPr id="8" name="TextBox 7"/>
          <p:cNvSpPr txBox="1"/>
          <p:nvPr/>
        </p:nvSpPr>
        <p:spPr>
          <a:xfrm>
            <a:off x="4572000" y="685800"/>
            <a:ext cx="1752600" cy="923330"/>
          </a:xfrm>
          <a:prstGeom prst="rect">
            <a:avLst/>
          </a:prstGeom>
          <a:noFill/>
        </p:spPr>
        <p:txBody>
          <a:bodyPr wrap="square" rtlCol="0">
            <a:spAutoFit/>
          </a:bodyPr>
          <a:lstStyle/>
          <a:p>
            <a:r>
              <a:rPr lang="en-US" dirty="0" smtClean="0"/>
              <a:t>grand master with kinematic mounts</a:t>
            </a:r>
            <a:endParaRPr lang="en-US" dirty="0"/>
          </a:p>
        </p:txBody>
      </p:sp>
      <p:sp>
        <p:nvSpPr>
          <p:cNvPr id="9" name="TextBox 8"/>
          <p:cNvSpPr txBox="1"/>
          <p:nvPr/>
        </p:nvSpPr>
        <p:spPr>
          <a:xfrm>
            <a:off x="4419600" y="4724400"/>
            <a:ext cx="1178015" cy="369332"/>
          </a:xfrm>
          <a:prstGeom prst="rect">
            <a:avLst/>
          </a:prstGeom>
          <a:noFill/>
        </p:spPr>
        <p:txBody>
          <a:bodyPr wrap="none" rtlCol="0">
            <a:spAutoFit/>
          </a:bodyPr>
          <a:lstStyle/>
          <a:p>
            <a:r>
              <a:rPr lang="en-US" dirty="0" smtClean="0"/>
              <a:t>cross arms</a:t>
            </a:r>
            <a:endParaRPr lang="en-US" dirty="0"/>
          </a:p>
        </p:txBody>
      </p:sp>
      <p:sp>
        <p:nvSpPr>
          <p:cNvPr id="10" name="TextBox 9"/>
          <p:cNvSpPr txBox="1"/>
          <p:nvPr/>
        </p:nvSpPr>
        <p:spPr>
          <a:xfrm>
            <a:off x="4191000" y="2514600"/>
            <a:ext cx="1219200" cy="1200329"/>
          </a:xfrm>
          <a:prstGeom prst="rect">
            <a:avLst/>
          </a:prstGeom>
          <a:noFill/>
        </p:spPr>
        <p:txBody>
          <a:bodyPr wrap="square" rtlCol="0">
            <a:spAutoFit/>
          </a:bodyPr>
          <a:lstStyle/>
          <a:p>
            <a:r>
              <a:rPr lang="en-US" dirty="0" smtClean="0"/>
              <a:t>base plate attached to grand master</a:t>
            </a:r>
            <a:endParaRPr lang="en-US" dirty="0"/>
          </a:p>
        </p:txBody>
      </p:sp>
      <p:sp>
        <p:nvSpPr>
          <p:cNvPr id="11" name="TextBox 10"/>
          <p:cNvSpPr txBox="1"/>
          <p:nvPr/>
        </p:nvSpPr>
        <p:spPr>
          <a:xfrm>
            <a:off x="5806044" y="1905000"/>
            <a:ext cx="3337956" cy="3970318"/>
          </a:xfrm>
          <a:prstGeom prst="rect">
            <a:avLst/>
          </a:prstGeom>
          <a:noFill/>
        </p:spPr>
        <p:txBody>
          <a:bodyPr wrap="square" rtlCol="0">
            <a:spAutoFit/>
          </a:bodyPr>
          <a:lstStyle/>
          <a:p>
            <a:pPr>
              <a:buFont typeface="Arial" pitchFamily="34" charset="0"/>
              <a:buChar char="•"/>
            </a:pPr>
            <a:r>
              <a:rPr lang="en-US" dirty="0" smtClean="0"/>
              <a:t>remove rails</a:t>
            </a:r>
          </a:p>
          <a:p>
            <a:pPr>
              <a:buFont typeface="Arial" pitchFamily="34" charset="0"/>
              <a:buChar char="•"/>
            </a:pPr>
            <a:r>
              <a:rPr lang="en-US" dirty="0" smtClean="0"/>
              <a:t>mount butch plate</a:t>
            </a:r>
          </a:p>
          <a:p>
            <a:pPr>
              <a:buFont typeface="Arial" pitchFamily="34" charset="0"/>
              <a:buChar char="•"/>
            </a:pPr>
            <a:r>
              <a:rPr lang="en-US" dirty="0" smtClean="0"/>
              <a:t>apply glue to cross arms and base plate</a:t>
            </a:r>
          </a:p>
          <a:p>
            <a:pPr>
              <a:buFont typeface="Arial" pitchFamily="34" charset="0"/>
              <a:buChar char="•"/>
            </a:pPr>
            <a:r>
              <a:rPr lang="en-US" dirty="0" smtClean="0"/>
              <a:t>attach grand master to butch plate</a:t>
            </a:r>
          </a:p>
          <a:p>
            <a:pPr>
              <a:buFont typeface="Arial" pitchFamily="34" charset="0"/>
              <a:buChar char="•"/>
            </a:pPr>
            <a:r>
              <a:rPr lang="en-US" dirty="0" smtClean="0"/>
              <a:t>after glue sets remove butch plate and separate rail tester from PIT end plates</a:t>
            </a:r>
          </a:p>
          <a:p>
            <a:pPr>
              <a:buFont typeface="Arial" pitchFamily="34" charset="0"/>
              <a:buChar char="•"/>
            </a:pPr>
            <a:r>
              <a:rPr lang="en-US" dirty="0" smtClean="0"/>
              <a:t>reattach rails</a:t>
            </a:r>
          </a:p>
          <a:p>
            <a:pPr>
              <a:buFont typeface="Arial" pitchFamily="34" charset="0"/>
              <a:buChar char="•"/>
            </a:pPr>
            <a:r>
              <a:rPr lang="en-US" dirty="0" smtClean="0"/>
              <a:t>tester is now complete</a:t>
            </a:r>
          </a:p>
          <a:p>
            <a:pPr>
              <a:buFont typeface="Arial" pitchFamily="34" charset="0"/>
              <a:buChar char="•"/>
            </a:pPr>
            <a:r>
              <a:rPr lang="en-US" dirty="0" smtClean="0"/>
              <a:t>grand master can be detached from base plate for later use after testing is complete</a:t>
            </a:r>
            <a:endParaRPr lang="en-US" dirty="0"/>
          </a:p>
        </p:txBody>
      </p:sp>
      <p:cxnSp>
        <p:nvCxnSpPr>
          <p:cNvPr id="12" name="Straight Arrow Connector 11"/>
          <p:cNvCxnSpPr>
            <a:stCxn id="10" idx="1"/>
          </p:cNvCxnSpPr>
          <p:nvPr/>
        </p:nvCxnSpPr>
        <p:spPr>
          <a:xfrm rot="10800000" flipV="1">
            <a:off x="3429000" y="3114764"/>
            <a:ext cx="762000" cy="314235"/>
          </a:xfrm>
          <a:prstGeom prst="straightConnector1">
            <a:avLst/>
          </a:prstGeom>
          <a:ln w="254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rot="10800000" flipV="1">
            <a:off x="3352800" y="1371600"/>
            <a:ext cx="1295400" cy="1143000"/>
          </a:xfrm>
          <a:prstGeom prst="straightConnector1">
            <a:avLst/>
          </a:prstGeom>
          <a:ln w="254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9" idx="1"/>
          </p:cNvCxnSpPr>
          <p:nvPr/>
        </p:nvCxnSpPr>
        <p:spPr>
          <a:xfrm rot="10800000">
            <a:off x="2743200" y="3657600"/>
            <a:ext cx="1676400" cy="1251466"/>
          </a:xfrm>
          <a:prstGeom prst="straightConnector1">
            <a:avLst/>
          </a:prstGeom>
          <a:ln w="254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9" idx="1"/>
          </p:cNvCxnSpPr>
          <p:nvPr/>
        </p:nvCxnSpPr>
        <p:spPr>
          <a:xfrm rot="10800000">
            <a:off x="3505200" y="3657600"/>
            <a:ext cx="914400" cy="1251466"/>
          </a:xfrm>
          <a:prstGeom prst="straightConnector1">
            <a:avLst/>
          </a:prstGeom>
          <a:ln w="25400">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24" name="Slide Number Placeholder 23"/>
          <p:cNvSpPr>
            <a:spLocks noGrp="1"/>
          </p:cNvSpPr>
          <p:nvPr>
            <p:ph type="sldNum" sz="quarter" idx="12"/>
          </p:nvPr>
        </p:nvSpPr>
        <p:spPr/>
        <p:txBody>
          <a:bodyPr/>
          <a:lstStyle/>
          <a:p>
            <a:fld id="{B6F15528-21DE-4FAA-801E-634DDDAF4B2B}" type="slidenum">
              <a:rPr lang="en-US" smtClean="0"/>
              <a:pPr/>
              <a:t>12</a:t>
            </a:fld>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PST flange attachment</a:t>
            </a:r>
            <a:endParaRPr lang="en-US" dirty="0"/>
          </a:p>
        </p:txBody>
      </p:sp>
      <p:sp>
        <p:nvSpPr>
          <p:cNvPr id="3" name="Content Placeholder 2"/>
          <p:cNvSpPr>
            <a:spLocks noGrp="1"/>
          </p:cNvSpPr>
          <p:nvPr>
            <p:ph idx="1"/>
          </p:nvPr>
        </p:nvSpPr>
        <p:spPr>
          <a:xfrm>
            <a:off x="457200" y="1600201"/>
            <a:ext cx="8229600" cy="1600200"/>
          </a:xfrm>
        </p:spPr>
        <p:txBody>
          <a:bodyPr>
            <a:normAutofit/>
          </a:bodyPr>
          <a:lstStyle/>
          <a:p>
            <a:r>
              <a:rPr lang="en-US" sz="1600" dirty="0" smtClean="0"/>
              <a:t>Assemble PST end plate fixture</a:t>
            </a:r>
          </a:p>
          <a:p>
            <a:r>
              <a:rPr lang="en-US" sz="1600" dirty="0" smtClean="0"/>
              <a:t>load flanges on PST and insert into the PST end plate fixture</a:t>
            </a:r>
          </a:p>
          <a:p>
            <a:r>
              <a:rPr lang="en-US" sz="1600" dirty="0" smtClean="0"/>
              <a:t>bond flanges</a:t>
            </a:r>
          </a:p>
          <a:p>
            <a:r>
              <a:rPr lang="en-US" sz="1600" dirty="0" smtClean="0"/>
              <a:t>cut holes (fixture yet to be designed)</a:t>
            </a:r>
          </a:p>
          <a:p>
            <a:r>
              <a:rPr lang="en-US" sz="1600" dirty="0" smtClean="0"/>
              <a:t>Now ready for attaching the kinematic mounts</a:t>
            </a:r>
          </a:p>
          <a:p>
            <a:endParaRPr lang="en-US" sz="1600" dirty="0" smtClean="0"/>
          </a:p>
          <a:p>
            <a:pPr>
              <a:buNone/>
            </a:pPr>
            <a:endParaRPr lang="en-US" sz="16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13</a:t>
            </a:fld>
            <a:endParaRPr lang="en-US"/>
          </a:p>
        </p:txBody>
      </p:sp>
      <p:pic>
        <p:nvPicPr>
          <p:cNvPr id="10242" name="Picture 2"/>
          <p:cNvPicPr>
            <a:picLocks noChangeAspect="1" noChangeArrowheads="1"/>
          </p:cNvPicPr>
          <p:nvPr/>
        </p:nvPicPr>
        <p:blipFill>
          <a:blip r:embed="rId2" cstate="print"/>
          <a:srcRect/>
          <a:stretch>
            <a:fillRect/>
          </a:stretch>
        </p:blipFill>
        <p:spPr bwMode="auto">
          <a:xfrm>
            <a:off x="2362200" y="3200400"/>
            <a:ext cx="3386612" cy="3657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cstate="print"/>
          <a:srcRect/>
          <a:stretch>
            <a:fillRect/>
          </a:stretch>
        </p:blipFill>
        <p:spPr bwMode="auto">
          <a:xfrm>
            <a:off x="2362199" y="2057400"/>
            <a:ext cx="6139407" cy="4495800"/>
          </a:xfrm>
          <a:prstGeom prst="rect">
            <a:avLst/>
          </a:prstGeom>
          <a:noFill/>
          <a:ln w="9525">
            <a:noFill/>
            <a:miter lim="800000"/>
            <a:headEnd/>
            <a:tailEnd/>
          </a:ln>
        </p:spPr>
      </p:pic>
      <p:sp>
        <p:nvSpPr>
          <p:cNvPr id="2" name="Title 1"/>
          <p:cNvSpPr>
            <a:spLocks noGrp="1"/>
          </p:cNvSpPr>
          <p:nvPr>
            <p:ph type="title"/>
          </p:nvPr>
        </p:nvSpPr>
        <p:spPr>
          <a:xfrm>
            <a:off x="457200" y="152400"/>
            <a:ext cx="8229600" cy="411162"/>
          </a:xfrm>
        </p:spPr>
        <p:txBody>
          <a:bodyPr>
            <a:normAutofit fontScale="90000"/>
          </a:bodyPr>
          <a:lstStyle/>
          <a:p>
            <a:r>
              <a:rPr lang="en-US" sz="3200" dirty="0" smtClean="0"/>
              <a:t>PST kinematic mount attachment</a:t>
            </a:r>
            <a:endParaRPr lang="en-US" sz="3200"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14</a:t>
            </a:fld>
            <a:endParaRPr lang="en-US"/>
          </a:p>
        </p:txBody>
      </p:sp>
      <p:sp>
        <p:nvSpPr>
          <p:cNvPr id="5" name="TextBox 4"/>
          <p:cNvSpPr txBox="1"/>
          <p:nvPr/>
        </p:nvSpPr>
        <p:spPr>
          <a:xfrm>
            <a:off x="1371600" y="1066800"/>
            <a:ext cx="6399572" cy="923330"/>
          </a:xfrm>
          <a:prstGeom prst="rect">
            <a:avLst/>
          </a:prstGeom>
          <a:noFill/>
        </p:spPr>
        <p:txBody>
          <a:bodyPr wrap="none" rtlCol="0">
            <a:spAutoFit/>
          </a:bodyPr>
          <a:lstStyle/>
          <a:p>
            <a:pPr>
              <a:buFont typeface="Arial" pitchFamily="34" charset="0"/>
              <a:buChar char="•"/>
            </a:pPr>
            <a:r>
              <a:rPr lang="en-US" dirty="0" smtClean="0"/>
              <a:t>remove east PST end plate</a:t>
            </a:r>
          </a:p>
          <a:p>
            <a:pPr>
              <a:buFont typeface="Arial" pitchFamily="34" charset="0"/>
              <a:buChar char="•"/>
            </a:pPr>
            <a:r>
              <a:rPr lang="en-US" dirty="0" smtClean="0"/>
              <a:t>attach empty grand master to east PST end plate</a:t>
            </a:r>
          </a:p>
          <a:p>
            <a:pPr>
              <a:buFont typeface="Arial" pitchFamily="34" charset="0"/>
              <a:buChar char="•"/>
            </a:pPr>
            <a:r>
              <a:rPr lang="en-US" dirty="0" smtClean="0"/>
              <a:t>attach PST end plate with grand master back on to the PST fixture</a:t>
            </a:r>
          </a:p>
        </p:txBody>
      </p:sp>
      <p:sp>
        <p:nvSpPr>
          <p:cNvPr id="6" name="TextBox 5"/>
          <p:cNvSpPr txBox="1"/>
          <p:nvPr/>
        </p:nvSpPr>
        <p:spPr>
          <a:xfrm>
            <a:off x="381000" y="3200400"/>
            <a:ext cx="1069716" cy="646331"/>
          </a:xfrm>
          <a:prstGeom prst="rect">
            <a:avLst/>
          </a:prstGeom>
          <a:noFill/>
        </p:spPr>
        <p:txBody>
          <a:bodyPr wrap="none" rtlCol="0">
            <a:spAutoFit/>
          </a:bodyPr>
          <a:lstStyle/>
          <a:p>
            <a:r>
              <a:rPr lang="en-US" dirty="0" smtClean="0"/>
              <a:t>east PST</a:t>
            </a:r>
          </a:p>
          <a:p>
            <a:r>
              <a:rPr lang="en-US" dirty="0" smtClean="0"/>
              <a:t>end plate</a:t>
            </a:r>
            <a:endParaRPr lang="en-US" dirty="0"/>
          </a:p>
        </p:txBody>
      </p:sp>
      <p:sp>
        <p:nvSpPr>
          <p:cNvPr id="7" name="TextBox 6"/>
          <p:cNvSpPr txBox="1"/>
          <p:nvPr/>
        </p:nvSpPr>
        <p:spPr>
          <a:xfrm>
            <a:off x="381000" y="4419600"/>
            <a:ext cx="1428404" cy="369332"/>
          </a:xfrm>
          <a:prstGeom prst="rect">
            <a:avLst/>
          </a:prstGeom>
          <a:noFill/>
        </p:spPr>
        <p:txBody>
          <a:bodyPr wrap="none" rtlCol="0">
            <a:spAutoFit/>
          </a:bodyPr>
          <a:lstStyle/>
          <a:p>
            <a:r>
              <a:rPr lang="en-US" dirty="0" smtClean="0"/>
              <a:t>grand master</a:t>
            </a:r>
            <a:endParaRPr lang="en-US" dirty="0"/>
          </a:p>
        </p:txBody>
      </p:sp>
      <p:cxnSp>
        <p:nvCxnSpPr>
          <p:cNvPr id="8" name="Straight Arrow Connector 7"/>
          <p:cNvCxnSpPr>
            <a:stCxn id="7" idx="3"/>
          </p:cNvCxnSpPr>
          <p:nvPr/>
        </p:nvCxnSpPr>
        <p:spPr>
          <a:xfrm flipV="1">
            <a:off x="1809404" y="3505200"/>
            <a:ext cx="1314796" cy="1099066"/>
          </a:xfrm>
          <a:prstGeom prst="straightConnector1">
            <a:avLst/>
          </a:prstGeom>
          <a:ln w="254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1371600" y="3352800"/>
            <a:ext cx="1143000" cy="76200"/>
          </a:xfrm>
          <a:prstGeom prst="straightConnector1">
            <a:avLst/>
          </a:prstGeom>
          <a:ln w="25400">
            <a:solidFill>
              <a:srgbClr val="FFC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cstate="print"/>
          <a:srcRect/>
          <a:stretch>
            <a:fillRect/>
          </a:stretch>
        </p:blipFill>
        <p:spPr bwMode="auto">
          <a:xfrm>
            <a:off x="304800" y="1752600"/>
            <a:ext cx="5141090" cy="4419600"/>
          </a:xfrm>
          <a:prstGeom prst="rect">
            <a:avLst/>
          </a:prstGeom>
          <a:noFill/>
          <a:ln w="9525">
            <a:noFill/>
            <a:miter lim="800000"/>
            <a:headEnd/>
            <a:tailEnd/>
          </a:ln>
        </p:spPr>
      </p:pic>
      <p:pic>
        <p:nvPicPr>
          <p:cNvPr id="12291" name="Picture 3"/>
          <p:cNvPicPr>
            <a:picLocks noChangeAspect="1" noChangeArrowheads="1"/>
          </p:cNvPicPr>
          <p:nvPr/>
        </p:nvPicPr>
        <p:blipFill>
          <a:blip r:embed="rId3" cstate="print"/>
          <a:srcRect/>
          <a:stretch>
            <a:fillRect/>
          </a:stretch>
        </p:blipFill>
        <p:spPr bwMode="auto">
          <a:xfrm>
            <a:off x="5257800" y="3276600"/>
            <a:ext cx="3781336" cy="2590800"/>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kinematic mount</a:t>
            </a:r>
            <a:endParaRPr lang="en-US"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15</a:t>
            </a:fld>
            <a:endParaRPr lang="en-US"/>
          </a:p>
        </p:txBody>
      </p:sp>
      <p:sp>
        <p:nvSpPr>
          <p:cNvPr id="6" name="TextBox 5"/>
          <p:cNvSpPr txBox="1"/>
          <p:nvPr/>
        </p:nvSpPr>
        <p:spPr>
          <a:xfrm>
            <a:off x="5410201" y="1600201"/>
            <a:ext cx="3733800" cy="2031325"/>
          </a:xfrm>
          <a:prstGeom prst="rect">
            <a:avLst/>
          </a:prstGeom>
          <a:noFill/>
        </p:spPr>
        <p:txBody>
          <a:bodyPr wrap="square" rtlCol="0">
            <a:spAutoFit/>
          </a:bodyPr>
          <a:lstStyle/>
          <a:p>
            <a:pPr>
              <a:buFont typeface="Arial" pitchFamily="34" charset="0"/>
              <a:buChar char="•"/>
            </a:pPr>
            <a:r>
              <a:rPr lang="en-US" dirty="0" smtClean="0"/>
              <a:t>assemble kinematic mounts with bond feet</a:t>
            </a:r>
          </a:p>
          <a:p>
            <a:pPr>
              <a:buFont typeface="Arial" pitchFamily="34" charset="0"/>
              <a:buChar char="•"/>
            </a:pPr>
            <a:r>
              <a:rPr lang="en-US" dirty="0" smtClean="0"/>
              <a:t>attach mount with feet to cross bar</a:t>
            </a:r>
          </a:p>
          <a:p>
            <a:pPr>
              <a:buFont typeface="Arial" pitchFamily="34" charset="0"/>
              <a:buChar char="•"/>
            </a:pPr>
            <a:r>
              <a:rPr lang="en-US" dirty="0" smtClean="0"/>
              <a:t>apply adhesive</a:t>
            </a:r>
          </a:p>
          <a:p>
            <a:endParaRPr lang="en-US" dirty="0" smtClean="0"/>
          </a:p>
          <a:p>
            <a:endParaRPr lang="en-US" dirty="0" smtClean="0"/>
          </a:p>
          <a:p>
            <a:endParaRPr lang="en-US" dirty="0"/>
          </a:p>
        </p:txBody>
      </p:sp>
      <p:cxnSp>
        <p:nvCxnSpPr>
          <p:cNvPr id="7" name="Straight Arrow Connector 6"/>
          <p:cNvCxnSpPr>
            <a:stCxn id="8" idx="1"/>
          </p:cNvCxnSpPr>
          <p:nvPr/>
        </p:nvCxnSpPr>
        <p:spPr>
          <a:xfrm rot="10800000">
            <a:off x="6400800" y="5638800"/>
            <a:ext cx="914400" cy="108466"/>
          </a:xfrm>
          <a:prstGeom prst="straightConnector1">
            <a:avLst/>
          </a:prstGeom>
          <a:ln w="25400">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7315200" y="5562600"/>
            <a:ext cx="1014380" cy="369332"/>
          </a:xfrm>
          <a:prstGeom prst="rect">
            <a:avLst/>
          </a:prstGeom>
          <a:noFill/>
        </p:spPr>
        <p:txBody>
          <a:bodyPr wrap="none" rtlCol="0">
            <a:spAutoFit/>
          </a:bodyPr>
          <a:lstStyle/>
          <a:p>
            <a:r>
              <a:rPr lang="en-US" dirty="0" smtClean="0"/>
              <a:t>adhesive</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5" name="Picture 3"/>
          <p:cNvPicPr>
            <a:picLocks noChangeAspect="1" noChangeArrowheads="1"/>
          </p:cNvPicPr>
          <p:nvPr/>
        </p:nvPicPr>
        <p:blipFill>
          <a:blip r:embed="rId2" cstate="print"/>
          <a:srcRect/>
          <a:stretch>
            <a:fillRect/>
          </a:stretch>
        </p:blipFill>
        <p:spPr bwMode="auto">
          <a:xfrm>
            <a:off x="5943600" y="4495800"/>
            <a:ext cx="2474928" cy="1828800"/>
          </a:xfrm>
          <a:prstGeom prst="rect">
            <a:avLst/>
          </a:prstGeom>
          <a:noFill/>
          <a:ln w="9525">
            <a:noFill/>
            <a:miter lim="800000"/>
            <a:headEnd/>
            <a:tailEnd/>
          </a:ln>
        </p:spPr>
      </p:pic>
      <p:pic>
        <p:nvPicPr>
          <p:cNvPr id="13314" name="Picture 2"/>
          <p:cNvPicPr>
            <a:picLocks noChangeAspect="1" noChangeArrowheads="1"/>
          </p:cNvPicPr>
          <p:nvPr/>
        </p:nvPicPr>
        <p:blipFill>
          <a:blip r:embed="rId3" cstate="print"/>
          <a:srcRect/>
          <a:stretch>
            <a:fillRect/>
          </a:stretch>
        </p:blipFill>
        <p:spPr bwMode="auto">
          <a:xfrm>
            <a:off x="152400" y="1600200"/>
            <a:ext cx="4773034" cy="4419600"/>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PST kinematic mount attachment</a:t>
            </a:r>
            <a:endParaRPr lang="en-US"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16</a:t>
            </a:fld>
            <a:endParaRPr lang="en-US"/>
          </a:p>
        </p:txBody>
      </p:sp>
      <p:cxnSp>
        <p:nvCxnSpPr>
          <p:cNvPr id="4" name="Straight Arrow Connector 3"/>
          <p:cNvCxnSpPr/>
          <p:nvPr/>
        </p:nvCxnSpPr>
        <p:spPr>
          <a:xfrm rot="10800000" flipV="1">
            <a:off x="2667000" y="1752600"/>
            <a:ext cx="2514600" cy="838200"/>
          </a:xfrm>
          <a:prstGeom prst="straightConnector1">
            <a:avLst/>
          </a:prstGeom>
          <a:ln w="25400">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7" name="Content Placeholder 2"/>
          <p:cNvSpPr txBox="1">
            <a:spLocks/>
          </p:cNvSpPr>
          <p:nvPr/>
        </p:nvSpPr>
        <p:spPr>
          <a:xfrm>
            <a:off x="5105400" y="1524000"/>
            <a:ext cx="4038600" cy="4525963"/>
          </a:xfrm>
          <a:prstGeom prst="rect">
            <a:avLst/>
          </a:prstGeom>
        </p:spPr>
        <p:txBody>
          <a:bodyPr>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b="0" i="0" u="none" strike="noStrike" kern="1200" cap="none" spc="0" normalizeH="0" baseline="0" noProof="0" dirty="0" smtClean="0">
                <a:ln>
                  <a:noFill/>
                </a:ln>
                <a:solidFill>
                  <a:schemeClr val="tx1"/>
                </a:solidFill>
                <a:effectLst/>
                <a:uLnTx/>
                <a:uFillTx/>
                <a:latin typeface="+mn-lt"/>
                <a:ea typeface="+mn-ea"/>
                <a:cs typeface="+mn-cs"/>
              </a:rPr>
              <a:t>attach kinematic mounts to grand master by securing cross bar to grand master</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b="0" i="0" u="none" strike="noStrike" kern="1200" cap="none" spc="0" normalizeH="0" baseline="0" noProof="0" dirty="0" smtClean="0">
                <a:ln>
                  <a:noFill/>
                </a:ln>
                <a:solidFill>
                  <a:schemeClr val="tx1"/>
                </a:solidFill>
                <a:effectLst/>
                <a:uLnTx/>
                <a:uFillTx/>
                <a:latin typeface="+mn-lt"/>
                <a:ea typeface="+mn-ea"/>
                <a:cs typeface="+mn-cs"/>
              </a:rPr>
              <a:t>allow setup and remove cross bars from feet and grand master</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b="0" i="0" u="none" strike="noStrike" kern="1200" cap="none" spc="0" normalizeH="0" baseline="0" noProof="0" dirty="0" smtClean="0">
                <a:ln>
                  <a:noFill/>
                </a:ln>
                <a:solidFill>
                  <a:schemeClr val="tx1"/>
                </a:solidFill>
                <a:effectLst/>
                <a:uLnTx/>
                <a:uFillTx/>
                <a:latin typeface="+mn-lt"/>
                <a:ea typeface="+mn-ea"/>
                <a:cs typeface="+mn-cs"/>
              </a:rPr>
              <a:t>detach grand master from east PST end plate and support the grand master so that it does not load PST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b="0" i="0" u="none" strike="noStrike" kern="1200" cap="none" spc="0" normalizeH="0" baseline="0" noProof="0" dirty="0" smtClean="0">
                <a:ln>
                  <a:noFill/>
                </a:ln>
                <a:solidFill>
                  <a:schemeClr val="tx1"/>
                </a:solidFill>
                <a:effectLst/>
                <a:uLnTx/>
                <a:uFillTx/>
                <a:latin typeface="+mn-lt"/>
                <a:ea typeface="+mn-ea"/>
                <a:cs typeface="+mn-cs"/>
              </a:rPr>
              <a:t>Remove end plates and grand master</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b="0" i="0" u="none" strike="noStrike" kern="1200" cap="none" spc="0" normalizeH="0" baseline="0" noProof="0" dirty="0" smtClean="0">
                <a:ln>
                  <a:noFill/>
                </a:ln>
                <a:solidFill>
                  <a:schemeClr val="tx1"/>
                </a:solidFill>
                <a:effectLst/>
                <a:uLnTx/>
                <a:uFillTx/>
                <a:latin typeface="+mn-lt"/>
                <a:ea typeface="+mn-ea"/>
                <a:cs typeface="+mn-cs"/>
              </a:rPr>
              <a:t>PST done</a:t>
            </a:r>
            <a:endParaRPr kumimoji="0" lang="en-US" b="0" i="0" u="none" strike="noStrike" kern="1200" cap="none" spc="0" normalizeH="0" baseline="0" noProof="0" dirty="0">
              <a:ln>
                <a:noFill/>
              </a:ln>
              <a:solidFill>
                <a:schemeClr val="tx1"/>
              </a:solidFill>
              <a:effectLst/>
              <a:uLnTx/>
              <a:uFillTx/>
              <a:latin typeface="+mn-lt"/>
              <a:ea typeface="+mn-ea"/>
              <a:cs typeface="+mn-cs"/>
            </a:endParaRPr>
          </a:p>
        </p:txBody>
      </p:sp>
      <p:cxnSp>
        <p:nvCxnSpPr>
          <p:cNvPr id="10" name="Straight Arrow Connector 9"/>
          <p:cNvCxnSpPr/>
          <p:nvPr/>
        </p:nvCxnSpPr>
        <p:spPr>
          <a:xfrm rot="10800000" flipV="1">
            <a:off x="3657600" y="1752600"/>
            <a:ext cx="1524000" cy="1219200"/>
          </a:xfrm>
          <a:prstGeom prst="straightConnector1">
            <a:avLst/>
          </a:prstGeom>
          <a:ln w="254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rot="5400000">
            <a:off x="1866900" y="2095500"/>
            <a:ext cx="3657600" cy="2971800"/>
          </a:xfrm>
          <a:prstGeom prst="straightConnector1">
            <a:avLst/>
          </a:prstGeom>
          <a:ln w="25400">
            <a:solidFill>
              <a:srgbClr val="FFC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Summary of PST kinematic attachment</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remove east PST end plate</a:t>
            </a:r>
          </a:p>
          <a:p>
            <a:r>
              <a:rPr lang="en-US" dirty="0" smtClean="0"/>
              <a:t>attach empty grand master to east PST end plate</a:t>
            </a:r>
          </a:p>
          <a:p>
            <a:r>
              <a:rPr lang="en-US" dirty="0" smtClean="0"/>
              <a:t>attach PST end plate with grand master back on to the PST fixture</a:t>
            </a:r>
          </a:p>
          <a:p>
            <a:r>
              <a:rPr lang="en-US" dirty="0" smtClean="0"/>
              <a:t>assemble kinematic mounts with bond feet</a:t>
            </a:r>
          </a:p>
          <a:p>
            <a:r>
              <a:rPr lang="en-US" dirty="0" smtClean="0"/>
              <a:t>attach mount with feet to cross bar</a:t>
            </a:r>
          </a:p>
          <a:p>
            <a:r>
              <a:rPr lang="en-US" dirty="0" smtClean="0"/>
              <a:t>apply adhesive</a:t>
            </a:r>
          </a:p>
          <a:p>
            <a:r>
              <a:rPr lang="en-US" dirty="0" smtClean="0"/>
              <a:t>attach kinematic mounts to grand master by securing cross bar to grand master</a:t>
            </a:r>
          </a:p>
          <a:p>
            <a:r>
              <a:rPr lang="en-US" dirty="0" smtClean="0"/>
              <a:t>allow setup and remove cross bars from feet and grand master</a:t>
            </a:r>
          </a:p>
          <a:p>
            <a:r>
              <a:rPr lang="en-US" dirty="0" smtClean="0"/>
              <a:t>detach grand master from east PST end plate and support the grand master so that it does not load PST</a:t>
            </a:r>
          </a:p>
          <a:p>
            <a:r>
              <a:rPr lang="en-US" dirty="0" smtClean="0"/>
              <a:t>Remove end plates and grand master</a:t>
            </a:r>
          </a:p>
          <a:p>
            <a:r>
              <a:rPr lang="en-US" dirty="0" smtClean="0"/>
              <a:t>PST done</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17</a:t>
            </a:fld>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p:cNvPicPr>
            <a:picLocks noChangeAspect="1" noChangeArrowheads="1"/>
          </p:cNvPicPr>
          <p:nvPr/>
        </p:nvPicPr>
        <p:blipFill>
          <a:blip r:embed="rId2" cstate="print"/>
          <a:srcRect/>
          <a:stretch>
            <a:fillRect/>
          </a:stretch>
        </p:blipFill>
        <p:spPr bwMode="auto">
          <a:xfrm>
            <a:off x="1066800" y="3124200"/>
            <a:ext cx="5491715" cy="3733800"/>
          </a:xfrm>
          <a:prstGeom prst="rect">
            <a:avLst/>
          </a:prstGeom>
          <a:noFill/>
          <a:ln w="9525">
            <a:noFill/>
            <a:miter lim="800000"/>
            <a:headEnd/>
            <a:tailEnd/>
          </a:ln>
        </p:spPr>
      </p:pic>
      <p:sp>
        <p:nvSpPr>
          <p:cNvPr id="2" name="Title 1"/>
          <p:cNvSpPr>
            <a:spLocks noGrp="1"/>
          </p:cNvSpPr>
          <p:nvPr>
            <p:ph type="title"/>
          </p:nvPr>
        </p:nvSpPr>
        <p:spPr>
          <a:xfrm>
            <a:off x="457200" y="274638"/>
            <a:ext cx="8229600" cy="868362"/>
          </a:xfrm>
        </p:spPr>
        <p:txBody>
          <a:bodyPr/>
          <a:lstStyle/>
          <a:p>
            <a:r>
              <a:rPr lang="en-US" dirty="0" smtClean="0"/>
              <a:t>OSC fixture</a:t>
            </a:r>
            <a:endParaRPr lang="en-US" dirty="0"/>
          </a:p>
        </p:txBody>
      </p:sp>
      <p:sp>
        <p:nvSpPr>
          <p:cNvPr id="4" name="Content Placeholder 3"/>
          <p:cNvSpPr>
            <a:spLocks noGrp="1"/>
          </p:cNvSpPr>
          <p:nvPr>
            <p:ph sz="half" idx="2"/>
          </p:nvPr>
        </p:nvSpPr>
        <p:spPr>
          <a:xfrm>
            <a:off x="152400" y="990600"/>
            <a:ext cx="8686800" cy="2743200"/>
          </a:xfrm>
        </p:spPr>
        <p:txBody>
          <a:bodyPr>
            <a:normAutofit/>
          </a:bodyPr>
          <a:lstStyle/>
          <a:p>
            <a:r>
              <a:rPr lang="en-US" sz="2400" dirty="0" smtClean="0"/>
              <a:t>The PIT fixture will also be used for the OSC since the OSC and PIT are the same diameter.  </a:t>
            </a:r>
            <a:r>
              <a:rPr lang="en-US" sz="2400" dirty="0" smtClean="0"/>
              <a:t>T</a:t>
            </a:r>
            <a:r>
              <a:rPr lang="en-US" sz="2400" dirty="0" smtClean="0"/>
              <a:t>he base plate will be changed to set the correct  length</a:t>
            </a:r>
          </a:p>
          <a:p>
            <a:pPr lvl="1"/>
            <a:r>
              <a:rPr lang="en-US" sz="1800" dirty="0" smtClean="0"/>
              <a:t>fixture used for placing the OSC flanges</a:t>
            </a:r>
          </a:p>
          <a:p>
            <a:pPr lvl="1"/>
            <a:r>
              <a:rPr lang="en-US" sz="1800" dirty="0" smtClean="0"/>
              <a:t>flats and reference groves used to position SSD supports.  Up to 6 ladder supports can be installed at one setting.  The OSC is rotated in the fixture by 180 deg to do the remaining attachments.</a:t>
            </a:r>
            <a:endParaRPr lang="en-US" sz="1800"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18</a:t>
            </a:fld>
            <a:endParaRPr lang="en-US"/>
          </a:p>
        </p:txBody>
      </p:sp>
      <p:cxnSp>
        <p:nvCxnSpPr>
          <p:cNvPr id="7" name="Straight Arrow Connector 6"/>
          <p:cNvCxnSpPr/>
          <p:nvPr/>
        </p:nvCxnSpPr>
        <p:spPr>
          <a:xfrm rot="10800000" flipV="1">
            <a:off x="1752600" y="3276600"/>
            <a:ext cx="2590800" cy="1600200"/>
          </a:xfrm>
          <a:prstGeom prst="straightConnector1">
            <a:avLst/>
          </a:prstGeom>
          <a:ln w="254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rot="5400000">
            <a:off x="2057400" y="3276600"/>
            <a:ext cx="2286000" cy="2286000"/>
          </a:xfrm>
          <a:prstGeom prst="straightConnector1">
            <a:avLst/>
          </a:prstGeom>
          <a:ln w="254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4343400" y="3276600"/>
            <a:ext cx="1600200" cy="76200"/>
          </a:xfrm>
          <a:prstGeom prst="straightConnector1">
            <a:avLst/>
          </a:prstGeom>
          <a:ln w="254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4343400" y="3200400"/>
            <a:ext cx="1371600" cy="76200"/>
          </a:xfrm>
          <a:prstGeom prst="straightConnector1">
            <a:avLst/>
          </a:prstGeom>
          <a:ln w="25400">
            <a:solidFill>
              <a:srgbClr val="FFC000"/>
            </a:solidFill>
            <a:tailEnd type="arrow"/>
          </a:ln>
        </p:spPr>
        <p:style>
          <a:lnRef idx="1">
            <a:schemeClr val="accent1"/>
          </a:lnRef>
          <a:fillRef idx="0">
            <a:schemeClr val="accent1"/>
          </a:fillRef>
          <a:effectRef idx="0">
            <a:schemeClr val="accent1"/>
          </a:effectRef>
          <a:fontRef idx="minor">
            <a:schemeClr val="tx1"/>
          </a:fontRef>
        </p:style>
      </p:cxnSp>
      <p:pic>
        <p:nvPicPr>
          <p:cNvPr id="1026" name="Picture 2"/>
          <p:cNvPicPr>
            <a:picLocks noChangeAspect="1" noChangeArrowheads="1"/>
          </p:cNvPicPr>
          <p:nvPr/>
        </p:nvPicPr>
        <p:blipFill>
          <a:blip r:embed="rId3" cstate="print"/>
          <a:srcRect/>
          <a:stretch>
            <a:fillRect/>
          </a:stretch>
        </p:blipFill>
        <p:spPr bwMode="auto">
          <a:xfrm>
            <a:off x="6553200" y="3429000"/>
            <a:ext cx="2538770" cy="2362200"/>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Autofit/>
          </a:bodyPr>
          <a:lstStyle/>
          <a:p>
            <a:r>
              <a:rPr lang="en-US" sz="2400" dirty="0" smtClean="0"/>
              <a:t>Coordinate Measuring Machine (CMM) configuration</a:t>
            </a:r>
            <a:endParaRPr lang="en-US" sz="2400"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19</a:t>
            </a:fld>
            <a:endParaRPr lang="en-US"/>
          </a:p>
        </p:txBody>
      </p:sp>
      <p:pic>
        <p:nvPicPr>
          <p:cNvPr id="2050" name="Picture 2"/>
          <p:cNvPicPr>
            <a:picLocks noChangeAspect="1" noChangeArrowheads="1"/>
          </p:cNvPicPr>
          <p:nvPr/>
        </p:nvPicPr>
        <p:blipFill>
          <a:blip r:embed="rId2" cstate="print"/>
          <a:srcRect/>
          <a:stretch>
            <a:fillRect/>
          </a:stretch>
        </p:blipFill>
        <p:spPr bwMode="auto">
          <a:xfrm>
            <a:off x="152400" y="1828800"/>
            <a:ext cx="7684698" cy="4572000"/>
          </a:xfrm>
          <a:prstGeom prst="rect">
            <a:avLst/>
          </a:prstGeom>
          <a:noFill/>
          <a:ln w="9525">
            <a:noFill/>
            <a:miter lim="800000"/>
            <a:headEnd/>
            <a:tailEnd/>
          </a:ln>
        </p:spPr>
      </p:pic>
      <p:sp>
        <p:nvSpPr>
          <p:cNvPr id="5" name="TextBox 4"/>
          <p:cNvSpPr txBox="1"/>
          <p:nvPr/>
        </p:nvSpPr>
        <p:spPr>
          <a:xfrm>
            <a:off x="6400800" y="914400"/>
            <a:ext cx="2438400" cy="2862322"/>
          </a:xfrm>
          <a:prstGeom prst="rect">
            <a:avLst/>
          </a:prstGeom>
          <a:noFill/>
        </p:spPr>
        <p:txBody>
          <a:bodyPr wrap="square" rtlCol="0">
            <a:spAutoFit/>
          </a:bodyPr>
          <a:lstStyle/>
          <a:p>
            <a:r>
              <a:rPr lang="en-US" sz="1200" dirty="0" smtClean="0"/>
              <a:t>The grand master fixture is also used to support the detector halves in the CMM for doing the spatial map of the pixels.  The fixture is supported in the CMM with 3 point support on the tooling balls for all the required angular positions.  The relative mapping of all the tooling balls provides the required cross referencing of all the angular positions.</a:t>
            </a:r>
          </a:p>
          <a:p>
            <a:endParaRPr lang="en-US" sz="1200" dirty="0" smtClean="0"/>
          </a:p>
          <a:p>
            <a:r>
              <a:rPr lang="en-US" sz="1200" dirty="0" smtClean="0"/>
              <a:t>The  same kinematic supports are used here as are used in the STAR detector installation.</a:t>
            </a:r>
            <a:endParaRPr lang="en-US" sz="12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operations </a:t>
            </a:r>
            <a:r>
              <a:rPr lang="en-US" dirty="0" smtClean="0"/>
              <a:t>addressed:</a:t>
            </a:r>
            <a:endParaRPr lang="en-US" dirty="0"/>
          </a:p>
        </p:txBody>
      </p:sp>
      <p:sp>
        <p:nvSpPr>
          <p:cNvPr id="3" name="Content Placeholder 2"/>
          <p:cNvSpPr>
            <a:spLocks noGrp="1"/>
          </p:cNvSpPr>
          <p:nvPr>
            <p:ph idx="1"/>
          </p:nvPr>
        </p:nvSpPr>
        <p:spPr>
          <a:xfrm>
            <a:off x="457200" y="1600201"/>
            <a:ext cx="8229600" cy="3124200"/>
          </a:xfrm>
        </p:spPr>
        <p:txBody>
          <a:bodyPr>
            <a:normAutofit fontScale="77500" lnSpcReduction="20000"/>
          </a:bodyPr>
          <a:lstStyle/>
          <a:p>
            <a:r>
              <a:rPr lang="en-US" dirty="0" smtClean="0"/>
              <a:t>PIT flange attachment</a:t>
            </a:r>
          </a:p>
          <a:p>
            <a:r>
              <a:rPr lang="en-US" dirty="0" smtClean="0"/>
              <a:t>PIT rail attachment</a:t>
            </a:r>
          </a:p>
          <a:p>
            <a:r>
              <a:rPr lang="en-US" dirty="0" smtClean="0"/>
              <a:t>Rail testing system</a:t>
            </a:r>
          </a:p>
          <a:p>
            <a:r>
              <a:rPr lang="en-US" dirty="0" smtClean="0"/>
              <a:t>PST flange attachment</a:t>
            </a:r>
          </a:p>
          <a:p>
            <a:r>
              <a:rPr lang="en-US" dirty="0" smtClean="0"/>
              <a:t>PST kinematic </a:t>
            </a:r>
            <a:r>
              <a:rPr lang="en-US" dirty="0" smtClean="0"/>
              <a:t>attachment</a:t>
            </a:r>
          </a:p>
          <a:p>
            <a:r>
              <a:rPr lang="en-US" dirty="0" smtClean="0"/>
              <a:t>SSD locating fixture</a:t>
            </a:r>
          </a:p>
          <a:p>
            <a:r>
              <a:rPr lang="en-US" dirty="0" smtClean="0"/>
              <a:t>Spatial mapping of the pixels with the Coordinate </a:t>
            </a:r>
            <a:r>
              <a:rPr lang="en-US" dirty="0" smtClean="0"/>
              <a:t>M</a:t>
            </a:r>
            <a:r>
              <a:rPr lang="en-US" dirty="0" smtClean="0"/>
              <a:t>easuring Machine (CMM)</a:t>
            </a:r>
            <a:endParaRPr lang="en-US" dirty="0" smtClean="0"/>
          </a:p>
          <a:p>
            <a:endParaRPr lang="en-US" dirty="0" smtClean="0"/>
          </a:p>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a:t>
            </a:fld>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PIT flange attachment</a:t>
            </a:r>
            <a:endParaRPr lang="en-US" dirty="0"/>
          </a:p>
        </p:txBody>
      </p:sp>
      <p:sp>
        <p:nvSpPr>
          <p:cNvPr id="3" name="Content Placeholder 2"/>
          <p:cNvSpPr>
            <a:spLocks noGrp="1"/>
          </p:cNvSpPr>
          <p:nvPr>
            <p:ph idx="1"/>
          </p:nvPr>
        </p:nvSpPr>
        <p:spPr/>
        <p:txBody>
          <a:bodyPr>
            <a:normAutofit/>
          </a:bodyPr>
          <a:lstStyle/>
          <a:p>
            <a:r>
              <a:rPr lang="en-US" sz="2800" dirty="0" smtClean="0"/>
              <a:t>assemble PIT end plate fixture</a:t>
            </a:r>
          </a:p>
          <a:p>
            <a:r>
              <a:rPr lang="en-US" sz="2800" dirty="0" smtClean="0"/>
              <a:t>load flanges on PIT and insert into the PIT end plate fixture</a:t>
            </a:r>
          </a:p>
          <a:p>
            <a:r>
              <a:rPr lang="en-US" sz="2800" dirty="0" smtClean="0"/>
              <a:t>bond flanges (middle flange?)</a:t>
            </a:r>
          </a:p>
          <a:p>
            <a:r>
              <a:rPr lang="en-US" sz="2800" dirty="0" smtClean="0"/>
              <a:t>cut holes for rail mounts </a:t>
            </a:r>
          </a:p>
          <a:p>
            <a:r>
              <a:rPr lang="en-US" sz="2800" dirty="0" smtClean="0"/>
              <a:t>now ready for rail mounting</a:t>
            </a:r>
            <a:endParaRPr lang="en-US" sz="28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3</a:t>
            </a:fld>
            <a:endParaRPr lang="en-US"/>
          </a:p>
        </p:txBody>
      </p:sp>
      <p:pic>
        <p:nvPicPr>
          <p:cNvPr id="1027" name="Picture 3"/>
          <p:cNvPicPr>
            <a:picLocks noChangeAspect="1" noChangeArrowheads="1"/>
          </p:cNvPicPr>
          <p:nvPr/>
        </p:nvPicPr>
        <p:blipFill>
          <a:blip r:embed="rId2" cstate="print"/>
          <a:srcRect/>
          <a:stretch>
            <a:fillRect/>
          </a:stretch>
        </p:blipFill>
        <p:spPr bwMode="auto">
          <a:xfrm>
            <a:off x="533400" y="4630250"/>
            <a:ext cx="3276600" cy="2227750"/>
          </a:xfrm>
          <a:prstGeom prst="rect">
            <a:avLst/>
          </a:prstGeom>
          <a:noFill/>
          <a:ln w="9525">
            <a:noFill/>
            <a:miter lim="800000"/>
            <a:headEnd/>
            <a:tailEnd/>
          </a:ln>
        </p:spPr>
      </p:pic>
      <p:pic>
        <p:nvPicPr>
          <p:cNvPr id="1028" name="Picture 4"/>
          <p:cNvPicPr>
            <a:picLocks noChangeAspect="1" noChangeArrowheads="1"/>
          </p:cNvPicPr>
          <p:nvPr/>
        </p:nvPicPr>
        <p:blipFill>
          <a:blip r:embed="rId3" cstate="print"/>
          <a:srcRect/>
          <a:stretch>
            <a:fillRect/>
          </a:stretch>
        </p:blipFill>
        <p:spPr bwMode="auto">
          <a:xfrm>
            <a:off x="4953000" y="4343399"/>
            <a:ext cx="3581400" cy="247894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cut holes in PIT for rail supports</a:t>
            </a:r>
            <a:endParaRPr lang="en-US" dirty="0"/>
          </a:p>
        </p:txBody>
      </p:sp>
      <p:sp>
        <p:nvSpPr>
          <p:cNvPr id="3" name="Content Placeholder 2"/>
          <p:cNvSpPr>
            <a:spLocks noGrp="1"/>
          </p:cNvSpPr>
          <p:nvPr>
            <p:ph idx="1"/>
          </p:nvPr>
        </p:nvSpPr>
        <p:spPr>
          <a:xfrm>
            <a:off x="457200" y="1600201"/>
            <a:ext cx="7848600" cy="1905000"/>
          </a:xfrm>
        </p:spPr>
        <p:txBody>
          <a:bodyPr/>
          <a:lstStyle/>
          <a:p>
            <a:r>
              <a:rPr lang="en-US" dirty="0" smtClean="0"/>
              <a:t>install cutting guide, cut 4 holes</a:t>
            </a:r>
          </a:p>
          <a:p>
            <a:r>
              <a:rPr lang="en-US" dirty="0" smtClean="0"/>
              <a:t>flip guide, cut 4 more</a:t>
            </a:r>
          </a:p>
          <a:p>
            <a:r>
              <a:rPr lang="en-US" dirty="0" smtClean="0"/>
              <a:t>rotate PIT 180 deg, repeat for 8 more holes</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4</a:t>
            </a:fld>
            <a:endParaRPr lang="en-US"/>
          </a:p>
        </p:txBody>
      </p:sp>
      <p:pic>
        <p:nvPicPr>
          <p:cNvPr id="5" name="Picture 2"/>
          <p:cNvPicPr>
            <a:picLocks noChangeAspect="1" noChangeArrowheads="1"/>
          </p:cNvPicPr>
          <p:nvPr/>
        </p:nvPicPr>
        <p:blipFill>
          <a:blip r:embed="rId2" cstate="print"/>
          <a:srcRect/>
          <a:stretch>
            <a:fillRect/>
          </a:stretch>
        </p:blipFill>
        <p:spPr bwMode="auto">
          <a:xfrm>
            <a:off x="762000" y="3352800"/>
            <a:ext cx="5029200" cy="3449278"/>
          </a:xfrm>
          <a:prstGeom prst="rect">
            <a:avLst/>
          </a:prstGeom>
          <a:noFill/>
          <a:ln w="9525">
            <a:noFill/>
            <a:miter lim="800000"/>
            <a:headEnd/>
            <a:tailEnd/>
          </a:ln>
        </p:spPr>
      </p:pic>
      <p:cxnSp>
        <p:nvCxnSpPr>
          <p:cNvPr id="6" name="Straight Arrow Connector 5"/>
          <p:cNvCxnSpPr/>
          <p:nvPr/>
        </p:nvCxnSpPr>
        <p:spPr>
          <a:xfrm rot="5400000">
            <a:off x="2590800" y="3048000"/>
            <a:ext cx="2438400" cy="457200"/>
          </a:xfrm>
          <a:prstGeom prst="straightConnector1">
            <a:avLst/>
          </a:prstGeom>
          <a:ln w="25400">
            <a:solidFill>
              <a:srgbClr val="FFC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p:cNvPicPr>
            <a:picLocks noChangeAspect="1" noChangeArrowheads="1"/>
          </p:cNvPicPr>
          <p:nvPr/>
        </p:nvPicPr>
        <p:blipFill>
          <a:blip r:embed="rId2" cstate="print"/>
          <a:srcRect/>
          <a:stretch>
            <a:fillRect/>
          </a:stretch>
        </p:blipFill>
        <p:spPr bwMode="auto">
          <a:xfrm>
            <a:off x="6096000" y="1828800"/>
            <a:ext cx="1433892" cy="1828800"/>
          </a:xfrm>
          <a:prstGeom prst="rect">
            <a:avLst/>
          </a:prstGeom>
          <a:noFill/>
          <a:ln w="9525">
            <a:noFill/>
            <a:miter lim="800000"/>
            <a:headEnd/>
            <a:tailEnd/>
          </a:ln>
        </p:spPr>
      </p:pic>
      <p:pic>
        <p:nvPicPr>
          <p:cNvPr id="3074" name="Picture 2"/>
          <p:cNvPicPr>
            <a:picLocks noChangeAspect="1" noChangeArrowheads="1"/>
          </p:cNvPicPr>
          <p:nvPr/>
        </p:nvPicPr>
        <p:blipFill>
          <a:blip r:embed="rId3" cstate="print"/>
          <a:srcRect/>
          <a:stretch>
            <a:fillRect/>
          </a:stretch>
        </p:blipFill>
        <p:spPr bwMode="auto">
          <a:xfrm>
            <a:off x="2514600" y="914400"/>
            <a:ext cx="2919679" cy="2743200"/>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lstStyle/>
          <a:p>
            <a:fld id="{B6F15528-21DE-4FAA-801E-634DDDAF4B2B}" type="slidenum">
              <a:rPr lang="en-US" smtClean="0"/>
              <a:pPr/>
              <a:t>5</a:t>
            </a:fld>
            <a:endParaRPr lang="en-US"/>
          </a:p>
        </p:txBody>
      </p:sp>
      <p:cxnSp>
        <p:nvCxnSpPr>
          <p:cNvPr id="8" name="Straight Arrow Connector 7"/>
          <p:cNvCxnSpPr/>
          <p:nvPr/>
        </p:nvCxnSpPr>
        <p:spPr>
          <a:xfrm rot="16200000" flipH="1">
            <a:off x="6286500" y="1181100"/>
            <a:ext cx="914400" cy="838200"/>
          </a:xfrm>
          <a:prstGeom prst="straightConnector1">
            <a:avLst/>
          </a:prstGeom>
          <a:ln w="25400">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5791200" y="533400"/>
            <a:ext cx="3200400" cy="646331"/>
          </a:xfrm>
          <a:prstGeom prst="rect">
            <a:avLst/>
          </a:prstGeom>
          <a:noFill/>
        </p:spPr>
        <p:txBody>
          <a:bodyPr wrap="square" rtlCol="0">
            <a:spAutoFit/>
          </a:bodyPr>
          <a:lstStyle/>
          <a:p>
            <a:r>
              <a:rPr lang="en-US" dirty="0" smtClean="0"/>
              <a:t>apply glue and mount to rails with post passing through holes</a:t>
            </a:r>
            <a:endParaRPr lang="en-US" dirty="0"/>
          </a:p>
        </p:txBody>
      </p:sp>
      <p:cxnSp>
        <p:nvCxnSpPr>
          <p:cNvPr id="12" name="Straight Arrow Connector 11"/>
          <p:cNvCxnSpPr/>
          <p:nvPr/>
        </p:nvCxnSpPr>
        <p:spPr>
          <a:xfrm rot="10800000">
            <a:off x="4572000" y="1905000"/>
            <a:ext cx="2133600" cy="838200"/>
          </a:xfrm>
          <a:prstGeom prst="straightConnector1">
            <a:avLst/>
          </a:prstGeom>
          <a:ln w="25400">
            <a:solidFill>
              <a:srgbClr val="FFC000"/>
            </a:solidFill>
            <a:tailEnd type="arrow"/>
          </a:ln>
        </p:spPr>
        <p:style>
          <a:lnRef idx="1">
            <a:schemeClr val="accent1"/>
          </a:lnRef>
          <a:fillRef idx="0">
            <a:schemeClr val="accent1"/>
          </a:fillRef>
          <a:effectRef idx="0">
            <a:schemeClr val="accent1"/>
          </a:effectRef>
          <a:fontRef idx="minor">
            <a:schemeClr val="tx1"/>
          </a:fontRef>
        </p:style>
      </p:cxnSp>
      <p:pic>
        <p:nvPicPr>
          <p:cNvPr id="3075" name="Picture 3"/>
          <p:cNvPicPr>
            <a:picLocks noChangeAspect="1" noChangeArrowheads="1"/>
          </p:cNvPicPr>
          <p:nvPr/>
        </p:nvPicPr>
        <p:blipFill>
          <a:blip r:embed="rId4" cstate="print"/>
          <a:srcRect/>
          <a:stretch>
            <a:fillRect/>
          </a:stretch>
        </p:blipFill>
        <p:spPr bwMode="auto">
          <a:xfrm>
            <a:off x="1066800" y="4343400"/>
            <a:ext cx="2819400" cy="2261648"/>
          </a:xfrm>
          <a:prstGeom prst="rect">
            <a:avLst/>
          </a:prstGeom>
          <a:noFill/>
          <a:ln w="9525">
            <a:noFill/>
            <a:miter lim="800000"/>
            <a:headEnd/>
            <a:tailEnd/>
          </a:ln>
        </p:spPr>
      </p:pic>
      <p:pic>
        <p:nvPicPr>
          <p:cNvPr id="3077" name="Picture 5"/>
          <p:cNvPicPr>
            <a:picLocks noChangeAspect="1" noChangeArrowheads="1"/>
          </p:cNvPicPr>
          <p:nvPr/>
        </p:nvPicPr>
        <p:blipFill>
          <a:blip r:embed="rId5" cstate="print"/>
          <a:srcRect/>
          <a:stretch>
            <a:fillRect/>
          </a:stretch>
        </p:blipFill>
        <p:spPr bwMode="auto">
          <a:xfrm>
            <a:off x="7745912" y="2209800"/>
            <a:ext cx="1398088" cy="1828800"/>
          </a:xfrm>
          <a:prstGeom prst="rect">
            <a:avLst/>
          </a:prstGeom>
          <a:noFill/>
          <a:ln w="9525">
            <a:noFill/>
            <a:miter lim="800000"/>
            <a:headEnd/>
            <a:tailEnd/>
          </a:ln>
        </p:spPr>
      </p:pic>
      <p:cxnSp>
        <p:nvCxnSpPr>
          <p:cNvPr id="5" name="Straight Arrow Connector 4"/>
          <p:cNvCxnSpPr/>
          <p:nvPr/>
        </p:nvCxnSpPr>
        <p:spPr>
          <a:xfrm>
            <a:off x="1905000" y="1143000"/>
            <a:ext cx="1066800" cy="990600"/>
          </a:xfrm>
          <a:prstGeom prst="straightConnector1">
            <a:avLst/>
          </a:prstGeom>
          <a:ln w="25400">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304800" y="762000"/>
            <a:ext cx="3305136" cy="369332"/>
          </a:xfrm>
          <a:prstGeom prst="rect">
            <a:avLst/>
          </a:prstGeom>
          <a:noFill/>
        </p:spPr>
        <p:txBody>
          <a:bodyPr wrap="none" rtlCol="0">
            <a:spAutoFit/>
          </a:bodyPr>
          <a:lstStyle/>
          <a:p>
            <a:r>
              <a:rPr lang="en-US" dirty="0" smtClean="0"/>
              <a:t>insert rails with rail holder fixture</a:t>
            </a:r>
            <a:endParaRPr lang="en-US" dirty="0"/>
          </a:p>
        </p:txBody>
      </p:sp>
      <p:sp>
        <p:nvSpPr>
          <p:cNvPr id="18" name="TextBox 17"/>
          <p:cNvSpPr txBox="1"/>
          <p:nvPr/>
        </p:nvSpPr>
        <p:spPr>
          <a:xfrm>
            <a:off x="2895600" y="0"/>
            <a:ext cx="2909899" cy="523220"/>
          </a:xfrm>
          <a:prstGeom prst="rect">
            <a:avLst/>
          </a:prstGeom>
          <a:noFill/>
        </p:spPr>
        <p:txBody>
          <a:bodyPr wrap="none" rtlCol="0">
            <a:spAutoFit/>
          </a:bodyPr>
          <a:lstStyle/>
          <a:p>
            <a:r>
              <a:rPr lang="en-US" sz="2800" b="1" dirty="0" smtClean="0"/>
              <a:t>Bond rail supports</a:t>
            </a:r>
            <a:endParaRPr lang="en-US" sz="2800" b="1" dirty="0"/>
          </a:p>
        </p:txBody>
      </p:sp>
      <p:sp>
        <p:nvSpPr>
          <p:cNvPr id="23" name="TextBox 22"/>
          <p:cNvSpPr txBox="1"/>
          <p:nvPr/>
        </p:nvSpPr>
        <p:spPr>
          <a:xfrm>
            <a:off x="3962400" y="5638800"/>
            <a:ext cx="2041008" cy="369332"/>
          </a:xfrm>
          <a:prstGeom prst="rect">
            <a:avLst/>
          </a:prstGeom>
          <a:noFill/>
        </p:spPr>
        <p:txBody>
          <a:bodyPr wrap="none" rtlCol="0">
            <a:spAutoFit/>
          </a:bodyPr>
          <a:lstStyle/>
          <a:p>
            <a:r>
              <a:rPr lang="en-US" dirty="0" smtClean="0"/>
              <a:t>bonded rail support</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p:cNvPicPr>
            <a:picLocks noChangeAspect="1" noChangeArrowheads="1"/>
          </p:cNvPicPr>
          <p:nvPr/>
        </p:nvPicPr>
        <p:blipFill>
          <a:blip r:embed="rId2" cstate="print"/>
          <a:srcRect/>
          <a:stretch>
            <a:fillRect/>
          </a:stretch>
        </p:blipFill>
        <p:spPr bwMode="auto">
          <a:xfrm>
            <a:off x="4495800" y="685800"/>
            <a:ext cx="3640882" cy="3200400"/>
          </a:xfrm>
          <a:prstGeom prst="rect">
            <a:avLst/>
          </a:prstGeom>
          <a:noFill/>
          <a:ln w="9525">
            <a:noFill/>
            <a:miter lim="800000"/>
            <a:headEnd/>
            <a:tailEnd/>
          </a:ln>
        </p:spPr>
      </p:pic>
      <p:pic>
        <p:nvPicPr>
          <p:cNvPr id="4099" name="Picture 3"/>
          <p:cNvPicPr>
            <a:picLocks noChangeAspect="1" noChangeArrowheads="1"/>
          </p:cNvPicPr>
          <p:nvPr/>
        </p:nvPicPr>
        <p:blipFill>
          <a:blip r:embed="rId3" cstate="print"/>
          <a:srcRect/>
          <a:stretch>
            <a:fillRect/>
          </a:stretch>
        </p:blipFill>
        <p:spPr bwMode="auto">
          <a:xfrm>
            <a:off x="304800" y="838200"/>
            <a:ext cx="3643636" cy="3200400"/>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lstStyle/>
          <a:p>
            <a:fld id="{B6F15528-21DE-4FAA-801E-634DDDAF4B2B}" type="slidenum">
              <a:rPr lang="en-US" smtClean="0"/>
              <a:pPr/>
              <a:t>6</a:t>
            </a:fld>
            <a:endParaRPr lang="en-US"/>
          </a:p>
        </p:txBody>
      </p:sp>
      <p:sp>
        <p:nvSpPr>
          <p:cNvPr id="6" name="TextBox 5"/>
          <p:cNvSpPr txBox="1"/>
          <p:nvPr/>
        </p:nvSpPr>
        <p:spPr>
          <a:xfrm>
            <a:off x="1600200" y="152400"/>
            <a:ext cx="5221301" cy="369332"/>
          </a:xfrm>
          <a:prstGeom prst="rect">
            <a:avLst/>
          </a:prstGeom>
          <a:noFill/>
        </p:spPr>
        <p:txBody>
          <a:bodyPr wrap="none" rtlCol="0">
            <a:spAutoFit/>
          </a:bodyPr>
          <a:lstStyle/>
          <a:p>
            <a:r>
              <a:rPr lang="en-US" dirty="0" smtClean="0"/>
              <a:t>remove post freeing rails and rail holder for removal</a:t>
            </a:r>
            <a:endParaRPr lang="en-US" dirty="0"/>
          </a:p>
        </p:txBody>
      </p:sp>
      <p:cxnSp>
        <p:nvCxnSpPr>
          <p:cNvPr id="7" name="Straight Arrow Connector 6"/>
          <p:cNvCxnSpPr/>
          <p:nvPr/>
        </p:nvCxnSpPr>
        <p:spPr>
          <a:xfrm rot="16200000" flipH="1">
            <a:off x="1714500" y="1333500"/>
            <a:ext cx="2209800" cy="457200"/>
          </a:xfrm>
          <a:prstGeom prst="straightConnector1">
            <a:avLst/>
          </a:prstGeom>
          <a:ln w="254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3886200" y="2667000"/>
            <a:ext cx="2819400" cy="1588"/>
          </a:xfrm>
          <a:prstGeom prst="straightConnector1">
            <a:avLst/>
          </a:prstGeom>
          <a:ln w="25400">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1066800" y="4724400"/>
            <a:ext cx="6104941" cy="1200329"/>
          </a:xfrm>
          <a:prstGeom prst="rect">
            <a:avLst/>
          </a:prstGeom>
          <a:noFill/>
        </p:spPr>
        <p:txBody>
          <a:bodyPr wrap="none" rtlCol="0">
            <a:spAutoFit/>
          </a:bodyPr>
          <a:lstStyle/>
          <a:p>
            <a:pPr>
              <a:buFont typeface="Arial" pitchFamily="34" charset="0"/>
              <a:buChar char="•"/>
            </a:pPr>
            <a:r>
              <a:rPr lang="en-US" dirty="0" smtClean="0"/>
              <a:t>remove rails and rail holder</a:t>
            </a:r>
          </a:p>
          <a:p>
            <a:pPr>
              <a:buFont typeface="Arial" pitchFamily="34" charset="0"/>
              <a:buChar char="•"/>
            </a:pPr>
            <a:r>
              <a:rPr lang="en-US" dirty="0" smtClean="0"/>
              <a:t>release rails from rail holder</a:t>
            </a:r>
          </a:p>
          <a:p>
            <a:pPr>
              <a:buFont typeface="Arial" pitchFamily="34" charset="0"/>
              <a:buChar char="•"/>
            </a:pPr>
            <a:r>
              <a:rPr lang="en-US" dirty="0" smtClean="0"/>
              <a:t>remove PIT from end fixtures (can’t remove with rails in place)</a:t>
            </a:r>
          </a:p>
          <a:p>
            <a:pPr>
              <a:buFont typeface="Arial" pitchFamily="34" charset="0"/>
              <a:buChar char="•"/>
            </a:pPr>
            <a:r>
              <a:rPr lang="en-US" dirty="0" smtClean="0"/>
              <a:t>reattach rails to PIT with correctly identified posts</a:t>
            </a:r>
            <a:endParaRPr lang="en-US" dirty="0"/>
          </a:p>
        </p:txBody>
      </p:sp>
      <p:sp>
        <p:nvSpPr>
          <p:cNvPr id="14" name="TextBox 13"/>
          <p:cNvSpPr txBox="1"/>
          <p:nvPr/>
        </p:nvSpPr>
        <p:spPr>
          <a:xfrm>
            <a:off x="7162800" y="0"/>
            <a:ext cx="1828800" cy="923330"/>
          </a:xfrm>
          <a:prstGeom prst="rect">
            <a:avLst/>
          </a:prstGeom>
          <a:noFill/>
          <a:ln>
            <a:solidFill>
              <a:srgbClr val="FF0000"/>
            </a:solidFill>
          </a:ln>
        </p:spPr>
        <p:txBody>
          <a:bodyPr wrap="square" rtlCol="0">
            <a:spAutoFit/>
          </a:bodyPr>
          <a:lstStyle/>
          <a:p>
            <a:r>
              <a:rPr lang="en-US" dirty="0" smtClean="0"/>
              <a:t>keep track of which post goes with which pad</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7</a:t>
            </a:fld>
            <a:endParaRPr lang="en-US"/>
          </a:p>
        </p:txBody>
      </p:sp>
      <p:sp>
        <p:nvSpPr>
          <p:cNvPr id="4" name="TextBox 3"/>
          <p:cNvSpPr txBox="1"/>
          <p:nvPr/>
        </p:nvSpPr>
        <p:spPr>
          <a:xfrm>
            <a:off x="2895600" y="152400"/>
            <a:ext cx="2254015" cy="369332"/>
          </a:xfrm>
          <a:prstGeom prst="rect">
            <a:avLst/>
          </a:prstGeom>
          <a:noFill/>
        </p:spPr>
        <p:txBody>
          <a:bodyPr wrap="none" rtlCol="0">
            <a:spAutoFit/>
          </a:bodyPr>
          <a:lstStyle/>
          <a:p>
            <a:r>
              <a:rPr lang="en-US" dirty="0" smtClean="0"/>
              <a:t>PIT with rails attached</a:t>
            </a:r>
            <a:endParaRPr lang="en-US" dirty="0"/>
          </a:p>
        </p:txBody>
      </p:sp>
      <p:pic>
        <p:nvPicPr>
          <p:cNvPr id="5122" name="Picture 2"/>
          <p:cNvPicPr>
            <a:picLocks noChangeAspect="1" noChangeArrowheads="1"/>
          </p:cNvPicPr>
          <p:nvPr/>
        </p:nvPicPr>
        <p:blipFill>
          <a:blip r:embed="rId2" cstate="print"/>
          <a:srcRect/>
          <a:stretch>
            <a:fillRect/>
          </a:stretch>
        </p:blipFill>
        <p:spPr bwMode="auto">
          <a:xfrm>
            <a:off x="457200" y="457199"/>
            <a:ext cx="7391400" cy="637412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rail tester</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8</a:t>
            </a:fld>
            <a:endParaRPr lang="en-US"/>
          </a:p>
        </p:txBody>
      </p:sp>
      <p:pic>
        <p:nvPicPr>
          <p:cNvPr id="6146" name="Picture 2"/>
          <p:cNvPicPr>
            <a:picLocks noChangeAspect="1" noChangeArrowheads="1"/>
          </p:cNvPicPr>
          <p:nvPr/>
        </p:nvPicPr>
        <p:blipFill>
          <a:blip r:embed="rId2" cstate="print"/>
          <a:srcRect/>
          <a:stretch>
            <a:fillRect/>
          </a:stretch>
        </p:blipFill>
        <p:spPr bwMode="auto">
          <a:xfrm>
            <a:off x="228600" y="1524000"/>
            <a:ext cx="8360650" cy="3886200"/>
          </a:xfrm>
          <a:prstGeom prst="rect">
            <a:avLst/>
          </a:prstGeom>
          <a:noFill/>
          <a:ln w="9525">
            <a:noFill/>
            <a:miter lim="800000"/>
            <a:headEnd/>
            <a:tailEnd/>
          </a:ln>
        </p:spPr>
      </p:pic>
      <p:sp>
        <p:nvSpPr>
          <p:cNvPr id="6" name="TextBox 5"/>
          <p:cNvSpPr txBox="1"/>
          <p:nvPr/>
        </p:nvSpPr>
        <p:spPr>
          <a:xfrm>
            <a:off x="990600" y="6248400"/>
            <a:ext cx="2546979" cy="369332"/>
          </a:xfrm>
          <a:prstGeom prst="rect">
            <a:avLst/>
          </a:prstGeom>
          <a:noFill/>
        </p:spPr>
        <p:txBody>
          <a:bodyPr wrap="none" rtlCol="0">
            <a:spAutoFit/>
          </a:bodyPr>
          <a:lstStyle/>
          <a:p>
            <a:r>
              <a:rPr lang="en-US" dirty="0" err="1" smtClean="0"/>
              <a:t>rail_test_system.SLDASM</a:t>
            </a:r>
            <a:endParaRPr lang="en-US" dirty="0"/>
          </a:p>
        </p:txBody>
      </p:sp>
      <p:sp>
        <p:nvSpPr>
          <p:cNvPr id="7" name="TextBox 6"/>
          <p:cNvSpPr txBox="1"/>
          <p:nvPr/>
        </p:nvSpPr>
        <p:spPr>
          <a:xfrm>
            <a:off x="4267200" y="6324600"/>
            <a:ext cx="1731564" cy="369332"/>
          </a:xfrm>
          <a:prstGeom prst="rect">
            <a:avLst/>
          </a:prstGeom>
          <a:noFill/>
        </p:spPr>
        <p:txBody>
          <a:bodyPr wrap="none" rtlCol="0">
            <a:spAutoFit/>
          </a:bodyPr>
          <a:lstStyle/>
          <a:p>
            <a:r>
              <a:rPr lang="en-US" dirty="0" smtClean="0"/>
              <a:t>(operation view)</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tester rail attachment</a:t>
            </a:r>
            <a:endParaRPr lang="en-US" dirty="0"/>
          </a:p>
        </p:txBody>
      </p:sp>
      <p:sp>
        <p:nvSpPr>
          <p:cNvPr id="3" name="Content Placeholder 2"/>
          <p:cNvSpPr>
            <a:spLocks noGrp="1"/>
          </p:cNvSpPr>
          <p:nvPr>
            <p:ph idx="1"/>
          </p:nvPr>
        </p:nvSpPr>
        <p:spPr/>
        <p:txBody>
          <a:bodyPr>
            <a:normAutofit/>
          </a:bodyPr>
          <a:lstStyle/>
          <a:p>
            <a:r>
              <a:rPr lang="en-US" dirty="0" smtClean="0"/>
              <a:t>Assemble PIT flange mounting plates</a:t>
            </a:r>
          </a:p>
          <a:p>
            <a:r>
              <a:rPr lang="en-US" dirty="0" smtClean="0"/>
              <a:t>Assemble tester frame</a:t>
            </a:r>
          </a:p>
        </p:txBody>
      </p:sp>
      <p:pic>
        <p:nvPicPr>
          <p:cNvPr id="2051" name="Picture 3"/>
          <p:cNvPicPr>
            <a:picLocks noChangeAspect="1" noChangeArrowheads="1"/>
          </p:cNvPicPr>
          <p:nvPr/>
        </p:nvPicPr>
        <p:blipFill>
          <a:blip r:embed="rId2" cstate="print"/>
          <a:srcRect/>
          <a:stretch>
            <a:fillRect/>
          </a:stretch>
        </p:blipFill>
        <p:spPr bwMode="auto">
          <a:xfrm>
            <a:off x="4953000" y="2209800"/>
            <a:ext cx="1280722" cy="762000"/>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fld id="{B6F15528-21DE-4FAA-801E-634DDDAF4B2B}" type="slidenum">
              <a:rPr lang="en-US" smtClean="0"/>
              <a:pPr/>
              <a:t>9</a:t>
            </a:fld>
            <a:endParaRPr lang="en-US"/>
          </a:p>
        </p:txBody>
      </p:sp>
      <p:pic>
        <p:nvPicPr>
          <p:cNvPr id="7" name="Picture 3"/>
          <p:cNvPicPr>
            <a:picLocks noChangeAspect="1" noChangeArrowheads="1"/>
          </p:cNvPicPr>
          <p:nvPr/>
        </p:nvPicPr>
        <p:blipFill>
          <a:blip r:embed="rId3" cstate="print"/>
          <a:srcRect/>
          <a:stretch>
            <a:fillRect/>
          </a:stretch>
        </p:blipFill>
        <p:spPr bwMode="auto">
          <a:xfrm>
            <a:off x="7391400" y="1219200"/>
            <a:ext cx="1344910" cy="914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1315</TotalTime>
  <Words>783</Words>
  <Application>Microsoft Office PowerPoint</Application>
  <PresentationFormat>On-screen Show (4:3)</PresentationFormat>
  <Paragraphs>126</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Fixturing operations for PXL</vt:lpstr>
      <vt:lpstr>operations addressed:</vt:lpstr>
      <vt:lpstr>PIT flange attachment</vt:lpstr>
      <vt:lpstr>cut holes in PIT for rail supports</vt:lpstr>
      <vt:lpstr>Slide 5</vt:lpstr>
      <vt:lpstr>Slide 6</vt:lpstr>
      <vt:lpstr>Slide 7</vt:lpstr>
      <vt:lpstr>rail tester</vt:lpstr>
      <vt:lpstr>tester rail attachment</vt:lpstr>
      <vt:lpstr>Slide 10</vt:lpstr>
      <vt:lpstr>Slide 11</vt:lpstr>
      <vt:lpstr>attach kinematic mounts to rail tester</vt:lpstr>
      <vt:lpstr>PST flange attachment</vt:lpstr>
      <vt:lpstr>PST kinematic mount attachment</vt:lpstr>
      <vt:lpstr>kinematic mount</vt:lpstr>
      <vt:lpstr>PST kinematic mount attachment</vt:lpstr>
      <vt:lpstr>Summary of PST kinematic attachment</vt:lpstr>
      <vt:lpstr>OSC fixture</vt:lpstr>
      <vt:lpstr>Coordinate Measuring Machine (CMM) configuration</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Fixturing operations for PXL</dc:title>
  <dc:creator/>
  <cp:lastModifiedBy> </cp:lastModifiedBy>
  <cp:revision>33</cp:revision>
  <dcterms:created xsi:type="dcterms:W3CDTF">2006-08-16T00:00:00Z</dcterms:created>
  <dcterms:modified xsi:type="dcterms:W3CDTF">2010-02-26T01:48:11Z</dcterms:modified>
</cp:coreProperties>
</file>