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36"/>
  </p:notesMasterIdLst>
  <p:handoutMasterIdLst>
    <p:handoutMasterId r:id="rId37"/>
  </p:handoutMasterIdLst>
  <p:sldIdLst>
    <p:sldId id="280" r:id="rId2"/>
    <p:sldId id="381" r:id="rId3"/>
    <p:sldId id="411" r:id="rId4"/>
    <p:sldId id="383" r:id="rId5"/>
    <p:sldId id="414" r:id="rId6"/>
    <p:sldId id="419" r:id="rId7"/>
    <p:sldId id="415" r:id="rId8"/>
    <p:sldId id="412" r:id="rId9"/>
    <p:sldId id="416" r:id="rId10"/>
    <p:sldId id="417" r:id="rId11"/>
    <p:sldId id="403" r:id="rId12"/>
    <p:sldId id="409" r:id="rId13"/>
    <p:sldId id="408" r:id="rId14"/>
    <p:sldId id="401" r:id="rId15"/>
    <p:sldId id="402" r:id="rId16"/>
    <p:sldId id="404" r:id="rId17"/>
    <p:sldId id="405" r:id="rId18"/>
    <p:sldId id="406" r:id="rId19"/>
    <p:sldId id="420" r:id="rId20"/>
    <p:sldId id="407" r:id="rId21"/>
    <p:sldId id="400" r:id="rId22"/>
    <p:sldId id="398" r:id="rId23"/>
    <p:sldId id="413" r:id="rId24"/>
    <p:sldId id="378" r:id="rId25"/>
    <p:sldId id="410" r:id="rId26"/>
    <p:sldId id="385" r:id="rId27"/>
    <p:sldId id="386" r:id="rId28"/>
    <p:sldId id="390" r:id="rId29"/>
    <p:sldId id="389" r:id="rId30"/>
    <p:sldId id="395" r:id="rId31"/>
    <p:sldId id="388" r:id="rId32"/>
    <p:sldId id="392" r:id="rId33"/>
    <p:sldId id="397" r:id="rId34"/>
    <p:sldId id="361" r:id="rId3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FF"/>
    <a:srgbClr val="00FF00"/>
    <a:srgbClr val="205DE7"/>
    <a:srgbClr val="62C260"/>
    <a:srgbClr val="FF3300"/>
    <a:srgbClr val="117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00" autoAdjust="0"/>
  </p:normalViewPr>
  <p:slideViewPr>
    <p:cSldViewPr>
      <p:cViewPr varScale="1">
        <p:scale>
          <a:sx n="106" d="100"/>
          <a:sy n="106" d="100"/>
        </p:scale>
        <p:origin x="-12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4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0AB07D0B-43EF-9142-9D67-C194B9A0276B}" type="datetime1">
              <a:rPr lang="en-US"/>
              <a:pPr>
                <a:defRPr/>
              </a:pPr>
              <a:t>6/26/13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01D31616-5C88-C240-9016-F608C06B5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5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B5BC30D-C89E-DF45-9831-F8CFAC2F2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71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MAPS=Monolithic Active Pixel Sensor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D75FBD3-08C2-3A43-8492-B7666B6AB25A}" type="slidenum">
              <a:rPr lang="en-US" sz="1300"/>
              <a:pPr/>
              <a:t>1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Explain problem and then go into details.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73D85E1-A279-3C40-B1D1-3F6CC4E10005}" type="slidenum">
              <a:rPr lang="en-US" sz="1300"/>
              <a:pPr/>
              <a:t>32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C7D144D-6389-E74A-AE32-237ED5D11F95}" type="slidenum">
              <a:rPr lang="en-US" sz="1300"/>
              <a:pPr/>
              <a:t>2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Highlight detecting short lived particles – 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you have heard about the physics in previous talks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26B2F6F-FBD1-7544-8078-EC7A1B7D3A80}" type="slidenum">
              <a:rPr lang="en-US" sz="1300"/>
              <a:pPr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ATLAS ~ &gt;2.5%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ALICE ~1-1.5%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L=</a:t>
            </a:r>
            <a:r>
              <a:rPr lang="en-GB">
                <a:ea typeface="ヒラギノ角ゴ Pro W3" charset="0"/>
                <a:cs typeface="ヒラギノ角ゴ Pro W3" charset="0"/>
              </a:rPr>
              <a:t>8×10</a:t>
            </a:r>
            <a:r>
              <a:rPr lang="en-GB" baseline="30000">
                <a:ea typeface="ヒラギノ角ゴ Pro W3" charset="0"/>
                <a:cs typeface="ヒラギノ角ゴ Pro W3" charset="0"/>
              </a:rPr>
              <a:t>27</a:t>
            </a:r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9F7C3D6-78AB-414B-A0A7-44E0044E2A3A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4C18475C-8369-F043-A45D-E5777CC59669}" type="slidenum">
              <a:rPr lang="en-US" sz="1300">
                <a:ea typeface="ＭＳ Ｐゴシック" charset="0"/>
                <a:cs typeface="ＭＳ Ｐゴシック" charset="0"/>
              </a:rPr>
              <a:pPr/>
              <a:t>8</a:t>
            </a:fld>
            <a:endParaRPr lang="en-US" sz="1300"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81DEFCC-5F93-B94B-9D12-BF2AD39B3E46}" type="slidenum">
              <a:rPr lang="en-US" sz="1300"/>
              <a:pPr/>
              <a:t>22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Summarize advantages – greater signal to noise, etc. this gives a comfortable margin in performance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D89717D-30AD-0C4F-8BE4-65EAE07AF6FB}" type="slidenum">
              <a:rPr lang="en-US" sz="1300"/>
              <a:pPr/>
              <a:t>29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5" name="5-Point Star 1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2013 International Conference on  Applications of Nuclear Techniques  Crete, Greece  June 23-29, 2013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E6B8C801-0ED3-4A45-B1AA-7DF8C1498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0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7B5B9E89-8352-5447-A306-8E17CE9E951C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3810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6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8" name="5-Point Star 2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2013 International Conference on  Applications of Nuclear Techniques  Crete, Greece  June 23-29, 2013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D700F5-3C6B-1346-95CA-AF46C0B30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CF86FFEE-F327-3940-A5D2-2F763A1E220A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048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8" name="5-Point Star 2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1F8D552-10D4-7640-A85B-3410118AD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9EEB49D-419C-8B40-A892-90ACF9074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05E552-5B79-524E-84FB-0ED58C4D3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0" y="274638"/>
            <a:ext cx="6978491" cy="60466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573213" y="6356350"/>
            <a:ext cx="10175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90A71-126A-7641-BD5B-3705504B1F50}" type="datetime1">
              <a:rPr lang="en-US"/>
              <a:pPr>
                <a:defRPr/>
              </a:pPr>
              <a:t>6/26/13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5263" y="6356350"/>
            <a:ext cx="360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313" y="6356350"/>
            <a:ext cx="9794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B5CE0-B812-874C-953E-121D12A5B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0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76200"/>
            <a:ext cx="762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01C956A8-ED68-EF42-ACAB-567F1E74667A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0" name="Group 16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18" name="5-Point Star 17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032" name="TextBox 18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dirty="0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81000" y="5334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/>
            <a:r>
              <a:rPr lang="en-US" dirty="0" smtClean="0"/>
              <a:t>The Heavy Flavor Tracker (HFT) of STAR experiment and its PIXEL prototype beam tests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21700" y="65405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838200" y="1600200"/>
            <a:ext cx="685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 i="1">
                <a:solidFill>
                  <a:srgbClr val="000090"/>
                </a:solidFill>
                <a:latin typeface="Comic Sans MS" charset="0"/>
                <a:cs typeface="Comic Sans MS" charset="0"/>
              </a:rPr>
              <a:t>Spiros Margetis </a:t>
            </a:r>
            <a:r>
              <a:rPr lang="en-US" sz="1600">
                <a:solidFill>
                  <a:srgbClr val="000090"/>
                </a:solidFill>
                <a:latin typeface="Comic Sans MS" charset="0"/>
                <a:cs typeface="Comic Sans MS" charset="0"/>
              </a:rPr>
              <a:t>for the HFT group of the STAR experiment</a:t>
            </a:r>
            <a:endParaRPr lang="en-US" sz="1600" b="1" i="1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1600">
                <a:solidFill>
                  <a:srgbClr val="000090"/>
                </a:solidFill>
                <a:latin typeface="Comic Sans MS" charset="0"/>
                <a:cs typeface="Comic Sans MS" charset="0"/>
              </a:rPr>
              <a:t>Kent State University, USA</a:t>
            </a:r>
          </a:p>
        </p:txBody>
      </p:sp>
      <p:sp>
        <p:nvSpPr>
          <p:cNvPr id="1024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55750" y="2219325"/>
            <a:ext cx="5149850" cy="4029075"/>
            <a:chOff x="-91440" y="640081"/>
            <a:chExt cx="5148714" cy="4028085"/>
          </a:xfrm>
        </p:grpSpPr>
        <p:sp>
          <p:nvSpPr>
            <p:cNvPr id="9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/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60535" y="1638373"/>
              <a:ext cx="658667" cy="1199855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</a:p>
          </p:txBody>
        </p:sp>
        <p:cxnSp>
          <p:nvCxnSpPr>
            <p:cNvPr id="11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156718" y="1882095"/>
              <a:ext cx="970137" cy="231738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46"/>
            <p:cNvCxnSpPr>
              <a:cxnSpLocks noChangeShapeType="1"/>
            </p:cNvCxnSpPr>
            <p:nvPr/>
          </p:nvCxnSpPr>
          <p:spPr bwMode="auto">
            <a:xfrm flipH="1">
              <a:off x="2928169" y="2149837"/>
              <a:ext cx="1165399" cy="373658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2394888" y="2683106"/>
              <a:ext cx="1752211" cy="15295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2459110" y="846405"/>
              <a:ext cx="1358600" cy="574534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76200"/>
            <a:ext cx="7620000" cy="4889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Silicon Strip Detector (SSD)</a:t>
            </a:r>
          </a:p>
        </p:txBody>
      </p:sp>
      <p:pic>
        <p:nvPicPr>
          <p:cNvPr id="18" name="Content Placeholder 17" descr="Untitled-3.pn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3275"/>
            <a:ext cx="3871912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7" name="Group 40"/>
          <p:cNvGrpSpPr>
            <a:grpSpLocks/>
          </p:cNvGrpSpPr>
          <p:nvPr/>
        </p:nvGrpSpPr>
        <p:grpSpPr bwMode="auto">
          <a:xfrm>
            <a:off x="5586413" y="3895725"/>
            <a:ext cx="2863850" cy="1822450"/>
            <a:chOff x="5587140" y="3895363"/>
            <a:chExt cx="2863393" cy="1823369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5587140" y="3895363"/>
              <a:ext cx="2863393" cy="1823369"/>
            </a:xfrm>
            <a:prstGeom prst="line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770" name="TextBox 27"/>
            <p:cNvSpPr txBox="1">
              <a:spLocks noChangeArrowheads="1"/>
            </p:cNvSpPr>
            <p:nvPr/>
          </p:nvSpPr>
          <p:spPr bwMode="auto">
            <a:xfrm rot="-1980000">
              <a:off x="6561761" y="4655381"/>
              <a:ext cx="10179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~ 1 Meter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95274" y="1203324"/>
            <a:ext cx="5267326" cy="3216275"/>
            <a:chOff x="295516" y="1203863"/>
            <a:chExt cx="4471096" cy="2769905"/>
          </a:xfrm>
        </p:grpSpPr>
        <p:grpSp>
          <p:nvGrpSpPr>
            <p:cNvPr id="74764" name="Group 36"/>
            <p:cNvGrpSpPr>
              <a:grpSpLocks/>
            </p:cNvGrpSpPr>
            <p:nvPr/>
          </p:nvGrpSpPr>
          <p:grpSpPr bwMode="auto">
            <a:xfrm>
              <a:off x="295516" y="2181232"/>
              <a:ext cx="276999" cy="1727962"/>
              <a:chOff x="377446" y="2153922"/>
              <a:chExt cx="276999" cy="172796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rot="5400000" flipH="1" flipV="1">
                <a:off x="-330521" y="3017865"/>
                <a:ext cx="1727023" cy="0"/>
              </a:xfrm>
              <a:prstGeom prst="line">
                <a:avLst/>
              </a:prstGeom>
              <a:ln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768" name="TextBox 35"/>
              <p:cNvSpPr txBox="1">
                <a:spLocks noChangeArrowheads="1"/>
              </p:cNvSpPr>
              <p:nvPr/>
            </p:nvSpPr>
            <p:spPr bwMode="auto">
              <a:xfrm rot="-5400000">
                <a:off x="231700" y="2871704"/>
                <a:ext cx="56849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44 cm</a:t>
                </a:r>
              </a:p>
            </p:txBody>
          </p:sp>
        </p:grpSp>
        <p:pic>
          <p:nvPicPr>
            <p:cNvPr id="74765" name="Picture 15" descr="Untitled-2.png"/>
            <p:cNvPicPr>
              <a:picLocks noChangeAspect="1"/>
            </p:cNvPicPr>
            <p:nvPr/>
          </p:nvPicPr>
          <p:blipFill>
            <a:blip r:embed="rId3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69" y="1203863"/>
              <a:ext cx="4073143" cy="276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6" name="TextBox 41"/>
            <p:cNvSpPr txBox="1">
              <a:spLocks noChangeArrowheads="1"/>
            </p:cNvSpPr>
            <p:nvPr/>
          </p:nvSpPr>
          <p:spPr bwMode="auto">
            <a:xfrm rot="-1416862">
              <a:off x="2716430" y="3303128"/>
              <a:ext cx="10179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20  Ladders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H="1" flipV="1">
            <a:off x="5586413" y="5375275"/>
            <a:ext cx="1708150" cy="21590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TextBox 4"/>
          <p:cNvSpPr txBox="1">
            <a:spLocks noChangeArrowheads="1"/>
          </p:cNvSpPr>
          <p:nvPr/>
        </p:nvSpPr>
        <p:spPr bwMode="auto">
          <a:xfrm>
            <a:off x="7440613" y="5375275"/>
            <a:ext cx="1583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Ladder Cards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572375" y="3987800"/>
            <a:ext cx="450850" cy="1387475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5791200" y="762000"/>
            <a:ext cx="3227388" cy="2438400"/>
            <a:chOff x="6705600" y="838200"/>
            <a:chExt cx="2160588" cy="1709738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1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838200"/>
              <a:ext cx="2160588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6705600" y="839788"/>
              <a:ext cx="761898" cy="25896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latin typeface="Calibri" charset="0"/>
                </a:rPr>
                <a:t>“Old” SSD</a:t>
              </a:r>
              <a:endParaRPr lang="en-US" sz="1800" b="1" dirty="0">
                <a:latin typeface="Calibri" charset="0"/>
              </a:endParaRPr>
            </a:p>
          </p:txBody>
        </p:sp>
      </p:grp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52400" y="5029200"/>
            <a:ext cx="349510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 smtClean="0"/>
              <a:t>New/Faster Readout</a:t>
            </a:r>
            <a:endParaRPr lang="en-US" sz="1800" dirty="0"/>
          </a:p>
          <a:p>
            <a:pPr eaLnBrk="1" hangingPunct="1"/>
            <a:r>
              <a:rPr lang="en-US" sz="1800" dirty="0" smtClean="0"/>
              <a:t>“Old” Ladders, refurbished </a:t>
            </a:r>
            <a:endParaRPr lang="en-US" sz="1800" dirty="0"/>
          </a:p>
          <a:p>
            <a:pPr eaLnBrk="1" hangingPunct="1"/>
            <a:r>
              <a:rPr lang="en-US" sz="1800" dirty="0" smtClean="0"/>
              <a:t>New, direct mounting on support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533400" y="23813"/>
            <a:ext cx="6978650" cy="604837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Specific Engineering Goals for 2013 Run</a:t>
            </a:r>
          </a:p>
        </p:txBody>
      </p:sp>
      <p:sp>
        <p:nvSpPr>
          <p:cNvPr id="24579" name="Content Placeholder 8"/>
          <p:cNvSpPr>
            <a:spLocks noGrp="1"/>
          </p:cNvSpPr>
          <p:nvPr>
            <p:ph sz="half" idx="1"/>
          </p:nvPr>
        </p:nvSpPr>
        <p:spPr bwMode="auto">
          <a:xfrm>
            <a:off x="457200" y="1371600"/>
            <a:ext cx="8001000" cy="4754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Test PXL system (3/10 sectors) in beam conditions before deployment of full system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Integrate it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with the STAR DAQ and Trigger system. </a:t>
            </a: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Explore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many configurations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/settings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to optimize response and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identify problems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Environment not optimal (p-p 500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/c collisions at high luminosity) but still good for: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Offline/reconstruction chain development/testing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Calibration/Alignment code/procedures development/testing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limited physics results expected from this sample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Most commissioning data are taken with the low-luminosity at STAR. De-steer beam to ~1-2%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of full luminosity to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reduce pile-up in TPC and PXL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614363"/>
            <a:ext cx="49530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Run finished just two weeks ago!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4800" y="0"/>
            <a:ext cx="12192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7924800" y="140071"/>
            <a:ext cx="1098550" cy="381000"/>
            <a:chOff x="5181600" y="1295400"/>
            <a:chExt cx="1097990" cy="381000"/>
          </a:xfrm>
          <a:solidFill>
            <a:schemeClr val="bg1"/>
          </a:solidFill>
        </p:grpSpPr>
        <p:sp>
          <p:nvSpPr>
            <p:cNvPr id="8" name="5-Point Star 17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grp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dirty="0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1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25602" name="Picture 2" descr="P10009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017" r="12778" b="20001"/>
          <a:stretch/>
        </p:blipFill>
        <p:spPr bwMode="auto">
          <a:xfrm>
            <a:off x="609600" y="762000"/>
            <a:ext cx="74676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457200" y="5483226"/>
            <a:ext cx="8001000" cy="9175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PXL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sectors as they are being mounted on the insertion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mechanism (sense of size)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34975" y="46038"/>
            <a:ext cx="6978650" cy="487362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26626" name="Picture 1" descr="P10009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8" b="18440"/>
          <a:stretch/>
        </p:blipFill>
        <p:spPr bwMode="auto">
          <a:xfrm>
            <a:off x="0" y="13208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34975" y="46038"/>
            <a:ext cx="6978650" cy="487362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457200" y="5181600"/>
            <a:ext cx="82296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 PXL half holding two fully instrumented sectors (only the outer ladders can be seen) and three carbon (naked) sectors </a:t>
            </a:r>
            <a:r>
              <a:rPr lang="en-US" sz="2000" smtClean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000" smtClean="0">
                <a:latin typeface="Arial" charset="0"/>
                <a:ea typeface="ＭＳ Ｐゴシック" charset="0"/>
                <a:cs typeface="ＭＳ Ｐゴシック" charset="0"/>
              </a:rPr>
              <a:t>efficient</a:t>
            </a:r>
            <a:r>
              <a:rPr lang="en-US" sz="200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cooling. The other half had only one instrumented sector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4"/>
          <p:cNvSpPr>
            <a:spLocks noGrp="1"/>
          </p:cNvSpPr>
          <p:nvPr>
            <p:ph type="title"/>
          </p:nvPr>
        </p:nvSpPr>
        <p:spPr>
          <a:xfrm>
            <a:off x="434975" y="46038"/>
            <a:ext cx="6978650" cy="487362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  <p:sp>
        <p:nvSpPr>
          <p:cNvPr id="27650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2971800" y="685801"/>
            <a:ext cx="60198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Fabricated Assembled and tested at LBNL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Shipped to BNL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PXL detector was assembled and tested in the STAR assembly area.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6" r="21027" b="7938"/>
          <a:stretch/>
        </p:blipFill>
        <p:spPr bwMode="auto">
          <a:xfrm rot="5400000">
            <a:off x="-412751" y="1174752"/>
            <a:ext cx="367030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3329" b="16490"/>
          <a:stretch/>
        </p:blipFill>
        <p:spPr bwMode="auto">
          <a:xfrm>
            <a:off x="2626504" y="2425700"/>
            <a:ext cx="6517496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457200" y="5943600"/>
            <a:ext cx="8534400" cy="560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PXL being pushed in and after installation in the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East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end of STAR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8"/>
          <a:stretch>
            <a:fillRect/>
          </a:stretch>
        </p:blipFill>
        <p:spPr bwMode="auto">
          <a:xfrm>
            <a:off x="152400" y="762000"/>
            <a:ext cx="4038600" cy="28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"/>
          <a:stretch>
            <a:fillRect/>
          </a:stretch>
        </p:blipFill>
        <p:spPr bwMode="auto">
          <a:xfrm>
            <a:off x="3654191" y="1981200"/>
            <a:ext cx="547710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 bwMode="auto">
          <a:xfrm>
            <a:off x="434975" y="46038"/>
            <a:ext cx="69786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5"/>
          <p:cNvSpPr>
            <a:spLocks noGrp="1"/>
          </p:cNvSpPr>
          <p:nvPr>
            <p:ph type="title"/>
          </p:nvPr>
        </p:nvSpPr>
        <p:spPr>
          <a:xfrm>
            <a:off x="381000" y="76200"/>
            <a:ext cx="7620000" cy="48895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</a:rPr>
              <a:t>Reducing Luminosity for suppressing Pileup events</a:t>
            </a:r>
            <a:endParaRPr lang="en-US" sz="2400" dirty="0">
              <a:latin typeface="Arial" charset="0"/>
            </a:endParaRPr>
          </a:p>
        </p:txBody>
      </p:sp>
      <p:pic>
        <p:nvPicPr>
          <p:cNvPr id="29699" name="Picture 6" descr="Screen shot 2013-06-04 at 9.47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087506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3200401" y="1981200"/>
            <a:ext cx="228599" cy="3208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990600" y="1295400"/>
            <a:ext cx="3400425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~8kHz ZDC rate – 2% of full </a:t>
            </a:r>
            <a:r>
              <a:rPr lang="en-US" sz="1800" dirty="0" smtClean="0"/>
              <a:t>luminosity of p-p 500 </a:t>
            </a:r>
            <a:r>
              <a:rPr lang="en-US" sz="1800" dirty="0" err="1" smtClean="0"/>
              <a:t>GeV</a:t>
            </a:r>
            <a:r>
              <a:rPr lang="en-US" sz="1800" dirty="0" smtClean="0"/>
              <a:t>/c</a:t>
            </a:r>
            <a:endParaRPr lang="en-US" sz="1800" dirty="0"/>
          </a:p>
        </p:txBody>
      </p:sp>
      <p:sp>
        <p:nvSpPr>
          <p:cNvPr id="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4572000" y="1066801"/>
            <a:ext cx="4419600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The 0.2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readout makes the detector susceptible to non-triggered events (pileup)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Beams were displaced to reduce the effective luminosity by a factor of ~50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 special trigger was deployed to accept events where the event vertex was inside the useful acceptance of the detector. It also selected events with a total multiplicity above a certain threshold </a:t>
            </a:r>
          </a:p>
          <a:p>
            <a:pPr lvl="1"/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Better event vertex determination</a:t>
            </a:r>
          </a:p>
          <a:p>
            <a:pPr lvl="1"/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More tracks with </a:t>
            </a:r>
            <a:r>
              <a:rPr lang="en-US" sz="1600" dirty="0" err="1" smtClean="0">
                <a:latin typeface="Arial" charset="0"/>
                <a:ea typeface="ＭＳ Ｐゴシック" charset="0"/>
                <a:cs typeface="ＭＳ Ｐゴシック" charset="0"/>
              </a:rPr>
              <a:t>Pxl</a:t>
            </a: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 hits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5"/>
          <p:cNvSpPr>
            <a:spLocks noGrp="1"/>
          </p:cNvSpPr>
          <p:nvPr>
            <p:ph type="title"/>
          </p:nvPr>
        </p:nvSpPr>
        <p:spPr>
          <a:xfrm>
            <a:off x="304800" y="76200"/>
            <a:ext cx="7543800" cy="488950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State of the Prototype - Example </a:t>
            </a:r>
            <a:r>
              <a:rPr lang="en-US" sz="2800" dirty="0">
                <a:latin typeface="Arial" charset="0"/>
              </a:rPr>
              <a:t>of QA plots</a:t>
            </a:r>
          </a:p>
        </p:txBody>
      </p:sp>
      <p:pic>
        <p:nvPicPr>
          <p:cNvPr id="31748" name="Picture 7" descr="Screen shot 2013-06-04 at 9.57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6355"/>
            <a:ext cx="3581400" cy="33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Screen shot 2013-06-04 at 9.58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505200" cy="35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xel_Statu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9801" r="6881" b="26386"/>
          <a:stretch/>
        </p:blipFill>
        <p:spPr bwMode="auto">
          <a:xfrm>
            <a:off x="22318" y="609600"/>
            <a:ext cx="3787682" cy="24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3962400" y="4267200"/>
            <a:ext cx="5029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Several sensors were damaged during construction (red squares) and several were having hot pixels/column/rows (red dots and line)</a:t>
            </a:r>
          </a:p>
          <a:p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A method to catalog and remove these noisy parts during production is being developed</a:t>
            </a:r>
          </a:p>
          <a:p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Data will be used to address/correct issues in full system 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3321050" cy="487362"/>
          </a:xfrm>
        </p:spPr>
        <p:txBody>
          <a:bodyPr/>
          <a:lstStyle/>
          <a:p>
            <a:pPr algn="l"/>
            <a:r>
              <a:rPr lang="en-US" sz="3200" dirty="0" smtClean="0">
                <a:latin typeface="Arial" charset="0"/>
              </a:rPr>
              <a:t>First look at Data</a:t>
            </a:r>
            <a:endParaRPr lang="en-US" sz="320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3429000" cy="26670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600" dirty="0" smtClean="0"/>
              <a:t>First </a:t>
            </a:r>
            <a:r>
              <a:rPr lang="en-US" sz="1600" dirty="0"/>
              <a:t>tracking results </a:t>
            </a:r>
            <a:r>
              <a:rPr lang="en-US" sz="1600" dirty="0" smtClean="0"/>
              <a:t>show </a:t>
            </a:r>
            <a:r>
              <a:rPr lang="en-US" sz="1600" dirty="0"/>
              <a:t>matching of TPC tracks to hits on sensors with </a:t>
            </a:r>
            <a:r>
              <a:rPr lang="en-US" sz="1600" dirty="0" smtClean="0"/>
              <a:t>residuals compatible with TPC-track resolutions </a:t>
            </a:r>
            <a:r>
              <a:rPr lang="en-US" sz="1600" dirty="0"/>
              <a:t>on the sensors (~1-2 mm)</a:t>
            </a:r>
          </a:p>
          <a:p>
            <a:pPr marL="0" indent="0">
              <a:buNone/>
              <a:defRPr/>
            </a:pPr>
            <a:endParaRPr lang="en-US" sz="1600" dirty="0" smtClean="0"/>
          </a:p>
          <a:p>
            <a:pPr marL="0" indent="0">
              <a:buNone/>
              <a:defRPr/>
            </a:pPr>
            <a:r>
              <a:rPr lang="en-US" sz="1600" dirty="0" smtClean="0"/>
              <a:t>A beam (z) shift of ~3mm of the relative position of PXL and TPC is also observed</a:t>
            </a:r>
            <a:endParaRPr lang="en-US" sz="1600" dirty="0"/>
          </a:p>
        </p:txBody>
      </p:sp>
      <p:pic>
        <p:nvPicPr>
          <p:cNvPr id="32772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13551" r="9711" b="5166"/>
          <a:stretch/>
        </p:blipFill>
        <p:spPr bwMode="auto">
          <a:xfrm>
            <a:off x="4724400" y="3429000"/>
            <a:ext cx="41910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2" name="Picture 1" descr="Screen shot 2013-05-24 at 10.5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16163"/>
            <a:ext cx="4114800" cy="3084637"/>
          </a:xfrm>
          <a:prstGeom prst="rect">
            <a:avLst/>
          </a:prstGeom>
        </p:spPr>
      </p:pic>
      <p:pic>
        <p:nvPicPr>
          <p:cNvPr id="4" name="Picture 3" descr="devi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93" y="64218"/>
            <a:ext cx="577426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3321050" cy="487362"/>
          </a:xfrm>
        </p:spPr>
        <p:txBody>
          <a:bodyPr/>
          <a:lstStyle/>
          <a:p>
            <a:pPr algn="l"/>
            <a:r>
              <a:rPr lang="en-US" sz="3200" dirty="0" smtClean="0">
                <a:latin typeface="Arial" charset="0"/>
              </a:rPr>
              <a:t>First look at Data</a:t>
            </a:r>
            <a:endParaRPr lang="en-US" sz="320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3124200" cy="25908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600" dirty="0" smtClean="0"/>
              <a:t>First look at alignment showed one sector (#4) being placed in almost ideal position and one (#7) deviating a few mm with some rotations (“before” plots)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600" dirty="0" smtClean="0"/>
              <a:t>First pass corrections on sector #7 (“after” plots) seem to rectify most of the misalignment. A few iterations are expected to align sensors to &lt;10  microns</a:t>
            </a:r>
            <a:endParaRPr lang="en-US" sz="1600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9" name="Picture 8" descr="comparison_S7L2_du.png"/>
          <p:cNvPicPr>
            <a:picLocks noChangeAspect="1"/>
          </p:cNvPicPr>
          <p:nvPr/>
        </p:nvPicPr>
        <p:blipFill rotWithShape="1">
          <a:blip r:embed="rId2"/>
          <a:srcRect l="4100" t="6180" r="50234" b="54880"/>
          <a:stretch/>
        </p:blipFill>
        <p:spPr>
          <a:xfrm>
            <a:off x="3087297" y="838200"/>
            <a:ext cx="2856303" cy="2362200"/>
          </a:xfrm>
          <a:prstGeom prst="rect">
            <a:avLst/>
          </a:prstGeom>
        </p:spPr>
      </p:pic>
      <p:pic>
        <p:nvPicPr>
          <p:cNvPr id="10" name="Picture 9" descr="Screen Shot 2013-06-13 at 10.40.3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"/>
          <a:stretch/>
        </p:blipFill>
        <p:spPr>
          <a:xfrm>
            <a:off x="5889711" y="846628"/>
            <a:ext cx="3178089" cy="2376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7249" y="48046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Screen Shot 2013-06-17 at 9.27.3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3"/>
          <a:stretch/>
        </p:blipFill>
        <p:spPr>
          <a:xfrm>
            <a:off x="4640933" y="3376764"/>
            <a:ext cx="4274467" cy="2895600"/>
          </a:xfrm>
          <a:prstGeom prst="rect">
            <a:avLst/>
          </a:prstGeom>
        </p:spPr>
      </p:pic>
      <p:pic>
        <p:nvPicPr>
          <p:cNvPr id="14" name="Picture 13" descr="Screen Shot 2013-06-14 at 10.18.1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" y="3429000"/>
            <a:ext cx="4160974" cy="29848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5800" y="4800600"/>
            <a:ext cx="7772400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177196" y="3124200"/>
            <a:ext cx="139480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BEFORE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82396" y="3094714"/>
            <a:ext cx="1394804" cy="410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AFTER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838200"/>
            <a:ext cx="275129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r-phi residual </a:t>
            </a:r>
            <a:r>
              <a:rPr lang="en-US" sz="2000" i="1" dirty="0" err="1" smtClean="0"/>
              <a:t>vs</a:t>
            </a:r>
            <a:r>
              <a:rPr lang="en-US" sz="2000" i="1" dirty="0" smtClean="0"/>
              <a:t> wafer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35671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05600" cy="48895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Talk Outline</a:t>
            </a:r>
          </a:p>
        </p:txBody>
      </p:sp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457200" y="12954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The HFT (Heavy Flavor Tracker) detector in the STAR experiment at RHIC facility of BNL</a:t>
            </a: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/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HFT detector: physics goals, requirements, design and characteristics</a:t>
            </a:r>
          </a:p>
          <a:p>
            <a:pPr marL="342900" indent="-342900" defTabSz="457200">
              <a:spcBef>
                <a:spcPct val="20000"/>
              </a:spcBef>
            </a:pPr>
            <a:endParaRPr lang="en-US"/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PIXEL detector prototype beam tests</a:t>
            </a: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/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Summary.</a:t>
            </a:r>
          </a:p>
        </p:txBody>
      </p:sp>
      <p:sp>
        <p:nvSpPr>
          <p:cNvPr id="1229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6324600" cy="48895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</a:rPr>
              <a:t>Plans</a:t>
            </a:r>
            <a:endParaRPr lang="en-US" sz="320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We took a large data set of tracking data, ~ 6-10Mevents at end of fills (low luminosity runs). </a:t>
            </a:r>
            <a:endParaRPr lang="en-US" sz="2400" dirty="0"/>
          </a:p>
          <a:p>
            <a:pPr>
              <a:defRPr/>
            </a:pPr>
            <a:r>
              <a:rPr lang="en-US" sz="2400" dirty="0" smtClean="0"/>
              <a:t>A few runs were taken at full luminosity </a:t>
            </a:r>
          </a:p>
          <a:p>
            <a:pPr>
              <a:defRPr/>
            </a:pPr>
            <a:r>
              <a:rPr lang="en-US" sz="2400" dirty="0" smtClean="0"/>
              <a:t>We started systematic calibration/alignment studies</a:t>
            </a:r>
          </a:p>
          <a:p>
            <a:pPr>
              <a:defRPr/>
            </a:pPr>
            <a:r>
              <a:rPr lang="en-US" sz="2400" dirty="0" smtClean="0"/>
              <a:t>We are starting adding the </a:t>
            </a:r>
            <a:r>
              <a:rPr lang="en-US" sz="2400" dirty="0" err="1" smtClean="0"/>
              <a:t>Pxl</a:t>
            </a:r>
            <a:r>
              <a:rPr lang="en-US" sz="2400" dirty="0" smtClean="0"/>
              <a:t> information on tracks</a:t>
            </a:r>
          </a:p>
          <a:p>
            <a:pPr>
              <a:defRPr/>
            </a:pPr>
            <a:r>
              <a:rPr lang="en-US" sz="2400" dirty="0" smtClean="0"/>
              <a:t>We are starting looking into matching efficiency issues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smtClean="0"/>
              <a:t>The engineering run has been tremendously valuable and will allow to identify problems, and make next year’s startup smoother.</a:t>
            </a:r>
            <a:endParaRPr lang="en-US" sz="2400" dirty="0"/>
          </a:p>
        </p:txBody>
      </p:sp>
      <p:sp>
        <p:nvSpPr>
          <p:cNvPr id="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36866" name="Picture 2" descr="IMG_1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7" b="20589"/>
          <a:stretch>
            <a:fillRect/>
          </a:stretch>
        </p:blipFill>
        <p:spPr bwMode="auto">
          <a:xfrm>
            <a:off x="304800" y="3175000"/>
            <a:ext cx="86931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 descr="IMG_17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9" b="18690"/>
          <a:stretch>
            <a:fillRect/>
          </a:stretch>
        </p:blipFill>
        <p:spPr bwMode="auto">
          <a:xfrm>
            <a:off x="152400" y="650875"/>
            <a:ext cx="41148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05600" cy="488950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The rest of HFT: the IST mounting</a:t>
            </a:r>
            <a:endParaRPr lang="en-US" sz="28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1295400"/>
            <a:ext cx="4608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IST mounting on the MSC cone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Also the SSD will begin soon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533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143000" y="2590800"/>
            <a:ext cx="7543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66800" y="3352800"/>
            <a:ext cx="7543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98500"/>
            <a:ext cx="8094662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934200" cy="488950"/>
          </a:xfrm>
        </p:spPr>
        <p:txBody>
          <a:bodyPr/>
          <a:lstStyle/>
          <a:p>
            <a:pPr algn="l"/>
            <a:r>
              <a:rPr lang="en-US" sz="2000" dirty="0" smtClean="0">
                <a:latin typeface="Arial" charset="0"/>
              </a:rPr>
              <a:t>Expected Physics performance of HFT system - Examples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48895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</a:rPr>
              <a:t>Summary</a:t>
            </a:r>
            <a:endParaRPr lang="en-US" sz="3200" dirty="0">
              <a:latin typeface="Arial" charset="0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417638"/>
            <a:ext cx="83058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HFT upgrade for STAR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is in its final construction phase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PXL detector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will achieve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 new standard in low radiation length vertex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detectors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The prototype run of the heart of HFT, the PIXEL system, is a valuable step toward the success of the system and will insure quick physics results after first physics ru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final PXL detector along with the rest of the HFT upgrades will be installed for the November 2013 run. 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2632075" y="3163888"/>
            <a:ext cx="3844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3600"/>
              <a:t>BACKUP SLIDES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Detector Characteristics</a:t>
            </a:r>
          </a:p>
        </p:txBody>
      </p:sp>
      <p:graphicFrame>
        <p:nvGraphicFramePr>
          <p:cNvPr id="19495" name="Group 39"/>
          <p:cNvGraphicFramePr>
            <a:graphicFrameLocks noGrp="1"/>
          </p:cNvGraphicFramePr>
          <p:nvPr/>
        </p:nvGraphicFramePr>
        <p:xfrm>
          <a:off x="1524000" y="838200"/>
          <a:ext cx="6172200" cy="4310064"/>
        </p:xfrm>
        <a:graphic>
          <a:graphicData uri="http://schemas.openxmlformats.org/drawingml/2006/table">
            <a:tbl>
              <a:tblPr/>
              <a:tblGrid>
                <a:gridCol w="2805113"/>
                <a:gridCol w="3367087"/>
              </a:tblGrid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Pointing resolution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(12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 19 GeV/pc) m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9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Layers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Layer 1 at 2.5 cm radius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Layer 2 at 8 cm radius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Pixel size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20.7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 X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20.7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Hit resolution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6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Position stability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6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 rms (20 m  envelope)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Radiation length per layer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X/X</a:t>
                      </a:r>
                      <a:r>
                        <a:rPr kumimoji="1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0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 = 0.37%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Number of pixels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356 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9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Integration time (affects pileup)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1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185.6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9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Radiation environment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 to 90 kRad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2*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to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1MeV n eq/cm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  <a:endParaRPr kumimoji="1" lang="en-US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Rapid detector replacement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 1 day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6" name="Rectangle 3"/>
          <p:cNvSpPr>
            <a:spLocks noChangeArrowheads="1"/>
          </p:cNvSpPr>
          <p:nvPr/>
        </p:nvSpPr>
        <p:spPr bwMode="auto">
          <a:xfrm>
            <a:off x="1752600" y="5562600"/>
            <a:ext cx="5334000" cy="400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356 M pixels on ~0.16 m</a:t>
            </a:r>
            <a:r>
              <a:rPr lang="en-GB" b="1" baseline="30000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2</a:t>
            </a: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of Silicon</a:t>
            </a:r>
          </a:p>
        </p:txBody>
      </p:sp>
      <p:sp>
        <p:nvSpPr>
          <p:cNvPr id="4407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3169"/>
          <a:stretch>
            <a:fillRect/>
          </a:stretch>
        </p:blipFill>
        <p:spPr bwMode="auto">
          <a:xfrm>
            <a:off x="228600" y="2590800"/>
            <a:ext cx="40386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4495800" y="28956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Standard commercial CMOS technology</a:t>
            </a:r>
            <a:r>
              <a:rPr lang="en-GB" sz="1600"/>
              <a:t> 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Room temperature operation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Sensor and signal processing are integrated in the same silicon wafer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Signal is created in the low-doped epitaxial layer (typically ~10-15 μm) → MIP signal is limited to &lt;1000 electrons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Charge collection is mainly through </a:t>
            </a:r>
            <a:r>
              <a:rPr lang="en-GB" sz="1600">
                <a:solidFill>
                  <a:srgbClr val="FF0000"/>
                </a:solidFill>
              </a:rPr>
              <a:t>thermal diffusion </a:t>
            </a:r>
            <a:r>
              <a:rPr lang="en-GB" sz="1600"/>
              <a:t>(~100 ns), reflective boundaries at p-well and substrate.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100% fill-factor 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Fast readout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Digital output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Proven thinning to 50 micron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/>
          </a:p>
        </p:txBody>
      </p:sp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152400" y="2362200"/>
            <a:ext cx="3810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57200">
              <a:spcBef>
                <a:spcPts val="3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GB" sz="1600">
                <a:solidFill>
                  <a:srgbClr val="000000"/>
                </a:solidFill>
              </a:rPr>
              <a:t>MAPS pixel cross-section (not to scale)</a:t>
            </a:r>
            <a:r>
              <a:rPr lang="ar-sa" sz="1600">
                <a:solidFill>
                  <a:srgbClr val="000000"/>
                </a:solidFill>
              </a:rPr>
              <a:t>‏</a:t>
            </a: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45060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620000" cy="488950"/>
          </a:xfrm>
        </p:spPr>
        <p:txBody>
          <a:bodyPr/>
          <a:lstStyle/>
          <a:p>
            <a:r>
              <a:rPr lang="en-US" sz="3200" u="sng">
                <a:latin typeface="Arial" charset="0"/>
              </a:rPr>
              <a:t>Monolithic Active Pixel Sensors</a:t>
            </a:r>
            <a:endParaRPr lang="en-US" sz="3200">
              <a:latin typeface="Arial" charset="0"/>
            </a:endParaRPr>
          </a:p>
        </p:txBody>
      </p: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0" y="3810000"/>
            <a:ext cx="78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4um</a:t>
            </a:r>
          </a:p>
        </p:txBody>
      </p:sp>
      <p:sp>
        <p:nvSpPr>
          <p:cNvPr id="45062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620000" cy="48895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Pixel signal extraction and operation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807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rot="5400000">
            <a:off x="3760788" y="2886075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657600" y="32004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2057400" y="2971800"/>
            <a:ext cx="182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Capacitor Storage for </a:t>
            </a:r>
            <a:r>
              <a:rPr lang="en-US" sz="1400">
                <a:solidFill>
                  <a:srgbClr val="FF0000"/>
                </a:solidFill>
              </a:rPr>
              <a:t>Correlated Double Sampling (CDS)</a:t>
            </a:r>
          </a:p>
        </p:txBody>
      </p:sp>
      <p:grpSp>
        <p:nvGrpSpPr>
          <p:cNvPr id="47110" name="Group 15"/>
          <p:cNvGrpSpPr>
            <a:grpSpLocks/>
          </p:cNvGrpSpPr>
          <p:nvPr/>
        </p:nvGrpSpPr>
        <p:grpSpPr bwMode="auto">
          <a:xfrm>
            <a:off x="3733800" y="3276600"/>
            <a:ext cx="381000" cy="152400"/>
            <a:chOff x="3733800" y="3352800"/>
            <a:chExt cx="381000" cy="1524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338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8100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624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8862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111" name="Group 16"/>
          <p:cNvGrpSpPr>
            <a:grpSpLocks/>
          </p:cNvGrpSpPr>
          <p:nvPr/>
        </p:nvGrpSpPr>
        <p:grpSpPr bwMode="auto">
          <a:xfrm>
            <a:off x="4038600" y="3429000"/>
            <a:ext cx="381000" cy="152400"/>
            <a:chOff x="3733800" y="3352800"/>
            <a:chExt cx="381000" cy="1524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7338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8100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624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38862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 rot="5400000">
            <a:off x="3762375" y="3962400"/>
            <a:ext cx="609600" cy="0"/>
          </a:xfrm>
          <a:prstGeom prst="line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3" name="TextBox 25"/>
          <p:cNvSpPr txBox="1">
            <a:spLocks noChangeArrowheads="1"/>
          </p:cNvSpPr>
          <p:nvPr/>
        </p:nvSpPr>
        <p:spPr bwMode="auto">
          <a:xfrm>
            <a:off x="7162800" y="2362200"/>
            <a:ext cx="1304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sym typeface="Symbol" charset="0"/>
              </a:rPr>
              <a:t> ~ 100 ms</a:t>
            </a:r>
            <a:endParaRPr lang="en-US" sz="1800"/>
          </a:p>
        </p:txBody>
      </p:sp>
      <p:sp>
        <p:nvSpPr>
          <p:cNvPr id="27" name="Rectangle 26"/>
          <p:cNvSpPr/>
          <p:nvPr/>
        </p:nvSpPr>
        <p:spPr>
          <a:xfrm>
            <a:off x="3657600" y="42672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5" name="TextBox 27"/>
          <p:cNvSpPr txBox="1">
            <a:spLocks noChangeArrowheads="1"/>
          </p:cNvSpPr>
          <p:nvPr/>
        </p:nvSpPr>
        <p:spPr bwMode="auto">
          <a:xfrm>
            <a:off x="2351088" y="4343400"/>
            <a:ext cx="123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Discriminator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7600" y="51054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Connector 29"/>
          <p:cNvCxnSpPr>
            <a:stCxn id="27" idx="2"/>
            <a:endCxn id="29" idx="0"/>
          </p:cNvCxnSpPr>
          <p:nvPr/>
        </p:nvCxnSpPr>
        <p:spPr>
          <a:xfrm rot="5400000">
            <a:off x="3886200" y="4914900"/>
            <a:ext cx="381000" cy="0"/>
          </a:xfrm>
          <a:prstGeom prst="line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8" name="TextBox 33"/>
          <p:cNvSpPr txBox="1">
            <a:spLocks noChangeArrowheads="1"/>
          </p:cNvSpPr>
          <p:nvPr/>
        </p:nvSpPr>
        <p:spPr bwMode="auto">
          <a:xfrm>
            <a:off x="1066800" y="5181600"/>
            <a:ext cx="260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Zero suppression and memory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57600" y="58674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20" name="TextBox 35"/>
          <p:cNvSpPr txBox="1">
            <a:spLocks noChangeArrowheads="1"/>
          </p:cNvSpPr>
          <p:nvPr/>
        </p:nvSpPr>
        <p:spPr bwMode="auto">
          <a:xfrm>
            <a:off x="1614488" y="5943600"/>
            <a:ext cx="2043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LVDS outputs 160 MHz</a:t>
            </a:r>
          </a:p>
        </p:txBody>
      </p:sp>
      <p:cxnSp>
        <p:nvCxnSpPr>
          <p:cNvPr id="37" name="Straight Connector 36"/>
          <p:cNvCxnSpPr>
            <a:stCxn id="29" idx="2"/>
            <a:endCxn id="35" idx="0"/>
          </p:cNvCxnSpPr>
          <p:nvPr/>
        </p:nvCxnSpPr>
        <p:spPr>
          <a:xfrm rot="5400000">
            <a:off x="3924300" y="5715000"/>
            <a:ext cx="304800" cy="0"/>
          </a:xfrm>
          <a:prstGeom prst="line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4306094" y="4380706"/>
            <a:ext cx="1752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181600" y="5257800"/>
            <a:ext cx="3657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81600" y="4038600"/>
            <a:ext cx="12954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943600" y="4572000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477000" y="5029200"/>
            <a:ext cx="2362200" cy="762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54864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57150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59436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30" name="TextBox 61"/>
          <p:cNvSpPr txBox="1">
            <a:spLocks noChangeArrowheads="1"/>
          </p:cNvSpPr>
          <p:nvPr/>
        </p:nvSpPr>
        <p:spPr bwMode="auto">
          <a:xfrm>
            <a:off x="6248400" y="3425825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47131" name="TextBox 62"/>
          <p:cNvSpPr txBox="1">
            <a:spLocks noChangeArrowheads="1"/>
          </p:cNvSpPr>
          <p:nvPr/>
        </p:nvSpPr>
        <p:spPr bwMode="auto">
          <a:xfrm>
            <a:off x="6477000" y="34290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47132" name="TextBox 63"/>
          <p:cNvSpPr txBox="1">
            <a:spLocks noChangeArrowheads="1"/>
          </p:cNvSpPr>
          <p:nvPr/>
        </p:nvSpPr>
        <p:spPr bwMode="auto">
          <a:xfrm>
            <a:off x="6726238" y="3429000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7133" name="TextBox 64"/>
          <p:cNvSpPr txBox="1">
            <a:spLocks noChangeArrowheads="1"/>
          </p:cNvSpPr>
          <p:nvPr/>
        </p:nvSpPr>
        <p:spPr bwMode="auto">
          <a:xfrm>
            <a:off x="4648200" y="5638800"/>
            <a:ext cx="4219575" cy="584200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(Sample 1 – Sample 2) &gt; threshold =&gt; hit</a:t>
            </a:r>
          </a:p>
          <a:p>
            <a:pPr eaLnBrk="1" hangingPunct="1"/>
            <a:r>
              <a:rPr lang="en-US" sz="1600"/>
              <a:t>(Sample 2 – Sample 3) &lt; threshold =&gt; no hit</a:t>
            </a:r>
          </a:p>
        </p:txBody>
      </p:sp>
      <p:sp>
        <p:nvSpPr>
          <p:cNvPr id="66" name="Oval 65"/>
          <p:cNvSpPr/>
          <p:nvPr/>
        </p:nvSpPr>
        <p:spPr>
          <a:xfrm>
            <a:off x="6705600" y="1905000"/>
            <a:ext cx="304800" cy="609600"/>
          </a:xfrm>
          <a:prstGeom prst="ellipse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8" name="Straight Connector 67"/>
          <p:cNvCxnSpPr>
            <a:stCxn id="66" idx="3"/>
          </p:cNvCxnSpPr>
          <p:nvPr/>
        </p:nvCxnSpPr>
        <p:spPr>
          <a:xfrm rot="5400000">
            <a:off x="5426075" y="2181225"/>
            <a:ext cx="1079500" cy="1568450"/>
          </a:xfrm>
          <a:prstGeom prst="line">
            <a:avLst/>
          </a:prstGeom>
          <a:ln w="127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6" idx="5"/>
          </p:cNvCxnSpPr>
          <p:nvPr/>
        </p:nvCxnSpPr>
        <p:spPr>
          <a:xfrm rot="16200000" flipH="1">
            <a:off x="6486525" y="2905125"/>
            <a:ext cx="2832100" cy="1873250"/>
          </a:xfrm>
          <a:prstGeom prst="line">
            <a:avLst/>
          </a:prstGeom>
          <a:ln w="127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37" name="TextBox 41"/>
          <p:cNvSpPr txBox="1">
            <a:spLocks noChangeArrowheads="1"/>
          </p:cNvSpPr>
          <p:nvPr/>
        </p:nvSpPr>
        <p:spPr bwMode="auto">
          <a:xfrm>
            <a:off x="8001000" y="350520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CDS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361113" y="4000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588125" y="50641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819900" y="50561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rot="10800000">
            <a:off x="3733800" y="4648200"/>
            <a:ext cx="228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810000" y="4495800"/>
            <a:ext cx="3048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4038600" y="4495800"/>
            <a:ext cx="3048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0800000">
            <a:off x="4191000" y="4648200"/>
            <a:ext cx="228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0800000">
            <a:off x="3962400" y="4343400"/>
            <a:ext cx="228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>
            <a:off x="3733800" y="44958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7147" name="TextBox 77"/>
          <p:cNvSpPr txBox="1">
            <a:spLocks noChangeArrowheads="1"/>
          </p:cNvSpPr>
          <p:nvPr/>
        </p:nvSpPr>
        <p:spPr bwMode="auto">
          <a:xfrm>
            <a:off x="3124200" y="685800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Simplified description</a:t>
            </a:r>
          </a:p>
        </p:txBody>
      </p:sp>
      <p:sp>
        <p:nvSpPr>
          <p:cNvPr id="47148" name="TextBox 57"/>
          <p:cNvSpPr txBox="1">
            <a:spLocks noChangeArrowheads="1"/>
          </p:cNvSpPr>
          <p:nvPr/>
        </p:nvSpPr>
        <p:spPr bwMode="auto">
          <a:xfrm>
            <a:off x="3873500" y="5105400"/>
            <a:ext cx="423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O</a:t>
            </a:r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rot="5400000">
            <a:off x="3924300" y="5219700"/>
            <a:ext cx="3048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2" name="Isosceles Triangle 71"/>
          <p:cNvSpPr/>
          <p:nvPr/>
        </p:nvSpPr>
        <p:spPr>
          <a:xfrm rot="5400000">
            <a:off x="3962400" y="5943600"/>
            <a:ext cx="228600" cy="228600"/>
          </a:xfrm>
          <a:prstGeom prst="triangl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 rot="10800000">
            <a:off x="3729038" y="5995988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0800000">
            <a:off x="3729038" y="6118225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>
            <a:off x="4084638" y="5997575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10800000">
            <a:off x="4084638" y="611981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1722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64008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66294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52578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50292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48006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>
            <a:spLocks noChangeArrowheads="1"/>
          </p:cNvSpPr>
          <p:nvPr/>
        </p:nvSpPr>
        <p:spPr bwMode="auto">
          <a:xfrm>
            <a:off x="7046913" y="50450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7275513" y="5041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7504113" y="50339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6127750" y="40020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Oval 90"/>
          <p:cNvSpPr>
            <a:spLocks noChangeArrowheads="1"/>
          </p:cNvSpPr>
          <p:nvPr/>
        </p:nvSpPr>
        <p:spPr bwMode="auto">
          <a:xfrm>
            <a:off x="5903913" y="40020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" name="Oval 91"/>
          <p:cNvSpPr>
            <a:spLocks noChangeArrowheads="1"/>
          </p:cNvSpPr>
          <p:nvPr/>
        </p:nvSpPr>
        <p:spPr bwMode="auto">
          <a:xfrm>
            <a:off x="5670550" y="40020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6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76200"/>
            <a:ext cx="7620000" cy="48895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Mimosa-26HR eff vs. fake hit rate</a:t>
            </a:r>
          </a:p>
        </p:txBody>
      </p:sp>
      <p:pic>
        <p:nvPicPr>
          <p:cNvPr id="52226" name="Picture 4" descr="ad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315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7400" y="1752600"/>
            <a:ext cx="24384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5791200" y="1905000"/>
            <a:ext cx="259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Tested for STAR Operating conditions</a:t>
            </a:r>
          </a:p>
        </p:txBody>
      </p:sp>
      <p:sp>
        <p:nvSpPr>
          <p:cNvPr id="52229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6934200" cy="48895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HFT </a:t>
            </a:r>
            <a:r>
              <a:rPr lang="en-US" dirty="0">
                <a:latin typeface="Arial" charset="0"/>
              </a:rPr>
              <a:t>Detector Motivation</a:t>
            </a:r>
          </a:p>
        </p:txBody>
      </p:sp>
      <p:pic>
        <p:nvPicPr>
          <p:cNvPr id="16386" name="Picture 4" descr="detectorview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702"/>
          <a:stretch>
            <a:fillRect/>
          </a:stretch>
        </p:blipFill>
        <p:spPr bwMode="auto">
          <a:xfrm>
            <a:off x="381000" y="1066800"/>
            <a:ext cx="4533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ft_prop_title_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23817" r="24110" b="18739"/>
          <a:stretch>
            <a:fillRect/>
          </a:stretch>
        </p:blipFill>
        <p:spPr bwMode="auto">
          <a:xfrm>
            <a:off x="4876800" y="685800"/>
            <a:ext cx="3810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0" y="3962400"/>
            <a:ext cx="45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sng" dirty="0"/>
              <a:t>Direct topological reconstruction of Charm</a:t>
            </a:r>
          </a:p>
          <a:p>
            <a:pPr lvl="1"/>
            <a:r>
              <a:rPr lang="en-US" sz="2000" dirty="0">
                <a:solidFill>
                  <a:srgbClr val="0033CC"/>
                </a:solidFill>
              </a:rPr>
              <a:t>Detect charm decays with small c</a:t>
            </a:r>
            <a:r>
              <a:rPr lang="en-US" sz="2000" dirty="0">
                <a:solidFill>
                  <a:srgbClr val="0033CC"/>
                </a:solidFill>
                <a:latin typeface="Symbol" charset="0"/>
                <a:sym typeface="Symbol" charset="0"/>
              </a:rPr>
              <a:t></a:t>
            </a:r>
            <a:r>
              <a:rPr lang="en-US" sz="2000" dirty="0">
                <a:solidFill>
                  <a:srgbClr val="0033CC"/>
                </a:solidFill>
              </a:rPr>
              <a:t>, including  D</a:t>
            </a:r>
            <a:r>
              <a:rPr lang="en-US" sz="2000" baseline="30000" dirty="0">
                <a:solidFill>
                  <a:srgbClr val="0033CC"/>
                </a:solidFill>
              </a:rPr>
              <a:t>0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>
                <a:solidFill>
                  <a:srgbClr val="0033CC"/>
                </a:solidFill>
                <a:sym typeface="Symbol" charset="0"/>
              </a:rPr>
              <a:t></a:t>
            </a:r>
            <a:r>
              <a:rPr lang="en-US" sz="2000" dirty="0">
                <a:solidFill>
                  <a:srgbClr val="0033CC"/>
                </a:solidFill>
              </a:rPr>
              <a:t> K </a:t>
            </a:r>
            <a:r>
              <a:rPr lang="en-US" sz="2000" dirty="0">
                <a:solidFill>
                  <a:srgbClr val="0033CC"/>
                </a:solidFill>
                <a:sym typeface="Symbol" charset="0"/>
              </a:rPr>
              <a:t>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4953000" y="4419600"/>
            <a:ext cx="396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/>
              <a:t>Method: Resolve displaced vertices (50-100 microns)</a:t>
            </a:r>
          </a:p>
        </p:txBody>
      </p:sp>
      <p:sp>
        <p:nvSpPr>
          <p:cNvPr id="1639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990600" y="5369946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We track inward from the TPC with graded resolution: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5943600"/>
            <a:ext cx="800100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TPC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30438" y="5943600"/>
            <a:ext cx="817562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SSD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05250" y="5943600"/>
            <a:ext cx="661988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IST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38775" y="5943600"/>
            <a:ext cx="766763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PXL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1371600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3048000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4581525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47800" y="58674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~1mm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71800" y="5867400"/>
            <a:ext cx="931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~300µm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95800" y="586740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~250µm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6210300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207250" y="5915025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vertex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72200" y="5867400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~30µm</a:t>
            </a:r>
          </a:p>
        </p:txBody>
      </p:sp>
      <p:sp>
        <p:nvSpPr>
          <p:cNvPr id="22" name="Flowchart: Decision 19"/>
          <p:cNvSpPr>
            <a:spLocks noChangeArrowheads="1"/>
          </p:cNvSpPr>
          <p:nvPr/>
        </p:nvSpPr>
        <p:spPr bwMode="auto">
          <a:xfrm>
            <a:off x="7102475" y="5830888"/>
            <a:ext cx="1219200" cy="685800"/>
          </a:xfrm>
          <a:prstGeom prst="flowChartDecision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876800" y="5715000"/>
            <a:ext cx="22098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ad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391400" cy="555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Mimosa-26 in HR</a:t>
            </a:r>
          </a:p>
        </p:txBody>
      </p:sp>
      <p:sp>
        <p:nvSpPr>
          <p:cNvPr id="5427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9339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620000" cy="48895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PXL detector production prototype</a:t>
            </a:r>
          </a:p>
        </p:txBody>
      </p:sp>
      <p:pic>
        <p:nvPicPr>
          <p:cNvPr id="55299" name="Picture 3" descr="L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971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Mechanical Development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609600" y="762000"/>
            <a:ext cx="7624763" cy="2747963"/>
            <a:chOff x="144" y="338"/>
            <a:chExt cx="5616" cy="2497"/>
          </a:xfrm>
        </p:grpSpPr>
        <p:sp>
          <p:nvSpPr>
            <p:cNvPr id="59404" name="Line 4"/>
            <p:cNvSpPr>
              <a:spLocks noChangeShapeType="1"/>
            </p:cNvSpPr>
            <p:nvPr/>
          </p:nvSpPr>
          <p:spPr bwMode="auto">
            <a:xfrm flipH="1">
              <a:off x="1296" y="1248"/>
              <a:ext cx="8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5" name="Line 5"/>
            <p:cNvSpPr>
              <a:spLocks noChangeShapeType="1"/>
            </p:cNvSpPr>
            <p:nvPr/>
          </p:nvSpPr>
          <p:spPr bwMode="auto">
            <a:xfrm flipH="1" flipV="1">
              <a:off x="1440" y="1008"/>
              <a:ext cx="336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9406" name="Picture 6" descr="section view for a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35" b="34395"/>
            <a:stretch>
              <a:fillRect/>
            </a:stretch>
          </p:blipFill>
          <p:spPr bwMode="auto">
            <a:xfrm>
              <a:off x="144" y="338"/>
              <a:ext cx="5616" cy="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407" name="Group 7"/>
            <p:cNvGrpSpPr>
              <a:grpSpLocks/>
            </p:cNvGrpSpPr>
            <p:nvPr/>
          </p:nvGrpSpPr>
          <p:grpSpPr bwMode="auto">
            <a:xfrm>
              <a:off x="4464" y="1248"/>
              <a:ext cx="477" cy="293"/>
              <a:chOff x="4464" y="1248"/>
              <a:chExt cx="477" cy="293"/>
            </a:xfrm>
          </p:grpSpPr>
          <p:sp>
            <p:nvSpPr>
              <p:cNvPr id="59423" name="Freeform 8"/>
              <p:cNvSpPr>
                <a:spLocks/>
              </p:cNvSpPr>
              <p:nvPr/>
            </p:nvSpPr>
            <p:spPr bwMode="auto">
              <a:xfrm>
                <a:off x="4464" y="1248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4" name="Freeform 9"/>
              <p:cNvSpPr>
                <a:spLocks/>
              </p:cNvSpPr>
              <p:nvPr/>
            </p:nvSpPr>
            <p:spPr bwMode="auto">
              <a:xfrm flipV="1">
                <a:off x="4464" y="1392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408" name="Group 10"/>
            <p:cNvGrpSpPr>
              <a:grpSpLocks/>
            </p:cNvGrpSpPr>
            <p:nvPr/>
          </p:nvGrpSpPr>
          <p:grpSpPr bwMode="auto">
            <a:xfrm>
              <a:off x="4464" y="1728"/>
              <a:ext cx="477" cy="293"/>
              <a:chOff x="4464" y="1728"/>
              <a:chExt cx="477" cy="293"/>
            </a:xfrm>
          </p:grpSpPr>
          <p:sp>
            <p:nvSpPr>
              <p:cNvPr id="59421" name="Freeform 11"/>
              <p:cNvSpPr>
                <a:spLocks/>
              </p:cNvSpPr>
              <p:nvPr/>
            </p:nvSpPr>
            <p:spPr bwMode="auto">
              <a:xfrm>
                <a:off x="4464" y="1728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2" name="Freeform 12"/>
              <p:cNvSpPr>
                <a:spLocks/>
              </p:cNvSpPr>
              <p:nvPr/>
            </p:nvSpPr>
            <p:spPr bwMode="auto">
              <a:xfrm flipV="1">
                <a:off x="4464" y="1872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09" name="Line 13"/>
            <p:cNvSpPr>
              <a:spLocks noChangeShapeType="1"/>
            </p:cNvSpPr>
            <p:nvPr/>
          </p:nvSpPr>
          <p:spPr bwMode="auto">
            <a:xfrm>
              <a:off x="2160" y="139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0" name="Line 14"/>
            <p:cNvSpPr>
              <a:spLocks noChangeShapeType="1"/>
            </p:cNvSpPr>
            <p:nvPr/>
          </p:nvSpPr>
          <p:spPr bwMode="auto">
            <a:xfrm>
              <a:off x="2160" y="187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Line 15"/>
            <p:cNvSpPr>
              <a:spLocks noChangeShapeType="1"/>
            </p:cNvSpPr>
            <p:nvPr/>
          </p:nvSpPr>
          <p:spPr bwMode="auto">
            <a:xfrm>
              <a:off x="3264" y="187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Line 16"/>
            <p:cNvSpPr>
              <a:spLocks noChangeShapeType="1"/>
            </p:cNvSpPr>
            <p:nvPr/>
          </p:nvSpPr>
          <p:spPr bwMode="auto">
            <a:xfrm>
              <a:off x="3264" y="139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Line 17"/>
            <p:cNvSpPr>
              <a:spLocks noChangeShapeType="1"/>
            </p:cNvSpPr>
            <p:nvPr/>
          </p:nvSpPr>
          <p:spPr bwMode="auto">
            <a:xfrm flipH="1">
              <a:off x="2832" y="1728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4" name="Line 18"/>
            <p:cNvSpPr>
              <a:spLocks noChangeShapeType="1"/>
            </p:cNvSpPr>
            <p:nvPr/>
          </p:nvSpPr>
          <p:spPr bwMode="auto">
            <a:xfrm flipH="1">
              <a:off x="2832" y="1536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Line 19"/>
            <p:cNvSpPr>
              <a:spLocks noChangeShapeType="1"/>
            </p:cNvSpPr>
            <p:nvPr/>
          </p:nvSpPr>
          <p:spPr bwMode="auto">
            <a:xfrm flipH="1">
              <a:off x="2832" y="2016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20"/>
            <p:cNvSpPr>
              <a:spLocks noChangeShapeType="1"/>
            </p:cNvSpPr>
            <p:nvPr/>
          </p:nvSpPr>
          <p:spPr bwMode="auto">
            <a:xfrm flipH="1">
              <a:off x="2832" y="1248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Freeform 21"/>
            <p:cNvSpPr>
              <a:spLocks/>
            </p:cNvSpPr>
            <p:nvPr/>
          </p:nvSpPr>
          <p:spPr bwMode="auto">
            <a:xfrm>
              <a:off x="1070" y="1294"/>
              <a:ext cx="489" cy="100"/>
            </a:xfrm>
            <a:custGeom>
              <a:avLst/>
              <a:gdLst>
                <a:gd name="T0" fmla="*/ 0 w 489"/>
                <a:gd name="T1" fmla="*/ 2 h 100"/>
                <a:gd name="T2" fmla="*/ 54 w 489"/>
                <a:gd name="T3" fmla="*/ 1 h 100"/>
                <a:gd name="T4" fmla="*/ 115 w 489"/>
                <a:gd name="T5" fmla="*/ 2 h 100"/>
                <a:gd name="T6" fmla="*/ 184 w 489"/>
                <a:gd name="T7" fmla="*/ 10 h 100"/>
                <a:gd name="T8" fmla="*/ 229 w 489"/>
                <a:gd name="T9" fmla="*/ 46 h 100"/>
                <a:gd name="T10" fmla="*/ 271 w 489"/>
                <a:gd name="T11" fmla="*/ 77 h 100"/>
                <a:gd name="T12" fmla="*/ 337 w 489"/>
                <a:gd name="T13" fmla="*/ 97 h 100"/>
                <a:gd name="T14" fmla="*/ 409 w 489"/>
                <a:gd name="T15" fmla="*/ 98 h 100"/>
                <a:gd name="T16" fmla="*/ 489 w 489"/>
                <a:gd name="T17" fmla="*/ 9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"/>
                <a:gd name="T28" fmla="*/ 0 h 100"/>
                <a:gd name="T29" fmla="*/ 489 w 489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" h="100">
                  <a:moveTo>
                    <a:pt x="0" y="2"/>
                  </a:moveTo>
                  <a:cubicBezTo>
                    <a:pt x="9" y="2"/>
                    <a:pt x="35" y="1"/>
                    <a:pt x="54" y="1"/>
                  </a:cubicBezTo>
                  <a:cubicBezTo>
                    <a:pt x="73" y="1"/>
                    <a:pt x="93" y="0"/>
                    <a:pt x="115" y="2"/>
                  </a:cubicBezTo>
                  <a:cubicBezTo>
                    <a:pt x="137" y="4"/>
                    <a:pt x="165" y="3"/>
                    <a:pt x="184" y="10"/>
                  </a:cubicBezTo>
                  <a:cubicBezTo>
                    <a:pt x="203" y="17"/>
                    <a:pt x="214" y="35"/>
                    <a:pt x="229" y="46"/>
                  </a:cubicBezTo>
                  <a:cubicBezTo>
                    <a:pt x="244" y="57"/>
                    <a:pt x="253" y="68"/>
                    <a:pt x="271" y="77"/>
                  </a:cubicBezTo>
                  <a:cubicBezTo>
                    <a:pt x="289" y="86"/>
                    <a:pt x="314" y="94"/>
                    <a:pt x="337" y="97"/>
                  </a:cubicBezTo>
                  <a:cubicBezTo>
                    <a:pt x="360" y="100"/>
                    <a:pt x="384" y="98"/>
                    <a:pt x="409" y="98"/>
                  </a:cubicBezTo>
                  <a:cubicBezTo>
                    <a:pt x="434" y="98"/>
                    <a:pt x="472" y="97"/>
                    <a:pt x="489" y="97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Freeform 22"/>
            <p:cNvSpPr>
              <a:spLocks/>
            </p:cNvSpPr>
            <p:nvPr/>
          </p:nvSpPr>
          <p:spPr bwMode="auto">
            <a:xfrm flipV="1">
              <a:off x="1056" y="1872"/>
              <a:ext cx="489" cy="100"/>
            </a:xfrm>
            <a:custGeom>
              <a:avLst/>
              <a:gdLst>
                <a:gd name="T0" fmla="*/ 0 w 489"/>
                <a:gd name="T1" fmla="*/ 2 h 100"/>
                <a:gd name="T2" fmla="*/ 54 w 489"/>
                <a:gd name="T3" fmla="*/ 1 h 100"/>
                <a:gd name="T4" fmla="*/ 115 w 489"/>
                <a:gd name="T5" fmla="*/ 2 h 100"/>
                <a:gd name="T6" fmla="*/ 184 w 489"/>
                <a:gd name="T7" fmla="*/ 10 h 100"/>
                <a:gd name="T8" fmla="*/ 229 w 489"/>
                <a:gd name="T9" fmla="*/ 46 h 100"/>
                <a:gd name="T10" fmla="*/ 271 w 489"/>
                <a:gd name="T11" fmla="*/ 77 h 100"/>
                <a:gd name="T12" fmla="*/ 337 w 489"/>
                <a:gd name="T13" fmla="*/ 97 h 100"/>
                <a:gd name="T14" fmla="*/ 409 w 489"/>
                <a:gd name="T15" fmla="*/ 98 h 100"/>
                <a:gd name="T16" fmla="*/ 489 w 489"/>
                <a:gd name="T17" fmla="*/ 9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"/>
                <a:gd name="T28" fmla="*/ 0 h 100"/>
                <a:gd name="T29" fmla="*/ 489 w 489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" h="100">
                  <a:moveTo>
                    <a:pt x="0" y="2"/>
                  </a:moveTo>
                  <a:cubicBezTo>
                    <a:pt x="9" y="2"/>
                    <a:pt x="35" y="1"/>
                    <a:pt x="54" y="1"/>
                  </a:cubicBezTo>
                  <a:cubicBezTo>
                    <a:pt x="73" y="1"/>
                    <a:pt x="93" y="0"/>
                    <a:pt x="115" y="2"/>
                  </a:cubicBezTo>
                  <a:cubicBezTo>
                    <a:pt x="137" y="4"/>
                    <a:pt x="165" y="3"/>
                    <a:pt x="184" y="10"/>
                  </a:cubicBezTo>
                  <a:cubicBezTo>
                    <a:pt x="203" y="17"/>
                    <a:pt x="214" y="35"/>
                    <a:pt x="229" y="46"/>
                  </a:cubicBezTo>
                  <a:cubicBezTo>
                    <a:pt x="244" y="57"/>
                    <a:pt x="253" y="68"/>
                    <a:pt x="271" y="77"/>
                  </a:cubicBezTo>
                  <a:cubicBezTo>
                    <a:pt x="289" y="86"/>
                    <a:pt x="314" y="94"/>
                    <a:pt x="337" y="97"/>
                  </a:cubicBezTo>
                  <a:cubicBezTo>
                    <a:pt x="360" y="100"/>
                    <a:pt x="384" y="98"/>
                    <a:pt x="409" y="98"/>
                  </a:cubicBezTo>
                  <a:cubicBezTo>
                    <a:pt x="434" y="98"/>
                    <a:pt x="472" y="97"/>
                    <a:pt x="489" y="97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Freeform 23"/>
            <p:cNvSpPr>
              <a:spLocks/>
            </p:cNvSpPr>
            <p:nvPr/>
          </p:nvSpPr>
          <p:spPr bwMode="auto">
            <a:xfrm>
              <a:off x="1440" y="1056"/>
              <a:ext cx="523" cy="204"/>
            </a:xfrm>
            <a:custGeom>
              <a:avLst/>
              <a:gdLst>
                <a:gd name="T0" fmla="*/ 523 w 523"/>
                <a:gd name="T1" fmla="*/ 204 h 204"/>
                <a:gd name="T2" fmla="*/ 433 w 523"/>
                <a:gd name="T3" fmla="*/ 203 h 204"/>
                <a:gd name="T4" fmla="*/ 342 w 523"/>
                <a:gd name="T5" fmla="*/ 197 h 204"/>
                <a:gd name="T6" fmla="*/ 286 w 523"/>
                <a:gd name="T7" fmla="*/ 185 h 204"/>
                <a:gd name="T8" fmla="*/ 199 w 523"/>
                <a:gd name="T9" fmla="*/ 146 h 204"/>
                <a:gd name="T10" fmla="*/ 117 w 523"/>
                <a:gd name="T11" fmla="*/ 84 h 204"/>
                <a:gd name="T12" fmla="*/ 0 w 523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3"/>
                <a:gd name="T22" fmla="*/ 0 h 204"/>
                <a:gd name="T23" fmla="*/ 523 w 523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3" h="204">
                  <a:moveTo>
                    <a:pt x="523" y="204"/>
                  </a:moveTo>
                  <a:cubicBezTo>
                    <a:pt x="508" y="204"/>
                    <a:pt x="463" y="204"/>
                    <a:pt x="433" y="203"/>
                  </a:cubicBezTo>
                  <a:cubicBezTo>
                    <a:pt x="403" y="202"/>
                    <a:pt x="366" y="200"/>
                    <a:pt x="342" y="197"/>
                  </a:cubicBezTo>
                  <a:cubicBezTo>
                    <a:pt x="318" y="194"/>
                    <a:pt x="310" y="193"/>
                    <a:pt x="286" y="185"/>
                  </a:cubicBezTo>
                  <a:cubicBezTo>
                    <a:pt x="262" y="177"/>
                    <a:pt x="227" y="163"/>
                    <a:pt x="199" y="146"/>
                  </a:cubicBezTo>
                  <a:cubicBezTo>
                    <a:pt x="171" y="129"/>
                    <a:pt x="150" y="108"/>
                    <a:pt x="117" y="84"/>
                  </a:cubicBezTo>
                  <a:cubicBezTo>
                    <a:pt x="84" y="60"/>
                    <a:pt x="24" y="17"/>
                    <a:pt x="0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Freeform 24"/>
            <p:cNvSpPr>
              <a:spLocks/>
            </p:cNvSpPr>
            <p:nvPr/>
          </p:nvSpPr>
          <p:spPr bwMode="auto">
            <a:xfrm flipV="1">
              <a:off x="1440" y="2016"/>
              <a:ext cx="523" cy="204"/>
            </a:xfrm>
            <a:custGeom>
              <a:avLst/>
              <a:gdLst>
                <a:gd name="T0" fmla="*/ 523 w 523"/>
                <a:gd name="T1" fmla="*/ 204 h 204"/>
                <a:gd name="T2" fmla="*/ 433 w 523"/>
                <a:gd name="T3" fmla="*/ 203 h 204"/>
                <a:gd name="T4" fmla="*/ 342 w 523"/>
                <a:gd name="T5" fmla="*/ 197 h 204"/>
                <a:gd name="T6" fmla="*/ 286 w 523"/>
                <a:gd name="T7" fmla="*/ 185 h 204"/>
                <a:gd name="T8" fmla="*/ 199 w 523"/>
                <a:gd name="T9" fmla="*/ 146 h 204"/>
                <a:gd name="T10" fmla="*/ 117 w 523"/>
                <a:gd name="T11" fmla="*/ 84 h 204"/>
                <a:gd name="T12" fmla="*/ 0 w 523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3"/>
                <a:gd name="T22" fmla="*/ 0 h 204"/>
                <a:gd name="T23" fmla="*/ 523 w 523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3" h="204">
                  <a:moveTo>
                    <a:pt x="523" y="204"/>
                  </a:moveTo>
                  <a:cubicBezTo>
                    <a:pt x="508" y="204"/>
                    <a:pt x="463" y="204"/>
                    <a:pt x="433" y="203"/>
                  </a:cubicBezTo>
                  <a:cubicBezTo>
                    <a:pt x="403" y="202"/>
                    <a:pt x="366" y="200"/>
                    <a:pt x="342" y="197"/>
                  </a:cubicBezTo>
                  <a:cubicBezTo>
                    <a:pt x="318" y="194"/>
                    <a:pt x="310" y="193"/>
                    <a:pt x="286" y="185"/>
                  </a:cubicBezTo>
                  <a:cubicBezTo>
                    <a:pt x="262" y="177"/>
                    <a:pt x="227" y="163"/>
                    <a:pt x="199" y="146"/>
                  </a:cubicBezTo>
                  <a:cubicBezTo>
                    <a:pt x="171" y="129"/>
                    <a:pt x="150" y="108"/>
                    <a:pt x="117" y="84"/>
                  </a:cubicBezTo>
                  <a:cubicBezTo>
                    <a:pt x="84" y="60"/>
                    <a:pt x="24" y="17"/>
                    <a:pt x="0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395" name="Picture 4" descr="Figur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3"/>
          <a:stretch>
            <a:fillRect/>
          </a:stretch>
        </p:blipFill>
        <p:spPr bwMode="auto">
          <a:xfrm>
            <a:off x="304800" y="3810000"/>
            <a:ext cx="314483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26"/>
          <p:cNvSpPr txBox="1">
            <a:spLocks noChangeArrowheads="1"/>
          </p:cNvSpPr>
          <p:nvPr/>
        </p:nvSpPr>
        <p:spPr bwMode="auto">
          <a:xfrm>
            <a:off x="3200400" y="2971800"/>
            <a:ext cx="609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l"/>
            </a:pPr>
            <a:r>
              <a:rPr lang="en-US" sz="1600"/>
              <a:t>Silicon power: tested at 170 mW/cm</a:t>
            </a:r>
            <a:r>
              <a:rPr lang="en-US" sz="1600" baseline="30000"/>
              <a:t>2</a:t>
            </a:r>
            <a:r>
              <a:rPr lang="en-US" sz="1600"/>
              <a:t>  (~ power of sunlight)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l"/>
            </a:pPr>
            <a:r>
              <a:rPr lang="en-US" sz="1600"/>
              <a:t>350 W total in the ladder region (Si + drivers) </a:t>
            </a:r>
          </a:p>
        </p:txBody>
      </p:sp>
      <p:pic>
        <p:nvPicPr>
          <p:cNvPr id="59397" name="Picture 29" descr="P10901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9" b="14906"/>
          <a:stretch>
            <a:fillRect/>
          </a:stretch>
        </p:blipFill>
        <p:spPr bwMode="auto">
          <a:xfrm>
            <a:off x="3581400" y="3810000"/>
            <a:ext cx="533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30"/>
          <p:cNvSpPr txBox="1">
            <a:spLocks noChangeArrowheads="1"/>
          </p:cNvSpPr>
          <p:nvPr/>
        </p:nvSpPr>
        <p:spPr bwMode="auto">
          <a:xfrm>
            <a:off x="381000" y="6019800"/>
            <a:ext cx="304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/>
              <a:t>computational fluid dynamics</a:t>
            </a:r>
          </a:p>
        </p:txBody>
      </p:sp>
      <p:sp>
        <p:nvSpPr>
          <p:cNvPr id="59399" name="Text Box 31"/>
          <p:cNvSpPr txBox="1">
            <a:spLocks noChangeArrowheads="1"/>
          </p:cNvSpPr>
          <p:nvPr/>
        </p:nvSpPr>
        <p:spPr bwMode="auto">
          <a:xfrm>
            <a:off x="1066800" y="762000"/>
            <a:ext cx="695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800"/>
              <a:t>Air-flow based cooling system for PXL to minimize material budget.</a:t>
            </a:r>
          </a:p>
        </p:txBody>
      </p:sp>
      <p:sp>
        <p:nvSpPr>
          <p:cNvPr id="30729" name="Text Box 32"/>
          <p:cNvSpPr txBox="1">
            <a:spLocks noChangeArrowheads="1"/>
          </p:cNvSpPr>
          <p:nvPr/>
        </p:nvSpPr>
        <p:spPr bwMode="auto">
          <a:xfrm>
            <a:off x="3733800" y="4114800"/>
            <a:ext cx="2362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Detector mockup to study cooling efficiency</a:t>
            </a:r>
          </a:p>
        </p:txBody>
      </p:sp>
      <p:sp>
        <p:nvSpPr>
          <p:cNvPr id="59401" name="Line 33"/>
          <p:cNvSpPr>
            <a:spLocks noChangeShapeType="1"/>
          </p:cNvSpPr>
          <p:nvPr/>
        </p:nvSpPr>
        <p:spPr bwMode="auto">
          <a:xfrm>
            <a:off x="5257800" y="1452563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402" name="Rectangle 34"/>
          <p:cNvSpPr>
            <a:spLocks noChangeArrowheads="1"/>
          </p:cNvSpPr>
          <p:nvPr/>
        </p:nvSpPr>
        <p:spPr bwMode="auto">
          <a:xfrm>
            <a:off x="5562600" y="1223963"/>
            <a:ext cx="10683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</a:pPr>
            <a:r>
              <a:rPr lang="en-US" sz="1200"/>
              <a:t>ladder region</a:t>
            </a:r>
          </a:p>
        </p:txBody>
      </p:sp>
      <p:sp>
        <p:nvSpPr>
          <p:cNvPr id="59403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Documents and Settings\Howard Wieman\My Documents\aps project\mechanical\PXL phase 1 oct 24 2008 A\out2\pics ladder assembly\P1000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39023" r="36667" b="24883"/>
          <a:stretch>
            <a:fillRect/>
          </a:stretch>
        </p:blipFill>
        <p:spPr bwMode="auto">
          <a:xfrm>
            <a:off x="6553200" y="4114800"/>
            <a:ext cx="1828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30" descr="thermal_image_at_10_1_m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85344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1" descr="thermal_image_at_10_1_m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5"/>
          <a:stretch>
            <a:fillRect/>
          </a:stretch>
        </p:blipFill>
        <p:spPr bwMode="auto">
          <a:xfrm>
            <a:off x="8402638" y="3733800"/>
            <a:ext cx="7413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32"/>
          <p:cNvSpPr txBox="1">
            <a:spLocks noChangeArrowheads="1"/>
          </p:cNvSpPr>
          <p:nvPr/>
        </p:nvSpPr>
        <p:spPr bwMode="auto">
          <a:xfrm>
            <a:off x="533400" y="5791200"/>
            <a:ext cx="18288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/>
              <a:t>Power ~340 W Airflow 10.1 m/s</a:t>
            </a:r>
          </a:p>
        </p:txBody>
      </p:sp>
      <p:sp>
        <p:nvSpPr>
          <p:cNvPr id="61445" name="Text Box 39"/>
          <p:cNvSpPr txBox="1">
            <a:spLocks noChangeArrowheads="1"/>
          </p:cNvSpPr>
          <p:nvPr/>
        </p:nvSpPr>
        <p:spPr bwMode="auto">
          <a:xfrm>
            <a:off x="457200" y="4724400"/>
            <a:ext cx="518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/>
              <a:t>Thermal camera image of sector 1 (composite image):</a:t>
            </a:r>
          </a:p>
        </p:txBody>
      </p:sp>
      <p:sp>
        <p:nvSpPr>
          <p:cNvPr id="614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Mechanical Development</a:t>
            </a:r>
          </a:p>
        </p:txBody>
      </p:sp>
      <p:pic>
        <p:nvPicPr>
          <p:cNvPr id="61447" name="Picture 10" descr="thermistor temperature at 340W, sectors 2-10, ambient air @~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" r="33307"/>
          <a:stretch>
            <a:fillRect/>
          </a:stretch>
        </p:blipFill>
        <p:spPr bwMode="auto">
          <a:xfrm>
            <a:off x="228600" y="990600"/>
            <a:ext cx="41910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7"/>
          <p:cNvSpPr>
            <a:spLocks noChangeArrowheads="1"/>
          </p:cNvSpPr>
          <p:nvPr/>
        </p:nvSpPr>
        <p:spPr bwMode="auto">
          <a:xfrm>
            <a:off x="2590800" y="1066800"/>
            <a:ext cx="1752600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1200" b="1">
                <a:solidFill>
                  <a:srgbClr val="0066FF"/>
                </a:solidFill>
              </a:rPr>
              <a:t>unsuported end</a:t>
            </a:r>
            <a:endParaRPr lang="en-US" sz="1200" b="1"/>
          </a:p>
          <a:p>
            <a:pPr algn="just"/>
            <a:r>
              <a:rPr lang="en-US" sz="1200" b="1">
                <a:solidFill>
                  <a:srgbClr val="000000"/>
                </a:solidFill>
              </a:rPr>
              <a:t>mid-section </a:t>
            </a:r>
          </a:p>
          <a:p>
            <a:pPr algn="just"/>
            <a:r>
              <a:rPr lang="en-US" sz="1200" b="1">
                <a:solidFill>
                  <a:srgbClr val="FF0000"/>
                </a:solidFill>
              </a:rPr>
              <a:t>fixed end</a:t>
            </a:r>
          </a:p>
          <a:p>
            <a:pPr algn="just"/>
            <a:r>
              <a:rPr lang="en-US" sz="1200" b="1"/>
              <a:t>Solid – inner layer</a:t>
            </a:r>
          </a:p>
          <a:p>
            <a:pPr algn="just"/>
            <a:r>
              <a:rPr lang="en-US" sz="1200" b="1"/>
              <a:t>Open – outer layer</a:t>
            </a:r>
          </a:p>
        </p:txBody>
      </p:sp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304800" y="669925"/>
            <a:ext cx="380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/>
              <a:t>340 W with ambient air = 26.8 C</a:t>
            </a:r>
          </a:p>
        </p:txBody>
      </p:sp>
      <p:sp>
        <p:nvSpPr>
          <p:cNvPr id="61450" name="Text Box 7"/>
          <p:cNvSpPr txBox="1">
            <a:spLocks noChangeArrowheads="1"/>
          </p:cNvSpPr>
          <p:nvPr/>
        </p:nvSpPr>
        <p:spPr bwMode="auto">
          <a:xfrm>
            <a:off x="990600" y="3581400"/>
            <a:ext cx="1905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/>
              <a:t>NTC thermistors</a:t>
            </a:r>
          </a:p>
          <a:p>
            <a:pPr eaLnBrk="1" hangingPunct="1"/>
            <a:r>
              <a:rPr lang="en-US" sz="1200"/>
              <a:t>(averaged at same </a:t>
            </a:r>
            <a:r>
              <a:rPr lang="ja-JP" altLang="en-US" sz="1200"/>
              <a:t>“</a:t>
            </a:r>
            <a:r>
              <a:rPr lang="en-US" altLang="ja-JP" sz="1200"/>
              <a:t>Z</a:t>
            </a:r>
            <a:r>
              <a:rPr lang="ja-JP" altLang="en-US" sz="1200"/>
              <a:t>”</a:t>
            </a:r>
            <a:r>
              <a:rPr lang="en-US" altLang="ja-JP" sz="1200"/>
              <a:t> position)</a:t>
            </a:r>
            <a:endParaRPr lang="en-US" sz="1200"/>
          </a:p>
        </p:txBody>
      </p:sp>
      <p:sp>
        <p:nvSpPr>
          <p:cNvPr id="61451" name="Rectangle 3"/>
          <p:cNvSpPr txBox="1">
            <a:spLocks noChangeArrowheads="1"/>
          </p:cNvSpPr>
          <p:nvPr/>
        </p:nvSpPr>
        <p:spPr bwMode="auto">
          <a:xfrm>
            <a:off x="4495800" y="1295400"/>
            <a:ext cx="441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Measurement results agree with simulations and meets calculated stability envelope tolerance.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800"/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Air flow-induced vibrations (≤ 10 m/s) are within required stability window.</a:t>
            </a:r>
          </a:p>
        </p:txBody>
      </p:sp>
      <p:sp>
        <p:nvSpPr>
          <p:cNvPr id="61452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48895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CD-4 performance parameters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1371600"/>
          <a:ext cx="7391400" cy="4267200"/>
        </p:xfrm>
        <a:graphic>
          <a:graphicData uri="http://schemas.openxmlformats.org/drawingml/2006/table">
            <a:tbl>
              <a:tblPr/>
              <a:tblGrid>
                <a:gridCol w="246063"/>
                <a:gridCol w="1741487"/>
                <a:gridCol w="2701925"/>
                <a:gridCol w="2701925"/>
              </a:tblGrid>
              <a:tr h="28892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Thickness of first PXL layer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 0.6% X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0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(0.37% in the baseline design)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Measured during construction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Internal alignment and stability PXL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 30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  <a:sym typeface="Symbol" charset="0"/>
                        </a:rPr>
                        <a:t>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m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(This requirement is met in the baseline mechanical design, verified by simulation and prototype testing)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Measure during prototype testing and with test beam or cosmic rays after construction.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PXL integration time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 200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  <a:sym typeface="Symbol" charset="0"/>
                        </a:rPr>
                        <a:t>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s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(Current generation sensors have an integration time of 185.6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  <a:sym typeface="Symbol" charset="0"/>
                        </a:rPr>
                        <a:t>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s)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This is a design parameter of the sensor. This can be demonstrated with oscilloscope measurements.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Detector hit efficiency PXL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95% sensor efficiency and noise from all sources &lt;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-4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(Prototype sensors measured in beam tests to be &gt; 99% with noise &lt;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-4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The sensor efficiency will be measured in beam tests as a function of bias settings and threshold. This will be established prior to construction.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Live channels for PXL and IST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95%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(The measured good sensor live channel yield fraction is &gt; 99% for over 90% of sensors on a wafer. We will select good sensors for production ladders)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The number of bad pixels will be measured on each mounted sensor during probe testing and verified after ladder and sector construction. The numbers will be saved to a database.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PXL and IST Readout speed and dead time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&lt;5% additional dead time  @ 500 Hz average trigger rate and simulated occupancy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This can be measured in real time with simulated data for verification.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51" name="Rectangle 4"/>
          <p:cNvSpPr>
            <a:spLocks noChangeArrowheads="1"/>
          </p:cNvSpPr>
          <p:nvPr/>
        </p:nvSpPr>
        <p:spPr bwMode="auto">
          <a:xfrm>
            <a:off x="381000" y="685800"/>
            <a:ext cx="853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/>
              <a:t>Low-level CD-4 key performance parameters: experimentally demonstrated at Project Completion</a:t>
            </a:r>
            <a:endParaRPr lang="en-US" sz="1800"/>
          </a:p>
        </p:txBody>
      </p:sp>
      <p:sp>
        <p:nvSpPr>
          <p:cNvPr id="64552" name="TextBox 4"/>
          <p:cNvSpPr txBox="1">
            <a:spLocks noChangeArrowheads="1"/>
          </p:cNvSpPr>
          <p:nvPr/>
        </p:nvSpPr>
        <p:spPr bwMode="auto">
          <a:xfrm>
            <a:off x="381000" y="5791200"/>
            <a:ext cx="8502650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Our current design meets (and exceeds) these requirements.</a:t>
            </a:r>
          </a:p>
        </p:txBody>
      </p:sp>
      <p:sp>
        <p:nvSpPr>
          <p:cNvPr id="64553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7848600" cy="488950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PXL Detector Requirements and Design Choices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685800" y="762000"/>
            <a:ext cx="8229600" cy="3276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-1 ≤ Eta ≤ 1, full Phi coverage (TPC coverage)</a:t>
            </a:r>
          </a:p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≤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0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µm DCA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pointing resolution required for 750 MeV/c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kaon</a:t>
            </a:r>
            <a:endParaRPr lang="en-US" sz="18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Two or more layers with a separation of &gt; 5 cm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. Close to beam.</a:t>
            </a:r>
            <a:endParaRPr lang="en-US" sz="160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lvl="1">
              <a:defRPr/>
            </a:pP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Pixel size of ≤ 30 µm</a:t>
            </a:r>
          </a:p>
          <a:p>
            <a:pPr lvl="1">
              <a:defRPr/>
            </a:pP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Radiation length as low as possible but should be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≤ 0.5% / layer </a:t>
            </a: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(including support structure). The goal is 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~0.4% </a:t>
            </a: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/ layer</a:t>
            </a:r>
          </a:p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Integration time of &lt; 200 </a:t>
            </a:r>
            <a:r>
              <a:rPr lang="en-GB" sz="180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μ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</a:p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Sensor efficiency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≥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99% with accidental rate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≤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10</a:t>
            </a:r>
            <a:r>
              <a:rPr lang="en-US" sz="1800" baseline="30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-4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Survive radiation environment.</a:t>
            </a:r>
          </a:p>
          <a:p>
            <a:pPr marL="0" indent="0">
              <a:buFont typeface="Arial" charset="0"/>
              <a:buNone/>
              <a:defRPr/>
            </a:pPr>
            <a:endParaRPr lang="en-US" sz="1800" dirty="0" smtClean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Standard CMOS technology</a:t>
            </a:r>
          </a:p>
          <a:p>
            <a:pPr>
              <a:defRPr/>
            </a:pP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Air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 cooling – room temperature operation</a:t>
            </a:r>
            <a:endParaRPr lang="en-GB" sz="18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Thinned silicon sensors (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50 </a:t>
            </a:r>
            <a:r>
              <a:rPr lang="en-GB" sz="1800" b="1" dirty="0" err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μm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thickness)</a:t>
            </a:r>
          </a:p>
          <a:p>
            <a:pPr>
              <a:defRPr/>
            </a:pP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MAPS (Monolithic Active Pixel Sensor) </a:t>
            </a:r>
            <a:r>
              <a:rPr lang="en-GB" sz="2000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pixel</a:t>
            </a: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 technology</a:t>
            </a:r>
          </a:p>
          <a:p>
            <a:pPr lvl="1">
              <a:defRPr/>
            </a:pP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power </a:t>
            </a:r>
            <a:r>
              <a:rPr lang="en-GB" sz="1600" dirty="0">
                <a:latin typeface="Arial" charset="0"/>
                <a:ea typeface="ヒラギノ角ゴ Pro W3" charset="0"/>
                <a:cs typeface="ヒラギノ角ゴ Pro W3" charset="0"/>
              </a:rPr>
              <a:t>dissipation ~170 </a:t>
            </a:r>
            <a:r>
              <a:rPr lang="en-GB" sz="1600" dirty="0" err="1">
                <a:latin typeface="Arial" charset="0"/>
                <a:ea typeface="ヒラギノ角ゴ Pro W3" charset="0"/>
                <a:cs typeface="ヒラギノ角ゴ Pro W3" charset="0"/>
              </a:rPr>
              <a:t>mW</a:t>
            </a:r>
            <a:r>
              <a:rPr lang="en-GB" sz="1600" dirty="0">
                <a:latin typeface="Arial" charset="0"/>
                <a:ea typeface="ヒラギノ角ゴ Pro W3" charset="0"/>
                <a:cs typeface="ヒラギノ角ゴ Pro W3" charset="0"/>
              </a:rPr>
              <a:t>/</a:t>
            </a: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cm</a:t>
            </a:r>
            <a:r>
              <a:rPr lang="en-GB" sz="1600" baseline="30000" dirty="0" smtClean="0">
                <a:latin typeface="Arial" charset="0"/>
                <a:ea typeface="ヒラギノ角ゴ Pro W3" charset="0"/>
                <a:cs typeface="ヒラギノ角ゴ Pro W3" charset="0"/>
              </a:rPr>
              <a:t>2</a:t>
            </a: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  (integration </a:t>
            </a:r>
            <a:r>
              <a:rPr lang="en-GB" sz="1600" dirty="0">
                <a:latin typeface="Arial" charset="0"/>
                <a:ea typeface="ヒラギノ角ゴ Pro W3" charset="0"/>
                <a:cs typeface="ヒラギノ角ゴ Pro W3" charset="0"/>
              </a:rPr>
              <a:t>time &lt;200 </a:t>
            </a:r>
            <a:r>
              <a:rPr lang="en-GB" sz="16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μs</a:t>
            </a: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) [digital output]</a:t>
            </a:r>
            <a:endParaRPr lang="en-GB" sz="16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Quick extraction/replacement (1 day) with 20 </a:t>
            </a:r>
            <a:r>
              <a:rPr lang="en-GB" sz="1800" b="1" dirty="0">
                <a:solidFill>
                  <a:srgbClr val="FF0000"/>
                </a:solidFill>
                <a:latin typeface="Symbol" charset="0"/>
                <a:ea typeface="ヒラギノ角ゴ Pro W3" charset="0"/>
                <a:cs typeface="ヒラギノ角ゴ Pro W3" charset="0"/>
              </a:rPr>
              <a:t>m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 envelope [4 copies]</a:t>
            </a:r>
          </a:p>
          <a:p>
            <a:pPr>
              <a:lnSpc>
                <a:spcPct val="80000"/>
              </a:lnSpc>
              <a:defRPr/>
            </a:pPr>
            <a:endParaRPr lang="en-GB" sz="18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80000"/>
              </a:lnSpc>
              <a:defRPr/>
            </a:pPr>
            <a:endParaRPr lang="en-GB" sz="2800" baseline="30000" dirty="0">
              <a:solidFill>
                <a:srgbClr val="FF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GB" sz="2800" dirty="0">
              <a:solidFill>
                <a:srgbClr val="FF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 rot="-5400000">
            <a:off x="-668337" y="2039937"/>
            <a:ext cx="210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Requirements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 rot="-5400000">
            <a:off x="-788193" y="4845843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Design Choices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609600" y="41910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>
            <a:off x="-381000" y="5181600"/>
            <a:ext cx="198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609600" y="61722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609600" y="7620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rot="5400000">
            <a:off x="-952500" y="2324100"/>
            <a:ext cx="3124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9600" y="38862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49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204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3169"/>
          <a:stretch>
            <a:fillRect/>
          </a:stretch>
        </p:blipFill>
        <p:spPr bwMode="auto">
          <a:xfrm>
            <a:off x="6276975" y="2743200"/>
            <a:ext cx="2867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09588" y="0"/>
            <a:ext cx="8229600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Heavy Flavor Tracker (HFT)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80963" y="990600"/>
            <a:ext cx="9053513" cy="5411788"/>
            <a:chOff x="-80349" y="990600"/>
            <a:chExt cx="9052899" cy="5411086"/>
          </a:xfrm>
        </p:grpSpPr>
        <p:pic>
          <p:nvPicPr>
            <p:cNvPr id="71725" name="Picture 2" descr="C:\Users\ECAnderssen_local\Desktop\Figures Integration\STAR HALL 3D_Zoom_1.jpg"/>
            <p:cNvPicPr>
              <a:picLocks noChangeAspect="1" noChangeArrowheads="1"/>
            </p:cNvPicPr>
            <p:nvPr/>
          </p:nvPicPr>
          <p:blipFill>
            <a:blip r:embed="rId3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90600"/>
              <a:ext cx="8743950" cy="533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23"/>
            <p:cNvSpPr/>
            <p:nvPr/>
          </p:nvSpPr>
          <p:spPr>
            <a:xfrm>
              <a:off x="2667428" y="4081061"/>
              <a:ext cx="1125461" cy="49047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+mn-lt"/>
                  <a:ea typeface="+mn-ea"/>
                </a:rPr>
                <a:t>TPC Volume</a:t>
              </a:r>
            </a:p>
          </p:txBody>
        </p:sp>
        <p:sp>
          <p:nvSpPr>
            <p:cNvPr id="90" name="Rectangle 27"/>
            <p:cNvSpPr/>
            <p:nvPr/>
          </p:nvSpPr>
          <p:spPr>
            <a:xfrm rot="19935684">
              <a:off x="-80349" y="3740230"/>
              <a:ext cx="1794696" cy="5953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Magnet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Return Iron</a:t>
              </a:r>
            </a:p>
          </p:txBody>
        </p:sp>
        <p:sp>
          <p:nvSpPr>
            <p:cNvPr id="91" name="Rectangle 34"/>
            <p:cNvSpPr/>
            <p:nvPr/>
          </p:nvSpPr>
          <p:spPr>
            <a:xfrm rot="1695205">
              <a:off x="1222519" y="5441807"/>
              <a:ext cx="2258388" cy="3398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Solenoid</a:t>
              </a:r>
            </a:p>
          </p:txBody>
        </p:sp>
        <p:sp>
          <p:nvSpPr>
            <p:cNvPr id="84" name="Rectangle 54"/>
            <p:cNvSpPr/>
            <p:nvPr/>
          </p:nvSpPr>
          <p:spPr>
            <a:xfrm rot="1282124">
              <a:off x="991345" y="5656320"/>
              <a:ext cx="988917" cy="424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EAST</a:t>
              </a:r>
            </a:p>
          </p:txBody>
        </p:sp>
        <p:sp>
          <p:nvSpPr>
            <p:cNvPr id="85" name="Rectangle 55"/>
            <p:cNvSpPr/>
            <p:nvPr/>
          </p:nvSpPr>
          <p:spPr>
            <a:xfrm>
              <a:off x="7852340" y="5976257"/>
              <a:ext cx="1055694" cy="425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WEST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380863">
              <a:off x="4687846" y="4248979"/>
              <a:ext cx="762810" cy="339334"/>
            </a:xfrm>
            <a:prstGeom prst="ellipse">
              <a:avLst/>
            </a:prstGeom>
            <a:solidFill>
              <a:srgbClr val="FFFFFF">
                <a:alpha val="43137"/>
              </a:srgbClr>
            </a:solidFill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FGT</a:t>
              </a:r>
            </a:p>
          </p:txBody>
        </p:sp>
      </p:grpSp>
      <p:sp>
        <p:nvSpPr>
          <p:cNvPr id="27" name="Oval 5"/>
          <p:cNvSpPr/>
          <p:nvPr/>
        </p:nvSpPr>
        <p:spPr>
          <a:xfrm>
            <a:off x="3415858" y="2919564"/>
            <a:ext cx="1846262" cy="10969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n>
                <a:solidFill>
                  <a:srgbClr val="FF0000"/>
                </a:solidFill>
              </a:ln>
              <a:noFill/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09588" y="0"/>
            <a:ext cx="8229600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Heavy Flavor Tracker (HFT)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7725" y="699673"/>
            <a:ext cx="5149850" cy="4029075"/>
            <a:chOff x="-91440" y="640081"/>
            <a:chExt cx="5148714" cy="4028085"/>
          </a:xfrm>
        </p:grpSpPr>
        <p:sp>
          <p:nvSpPr>
            <p:cNvPr id="97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/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60535" y="1638373"/>
              <a:ext cx="658667" cy="1199855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</a:p>
          </p:txBody>
        </p:sp>
        <p:cxnSp>
          <p:nvCxnSpPr>
            <p:cNvPr id="71721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156718" y="1882095"/>
              <a:ext cx="970137" cy="231738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22" name="Straight Arrow Connector 46"/>
            <p:cNvCxnSpPr>
              <a:cxnSpLocks noChangeShapeType="1"/>
            </p:cNvCxnSpPr>
            <p:nvPr/>
          </p:nvCxnSpPr>
          <p:spPr bwMode="auto">
            <a:xfrm flipH="1">
              <a:off x="2928169" y="2149837"/>
              <a:ext cx="1165399" cy="373658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23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2394888" y="2683106"/>
              <a:ext cx="1752211" cy="15295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86"/>
            <p:cNvSpPr txBox="1"/>
            <p:nvPr/>
          </p:nvSpPr>
          <p:spPr>
            <a:xfrm>
              <a:off x="2459110" y="846405"/>
              <a:ext cx="1358600" cy="574534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graphicFrame>
        <p:nvGraphicFramePr>
          <p:cNvPr id="28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082539"/>
              </p:ext>
            </p:extLst>
          </p:nvPr>
        </p:nvGraphicFramePr>
        <p:xfrm>
          <a:off x="5222875" y="762000"/>
          <a:ext cx="3784600" cy="2001837"/>
        </p:xfrm>
        <a:graphic>
          <a:graphicData uri="http://schemas.openxmlformats.org/drawingml/2006/table">
            <a:tbl>
              <a:tblPr/>
              <a:tblGrid>
                <a:gridCol w="744208"/>
                <a:gridCol w="638271"/>
                <a:gridCol w="1440743"/>
                <a:gridCol w="961378"/>
              </a:tblGrid>
              <a:tr h="685873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  / 740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8240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&lt;1.5 %X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6807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96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 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28600" y="5121295"/>
            <a:ext cx="8743950" cy="16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66FF"/>
              </a:buClr>
              <a:defRPr/>
            </a:pPr>
            <a:r>
              <a:rPr lang="en-US" altLang="zh-CN" sz="1600" b="1" u="sng" dirty="0"/>
              <a:t>SSD</a:t>
            </a:r>
            <a:endParaRPr lang="en-US" altLang="zh-CN" sz="2000" b="1" u="sng" dirty="0"/>
          </a:p>
          <a:p>
            <a:pPr marL="285750" indent="-285750">
              <a:spcBef>
                <a:spcPts val="0"/>
              </a:spcBef>
              <a:buClr>
                <a:srgbClr val="0066FF"/>
              </a:buClr>
              <a:buFont typeface="Arial" pitchFamily="34" charset="0"/>
              <a:buChar char="•"/>
              <a:defRPr/>
            </a:pPr>
            <a:r>
              <a:rPr lang="en-US" altLang="zh-CN" sz="1600" dirty="0"/>
              <a:t>existing single layer detector, double side strips (electronic upgrade)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0066FF"/>
              </a:buClr>
              <a:defRPr/>
            </a:pPr>
            <a:r>
              <a:rPr lang="en-US" altLang="zh-CN" sz="1600" b="1" u="sng" dirty="0"/>
              <a:t>IST</a:t>
            </a:r>
            <a:r>
              <a:rPr lang="en-US" altLang="zh-CN" sz="1600" u="sng" dirty="0"/>
              <a:t>    </a:t>
            </a:r>
            <a:endParaRPr lang="en-US" altLang="zh-CN" sz="1600" u="sng" dirty="0" smtClean="0"/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rgbClr val="0066FF"/>
              </a:buClr>
              <a:buFont typeface="Arial"/>
              <a:buChar char="•"/>
              <a:defRPr/>
            </a:pPr>
            <a:r>
              <a:rPr lang="en-US" altLang="zh-CN" sz="1600" dirty="0" smtClean="0"/>
              <a:t>one </a:t>
            </a:r>
            <a:r>
              <a:rPr lang="en-US" altLang="zh-CN" sz="1600" dirty="0"/>
              <a:t>layer of silicon strips along beam direction, guiding tracks from the SSD through PIXEL detector.   </a:t>
            </a:r>
            <a:r>
              <a:rPr lang="en-US" altLang="zh-CN" sz="1600" dirty="0">
                <a:solidFill>
                  <a:srgbClr val="0033CC"/>
                </a:solidFill>
              </a:rPr>
              <a:t>- </a:t>
            </a:r>
            <a:r>
              <a:rPr lang="en-US" altLang="zh-CN" sz="1600" b="1" dirty="0">
                <a:solidFill>
                  <a:srgbClr val="0033CC"/>
                </a:solidFill>
              </a:rPr>
              <a:t>proven strip technology</a:t>
            </a:r>
          </a:p>
          <a:p>
            <a:pPr>
              <a:spcBef>
                <a:spcPts val="0"/>
              </a:spcBef>
              <a:buClr>
                <a:srgbClr val="0066FF"/>
              </a:buClr>
              <a:defRPr/>
            </a:pPr>
            <a:endParaRPr lang="en-US" altLang="zh-CN" sz="2000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3212" y="2914234"/>
            <a:ext cx="3684588" cy="28007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b="1" u="sng" dirty="0"/>
              <a:t>PIXEL</a:t>
            </a:r>
            <a:r>
              <a:rPr lang="en-US" altLang="zh-CN" u="sng" dirty="0"/>
              <a:t>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altLang="zh-CN" sz="1600" dirty="0"/>
              <a:t>two </a:t>
            </a:r>
            <a:r>
              <a:rPr lang="en-US" altLang="zh-CN" sz="1600" dirty="0" smtClean="0"/>
              <a:t>layers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altLang="zh-CN" sz="1600" dirty="0" smtClean="0"/>
              <a:t>18.4x18.4 </a:t>
            </a:r>
            <a:r>
              <a:rPr lang="en-US" altLang="zh-CN" sz="1600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zh-CN" sz="1600" dirty="0"/>
              <a:t>m pixel pitch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1600" dirty="0"/>
              <a:t>10 sector, delivering ultimate pointing resolution that allows for direct topological identification of charm.  </a:t>
            </a:r>
            <a:endParaRPr lang="en-US" altLang="zh-CN" sz="1600" b="1" dirty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1600" b="1" dirty="0">
                <a:solidFill>
                  <a:srgbClr val="0033CC"/>
                </a:solidFill>
              </a:rPr>
              <a:t>new monolithic active pixel sensors (MAPS) technology</a:t>
            </a:r>
            <a:endParaRPr lang="en-US" sz="160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90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/>
          </p:cNvSpPr>
          <p:nvPr/>
        </p:nvSpPr>
        <p:spPr bwMode="auto">
          <a:xfrm>
            <a:off x="381000" y="76200"/>
            <a:ext cx="762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r>
              <a:rPr lang="en-US" sz="3200" dirty="0"/>
              <a:t>PXL Detector Design</a:t>
            </a:r>
          </a:p>
        </p:txBody>
      </p:sp>
      <p:pic>
        <p:nvPicPr>
          <p:cNvPr id="72706" name="Picture 11" descr="super module business end"/>
          <p:cNvPicPr>
            <a:picLocks noChangeAspect="1" noChangeArrowheads="1"/>
          </p:cNvPicPr>
          <p:nvPr/>
        </p:nvPicPr>
        <p:blipFill>
          <a:blip r:embed="rId2">
            <a:lum bright="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2" b="7620"/>
          <a:stretch>
            <a:fillRect/>
          </a:stretch>
        </p:blipFill>
        <p:spPr bwMode="auto">
          <a:xfrm>
            <a:off x="304800" y="1598613"/>
            <a:ext cx="41910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AutoShape 26"/>
          <p:cNvSpPr>
            <a:spLocks noChangeArrowheads="1"/>
          </p:cNvSpPr>
          <p:nvPr/>
        </p:nvSpPr>
        <p:spPr bwMode="auto">
          <a:xfrm rot="5173209" flipV="1">
            <a:off x="948556" y="4678165"/>
            <a:ext cx="1110165" cy="191307"/>
          </a:xfrm>
          <a:prstGeom prst="rightArrow">
            <a:avLst>
              <a:gd name="adj1" fmla="val 50000"/>
              <a:gd name="adj2" fmla="val 126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228600" y="1003300"/>
            <a:ext cx="4191000" cy="34073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/>
              <a:t>Carbon </a:t>
            </a:r>
            <a:r>
              <a:rPr lang="en-GB" sz="1600" dirty="0" smtClean="0"/>
              <a:t>fibre </a:t>
            </a:r>
            <a:r>
              <a:rPr lang="en-GB" sz="1600" dirty="0"/>
              <a:t>sector tubes (</a:t>
            </a:r>
            <a:r>
              <a:rPr lang="en-GB" sz="1600" dirty="0" smtClean="0"/>
              <a:t>~200</a:t>
            </a:r>
            <a:r>
              <a:rPr lang="en-US" sz="1600" dirty="0" smtClean="0"/>
              <a:t>µ</a:t>
            </a:r>
            <a:r>
              <a:rPr lang="en-GB" sz="1600" dirty="0" smtClean="0"/>
              <a:t>m </a:t>
            </a:r>
            <a:r>
              <a:rPr lang="en-GB" sz="1600" dirty="0"/>
              <a:t>thick)</a:t>
            </a:r>
          </a:p>
        </p:txBody>
      </p:sp>
      <p:sp>
        <p:nvSpPr>
          <p:cNvPr id="72711" name="Line 28"/>
          <p:cNvSpPr>
            <a:spLocks noChangeShapeType="1"/>
          </p:cNvSpPr>
          <p:nvPr/>
        </p:nvSpPr>
        <p:spPr bwMode="auto">
          <a:xfrm flipH="1">
            <a:off x="1143000" y="29718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82625" y="4554735"/>
            <a:ext cx="5184775" cy="1846065"/>
            <a:chOff x="3687763" y="2457450"/>
            <a:chExt cx="5184775" cy="1846065"/>
          </a:xfrm>
        </p:grpSpPr>
        <p:grpSp>
          <p:nvGrpSpPr>
            <p:cNvPr id="72707" name="Group 24"/>
            <p:cNvGrpSpPr>
              <a:grpSpLocks/>
            </p:cNvGrpSpPr>
            <p:nvPr/>
          </p:nvGrpSpPr>
          <p:grpSpPr bwMode="auto">
            <a:xfrm>
              <a:off x="3687763" y="2979738"/>
              <a:ext cx="5184775" cy="1066800"/>
              <a:chOff x="2208" y="3360"/>
              <a:chExt cx="3266" cy="672"/>
            </a:xfrm>
          </p:grpSpPr>
          <p:pic>
            <p:nvPicPr>
              <p:cNvPr id="72717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3360"/>
                <a:ext cx="3266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2718" name="TextBox 19"/>
              <p:cNvSpPr txBox="1">
                <a:spLocks noChangeArrowheads="1"/>
              </p:cNvSpPr>
              <p:nvPr/>
            </p:nvSpPr>
            <p:spPr bwMode="auto">
              <a:xfrm>
                <a:off x="2640" y="3859"/>
                <a:ext cx="1796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en-US" sz="1200"/>
                  <a:t>Aluminum conductor Ladder Flex Cable</a:t>
                </a:r>
              </a:p>
            </p:txBody>
          </p:sp>
        </p:grpSp>
        <p:sp>
          <p:nvSpPr>
            <p:cNvPr id="72708" name="Rectangle 5"/>
            <p:cNvSpPr>
              <a:spLocks noChangeArrowheads="1"/>
            </p:cNvSpPr>
            <p:nvPr/>
          </p:nvSpPr>
          <p:spPr bwMode="auto">
            <a:xfrm>
              <a:off x="4800601" y="2457450"/>
              <a:ext cx="2895600" cy="590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defTabSz="457200">
                <a:spcBef>
                  <a:spcPts val="1125"/>
                </a:spcBef>
                <a:buClr>
                  <a:srgbClr val="009999"/>
                </a:buClr>
                <a:buSzPct val="100000"/>
                <a:buFont typeface="Wingdings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dirty="0"/>
                <a:t>Ladder with 10 MAPS sensors (~ 2</a:t>
              </a:r>
              <a:r>
                <a:rPr lang="en-US" sz="1600" dirty="0"/>
                <a:t>×</a:t>
              </a:r>
              <a:r>
                <a:rPr lang="en-GB" sz="1600" dirty="0"/>
                <a:t>2 cm each)</a:t>
              </a:r>
            </a:p>
          </p:txBody>
        </p:sp>
        <p:sp>
          <p:nvSpPr>
            <p:cNvPr id="72712" name="Line 30"/>
            <p:cNvSpPr>
              <a:spLocks noChangeShapeType="1"/>
            </p:cNvSpPr>
            <p:nvPr/>
          </p:nvSpPr>
          <p:spPr bwMode="auto">
            <a:xfrm>
              <a:off x="4581525" y="4173538"/>
              <a:ext cx="39624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3" name="Text Box 31"/>
            <p:cNvSpPr txBox="1">
              <a:spLocks noChangeArrowheads="1"/>
            </p:cNvSpPr>
            <p:nvPr/>
          </p:nvSpPr>
          <p:spPr bwMode="auto">
            <a:xfrm>
              <a:off x="5715000" y="3995738"/>
              <a:ext cx="67356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400"/>
                <a:t>20 cm</a:t>
              </a:r>
            </a:p>
          </p:txBody>
        </p:sp>
      </p:grpSp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18" name="Picture 2" descr="end 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5" t="6944" r="23512" b="10069"/>
          <a:stretch>
            <a:fillRect/>
          </a:stretch>
        </p:blipFill>
        <p:spPr bwMode="auto">
          <a:xfrm>
            <a:off x="5029200" y="838200"/>
            <a:ext cx="3040062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048000" y="3581400"/>
            <a:ext cx="12430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 dirty="0">
                <a:sym typeface="Symbol" charset="0"/>
              </a:rPr>
              <a:t> coverage +-1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500070" y="3553128"/>
            <a:ext cx="13271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sz="1100" b="1" dirty="0"/>
          </a:p>
          <a:p>
            <a:endParaRPr lang="en-US" sz="900" b="1" dirty="0"/>
          </a:p>
          <a:p>
            <a:r>
              <a:rPr lang="en-US" sz="1100" b="1" dirty="0"/>
              <a:t>Inner layer</a:t>
            </a:r>
          </a:p>
          <a:p>
            <a:endParaRPr lang="en-US" sz="900" b="1" dirty="0"/>
          </a:p>
          <a:p>
            <a:r>
              <a:rPr lang="en-US" sz="1100" b="1" dirty="0"/>
              <a:t>Outer layer</a:t>
            </a:r>
          </a:p>
          <a:p>
            <a:endParaRPr lang="en-US" sz="900" b="1" dirty="0"/>
          </a:p>
          <a:p>
            <a:endParaRPr lang="en-US" sz="900" b="1" dirty="0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H="1" flipV="1">
            <a:off x="7358782" y="3703941"/>
            <a:ext cx="206375" cy="233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211" tIns="40106" rIns="80211" bIns="40106"/>
          <a:lstStyle/>
          <a:p>
            <a:endParaRPr lang="en-US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H="1">
            <a:off x="7355607" y="4364341"/>
            <a:ext cx="220663" cy="688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211" tIns="40106" rIns="80211" bIns="40106"/>
          <a:lstStyle/>
          <a:p>
            <a:endParaRPr lang="en-US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339012" y="2305050"/>
            <a:ext cx="10636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100" b="1"/>
              <a:t>2.5 cm radius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416800" y="1071563"/>
            <a:ext cx="9461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100" b="1"/>
              <a:t>8 cm radius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105400" y="1046162"/>
            <a:ext cx="776287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100" b="1" dirty="0"/>
              <a:t>End 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87CAE45-65A5-8249-AAAF-858F584BD218}" type="slidenum">
              <a:rPr lang="en-US" sz="1200">
                <a:solidFill>
                  <a:schemeClr val="bg2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8</a:t>
            </a:fld>
            <a:endParaRPr lang="en-US" sz="1200">
              <a:solidFill>
                <a:schemeClr val="bg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0" name="Picture 4" descr="pointingResolution_thin_zoome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143000"/>
            <a:ext cx="7423150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 descr="Screen shot 2011-07-12 at 10.09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54"/>
          <a:stretch>
            <a:fillRect/>
          </a:stretch>
        </p:blipFill>
        <p:spPr bwMode="auto">
          <a:xfrm>
            <a:off x="730250" y="685800"/>
            <a:ext cx="7042150" cy="89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2" name="Straight Connector 9"/>
          <p:cNvCxnSpPr>
            <a:cxnSpLocks noChangeShapeType="1"/>
          </p:cNvCxnSpPr>
          <p:nvPr/>
        </p:nvCxnSpPr>
        <p:spPr bwMode="auto">
          <a:xfrm>
            <a:off x="1981200" y="3886200"/>
            <a:ext cx="2286000" cy="1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3" name="Down Arrow 10"/>
          <p:cNvSpPr>
            <a:spLocks noChangeArrowheads="1"/>
          </p:cNvSpPr>
          <p:nvPr/>
        </p:nvSpPr>
        <p:spPr bwMode="auto">
          <a:xfrm>
            <a:off x="2997200" y="3352800"/>
            <a:ext cx="127000" cy="1295400"/>
          </a:xfrm>
          <a:prstGeom prst="downArrow">
            <a:avLst>
              <a:gd name="adj1" fmla="val 50000"/>
              <a:gd name="adj2" fmla="val 50008"/>
            </a:avLst>
          </a:prstGeom>
          <a:solidFill>
            <a:srgbClr val="FF0000">
              <a:alpha val="58823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34" name="TextBox 11"/>
          <p:cNvSpPr txBox="1">
            <a:spLocks noChangeArrowheads="1"/>
          </p:cNvSpPr>
          <p:nvPr/>
        </p:nvSpPr>
        <p:spPr bwMode="auto">
          <a:xfrm>
            <a:off x="4267200" y="3657600"/>
            <a:ext cx="800100" cy="4619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CD4</a:t>
            </a:r>
          </a:p>
        </p:txBody>
      </p:sp>
      <p:sp>
        <p:nvSpPr>
          <p:cNvPr id="22535" name="TextBox 12"/>
          <p:cNvSpPr txBox="1">
            <a:spLocks noChangeArrowheads="1"/>
          </p:cNvSpPr>
          <p:nvPr/>
        </p:nvSpPr>
        <p:spPr bwMode="auto">
          <a:xfrm>
            <a:off x="3048000" y="2971800"/>
            <a:ext cx="1282700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ea typeface="ＭＳ Ｐゴシック" charset="0"/>
                <a:cs typeface="ＭＳ Ｐゴシック" charset="0"/>
              </a:rPr>
              <a:t>750 Kaon</a:t>
            </a:r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sp>
        <p:nvSpPr>
          <p:cNvPr id="11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8229600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Expected track-pointing resolution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0" y="1676400"/>
            <a:ext cx="609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450"/>
            <a:ext cx="7620000" cy="4889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Intermediate Silicon Tracker (IST)</a:t>
            </a:r>
            <a:endParaRPr lang="en-US" sz="3200" dirty="0"/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7387"/>
            <a:ext cx="3733800" cy="293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572000"/>
            <a:ext cx="6496050" cy="82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72000" y="838200"/>
            <a:ext cx="4178300" cy="3352800"/>
            <a:chOff x="5024120" y="1676463"/>
            <a:chExt cx="3874188" cy="3144359"/>
          </a:xfrm>
        </p:grpSpPr>
        <p:pic>
          <p:nvPicPr>
            <p:cNvPr id="7373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120" y="1676463"/>
              <a:ext cx="3874188" cy="2723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9" name="TextBox 8"/>
            <p:cNvSpPr txBox="1">
              <a:spLocks noChangeArrowheads="1"/>
            </p:cNvSpPr>
            <p:nvPr/>
          </p:nvSpPr>
          <p:spPr bwMode="auto">
            <a:xfrm>
              <a:off x="5216364" y="4451373"/>
              <a:ext cx="774960" cy="36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800" dirty="0" smtClean="0"/>
                <a:t>Detail</a:t>
              </a:r>
              <a:endParaRPr lang="en-US" sz="1800" dirty="0"/>
            </a:p>
          </p:txBody>
        </p:sp>
      </p:grpSp>
      <p:sp>
        <p:nvSpPr>
          <p:cNvPr id="73734" name="TextBox 9"/>
          <p:cNvSpPr txBox="1">
            <a:spLocks noChangeArrowheads="1"/>
          </p:cNvSpPr>
          <p:nvPr/>
        </p:nvSpPr>
        <p:spPr bwMode="auto">
          <a:xfrm>
            <a:off x="743375" y="3709522"/>
            <a:ext cx="2789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24 ladders, liquid cooling.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33638" y="2841625"/>
            <a:ext cx="157162" cy="938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3732" idx="0"/>
          </p:cNvCxnSpPr>
          <p:nvPr/>
        </p:nvCxnSpPr>
        <p:spPr>
          <a:xfrm>
            <a:off x="2590801" y="4029075"/>
            <a:ext cx="638174" cy="542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7" name="TextBox 14"/>
          <p:cNvSpPr txBox="1">
            <a:spLocks noChangeArrowheads="1"/>
          </p:cNvSpPr>
          <p:nvPr/>
        </p:nvSpPr>
        <p:spPr bwMode="auto">
          <a:xfrm>
            <a:off x="4953000" y="5477470"/>
            <a:ext cx="400253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Prototype Ladder</a:t>
            </a:r>
          </a:p>
          <a:p>
            <a:pPr eaLnBrk="1" hangingPunct="1"/>
            <a:r>
              <a:rPr lang="en-US" sz="1800" dirty="0"/>
              <a:t>S:N &gt; 20:1</a:t>
            </a:r>
          </a:p>
          <a:p>
            <a:pPr eaLnBrk="1" hangingPunct="1"/>
            <a:r>
              <a:rPr lang="en-US" sz="1800" dirty="0"/>
              <a:t>&gt;99.9% live and functioning channels</a:t>
            </a:r>
          </a:p>
        </p:txBody>
      </p:sp>
      <p:sp>
        <p:nvSpPr>
          <p:cNvPr id="13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 CD-1 review November 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 CD-1 review November 2009</Template>
  <TotalTime>22946</TotalTime>
  <Words>2654</Words>
  <Application>Microsoft Macintosh PowerPoint</Application>
  <PresentationFormat>On-screen Show (4:3)</PresentationFormat>
  <Paragraphs>347</Paragraphs>
  <Slides>34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white CD-1 review November 2009</vt:lpstr>
      <vt:lpstr>PowerPoint Presentation</vt:lpstr>
      <vt:lpstr>Talk Outline</vt:lpstr>
      <vt:lpstr>HFT Detector Motivation</vt:lpstr>
      <vt:lpstr>PXL Detector Requirements and Design Choices</vt:lpstr>
      <vt:lpstr>Heavy Flavor Tracker (HFT)</vt:lpstr>
      <vt:lpstr>Heavy Flavor Tracker (HFT)</vt:lpstr>
      <vt:lpstr>PowerPoint Presentation</vt:lpstr>
      <vt:lpstr>Expected track-pointing resolution</vt:lpstr>
      <vt:lpstr>Intermediate Silicon Tracker (IST)</vt:lpstr>
      <vt:lpstr>Silicon Strip Detector (SSD)</vt:lpstr>
      <vt:lpstr>Specific Engineering Goals for 2013 Run</vt:lpstr>
      <vt:lpstr>Insertion into the experiment in May 2013</vt:lpstr>
      <vt:lpstr>Insertion into the experiment in May 2013</vt:lpstr>
      <vt:lpstr>Insertion into the experiment in May 2013</vt:lpstr>
      <vt:lpstr>PowerPoint Presentation</vt:lpstr>
      <vt:lpstr>Reducing Luminosity for suppressing Pileup events</vt:lpstr>
      <vt:lpstr>State of the Prototype - Example of QA plots</vt:lpstr>
      <vt:lpstr>First look at Data</vt:lpstr>
      <vt:lpstr>First look at Data</vt:lpstr>
      <vt:lpstr>Plans</vt:lpstr>
      <vt:lpstr>The rest of HFT: the IST mounting</vt:lpstr>
      <vt:lpstr>PowerPoint Presentation</vt:lpstr>
      <vt:lpstr>Expected Physics performance of HFT system - Examples</vt:lpstr>
      <vt:lpstr>Summary</vt:lpstr>
      <vt:lpstr>PowerPoint Presentation</vt:lpstr>
      <vt:lpstr>Detector Characteristics</vt:lpstr>
      <vt:lpstr>Monolithic Active Pixel Sensors</vt:lpstr>
      <vt:lpstr>Pixel signal extraction and operation</vt:lpstr>
      <vt:lpstr>Mimosa-26HR eff vs. fake hit rate</vt:lpstr>
      <vt:lpstr>Mimosa-26 in HR</vt:lpstr>
      <vt:lpstr>PXL detector production prototype</vt:lpstr>
      <vt:lpstr>Mechanical Development</vt:lpstr>
      <vt:lpstr>Mechanical Development</vt:lpstr>
      <vt:lpstr>CD-4 performance parameters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</dc:title>
  <dc:creator>ECAnderssen_local</dc:creator>
  <cp:lastModifiedBy>Spyridon Margetis</cp:lastModifiedBy>
  <cp:revision>1425</cp:revision>
  <cp:lastPrinted>2009-10-06T19:02:25Z</cp:lastPrinted>
  <dcterms:created xsi:type="dcterms:W3CDTF">2011-06-13T17:11:02Z</dcterms:created>
  <dcterms:modified xsi:type="dcterms:W3CDTF">2013-06-26T20:52:12Z</dcterms:modified>
</cp:coreProperties>
</file>