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90" r:id="rId2"/>
    <p:sldId id="507" r:id="rId3"/>
    <p:sldId id="511" r:id="rId4"/>
    <p:sldId id="514" r:id="rId5"/>
    <p:sldId id="515" r:id="rId6"/>
    <p:sldId id="516" r:id="rId7"/>
    <p:sldId id="510" r:id="rId8"/>
    <p:sldId id="517" r:id="rId9"/>
    <p:sldId id="509" r:id="rId10"/>
    <p:sldId id="492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F4FF"/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9" autoAdjust="0"/>
    <p:restoredTop sz="92105" autoAdjust="0"/>
  </p:normalViewPr>
  <p:slideViewPr>
    <p:cSldViewPr>
      <p:cViewPr>
        <p:scale>
          <a:sx n="125" d="100"/>
          <a:sy n="125" d="100"/>
        </p:scale>
        <p:origin x="-144" y="-152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3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5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6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7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1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1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1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35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36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37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vmlDrawing" Target="../drawings/vmlDrawing1.vml"/><Relationship Id="rId7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90912" y="6453336"/>
            <a:ext cx="611560" cy="363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" r:id="rId7" imgW="0" imgH="0" progId="PowerPoint.Show.8">
                  <p:embed/>
                </p:oleObj>
              </mc:Choice>
              <mc:Fallback>
                <p:oleObj r:id="rId7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6" r:id="rId3"/>
    <p:sldLayoutId id="2147483967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404664"/>
            <a:ext cx="7772400" cy="79208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Overview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1124744"/>
            <a:ext cx="6400800" cy="504056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05618"/>
            <a:ext cx="4293623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omic Sans MS" charset="0"/>
              </a:rPr>
              <a:t>Alignment procedures </a:t>
            </a:r>
            <a:r>
              <a:rPr lang="en-US" sz="1400" dirty="0">
                <a:latin typeface="Comic Sans MS" charset="0"/>
              </a:rPr>
              <a:t>r</a:t>
            </a:r>
            <a:r>
              <a:rPr lang="en-US" sz="1400" dirty="0" smtClean="0">
                <a:latin typeface="Comic Sans MS" charset="0"/>
              </a:rPr>
              <a:t>eview, BNL, Oct. 12, 2012</a:t>
            </a:r>
            <a:endParaRPr lang="en-US" sz="1400" dirty="0">
              <a:latin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2780928"/>
            <a:ext cx="7971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Introduction 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Review goals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Agenda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Summary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/>
          </p:cNvSpPr>
          <p:nvPr/>
        </p:nvSpPr>
        <p:spPr bwMode="auto">
          <a:xfrm>
            <a:off x="467544" y="188640"/>
            <a:ext cx="8280920" cy="504056"/>
          </a:xfrm>
          <a:prstGeom prst="rect">
            <a:avLst/>
          </a:prstGeom>
          <a:solidFill>
            <a:srgbClr val="FFF5E6"/>
          </a:solidFill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800" dirty="0" smtClean="0"/>
              <a:t>General Flowchart of Survey/Alignment Tasks</a:t>
            </a:r>
            <a:endParaRPr lang="en-US" sz="2800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188020" y="1275576"/>
            <a:ext cx="8632452" cy="4745712"/>
            <a:chOff x="188020" y="1212860"/>
            <a:chExt cx="8632452" cy="4745712"/>
          </a:xfrm>
        </p:grpSpPr>
        <p:grpSp>
          <p:nvGrpSpPr>
            <p:cNvPr id="90" name="Group 89"/>
            <p:cNvGrpSpPr/>
            <p:nvPr/>
          </p:nvGrpSpPr>
          <p:grpSpPr>
            <a:xfrm>
              <a:off x="323528" y="1628800"/>
              <a:ext cx="8496944" cy="3528392"/>
              <a:chOff x="611560" y="476672"/>
              <a:chExt cx="7416824" cy="300285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11560" y="476672"/>
                <a:ext cx="2376264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Sensor/Ladder Survey</a:t>
                </a:r>
                <a:endParaRPr lang="en-US" sz="18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419872" y="476672"/>
                <a:ext cx="1368152" cy="585936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Save – CVS?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11560" y="1067883"/>
                <a:ext cx="2232248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Fit, get structures</a:t>
                </a:r>
                <a:endParaRPr lang="en-US" sz="1800" b="1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419872" y="1052736"/>
                <a:ext cx="1368152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Save – </a:t>
                </a:r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Db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1560" y="2348880"/>
                <a:ext cx="2232248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GEANT geometry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19872" y="2348880"/>
                <a:ext cx="1368152" cy="314321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Apply</a:t>
                </a:r>
                <a:r>
                  <a:rPr lang="en-US" sz="18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*</a:t>
                </a:r>
                <a:endParaRPr lang="en-US" sz="18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228184" y="476672"/>
                <a:ext cx="1368152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RawData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51" name="Straight Connector 50"/>
              <p:cNvCxnSpPr/>
              <p:nvPr/>
            </p:nvCxnSpPr>
            <p:spPr bwMode="auto">
              <a:xfrm>
                <a:off x="4860032" y="1628800"/>
                <a:ext cx="79208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 flipH="1">
                <a:off x="3038624" y="667296"/>
                <a:ext cx="36004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/>
              <p:cNvCxnSpPr>
                <a:stCxn id="6" idx="1"/>
                <a:endCxn id="5" idx="3"/>
              </p:cNvCxnSpPr>
              <p:nvPr/>
            </p:nvCxnSpPr>
            <p:spPr bwMode="auto">
              <a:xfrm flipH="1">
                <a:off x="2843808" y="1222013"/>
                <a:ext cx="576063" cy="303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grpSp>
            <p:nvGrpSpPr>
              <p:cNvPr id="70" name="Group 69"/>
              <p:cNvGrpSpPr/>
              <p:nvPr/>
            </p:nvGrpSpPr>
            <p:grpSpPr>
              <a:xfrm>
                <a:off x="5652120" y="1052736"/>
                <a:ext cx="2376264" cy="1625129"/>
                <a:chOff x="5652120" y="1340768"/>
                <a:chExt cx="2376264" cy="1625129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6228184" y="1340768"/>
                  <a:ext cx="1368152" cy="338554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90"/>
                      </a:solidFill>
                      <a:latin typeface="Comic Sans MS"/>
                      <a:cs typeface="Comic Sans MS"/>
                    </a:rPr>
                    <a:t>Apply</a:t>
                  </a:r>
                  <a:endParaRPr lang="en-US" sz="1800" dirty="0">
                    <a:solidFill>
                      <a:srgbClr val="00009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228184" y="1700808"/>
                  <a:ext cx="1368152" cy="314321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solidFill>
                        <a:srgbClr val="FF0000"/>
                      </a:solidFill>
                      <a:latin typeface="Comic Sans MS"/>
                      <a:cs typeface="Comic Sans MS"/>
                    </a:rPr>
                    <a:t>Alignment</a:t>
                  </a:r>
                  <a:endParaRPr lang="en-US" sz="1800" b="1" dirty="0">
                    <a:solidFill>
                      <a:srgbClr val="FF00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228184" y="2060848"/>
                  <a:ext cx="1368152" cy="338554"/>
                </a:xfrm>
                <a:prstGeom prst="rect">
                  <a:avLst/>
                </a:prstGeom>
                <a:gradFill flip="none" rotWithShape="1">
                  <a:gsLst>
                    <a:gs pos="73000">
                      <a:srgbClr val="AAF4FF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 w="19050" cmpd="sng"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>
                      <a:solidFill>
                        <a:srgbClr val="000090"/>
                      </a:solidFill>
                      <a:latin typeface="Comic Sans MS"/>
                      <a:cs typeface="Comic Sans MS"/>
                    </a:rPr>
                    <a:t>Correct</a:t>
                  </a:r>
                  <a:endParaRPr lang="en-US" sz="1800" dirty="0">
                    <a:solidFill>
                      <a:srgbClr val="000090"/>
                    </a:solidFill>
                    <a:latin typeface="Comic Sans MS"/>
                    <a:cs typeface="Comic Sans MS"/>
                  </a:endParaRP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 bwMode="auto">
                <a:xfrm>
                  <a:off x="7308304" y="2636912"/>
                  <a:ext cx="720080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7596336" y="1544092"/>
                  <a:ext cx="43204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arrow" w="med" len="med"/>
                  <a:tailEnd type="none" w="med" len="med"/>
                </a:ln>
                <a:effectLst/>
              </p:spPr>
            </p:cxnSp>
            <p:cxnSp>
              <p:nvCxnSpPr>
                <p:cNvPr id="37" name="Straight Connector 36"/>
                <p:cNvCxnSpPr/>
                <p:nvPr/>
              </p:nvCxnSpPr>
              <p:spPr bwMode="auto">
                <a:xfrm flipV="1">
                  <a:off x="8028384" y="1544092"/>
                  <a:ext cx="0" cy="109282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42" name="Group 41"/>
                <p:cNvGrpSpPr/>
                <p:nvPr/>
              </p:nvGrpSpPr>
              <p:grpSpPr>
                <a:xfrm>
                  <a:off x="6588224" y="2420888"/>
                  <a:ext cx="720080" cy="432048"/>
                  <a:chOff x="6588224" y="2708920"/>
                  <a:chExt cx="720080" cy="432048"/>
                </a:xfrm>
              </p:grpSpPr>
              <p:sp>
                <p:nvSpPr>
                  <p:cNvPr id="40" name="Diamond 39"/>
                  <p:cNvSpPr/>
                  <p:nvPr/>
                </p:nvSpPr>
                <p:spPr bwMode="auto">
                  <a:xfrm>
                    <a:off x="6588224" y="2708920"/>
                    <a:ext cx="720080" cy="432048"/>
                  </a:xfrm>
                  <a:prstGeom prst="diamond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6660232" y="2755528"/>
                    <a:ext cx="624102" cy="30691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latin typeface="+mn-lt"/>
                      </a:rPr>
                      <a:t>Done</a:t>
                    </a:r>
                    <a:endParaRPr lang="en-US" sz="1600" dirty="0">
                      <a:latin typeface="+mn-lt"/>
                    </a:endParaRPr>
                  </a:p>
                </p:txBody>
              </p:sp>
            </p:grpSp>
            <p:cxnSp>
              <p:nvCxnSpPr>
                <p:cNvPr id="47" name="Straight Connector 46"/>
                <p:cNvCxnSpPr>
                  <a:endCxn id="40" idx="1"/>
                </p:cNvCxnSpPr>
                <p:nvPr/>
              </p:nvCxnSpPr>
              <p:spPr bwMode="auto">
                <a:xfrm>
                  <a:off x="5652120" y="2636912"/>
                  <a:ext cx="93610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 flipV="1">
                  <a:off x="5652120" y="1916832"/>
                  <a:ext cx="0" cy="72008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7393012" y="2658120"/>
                  <a:ext cx="340558" cy="307777"/>
                </a:xfrm>
                <a:prstGeom prst="rect">
                  <a:avLst/>
                </a:prstGeom>
                <a:solidFill>
                  <a:srgbClr val="AAF4FF"/>
                </a:solidFill>
                <a:ln>
                  <a:solidFill>
                    <a:srgbClr val="00009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FF0000"/>
                      </a:solidFill>
                      <a:latin typeface="+mn-lt"/>
                    </a:rPr>
                    <a:t>N</a:t>
                  </a:r>
                  <a:endParaRPr lang="en-US" sz="1600" b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6228184" y="2649612"/>
                  <a:ext cx="298717" cy="307777"/>
                </a:xfrm>
                <a:prstGeom prst="rect">
                  <a:avLst/>
                </a:prstGeom>
                <a:solidFill>
                  <a:srgbClr val="AAF4FF"/>
                </a:solidFill>
                <a:ln>
                  <a:solidFill>
                    <a:srgbClr val="00009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n-lt"/>
                    </a:rPr>
                    <a:t>Y</a:t>
                  </a:r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3419872" y="1412776"/>
                <a:ext cx="1368152" cy="585936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Update – </a:t>
                </a:r>
                <a:r>
                  <a:rPr lang="en-US" sz="1800" dirty="0" err="1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Db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>
                <a:off x="4932040" y="1268760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4131409" y="2008738"/>
                <a:ext cx="2" cy="30641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sp>
            <p:nvSpPr>
              <p:cNvPr id="78" name="TextBox 77"/>
              <p:cNvSpPr txBox="1"/>
              <p:nvPr/>
            </p:nvSpPr>
            <p:spPr>
              <a:xfrm>
                <a:off x="5004048" y="3140968"/>
                <a:ext cx="792088" cy="338554"/>
              </a:xfrm>
              <a:prstGeom prst="rect">
                <a:avLst/>
              </a:prstGeom>
              <a:gradFill flip="none" rotWithShape="1">
                <a:gsLst>
                  <a:gs pos="73000">
                    <a:srgbClr val="AAF4FF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 w="19050" cmpd="sng">
                <a:solidFill>
                  <a:srgbClr val="00009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000090"/>
                    </a:solidFill>
                    <a:latin typeface="Comic Sans MS"/>
                    <a:cs typeface="Comic Sans MS"/>
                  </a:rPr>
                  <a:t>HITS</a:t>
                </a:r>
                <a:endParaRPr lang="en-US" sz="1800" dirty="0">
                  <a:solidFill>
                    <a:srgbClr val="000090"/>
                  </a:solidFill>
                  <a:latin typeface="Comic Sans MS"/>
                  <a:cs typeface="Comic Sans MS"/>
                </a:endParaRPr>
              </a:p>
            </p:txBody>
          </p:sp>
          <p:cxnSp>
            <p:nvCxnSpPr>
              <p:cNvPr id="79" name="Straight Connector 78"/>
              <p:cNvCxnSpPr>
                <a:stCxn id="78" idx="1"/>
                <a:endCxn id="8" idx="2"/>
              </p:cNvCxnSpPr>
              <p:nvPr/>
            </p:nvCxnSpPr>
            <p:spPr bwMode="auto">
              <a:xfrm flipH="1" flipV="1">
                <a:off x="4103948" y="2663201"/>
                <a:ext cx="900100" cy="64704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 flipV="1">
                <a:off x="5652120" y="2348881"/>
                <a:ext cx="0" cy="79208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 flipH="1">
                <a:off x="2928516" y="2518296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</p:grpSp>
        <p:sp>
          <p:nvSpPr>
            <p:cNvPr id="96" name="TextBox 95"/>
            <p:cNvSpPr txBox="1"/>
            <p:nvPr/>
          </p:nvSpPr>
          <p:spPr>
            <a:xfrm>
              <a:off x="4932040" y="5589240"/>
              <a:ext cx="1800200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Final </a:t>
              </a:r>
              <a:r>
                <a:rPr lang="en-US" sz="18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Reco</a:t>
              </a:r>
              <a:r>
                <a:rPr lang="en-US" sz="18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 Pass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 flipV="1">
              <a:off x="5796136" y="5229200"/>
              <a:ext cx="2" cy="3600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99" name="TextBox 98"/>
            <p:cNvSpPr txBox="1"/>
            <p:nvPr/>
          </p:nvSpPr>
          <p:spPr>
            <a:xfrm>
              <a:off x="6732240" y="1230994"/>
              <a:ext cx="1567397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000000"/>
                  </a:solidFill>
                  <a:latin typeface="Comic Sans MS"/>
                  <a:cs typeface="Comic Sans MS"/>
                </a:rPr>
                <a:t>ForEachRun</a:t>
              </a:r>
              <a:endParaRPr lang="en-US" sz="1800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8020" y="1212860"/>
              <a:ext cx="3168352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latin typeface="Comic Sans MS"/>
                  <a:cs typeface="Comic Sans MS"/>
                </a:rPr>
                <a:t>ForEachNewSector</a:t>
              </a:r>
              <a:r>
                <a:rPr lang="en-US" sz="1800" dirty="0" smtClean="0">
                  <a:latin typeface="Comic Sans MS"/>
                  <a:cs typeface="Comic Sans MS"/>
                </a:rPr>
                <a:t>/Ladder</a:t>
              </a:r>
              <a:endParaRPr lang="en-US" sz="1800" dirty="0">
                <a:latin typeface="Comic Sans MS"/>
                <a:cs typeface="Comic Sans M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23528" y="4653136"/>
            <a:ext cx="2557333" cy="646331"/>
          </a:xfrm>
          <a:prstGeom prst="rect">
            <a:avLst/>
          </a:prstGeom>
          <a:gradFill flip="none" rotWithShape="1">
            <a:gsLst>
              <a:gs pos="73000">
                <a:srgbClr val="AAF4FF"/>
              </a:gs>
              <a:gs pos="100000">
                <a:srgbClr val="FFFFFF"/>
              </a:gs>
            </a:gsLst>
            <a:lin ang="16200000" scaled="0"/>
            <a:tileRect/>
          </a:gradFill>
          <a:ln w="190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Mis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-align/Check Alignment software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504" y="6444044"/>
            <a:ext cx="2160240" cy="369332"/>
          </a:xfrm>
          <a:prstGeom prst="rect">
            <a:avLst/>
          </a:prstGeom>
          <a:solidFill>
            <a:srgbClr val="FFF5E6"/>
          </a:solidFill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*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VMC, STV ready</a:t>
            </a: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6757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oftware WBS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1" t="42723" r="25577" b="24265"/>
          <a:stretch/>
        </p:blipFill>
        <p:spPr>
          <a:xfrm>
            <a:off x="3779912" y="548680"/>
            <a:ext cx="5472608" cy="63093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11760" cy="404664"/>
          </a:xfrm>
          <a:solidFill>
            <a:srgbClr val="FDEADA"/>
          </a:solidFill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Schedule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644008" y="5805264"/>
            <a:ext cx="4032448" cy="79208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188640"/>
            <a:ext cx="76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10/2011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95188" y="188640"/>
            <a:ext cx="77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10/2012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79364" y="188640"/>
            <a:ext cx="77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10/2013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3" name="Content Placeholder 5" descr="Software WB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42723" r="75665" b="24265"/>
          <a:stretch/>
        </p:blipFill>
        <p:spPr bwMode="auto">
          <a:xfrm>
            <a:off x="0" y="575464"/>
            <a:ext cx="3779912" cy="6237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04248" y="116632"/>
            <a:ext cx="800219" cy="369332"/>
          </a:xfrm>
          <a:prstGeom prst="rect">
            <a:avLst/>
          </a:prstGeom>
          <a:solidFill>
            <a:srgbClr val="FFF5E6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NOW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716016" y="4653136"/>
            <a:ext cx="3600400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563888" y="908720"/>
            <a:ext cx="3528392" cy="93610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Left Arrow 2"/>
          <p:cNvSpPr/>
          <p:nvPr/>
        </p:nvSpPr>
        <p:spPr bwMode="auto">
          <a:xfrm rot="1508177">
            <a:off x="6755909" y="1351343"/>
            <a:ext cx="792088" cy="288032"/>
          </a:xfrm>
          <a:prstGeom prst="leftArrow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385173" cy="3167732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 bwMode="auto">
          <a:xfrm>
            <a:off x="467544" y="1556792"/>
            <a:ext cx="8676456" cy="237626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310474" y="2075131"/>
            <a:ext cx="7416824" cy="288032"/>
          </a:xfrm>
          <a:prstGeom prst="round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540515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Needed to decouple the </a:t>
            </a:r>
            <a:r>
              <a:rPr lang="en-US" sz="2000" b="1" i="1" dirty="0" smtClean="0">
                <a:solidFill>
                  <a:srgbClr val="000090"/>
                </a:solidFill>
                <a:latin typeface="Comic Sans MS"/>
                <a:cs typeface="Comic Sans MS"/>
              </a:rPr>
              <a:t>procedures review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 (this one) from </a:t>
            </a:r>
            <a:r>
              <a:rPr lang="en-US" sz="2000" b="1" i="1" dirty="0" smtClean="0">
                <a:solidFill>
                  <a:srgbClr val="000090"/>
                </a:solidFill>
                <a:latin typeface="Comic Sans MS"/>
                <a:cs typeface="Comic Sans MS"/>
              </a:rPr>
              <a:t>readiness</a:t>
            </a: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. </a:t>
            </a:r>
            <a:endParaRPr lang="en-US" sz="200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95536" y="267804"/>
            <a:ext cx="7107235" cy="604662"/>
          </a:xfrm>
        </p:spPr>
        <p:txBody>
          <a:bodyPr/>
          <a:lstStyle/>
          <a:p>
            <a:pPr algn="l"/>
            <a:r>
              <a:rPr lang="en-US" sz="2400" b="0" dirty="0" smtClean="0">
                <a:solidFill>
                  <a:srgbClr val="000090"/>
                </a:solidFill>
                <a:cs typeface="Arial"/>
              </a:rPr>
              <a:t>Relevant HFT-Software L3 Milestones</a:t>
            </a:r>
            <a:endParaRPr lang="en-US" sz="2400" b="0" dirty="0">
              <a:solidFill>
                <a:srgbClr val="00009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1331640" y="3140968"/>
            <a:ext cx="7416824" cy="288032"/>
          </a:xfrm>
          <a:prstGeom prst="round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331640" y="2348880"/>
            <a:ext cx="7416824" cy="288032"/>
          </a:xfrm>
          <a:prstGeom prst="roundRect">
            <a:avLst/>
          </a:prstGeom>
          <a:solidFill>
            <a:srgbClr val="FFFF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83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064896" cy="6048672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Issues</a:t>
            </a:r>
            <a:endParaRPr lang="en-US" sz="16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There several efforts that need parallel development</a:t>
            </a: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Experience exists from SVT (</a:t>
            </a:r>
            <a:r>
              <a:rPr lang="en-US" sz="1800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Fisyak</a:t>
            </a: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et al.) but many aspects are new and different</a:t>
            </a: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Infrastructure needed/available today is different </a:t>
            </a: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Many of the tasks need close collaboration with the BNL group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2400" b="0" dirty="0" smtClean="0">
                <a:solidFill>
                  <a:srgbClr val="000090"/>
                </a:solidFill>
                <a:cs typeface="Comic Sans MS"/>
              </a:rPr>
              <a:t>Review Goals</a:t>
            </a:r>
          </a:p>
          <a:p>
            <a:pPr marL="0" indent="0">
              <a:buNone/>
            </a:pPr>
            <a:endParaRPr lang="en-US" sz="2400" b="0" dirty="0">
              <a:solidFill>
                <a:srgbClr val="000090"/>
              </a:solidFill>
              <a:cs typeface="Comic Sans MS"/>
            </a:endParaRPr>
          </a:p>
          <a:p>
            <a:pPr marL="342829" lvl="2" indent="-342829"/>
            <a:r>
              <a:rPr lang="en-US" sz="1800" b="0" dirty="0" smtClean="0">
                <a:solidFill>
                  <a:srgbClr val="0000FF"/>
                </a:solidFill>
                <a:cs typeface="Comic Sans MS"/>
              </a:rPr>
              <a:t>Review soundness </a:t>
            </a:r>
            <a:r>
              <a:rPr lang="en-US" sz="1800" b="0" dirty="0">
                <a:solidFill>
                  <a:srgbClr val="0000FF"/>
                </a:solidFill>
                <a:cs typeface="Comic Sans MS"/>
              </a:rPr>
              <a:t>of overall approach given the available manpower and time </a:t>
            </a:r>
            <a:r>
              <a:rPr lang="en-US" sz="1800" b="0" dirty="0" smtClean="0">
                <a:solidFill>
                  <a:srgbClr val="0000FF"/>
                </a:solidFill>
                <a:cs typeface="Comic Sans MS"/>
              </a:rPr>
              <a:t>constraints</a:t>
            </a:r>
          </a:p>
          <a:p>
            <a:pPr marL="342829" lvl="2" indent="-342829"/>
            <a:r>
              <a:rPr lang="en-US" sz="1800" b="0" dirty="0" smtClean="0">
                <a:solidFill>
                  <a:srgbClr val="0000FF"/>
                </a:solidFill>
                <a:cs typeface="Comic Sans MS"/>
              </a:rPr>
              <a:t> Review so far progress</a:t>
            </a:r>
          </a:p>
          <a:p>
            <a:pPr marL="342829" lvl="2" indent="-342829"/>
            <a:r>
              <a:rPr lang="en-US" sz="1800" b="0" dirty="0" smtClean="0">
                <a:solidFill>
                  <a:srgbClr val="0000FF"/>
                </a:solidFill>
                <a:cs typeface="Comic Sans MS"/>
              </a:rPr>
              <a:t>Agree on infrastructure needs and priorities</a:t>
            </a:r>
          </a:p>
          <a:p>
            <a:pPr marL="342829" lvl="2" indent="-342829"/>
            <a:r>
              <a:rPr lang="en-US" sz="1800" b="0" dirty="0" smtClean="0">
                <a:solidFill>
                  <a:srgbClr val="0000FF"/>
                </a:solidFill>
                <a:cs typeface="Comic Sans MS"/>
              </a:rPr>
              <a:t>Define action items</a:t>
            </a:r>
            <a:endParaRPr lang="en-US" sz="1800" b="0" dirty="0">
              <a:solidFill>
                <a:srgbClr val="0000FF"/>
              </a:solidFill>
              <a:cs typeface="Comic Sans MS"/>
            </a:endParaRPr>
          </a:p>
          <a:p>
            <a:endParaRPr lang="en-US" sz="1600" b="0" dirty="0">
              <a:solidFill>
                <a:srgbClr val="000090"/>
              </a:solidFill>
              <a:cs typeface="Comic Sans MS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3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064896" cy="6048672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Agenda Topics</a:t>
            </a:r>
            <a:endParaRPr lang="en-US" sz="16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Developments/progress on the 3 areas of effort</a:t>
            </a:r>
          </a:p>
          <a:p>
            <a:pPr marL="268583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Geometry/Simulation environment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Survey of Detector elements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Alignment software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Infrastructure needs</a:t>
            </a:r>
          </a:p>
          <a:p>
            <a:pPr marL="268583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Other possible Tools</a:t>
            </a:r>
          </a:p>
          <a:p>
            <a:pPr marL="268583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0" indent="0">
              <a:buNone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(No manpower discussions this time)</a:t>
            </a: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064896" cy="6048672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Geometry/Simulation environment (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Jonathan’s talk</a:t>
            </a: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  <a:endParaRPr lang="en-US" sz="16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Continuous progress on detector modeling	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PXL details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SSD reconfiguration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IST modeling (UIC)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Hit/Geometry </a:t>
            </a:r>
            <a:r>
              <a:rPr lang="en-US" sz="1800" b="0" dirty="0" err="1" smtClean="0">
                <a:solidFill>
                  <a:srgbClr val="000090"/>
                </a:solidFill>
                <a:cs typeface="Comic Sans MS"/>
              </a:rPr>
              <a:t>Db</a:t>
            </a: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 structures development</a:t>
            </a:r>
          </a:p>
          <a:p>
            <a:pPr marL="268583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Alignment code adaptation</a:t>
            </a:r>
          </a:p>
          <a:p>
            <a:pPr marL="268583" indent="-342900">
              <a:buFont typeface="Arial"/>
              <a:buChar char="•"/>
            </a:pPr>
            <a:endParaRPr lang="en-US" sz="1800" b="0" dirty="0">
              <a:solidFill>
                <a:srgbClr val="FF660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i="1" dirty="0" smtClean="0">
                <a:solidFill>
                  <a:srgbClr val="FF6600"/>
                </a:solidFill>
                <a:cs typeface="Comic Sans MS"/>
              </a:rPr>
              <a:t>Misalignment mechanism development </a:t>
            </a:r>
          </a:p>
          <a:p>
            <a:pPr marL="268583" indent="-342900">
              <a:buFont typeface="Arial"/>
              <a:buChar char="•"/>
            </a:pPr>
            <a:r>
              <a:rPr lang="en-US" sz="1800" b="0" i="1" dirty="0" smtClean="0">
                <a:solidFill>
                  <a:srgbClr val="FF6600"/>
                </a:solidFill>
                <a:cs typeface="Comic Sans MS"/>
              </a:rPr>
              <a:t>Synchronization of Simulation/Offline environment</a:t>
            </a:r>
          </a:p>
          <a:p>
            <a:pPr marL="268583" indent="-342900">
              <a:buFont typeface="Arial"/>
              <a:buChar char="•"/>
            </a:pPr>
            <a:endParaRPr lang="en-US" sz="1800" b="0" i="1" dirty="0" smtClean="0">
              <a:solidFill>
                <a:srgbClr val="FF6600"/>
              </a:solidFill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FF6600"/>
                </a:solidFill>
                <a:cs typeface="Comic Sans MS"/>
              </a:rPr>
              <a:t>Need VMC (STV, CA?) tools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>
              <a:solidFill>
                <a:srgbClr val="FF6600"/>
              </a:solidFill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8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7200800" cy="504056"/>
          </a:xfrm>
        </p:spPr>
        <p:txBody>
          <a:bodyPr/>
          <a:lstStyle/>
          <a:p>
            <a:pPr marL="0" indent="0"/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Survey progress (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Hao’s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 talk</a:t>
            </a: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  <a:endParaRPr lang="en-US" sz="1800" b="0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82"/>
          <a:stretch/>
        </p:blipFill>
        <p:spPr>
          <a:xfrm>
            <a:off x="0" y="3933056"/>
            <a:ext cx="4647121" cy="2777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797152"/>
            <a:ext cx="4432372" cy="1872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196752"/>
            <a:ext cx="849694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Significant </a:t>
            </a: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progress has been made in developing methods for PXL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SSD and IST need to begin soon (less complex, less demanding)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Still need to define/develop precise interfaces with Alignment</a:t>
            </a:r>
          </a:p>
          <a:p>
            <a:pPr marL="742856" lvl="1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Comic Sans MS"/>
                <a:cs typeface="Comic Sans MS"/>
              </a:rPr>
              <a:t>This is true for all detectors but also for mounting structures</a:t>
            </a:r>
          </a:p>
        </p:txBody>
      </p:sp>
    </p:spTree>
    <p:extLst>
      <p:ext uri="{BB962C8B-B14F-4D97-AF65-F5344CB8AC3E}">
        <p14:creationId xmlns:p14="http://schemas.microsoft.com/office/powerpoint/2010/main" val="7180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280920" cy="6120680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Alignment Software/Procedures (</a:t>
            </a:r>
            <a:r>
              <a:rPr lang="en-US" b="0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Spiros</a:t>
            </a:r>
            <a:r>
              <a:rPr lang="en-US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/Jonathan’s talk</a:t>
            </a:r>
            <a:r>
              <a:rPr lang="en-US" sz="2400" b="0" dirty="0" smtClean="0">
                <a:solidFill>
                  <a:srgbClr val="000090"/>
                </a:solidFill>
                <a:latin typeface="Comic Sans MS"/>
                <a:cs typeface="Comic Sans MS"/>
              </a:rPr>
              <a:t>)</a:t>
            </a:r>
            <a:endParaRPr lang="en-US" sz="16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325650" lvl="1" indent="0">
              <a:buNone/>
            </a:pPr>
            <a:endParaRPr lang="en-US" sz="1400" b="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Some progress on developing a working HFT chain based on SVT/SSD experience/code 	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SSD works</a:t>
            </a: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IST (based on SSD) in </a:t>
            </a: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progress (semi-works)</a:t>
            </a:r>
            <a:endParaRPr lang="en-US" sz="1800" b="0" dirty="0" smtClean="0">
              <a:solidFill>
                <a:srgbClr val="000090"/>
              </a:solidFill>
              <a:cs typeface="Comic Sans MS"/>
            </a:endParaRPr>
          </a:p>
          <a:p>
            <a:pPr marL="668550" lvl="1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PXL (based on same code) </a:t>
            </a: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needs </a:t>
            </a: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to be developed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Need to do extensive code cleanup, reorganization</a:t>
            </a:r>
          </a:p>
          <a:p>
            <a:pPr marL="268583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Need </a:t>
            </a: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rigorous</a:t>
            </a: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 </a:t>
            </a: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testing with Simulation and Real data (</a:t>
            </a:r>
            <a:r>
              <a:rPr lang="en-US" sz="1800" b="0" dirty="0" err="1" smtClean="0">
                <a:solidFill>
                  <a:srgbClr val="000090"/>
                </a:solidFill>
                <a:cs typeface="Comic Sans MS"/>
              </a:rPr>
              <a:t>cosmics</a:t>
            </a: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/events)</a:t>
            </a:r>
          </a:p>
          <a:p>
            <a:pPr marL="268583" indent="-342900">
              <a:buFont typeface="Arial"/>
              <a:buChar char="•"/>
            </a:pPr>
            <a:endParaRPr lang="en-US" sz="1800" b="0" dirty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Procedures need to be tested and established</a:t>
            </a:r>
          </a:p>
          <a:p>
            <a:pPr marL="268583" indent="-342900">
              <a:buFont typeface="Arial"/>
              <a:buChar char="•"/>
            </a:pPr>
            <a:endParaRPr lang="en-US" sz="1800" b="0" dirty="0" smtClean="0">
              <a:solidFill>
                <a:srgbClr val="00009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000090"/>
                </a:solidFill>
                <a:cs typeface="Comic Sans MS"/>
              </a:rPr>
              <a:t>Evaluate/start using other tools</a:t>
            </a:r>
            <a:endParaRPr lang="en-US" sz="1800" b="0" dirty="0">
              <a:solidFill>
                <a:srgbClr val="FF6600"/>
              </a:solidFill>
              <a:cs typeface="Comic Sans MS"/>
            </a:endParaRPr>
          </a:p>
          <a:p>
            <a:pPr marL="0" indent="0">
              <a:buNone/>
            </a:pPr>
            <a:endParaRPr lang="en-US" sz="1800" b="0" i="1" dirty="0" smtClean="0">
              <a:solidFill>
                <a:srgbClr val="FF6600"/>
              </a:solidFill>
              <a:cs typeface="Comic Sans MS"/>
            </a:endParaRPr>
          </a:p>
          <a:p>
            <a:pPr marL="268583" indent="-342900">
              <a:buFont typeface="Arial"/>
              <a:buChar char="•"/>
            </a:pPr>
            <a:r>
              <a:rPr lang="en-US" sz="1800" b="0" dirty="0" smtClean="0">
                <a:solidFill>
                  <a:srgbClr val="FF6600"/>
                </a:solidFill>
                <a:cs typeface="Comic Sans MS"/>
              </a:rPr>
              <a:t>Need VMC (STV, CA?) tools</a:t>
            </a:r>
          </a:p>
          <a:p>
            <a:pPr marL="668550" lvl="1" indent="-342900">
              <a:buFont typeface="Arial"/>
              <a:buChar char="•"/>
            </a:pPr>
            <a:endParaRPr lang="en-US" sz="1800" b="0" dirty="0">
              <a:solidFill>
                <a:srgbClr val="FF6600"/>
              </a:solidFill>
              <a:cs typeface="Comic Sans M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03176"/>
            <a:ext cx="6705600" cy="609600"/>
          </a:xfrm>
        </p:spPr>
        <p:txBody>
          <a:bodyPr/>
          <a:lstStyle/>
          <a:p>
            <a:pPr algn="l"/>
            <a:r>
              <a:rPr lang="en-US" sz="2800" b="0" dirty="0" smtClean="0"/>
              <a:t>Summary </a:t>
            </a:r>
            <a:endParaRPr lang="en-US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5536" y="2132856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Lots of activity but…most work still ahead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Critical mass/experience is building up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Comic Sans MS"/>
                <a:cs typeface="Comic Sans MS"/>
              </a:rPr>
              <a:t>Your view/advice is important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21022</TotalTime>
  <Words>333</Words>
  <Application>Microsoft Macintosh PowerPoint</Application>
  <PresentationFormat>On-screen Show (4:3)</PresentationFormat>
  <Paragraphs>125</Paragraphs>
  <Slides>10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Blank Presentation</vt:lpstr>
      <vt:lpstr>PowerPoint.Show.8</vt:lpstr>
      <vt:lpstr>Overview</vt:lpstr>
      <vt:lpstr>Schedule</vt:lpstr>
      <vt:lpstr>Relevant HFT-Software L3 Milestones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465</cp:revision>
  <cp:lastPrinted>2005-05-03T16:20:45Z</cp:lastPrinted>
  <dcterms:created xsi:type="dcterms:W3CDTF">2010-12-08T17:11:25Z</dcterms:created>
  <dcterms:modified xsi:type="dcterms:W3CDTF">2012-10-11T21:25:47Z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