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57" r:id="rId3"/>
    <p:sldId id="295" r:id="rId4"/>
    <p:sldId id="271" r:id="rId5"/>
    <p:sldId id="273" r:id="rId6"/>
    <p:sldId id="274" r:id="rId7"/>
    <p:sldId id="278" r:id="rId8"/>
    <p:sldId id="303" r:id="rId9"/>
    <p:sldId id="276" r:id="rId10"/>
    <p:sldId id="259" r:id="rId11"/>
    <p:sldId id="279" r:id="rId12"/>
    <p:sldId id="277" r:id="rId13"/>
    <p:sldId id="262" r:id="rId14"/>
    <p:sldId id="270" r:id="rId15"/>
    <p:sldId id="281" r:id="rId16"/>
    <p:sldId id="289" r:id="rId17"/>
    <p:sldId id="301" r:id="rId18"/>
    <p:sldId id="293" r:id="rId19"/>
    <p:sldId id="299" r:id="rId20"/>
    <p:sldId id="290" r:id="rId21"/>
    <p:sldId id="291" r:id="rId22"/>
    <p:sldId id="275" r:id="rId23"/>
    <p:sldId id="287" r:id="rId24"/>
    <p:sldId id="263" r:id="rId25"/>
    <p:sldId id="264" r:id="rId26"/>
    <p:sldId id="285" r:id="rId27"/>
    <p:sldId id="298" r:id="rId28"/>
    <p:sldId id="261" r:id="rId29"/>
    <p:sldId id="283" r:id="rId30"/>
    <p:sldId id="284" r:id="rId31"/>
    <p:sldId id="286" r:id="rId32"/>
    <p:sldId id="292" r:id="rId33"/>
    <p:sldId id="296" r:id="rId34"/>
    <p:sldId id="297" r:id="rId35"/>
    <p:sldId id="302" r:id="rId36"/>
    <p:sldId id="300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B8240C"/>
    <a:srgbClr val="FF00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311" autoAdjust="0"/>
  </p:normalViewPr>
  <p:slideViewPr>
    <p:cSldViewPr snapToGrid="0" snapToObjects="1">
      <p:cViewPr>
        <p:scale>
          <a:sx n="100" d="100"/>
          <a:sy n="100" d="100"/>
        </p:scale>
        <p:origin x="-1200" y="-7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E525C3-19BD-CC4F-A639-391C3F1C7D7E}" type="datetimeFigureOut">
              <a:rPr lang="en-US" smtClean="0"/>
              <a:pPr/>
              <a:t>11/1/11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8D9C2A-DE21-214C-B924-28554C8EB5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068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26859-9A45-A54C-B523-F792A9C4DB78}" type="datetimeFigureOut">
              <a:rPr lang="en-US" smtClean="0"/>
              <a:pPr/>
              <a:t>11/1/11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46686-E9DD-0A4D-B829-C3C4DEE27E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1610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 err="1" smtClean="0"/>
              <a:t>Tc</a:t>
            </a:r>
            <a:r>
              <a:rPr lang="en-US" dirty="0" smtClean="0"/>
              <a:t> is about 2 Trillion degrees Celsius.</a:t>
            </a:r>
            <a:r>
              <a:rPr lang="en-US" baseline="0" dirty="0" smtClean="0"/>
              <a:t> 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QGP is supposed to be a new ‘state’ of matter….like vapor is a new state of water at high temperatures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Temperature achieved at RHIC is about 7.2trillion degrees at RHIC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46686-E9DD-0A4D-B829-C3C4DEE27EC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817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905B65-171C-A244-BF14-86F397A05E84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 smtClean="0"/>
              <a:t>Chemical </a:t>
            </a:r>
            <a:r>
              <a:rPr lang="en-US" dirty="0" err="1" smtClean="0"/>
              <a:t>freezout</a:t>
            </a:r>
            <a:r>
              <a:rPr lang="en-US" dirty="0" smtClean="0"/>
              <a:t> : When inelastic collisions stop,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ie</a:t>
            </a:r>
            <a:r>
              <a:rPr lang="en-US" baseline="0" dirty="0" smtClean="0"/>
              <a:t> average kinetic energy below pion mass. Relative abundances fixed</a:t>
            </a:r>
          </a:p>
          <a:p>
            <a:pPr marL="228600" indent="-228600">
              <a:buAutoNum type="arabicParenR"/>
            </a:pPr>
            <a:r>
              <a:rPr lang="en-US" baseline="0" dirty="0" err="1" smtClean="0"/>
              <a:t>Hadronic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freezout</a:t>
            </a:r>
            <a:r>
              <a:rPr lang="en-US" baseline="0" dirty="0" smtClean="0"/>
              <a:t>: When elastic collisions stop, </a:t>
            </a:r>
            <a:r>
              <a:rPr lang="en-US" baseline="0" dirty="0" err="1" smtClean="0"/>
              <a:t>ie</a:t>
            </a:r>
            <a:r>
              <a:rPr lang="en-US" baseline="0" dirty="0" smtClean="0"/>
              <a:t> mean free path larger than system size (</a:t>
            </a:r>
            <a:r>
              <a:rPr lang="en-US" baseline="0" dirty="0" err="1" smtClean="0"/>
              <a:t>ie</a:t>
            </a:r>
            <a:r>
              <a:rPr lang="en-US" baseline="0" dirty="0" smtClean="0"/>
              <a:t> system is dilute). Momentum spectra freezes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HEAVY flavor is created during the initial/high Q^2 interactions since a lot of energy is needed to create heavy quark masses. Processes dominated by </a:t>
            </a:r>
            <a:r>
              <a:rPr lang="en-US" baseline="0" dirty="0" err="1" smtClean="0"/>
              <a:t>perturbative</a:t>
            </a:r>
            <a:r>
              <a:rPr lang="en-US" baseline="0" dirty="0" smtClean="0"/>
              <a:t> QCD.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46686-E9DD-0A4D-B829-C3C4DEE27EC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09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85800"/>
            <a:ext cx="4572000" cy="3429000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920" y="4343713"/>
            <a:ext cx="5028161" cy="41138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B069CC-1808-D04B-AE67-D6EBBFE8A424}" type="slidenum">
              <a:rPr lang="en-US"/>
              <a:pPr/>
              <a:t>10</a:t>
            </a:fld>
            <a:endParaRPr lang="en-US"/>
          </a:p>
        </p:txBody>
      </p:sp>
      <p:sp>
        <p:nvSpPr>
          <p:cNvPr id="92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228600" indent="-228600"/>
            <a:r>
              <a:rPr lang="en-US"/>
              <a:t>Raa (charmed) &gt; Raa (light)  equals charmed hadrons were expected to lose less energy than light hadrons</a:t>
            </a:r>
          </a:p>
          <a:p>
            <a:pPr marL="228600" indent="-228600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D58D25-9FD6-6443-8622-B9EE434A48AC}" type="slidenum">
              <a:rPr lang="en-US"/>
              <a:pPr/>
              <a:t>14</a:t>
            </a:fld>
            <a:endParaRPr lang="en-US"/>
          </a:p>
        </p:txBody>
      </p:sp>
      <p:sp>
        <p:nvSpPr>
          <p:cNvPr id="2969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9163D9CD-83AF-1648-A750-72DCCE80BDA6}" type="slidenum">
              <a:rPr lang="en-US" sz="1200"/>
              <a:pPr algn="r"/>
              <a:t>14</a:t>
            </a:fld>
            <a:endParaRPr lang="en-US" sz="1200"/>
          </a:p>
        </p:txBody>
      </p:sp>
      <p:sp>
        <p:nvSpPr>
          <p:cNvPr id="2969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</a:t>
            </a:r>
            <a:r>
              <a:rPr lang="en-US" baseline="0" dirty="0" smtClean="0"/>
              <a:t> </a:t>
            </a:r>
            <a:r>
              <a:rPr lang="en-US" dirty="0" smtClean="0"/>
              <a:t>\</a:t>
            </a:r>
            <a:r>
              <a:rPr lang="en-US" dirty="0" err="1" smtClean="0"/>
              <a:t>mu_b</a:t>
            </a:r>
            <a:r>
              <a:rPr lang="en-US" dirty="0" smtClean="0"/>
              <a:t> about 30 MeV at RHIC and 250</a:t>
            </a:r>
            <a:r>
              <a:rPr lang="en-US" baseline="0" dirty="0" smtClean="0"/>
              <a:t> at CERN-SPS and 500 MeV at AGS</a:t>
            </a:r>
          </a:p>
          <a:p>
            <a:r>
              <a:rPr lang="en-US" dirty="0" smtClean="0"/>
              <a:t>* \</a:t>
            </a:r>
            <a:r>
              <a:rPr lang="en-US" dirty="0" err="1" smtClean="0"/>
              <a:t>mu_b</a:t>
            </a:r>
            <a:r>
              <a:rPr lang="en-US" dirty="0" smtClean="0"/>
              <a:t> is the energy you need to add a new particle</a:t>
            </a:r>
            <a:r>
              <a:rPr lang="en-US" baseline="0" dirty="0" smtClean="0"/>
              <a:t> in a thermal system…Vanishes if equal quark/anti quark pairs.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46686-E9DD-0A4D-B829-C3C4DEE27EC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892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0.5 for D0</a:t>
            </a:r>
            <a:r>
              <a:rPr lang="en-US" baseline="0" dirty="0" smtClean="0"/>
              <a:t> only or D0bar only.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46686-E9DD-0A4D-B829-C3C4DEE27ECF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Distance of closest approach of the extrapolated tracks event vertex. </a:t>
            </a:r>
          </a:p>
          <a:p>
            <a:r>
              <a:rPr lang="en-US" dirty="0" smtClean="0"/>
              <a:t>This defines the event vertex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primary vertex of the D0 particle (since D0 have</a:t>
            </a:r>
            <a:r>
              <a:rPr lang="en-US" baseline="0" dirty="0" smtClean="0">
                <a:sym typeface="Wingdings"/>
              </a:rPr>
              <a:t> very small life time they decay close to the event vertex)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400F61-E38B-7541-ADC6-1BF88593527A}" type="slidenum">
              <a:rPr lang="en-US"/>
              <a:pPr/>
              <a:t>28</a:t>
            </a:fld>
            <a:endParaRPr lang="en-US"/>
          </a:p>
        </p:txBody>
      </p:sp>
      <p:sp>
        <p:nvSpPr>
          <p:cNvPr id="133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1143000" lvl="2" indent="-228600">
              <a:spcBef>
                <a:spcPct val="0"/>
              </a:spcBef>
            </a:pPr>
            <a:r>
              <a:rPr lang="en-US"/>
              <a:t> (transition) :In this new effort, we try to use the si detectors information to fully reconstruct the charm decay and improve the signal to noise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2741C9C-8E3B-B44D-8DF7-F2B0268EF3F2}" type="slidenum">
              <a:rPr lang="en-US" sz="1200"/>
              <a:pPr/>
              <a:t>34</a:t>
            </a:fld>
            <a:endParaRPr lang="en-US" sz="1200"/>
          </a:p>
        </p:txBody>
      </p:sp>
      <p:sp>
        <p:nvSpPr>
          <p:cNvPr id="266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FAF9D-C446-0048-A562-7A41D9092B65}" type="datetime1">
              <a:rPr lang="en-US" smtClean="0"/>
              <a:pPr/>
              <a:t>11/1/11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2EF9-D808-D042-8208-B5AC4239B76E}" type="datetime1">
              <a:rPr lang="en-US" smtClean="0"/>
              <a:pPr/>
              <a:t>11/1/11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C441E-81BE-C74A-A1B1-2696347DDCA8}" type="datetime1">
              <a:rPr lang="en-US" smtClean="0"/>
              <a:pPr/>
              <a:t>11/1/11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7CA5-513F-8B42-98CD-83406198462B}" type="datetime1">
              <a:rPr lang="en-US" smtClean="0"/>
              <a:pPr/>
              <a:t>11/1/11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41797-A315-B242-A048-9709F7106EB3}" type="datetime1">
              <a:rPr lang="en-US" smtClean="0"/>
              <a:pPr/>
              <a:t>11/1/11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442E-CE9B-8341-A1F6-AC152E6AE813}" type="datetime1">
              <a:rPr lang="en-US" smtClean="0"/>
              <a:pPr/>
              <a:t>11/1/11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5EB94-216C-6C41-94BC-95DC4F270931}" type="datetime1">
              <a:rPr lang="en-US" smtClean="0"/>
              <a:pPr/>
              <a:t>11/1/11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39BBF-B3AE-FE4E-9E38-B0B41EAEC4E2}" type="datetime1">
              <a:rPr lang="en-US" smtClean="0"/>
              <a:pPr/>
              <a:t>11/1/11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E3348-192A-B34A-ACEF-C9AEDFA9B1A2}" type="datetime1">
              <a:rPr lang="en-US" smtClean="0"/>
              <a:pPr/>
              <a:t>11/1/11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1649-A280-FB41-B0B0-AEBC08AD15B6}" type="datetime1">
              <a:rPr lang="en-US" smtClean="0"/>
              <a:pPr/>
              <a:t>11/1/11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B1926-8E13-4247-B040-2766AAF2CA6A}" type="datetime1">
              <a:rPr lang="en-US" smtClean="0"/>
              <a:pPr/>
              <a:t>11/1/11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762000"/>
            <a:ext cx="38100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62000"/>
            <a:ext cx="38100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4770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fld id="{AE3B66E4-D613-E24A-BFEF-6747879E7FC8}" type="datetime1">
              <a:rPr lang="en-US" smtClean="0"/>
              <a:pPr/>
              <a:t>11/1/11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3810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1905000" cy="228600"/>
          </a:xfrm>
        </p:spPr>
        <p:txBody>
          <a:bodyPr/>
          <a:lstStyle>
            <a:lvl1pPr>
              <a:defRPr smtClean="0"/>
            </a:lvl1pPr>
          </a:lstStyle>
          <a:p>
            <a:fld id="{2E68A0BC-B9EE-A14A-BBC8-720FE8BEA3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762000"/>
            <a:ext cx="38100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762000"/>
            <a:ext cx="38100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505200"/>
            <a:ext cx="38100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4770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fld id="{51307663-7053-7845-83E1-97703BDB2FDE}" type="datetime1">
              <a:rPr lang="en-US" smtClean="0"/>
              <a:pPr/>
              <a:t>11/1/11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3810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1905000" cy="228600"/>
          </a:xfrm>
        </p:spPr>
        <p:txBody>
          <a:bodyPr/>
          <a:lstStyle>
            <a:lvl1pPr>
              <a:defRPr smtClean="0"/>
            </a:lvl1pPr>
          </a:lstStyle>
          <a:p>
            <a:fld id="{0253EC7D-B21C-124B-8087-CB3DAD0F25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81F43-A630-4644-818A-CEB3F7670440}" type="datetime1">
              <a:rPr lang="en-US" smtClean="0"/>
              <a:pPr/>
              <a:t>11/1/11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8.emf"/><Relationship Id="rId5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3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5.emf"/><Relationship Id="rId3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6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 descr="STAR"/>
          <p:cNvPicPr>
            <a:picLocks noChangeAspect="1" noChangeArrowheads="1"/>
          </p:cNvPicPr>
          <p:nvPr/>
        </p:nvPicPr>
        <p:blipFill rotWithShape="1">
          <a:blip r:embed="rId2"/>
          <a:srcRect l="3946" t="10042" r="27724" b="4831"/>
          <a:stretch/>
        </p:blipFill>
        <p:spPr bwMode="auto">
          <a:xfrm>
            <a:off x="330200" y="0"/>
            <a:ext cx="85169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3317"/>
            <a:ext cx="7772400" cy="2584708"/>
          </a:xfrm>
          <a:ln w="38100" cap="sq" cmpd="dbl">
            <a:solidFill>
              <a:srgbClr val="008000"/>
            </a:solidFill>
            <a:prstDash val="solid"/>
          </a:ln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cs typeface="Times New Roman"/>
              </a:rPr>
              <a:t>Charmed Meson measurements using a Silicon Tracker in Au+Au collisions at √</a:t>
            </a:r>
            <a:r>
              <a:rPr lang="en-US" sz="4000" b="1" dirty="0" err="1" smtClean="0">
                <a:solidFill>
                  <a:schemeClr val="bg1">
                    <a:lumMod val="95000"/>
                  </a:schemeClr>
                </a:solidFill>
                <a:cs typeface="Times New Roman"/>
              </a:rPr>
              <a:t>s</a:t>
            </a:r>
            <a:r>
              <a:rPr lang="en-US" sz="4000" b="1" baseline="-25000" dirty="0" err="1" smtClean="0">
                <a:solidFill>
                  <a:schemeClr val="bg1">
                    <a:lumMod val="95000"/>
                  </a:schemeClr>
                </a:solidFill>
                <a:cs typeface="Times New Roman"/>
              </a:rPr>
              <a:t>NN</a:t>
            </a:r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cs typeface="Times New Roman"/>
              </a:rPr>
              <a:t> = 200 GeV in STAR experiment at RHIC</a:t>
            </a:r>
            <a:endParaRPr lang="en-US" sz="4000" b="1" dirty="0">
              <a:solidFill>
                <a:schemeClr val="bg1">
                  <a:lumMod val="95000"/>
                </a:schemeClr>
              </a:solidFill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902568"/>
            <a:ext cx="6400800" cy="699168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F2F2F2"/>
                </a:solidFill>
                <a:latin typeface="Times New Roman"/>
                <a:cs typeface="Times New Roman"/>
              </a:rPr>
              <a:t>Jaiby Joseph </a:t>
            </a:r>
            <a:r>
              <a:rPr lang="en-US" dirty="0" err="1" smtClean="0">
                <a:solidFill>
                  <a:srgbClr val="F2F2F2"/>
                </a:solidFill>
                <a:latin typeface="Times New Roman"/>
                <a:cs typeface="Times New Roman"/>
              </a:rPr>
              <a:t>Ajish</a:t>
            </a:r>
            <a:endParaRPr lang="en-US" dirty="0" smtClean="0">
              <a:solidFill>
                <a:srgbClr val="F2F2F2"/>
              </a:solidFill>
              <a:latin typeface="Times New Roman"/>
              <a:cs typeface="Times New Roman"/>
            </a:endParaRPr>
          </a:p>
          <a:p>
            <a:r>
              <a:rPr lang="en-US" dirty="0" smtClean="0">
                <a:solidFill>
                  <a:srgbClr val="F2F2F2"/>
                </a:solidFill>
                <a:latin typeface="Times New Roman"/>
                <a:cs typeface="Times New Roman"/>
              </a:rPr>
              <a:t>11/2/2011</a:t>
            </a:r>
            <a:endParaRPr lang="en-US" dirty="0">
              <a:solidFill>
                <a:srgbClr val="F2F2F2"/>
              </a:solidFill>
              <a:latin typeface="Times New Roman"/>
              <a:cs typeface="Times New Roman"/>
            </a:endParaRPr>
          </a:p>
        </p:txBody>
      </p:sp>
      <p:pic>
        <p:nvPicPr>
          <p:cNvPr id="4" name="Picture 9"/>
          <p:cNvPicPr>
            <a:picLocks noChangeAspect="1"/>
          </p:cNvPicPr>
          <p:nvPr/>
        </p:nvPicPr>
        <p:blipFill rotWithShape="1">
          <a:blip r:embed="rId3">
            <a:alphaModFix/>
          </a:blip>
          <a:srcRect t="30436" b="27433"/>
          <a:stretch/>
        </p:blipFill>
        <p:spPr bwMode="auto">
          <a:xfrm>
            <a:off x="6682874" y="6019800"/>
            <a:ext cx="244366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057900"/>
            <a:ext cx="1081216" cy="800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8033"/>
            <a:ext cx="8229600" cy="583108"/>
          </a:xfr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Outline</a:t>
            </a:r>
            <a:endParaRPr lang="en-US" sz="4000" dirty="0">
              <a:solidFill>
                <a:srgbClr val="215968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2540"/>
            <a:ext cx="8506146" cy="5421460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solidFill>
                  <a:srgbClr val="FF0000"/>
                </a:solidFill>
                <a:cs typeface="Times New Roman"/>
              </a:rPr>
              <a:t>Quick summary of my contributions</a:t>
            </a:r>
          </a:p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Introduction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Why collide nuclei at high energies?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RHIC and STAR</a:t>
            </a:r>
          </a:p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Physics at RHIC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Important observations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Heavy quark sector</a:t>
            </a:r>
          </a:p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Charm measurement using Silicon Tracker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Secondary </a:t>
            </a:r>
            <a:r>
              <a:rPr lang="en-US" dirty="0" err="1" smtClean="0">
                <a:latin typeface="+mj-lt"/>
                <a:cs typeface="Times New Roman"/>
              </a:rPr>
              <a:t>vertexing</a:t>
            </a:r>
            <a:endParaRPr lang="en-US" dirty="0" smtClean="0">
              <a:latin typeface="+mj-lt"/>
              <a:cs typeface="Times New Roman"/>
            </a:endParaRP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Proof of principle with K</a:t>
            </a:r>
            <a:r>
              <a:rPr lang="en-US" baseline="-25000" dirty="0" smtClean="0">
                <a:latin typeface="+mj-lt"/>
                <a:cs typeface="Times New Roman"/>
              </a:rPr>
              <a:t>s</a:t>
            </a:r>
            <a:r>
              <a:rPr lang="en-US" baseline="30000" dirty="0" smtClean="0">
                <a:latin typeface="+mj-lt"/>
                <a:cs typeface="Times New Roman"/>
              </a:rPr>
              <a:t>0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Results</a:t>
            </a:r>
          </a:p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New results using TOF detector</a:t>
            </a:r>
          </a:p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Future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974"/>
            <a:ext cx="8229600" cy="658335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My contributions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" y="1174272"/>
            <a:ext cx="9042400" cy="5512278"/>
          </a:xfrm>
        </p:spPr>
        <p:txBody>
          <a:bodyPr>
            <a:normAutofit fontScale="25000" lnSpcReduction="20000"/>
          </a:bodyPr>
          <a:lstStyle/>
          <a:p>
            <a:pPr lvl="1"/>
            <a:endParaRPr lang="en-US" sz="3200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8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lang="en-US" sz="8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Charm Analysis</a:t>
            </a:r>
          </a:p>
          <a:p>
            <a:endParaRPr lang="en-US" dirty="0" smtClean="0">
              <a:latin typeface="Times New Roman"/>
              <a:cs typeface="Times New Roman"/>
            </a:endParaRPr>
          </a:p>
          <a:p>
            <a:pPr lvl="1">
              <a:buClr>
                <a:srgbClr val="FF0000"/>
              </a:buClr>
              <a:buFont typeface="Wingdings" charset="2"/>
              <a:buChar char="Ø"/>
            </a:pPr>
            <a:endParaRPr lang="en-US" sz="3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QA, Problem fixing, Resolution studies</a:t>
            </a:r>
          </a:p>
          <a:p>
            <a:pPr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 Detailed studies for ‘online’/‘offline’ </a:t>
            </a:r>
            <a:r>
              <a:rPr lang="en-US" sz="7200" dirty="0">
                <a:latin typeface="Times New Roman"/>
                <a:cs typeface="Times New Roman"/>
              </a:rPr>
              <a:t>C</a:t>
            </a:r>
            <a:r>
              <a:rPr lang="en-US" sz="7200" dirty="0" smtClean="0">
                <a:latin typeface="Times New Roman"/>
                <a:cs typeface="Times New Roman"/>
              </a:rPr>
              <a:t>ut optimization</a:t>
            </a:r>
          </a:p>
          <a:p>
            <a:pPr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 Data Productions </a:t>
            </a:r>
            <a:r>
              <a:rPr lang="en-US" sz="7200" dirty="0">
                <a:latin typeface="Times New Roman"/>
                <a:cs typeface="Times New Roman"/>
              </a:rPr>
              <a:t>(</a:t>
            </a:r>
            <a:r>
              <a:rPr lang="en-US" sz="7200" dirty="0" smtClean="0">
                <a:latin typeface="Times New Roman"/>
                <a:cs typeface="Times New Roman"/>
              </a:rPr>
              <a:t>Micro/Pico-DSTs)</a:t>
            </a: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 </a:t>
            </a:r>
            <a:r>
              <a:rPr lang="en-US" sz="7200" b="1" dirty="0" smtClean="0">
                <a:latin typeface="Times New Roman"/>
                <a:cs typeface="Times New Roman"/>
              </a:rPr>
              <a:t>First observation charmed meson signal in real data (from 2007 </a:t>
            </a:r>
            <a:r>
              <a:rPr lang="en-US" sz="7200" b="1" dirty="0" err="1" smtClean="0">
                <a:latin typeface="Times New Roman"/>
                <a:cs typeface="Times New Roman"/>
              </a:rPr>
              <a:t>Au+Au</a:t>
            </a:r>
            <a:r>
              <a:rPr lang="en-US" sz="7200" b="1" dirty="0" smtClean="0">
                <a:latin typeface="Times New Roman"/>
                <a:cs typeface="Times New Roman"/>
              </a:rPr>
              <a:t> dataset)</a:t>
            </a:r>
          </a:p>
          <a:p>
            <a:pPr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 Signal extraction, optimization, fitting, </a:t>
            </a:r>
            <a:r>
              <a:rPr lang="en-US" sz="7200" dirty="0" err="1" smtClean="0">
                <a:latin typeface="Times New Roman"/>
                <a:cs typeface="Times New Roman"/>
              </a:rPr>
              <a:t>p</a:t>
            </a:r>
            <a:r>
              <a:rPr lang="en-US" sz="7200" baseline="-25000" dirty="0" err="1" smtClean="0">
                <a:latin typeface="Times New Roman"/>
                <a:cs typeface="Times New Roman"/>
              </a:rPr>
              <a:t>T</a:t>
            </a:r>
            <a:r>
              <a:rPr lang="en-US" sz="7200" dirty="0" smtClean="0">
                <a:latin typeface="Times New Roman"/>
                <a:cs typeface="Times New Roman"/>
              </a:rPr>
              <a:t> binning</a:t>
            </a:r>
          </a:p>
          <a:p>
            <a:pPr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 Embedding QA, Study of Systematics and Physics Analysis</a:t>
            </a: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8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lang="en-US" sz="8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Service Work</a:t>
            </a:r>
            <a:endParaRPr lang="en-US" sz="7600" b="1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pPr lvl="1"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acceptance of D-mesons with a prototype design</a:t>
            </a:r>
            <a:r>
              <a:rPr lang="en-US" sz="7200" dirty="0">
                <a:latin typeface="Times New Roman"/>
                <a:cs typeface="Times New Roman"/>
              </a:rPr>
              <a:t> </a:t>
            </a:r>
            <a:r>
              <a:rPr lang="en-US" sz="7200" dirty="0" smtClean="0">
                <a:latin typeface="Times New Roman"/>
                <a:cs typeface="Times New Roman"/>
              </a:rPr>
              <a:t>for the HFT upgrade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5730"/>
            <a:ext cx="8229600" cy="591395"/>
          </a:xfr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Why collide nuclei at high energies?</a:t>
            </a:r>
            <a:endParaRPr lang="en-US" sz="3200" dirty="0">
              <a:solidFill>
                <a:schemeClr val="accent5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1119096"/>
            <a:ext cx="4884285" cy="3239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5508" y="4426108"/>
            <a:ext cx="8846252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Quantum Chromo Dynamics (QCD) is the theory of strong interactions. A phase transition is predicted at sufficient high temperatures and/or densities.</a:t>
            </a:r>
          </a:p>
          <a:p>
            <a:endParaRPr lang="en-US" sz="1000" dirty="0" smtClean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Collisions of heavy ions at relativistic speeds creates extreme temperatures/densities: 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		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Nuclear Matter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      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   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Quark-Gluon Plasma (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deconfined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partonic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matter)</a:t>
            </a:r>
          </a:p>
          <a:p>
            <a:endParaRPr lang="en-US" sz="900" dirty="0" smtClean="0">
              <a:solidFill>
                <a:srgbClr val="FF0000"/>
              </a:solidFill>
              <a:latin typeface="Times New Roman"/>
              <a:cs typeface="Times New Roman"/>
              <a:sym typeface="Wingdings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Lattice QCD predicts the phase transition at:</a:t>
            </a:r>
            <a:endParaRPr lang="en-US" sz="24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918668"/>
            <a:ext cx="381379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8000"/>
              </a:buClr>
              <a:buSzPct val="100000"/>
              <a:buBlip>
                <a:blip r:embed="rId4"/>
              </a:buBlip>
            </a:pPr>
            <a:r>
              <a:rPr lang="en-US" dirty="0" smtClean="0">
                <a:latin typeface="Times New Roman"/>
                <a:cs typeface="Times New Roman"/>
              </a:rPr>
              <a:t> Study the Strong Interaction at high temperatures/densities</a:t>
            </a:r>
          </a:p>
          <a:p>
            <a:pPr>
              <a:buClr>
                <a:srgbClr val="008000"/>
              </a:buClr>
              <a:buSzPct val="100000"/>
            </a:pPr>
            <a:endParaRPr lang="en-US" dirty="0" smtClean="0">
              <a:latin typeface="Times New Roman"/>
              <a:cs typeface="Times New Roman"/>
            </a:endParaRPr>
          </a:p>
          <a:p>
            <a:pPr>
              <a:buSzPct val="100000"/>
              <a:buBlip>
                <a:blip r:embed="rId4"/>
              </a:buBlip>
            </a:pPr>
            <a:r>
              <a:rPr lang="en-US" dirty="0" smtClean="0">
                <a:latin typeface="Times New Roman"/>
                <a:cs typeface="Times New Roman"/>
              </a:rPr>
              <a:t> Understand how matter behaved at the dawn of the Universe</a:t>
            </a:r>
          </a:p>
          <a:p>
            <a:pPr>
              <a:buSzPct val="100000"/>
              <a:buBlip>
                <a:blip r:embed="rId4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>
              <a:buSzPct val="100000"/>
              <a:buBlip>
                <a:blip r:embed="rId4"/>
              </a:buBlip>
            </a:pPr>
            <a:r>
              <a:rPr lang="en-US" dirty="0" smtClean="0">
                <a:latin typeface="Times New Roman"/>
                <a:cs typeface="Times New Roman"/>
              </a:rPr>
              <a:t> Create and study the properties of the Quark-Gluon Plasma (QGP) phase of nuclear matter.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57576" y="690919"/>
            <a:ext cx="2219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Chalkboard"/>
                <a:cs typeface="Chalkboard"/>
              </a:rPr>
              <a:t>Phase Diagram</a:t>
            </a:r>
            <a:endParaRPr lang="en-US" sz="2400" dirty="0">
              <a:solidFill>
                <a:srgbClr val="0000FF"/>
              </a:solidFill>
              <a:latin typeface="Chalkboard"/>
              <a:cs typeface="Chalkboard"/>
            </a:endParaRPr>
          </a:p>
        </p:txBody>
      </p:sp>
      <p:sp>
        <p:nvSpPr>
          <p:cNvPr id="9" name="Striped Right Arrow 8"/>
          <p:cNvSpPr/>
          <p:nvPr/>
        </p:nvSpPr>
        <p:spPr>
          <a:xfrm>
            <a:off x="2818421" y="5428352"/>
            <a:ext cx="798057" cy="482858"/>
          </a:xfrm>
          <a:prstGeom prst="stripedRightArrow">
            <a:avLst/>
          </a:prstGeom>
          <a:gradFill flip="none" rotWithShape="1">
            <a:gsLst>
              <a:gs pos="7000">
                <a:srgbClr val="FF0000"/>
              </a:gs>
              <a:gs pos="85000">
                <a:schemeClr val="accent1">
                  <a:tint val="50000"/>
                  <a:shade val="100000"/>
                  <a:satMod val="35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227113" y="4235059"/>
            <a:ext cx="15199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(Net Baryon) Density</a:t>
            </a:r>
            <a:endParaRPr lang="en-US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443029" y="6165129"/>
            <a:ext cx="4137529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thickThin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lang="en-US" sz="2000" baseline="-25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~ 150 -170 MeV and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ρ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~ 1GeV/fm</a:t>
            </a:r>
            <a:r>
              <a:rPr lang="en-US" sz="2000" baseline="30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endParaRPr lang="en-US" sz="2000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33400" y="1066800"/>
            <a:ext cx="8186738" cy="5046663"/>
            <a:chOff x="315" y="720"/>
            <a:chExt cx="5157" cy="3179"/>
          </a:xfrm>
        </p:grpSpPr>
        <p:pic>
          <p:nvPicPr>
            <p:cNvPr id="45068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5" y="720"/>
              <a:ext cx="5157" cy="3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69" name="Text Box 4"/>
            <p:cNvSpPr txBox="1">
              <a:spLocks noChangeArrowheads="1"/>
            </p:cNvSpPr>
            <p:nvPr/>
          </p:nvSpPr>
          <p:spPr bwMode="auto">
            <a:xfrm>
              <a:off x="2705" y="1237"/>
              <a:ext cx="664" cy="32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800" b="1">
                  <a:solidFill>
                    <a:srgbClr val="FFCC00"/>
                  </a:solidFill>
                  <a:latin typeface="Helvetica" charset="0"/>
                </a:rPr>
                <a:t>RHIC</a:t>
              </a:r>
            </a:p>
          </p:txBody>
        </p:sp>
        <p:sp>
          <p:nvSpPr>
            <p:cNvPr id="45070" name="Text Box 5"/>
            <p:cNvSpPr txBox="1">
              <a:spLocks noChangeArrowheads="1"/>
            </p:cNvSpPr>
            <p:nvPr/>
          </p:nvSpPr>
          <p:spPr bwMode="auto">
            <a:xfrm>
              <a:off x="3892" y="1180"/>
              <a:ext cx="802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000">
                  <a:solidFill>
                    <a:srgbClr val="FFCC00"/>
                  </a:solidFill>
                  <a:latin typeface="Helvetica" charset="0"/>
                </a:rPr>
                <a:t>BRAHMS</a:t>
              </a:r>
            </a:p>
          </p:txBody>
        </p:sp>
        <p:sp>
          <p:nvSpPr>
            <p:cNvPr id="45071" name="Text Box 6"/>
            <p:cNvSpPr txBox="1">
              <a:spLocks noChangeArrowheads="1"/>
            </p:cNvSpPr>
            <p:nvPr/>
          </p:nvSpPr>
          <p:spPr bwMode="auto">
            <a:xfrm>
              <a:off x="1715" y="1148"/>
              <a:ext cx="801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000">
                  <a:solidFill>
                    <a:srgbClr val="FFCC00"/>
                  </a:solidFill>
                  <a:latin typeface="Helvetica" charset="0"/>
                </a:rPr>
                <a:t>PHOBOS</a:t>
              </a:r>
            </a:p>
          </p:txBody>
        </p:sp>
        <p:sp>
          <p:nvSpPr>
            <p:cNvPr id="45072" name="Text Box 7"/>
            <p:cNvSpPr txBox="1">
              <a:spLocks noChangeArrowheads="1"/>
            </p:cNvSpPr>
            <p:nvPr/>
          </p:nvSpPr>
          <p:spPr bwMode="auto">
            <a:xfrm>
              <a:off x="1002" y="1401"/>
              <a:ext cx="713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000">
                  <a:solidFill>
                    <a:srgbClr val="FFCC00"/>
                  </a:solidFill>
                  <a:latin typeface="Helvetica" charset="0"/>
                </a:rPr>
                <a:t>PHENIX</a:t>
              </a:r>
            </a:p>
          </p:txBody>
        </p:sp>
        <p:sp>
          <p:nvSpPr>
            <p:cNvPr id="45073" name="Text Box 8"/>
            <p:cNvSpPr txBox="1">
              <a:spLocks noChangeArrowheads="1"/>
            </p:cNvSpPr>
            <p:nvPr/>
          </p:nvSpPr>
          <p:spPr bwMode="auto">
            <a:xfrm>
              <a:off x="2101" y="1526"/>
              <a:ext cx="630" cy="29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400" b="1" dirty="0" smtClean="0">
                  <a:solidFill>
                    <a:srgbClr val="FFCC00"/>
                  </a:solidFill>
                  <a:latin typeface="Helvetica" charset="0"/>
                </a:rPr>
                <a:t>STAR</a:t>
              </a:r>
              <a:endParaRPr lang="en-GB" sz="2400" b="1" dirty="0">
                <a:solidFill>
                  <a:srgbClr val="FFCC00"/>
                </a:solidFill>
                <a:latin typeface="Helvetica" charset="0"/>
              </a:endParaRPr>
            </a:p>
          </p:txBody>
        </p:sp>
        <p:sp>
          <p:nvSpPr>
            <p:cNvPr id="45074" name="Text Box 9"/>
            <p:cNvSpPr txBox="1">
              <a:spLocks noChangeArrowheads="1"/>
            </p:cNvSpPr>
            <p:nvPr/>
          </p:nvSpPr>
          <p:spPr bwMode="auto">
            <a:xfrm>
              <a:off x="1114" y="2494"/>
              <a:ext cx="601" cy="32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800" b="1">
                  <a:solidFill>
                    <a:srgbClr val="FFCC00"/>
                  </a:solidFill>
                  <a:latin typeface="Helvetica" charset="0"/>
                </a:rPr>
                <a:t>AGS</a:t>
              </a:r>
            </a:p>
          </p:txBody>
        </p:sp>
        <p:sp>
          <p:nvSpPr>
            <p:cNvPr id="45075" name="Oval 10"/>
            <p:cNvSpPr>
              <a:spLocks noChangeArrowheads="1"/>
            </p:cNvSpPr>
            <p:nvPr/>
          </p:nvSpPr>
          <p:spPr bwMode="auto">
            <a:xfrm>
              <a:off x="706" y="957"/>
              <a:ext cx="4455" cy="98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6" name="Rectangle 11"/>
            <p:cNvSpPr>
              <a:spLocks noChangeArrowheads="1"/>
            </p:cNvSpPr>
            <p:nvPr/>
          </p:nvSpPr>
          <p:spPr bwMode="auto">
            <a:xfrm>
              <a:off x="2244" y="1776"/>
              <a:ext cx="272" cy="279"/>
            </a:xfrm>
            <a:prstGeom prst="rect">
              <a:avLst/>
            </a:prstGeom>
            <a:noFill/>
            <a:ln w="25400">
              <a:solidFill>
                <a:srgbClr val="FFCC00"/>
              </a:solidFill>
              <a:miter lim="800000"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7" name="Rectangle 12"/>
            <p:cNvSpPr>
              <a:spLocks noChangeArrowheads="1"/>
            </p:cNvSpPr>
            <p:nvPr/>
          </p:nvSpPr>
          <p:spPr bwMode="auto">
            <a:xfrm>
              <a:off x="618" y="1424"/>
              <a:ext cx="272" cy="279"/>
            </a:xfrm>
            <a:prstGeom prst="rect">
              <a:avLst/>
            </a:prstGeom>
            <a:noFill/>
            <a:ln w="25400">
              <a:solidFill>
                <a:srgbClr val="FFCC00"/>
              </a:solidFill>
              <a:miter lim="800000"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8" name="Rectangle 13"/>
            <p:cNvSpPr>
              <a:spLocks noChangeArrowheads="1"/>
            </p:cNvSpPr>
            <p:nvPr/>
          </p:nvSpPr>
          <p:spPr bwMode="auto">
            <a:xfrm>
              <a:off x="1972" y="869"/>
              <a:ext cx="272" cy="279"/>
            </a:xfrm>
            <a:prstGeom prst="rect">
              <a:avLst/>
            </a:prstGeom>
            <a:noFill/>
            <a:ln w="25400">
              <a:solidFill>
                <a:srgbClr val="FFCC00"/>
              </a:solidFill>
              <a:miter lim="800000"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9" name="Rectangle 14"/>
            <p:cNvSpPr>
              <a:spLocks noChangeArrowheads="1"/>
            </p:cNvSpPr>
            <p:nvPr/>
          </p:nvSpPr>
          <p:spPr bwMode="auto">
            <a:xfrm>
              <a:off x="4694" y="1122"/>
              <a:ext cx="272" cy="279"/>
            </a:xfrm>
            <a:prstGeom prst="rect">
              <a:avLst/>
            </a:prstGeom>
            <a:noFill/>
            <a:ln w="25400">
              <a:solidFill>
                <a:srgbClr val="FFCC00"/>
              </a:solidFill>
              <a:miter lim="800000"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0" name="Oval 15"/>
            <p:cNvSpPr>
              <a:spLocks noChangeArrowheads="1"/>
            </p:cNvSpPr>
            <p:nvPr/>
          </p:nvSpPr>
          <p:spPr bwMode="auto">
            <a:xfrm>
              <a:off x="890" y="2494"/>
              <a:ext cx="1081" cy="36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1" name="Line 16"/>
            <p:cNvSpPr>
              <a:spLocks noChangeShapeType="1"/>
            </p:cNvSpPr>
            <p:nvPr/>
          </p:nvSpPr>
          <p:spPr bwMode="auto">
            <a:xfrm>
              <a:off x="730" y="2586"/>
              <a:ext cx="224" cy="39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2" name="Line 17"/>
            <p:cNvSpPr>
              <a:spLocks noChangeShapeType="1"/>
            </p:cNvSpPr>
            <p:nvPr/>
          </p:nvSpPr>
          <p:spPr bwMode="auto">
            <a:xfrm>
              <a:off x="1592" y="3369"/>
              <a:ext cx="1777" cy="11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3" name="Line 18"/>
            <p:cNvSpPr>
              <a:spLocks noChangeShapeType="1"/>
            </p:cNvSpPr>
            <p:nvPr/>
          </p:nvSpPr>
          <p:spPr bwMode="auto">
            <a:xfrm flipV="1">
              <a:off x="1917" y="2002"/>
              <a:ext cx="393" cy="27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4" name="Arc 19"/>
            <p:cNvSpPr>
              <a:spLocks/>
            </p:cNvSpPr>
            <p:nvPr/>
          </p:nvSpPr>
          <p:spPr bwMode="auto">
            <a:xfrm flipV="1">
              <a:off x="1727" y="1918"/>
              <a:ext cx="583" cy="84"/>
            </a:xfrm>
            <a:custGeom>
              <a:avLst/>
              <a:gdLst>
                <a:gd name="T0" fmla="*/ 0 w 21600"/>
                <a:gd name="T1" fmla="*/ 0 h 13185"/>
                <a:gd name="T2" fmla="*/ 0 w 21600"/>
                <a:gd name="T3" fmla="*/ 0 h 13185"/>
                <a:gd name="T4" fmla="*/ 0 w 21600"/>
                <a:gd name="T5" fmla="*/ 0 h 1318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3185"/>
                <a:gd name="T11" fmla="*/ 21600 w 21600"/>
                <a:gd name="T12" fmla="*/ 13185 h 1318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3185" fill="none" extrusionOk="0">
                  <a:moveTo>
                    <a:pt x="21366" y="-1"/>
                  </a:moveTo>
                  <a:cubicBezTo>
                    <a:pt x="21522" y="1047"/>
                    <a:pt x="21600" y="2105"/>
                    <a:pt x="21600" y="3165"/>
                  </a:cubicBezTo>
                  <a:cubicBezTo>
                    <a:pt x="21600" y="6655"/>
                    <a:pt x="20754" y="10093"/>
                    <a:pt x="19135" y="13185"/>
                  </a:cubicBezTo>
                </a:path>
                <a:path w="21600" h="13185" stroke="0" extrusionOk="0">
                  <a:moveTo>
                    <a:pt x="21366" y="-1"/>
                  </a:moveTo>
                  <a:cubicBezTo>
                    <a:pt x="21522" y="1047"/>
                    <a:pt x="21600" y="2105"/>
                    <a:pt x="21600" y="3165"/>
                  </a:cubicBezTo>
                  <a:cubicBezTo>
                    <a:pt x="21600" y="6655"/>
                    <a:pt x="20754" y="10093"/>
                    <a:pt x="19135" y="13185"/>
                  </a:cubicBezTo>
                  <a:lnTo>
                    <a:pt x="0" y="3165"/>
                  </a:lnTo>
                  <a:close/>
                </a:path>
              </a:pathLst>
            </a:cu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5" name="Arc 20"/>
            <p:cNvSpPr>
              <a:spLocks/>
            </p:cNvSpPr>
            <p:nvPr/>
          </p:nvSpPr>
          <p:spPr bwMode="auto">
            <a:xfrm flipH="1">
              <a:off x="2306" y="1937"/>
              <a:ext cx="305" cy="179"/>
            </a:xfrm>
            <a:custGeom>
              <a:avLst/>
              <a:gdLst>
                <a:gd name="T0" fmla="*/ 0 w 19051"/>
                <a:gd name="T1" fmla="*/ 0 h 21600"/>
                <a:gd name="T2" fmla="*/ 0 w 19051"/>
                <a:gd name="T3" fmla="*/ 0 h 21600"/>
                <a:gd name="T4" fmla="*/ 0 w 19051"/>
                <a:gd name="T5" fmla="*/ 0 h 21600"/>
                <a:gd name="T6" fmla="*/ 0 60000 65536"/>
                <a:gd name="T7" fmla="*/ 0 60000 65536"/>
                <a:gd name="T8" fmla="*/ 0 60000 65536"/>
                <a:gd name="T9" fmla="*/ 0 w 19051"/>
                <a:gd name="T10" fmla="*/ 0 h 21600"/>
                <a:gd name="T11" fmla="*/ 19051 w 19051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051" h="21600" fill="none" extrusionOk="0">
                  <a:moveTo>
                    <a:pt x="-1" y="103"/>
                  </a:moveTo>
                  <a:cubicBezTo>
                    <a:pt x="702" y="34"/>
                    <a:pt x="1408" y="-1"/>
                    <a:pt x="2114" y="0"/>
                  </a:cubicBezTo>
                  <a:cubicBezTo>
                    <a:pt x="8715" y="0"/>
                    <a:pt x="14954" y="3018"/>
                    <a:pt x="19051" y="8195"/>
                  </a:cubicBezTo>
                </a:path>
                <a:path w="19051" h="21600" stroke="0" extrusionOk="0">
                  <a:moveTo>
                    <a:pt x="-1" y="103"/>
                  </a:moveTo>
                  <a:cubicBezTo>
                    <a:pt x="702" y="34"/>
                    <a:pt x="1408" y="-1"/>
                    <a:pt x="2114" y="0"/>
                  </a:cubicBezTo>
                  <a:cubicBezTo>
                    <a:pt x="8715" y="0"/>
                    <a:pt x="14954" y="3018"/>
                    <a:pt x="19051" y="8195"/>
                  </a:cubicBezTo>
                  <a:lnTo>
                    <a:pt x="2114" y="21600"/>
                  </a:lnTo>
                  <a:close/>
                </a:path>
              </a:pathLst>
            </a:cu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6" name="Oval 21"/>
            <p:cNvSpPr>
              <a:spLocks noChangeArrowheads="1"/>
            </p:cNvSpPr>
            <p:nvPr/>
          </p:nvSpPr>
          <p:spPr bwMode="auto">
            <a:xfrm>
              <a:off x="722" y="2494"/>
              <a:ext cx="224" cy="126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7" name="Line 22"/>
            <p:cNvSpPr>
              <a:spLocks noChangeShapeType="1"/>
            </p:cNvSpPr>
            <p:nvPr/>
          </p:nvSpPr>
          <p:spPr bwMode="auto">
            <a:xfrm>
              <a:off x="954" y="2981"/>
              <a:ext cx="638" cy="38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8" name="Line 23"/>
            <p:cNvSpPr>
              <a:spLocks noChangeShapeType="1"/>
            </p:cNvSpPr>
            <p:nvPr/>
          </p:nvSpPr>
          <p:spPr bwMode="auto">
            <a:xfrm>
              <a:off x="1919" y="2273"/>
              <a:ext cx="52" cy="36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9" name="Text Box 24"/>
            <p:cNvSpPr txBox="1">
              <a:spLocks noChangeArrowheads="1"/>
            </p:cNvSpPr>
            <p:nvPr/>
          </p:nvSpPr>
          <p:spPr bwMode="auto">
            <a:xfrm>
              <a:off x="2489" y="3487"/>
              <a:ext cx="909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000" b="1">
                  <a:solidFill>
                    <a:srgbClr val="FFCC00"/>
                  </a:solidFill>
                  <a:latin typeface="Helvetica" charset="0"/>
                </a:rPr>
                <a:t>TANDEMS</a:t>
              </a:r>
            </a:p>
          </p:txBody>
        </p:sp>
      </p:grpSp>
      <p:sp>
        <p:nvSpPr>
          <p:cNvPr id="58393" name="Oval 25"/>
          <p:cNvSpPr>
            <a:spLocks noChangeArrowheads="1"/>
          </p:cNvSpPr>
          <p:nvPr/>
        </p:nvSpPr>
        <p:spPr bwMode="auto">
          <a:xfrm>
            <a:off x="3810000" y="2895600"/>
            <a:ext cx="152400" cy="152400"/>
          </a:xfrm>
          <a:prstGeom prst="ellipse">
            <a:avLst/>
          </a:prstGeom>
          <a:solidFill>
            <a:srgbClr val="FFFF3D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94" name="Oval 26"/>
          <p:cNvSpPr>
            <a:spLocks noChangeArrowheads="1"/>
          </p:cNvSpPr>
          <p:nvPr/>
        </p:nvSpPr>
        <p:spPr bwMode="auto">
          <a:xfrm>
            <a:off x="5181600" y="5334000"/>
            <a:ext cx="152400" cy="152400"/>
          </a:xfrm>
          <a:prstGeom prst="ellipse">
            <a:avLst/>
          </a:prstGeom>
          <a:solidFill>
            <a:srgbClr val="FD3FEB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97" name="Oval 29"/>
          <p:cNvSpPr>
            <a:spLocks noChangeArrowheads="1"/>
          </p:cNvSpPr>
          <p:nvPr/>
        </p:nvSpPr>
        <p:spPr bwMode="auto">
          <a:xfrm>
            <a:off x="3581400" y="3048000"/>
            <a:ext cx="152400" cy="152400"/>
          </a:xfrm>
          <a:prstGeom prst="ellipse">
            <a:avLst/>
          </a:prstGeom>
          <a:solidFill>
            <a:srgbClr val="FFFF3D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00" name="Oval 32"/>
          <p:cNvSpPr>
            <a:spLocks noChangeArrowheads="1"/>
          </p:cNvSpPr>
          <p:nvPr/>
        </p:nvSpPr>
        <p:spPr bwMode="auto">
          <a:xfrm>
            <a:off x="3352800" y="2895600"/>
            <a:ext cx="152400" cy="152400"/>
          </a:xfrm>
          <a:prstGeom prst="ellipse">
            <a:avLst/>
          </a:prstGeom>
          <a:solidFill>
            <a:srgbClr val="5DA7F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01" name="Oval 33"/>
          <p:cNvSpPr>
            <a:spLocks noChangeArrowheads="1"/>
          </p:cNvSpPr>
          <p:nvPr/>
        </p:nvSpPr>
        <p:spPr bwMode="auto">
          <a:xfrm>
            <a:off x="3581400" y="3048000"/>
            <a:ext cx="152400" cy="152400"/>
          </a:xfrm>
          <a:prstGeom prst="ellipse">
            <a:avLst/>
          </a:prstGeom>
          <a:solidFill>
            <a:srgbClr val="5DA7F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03" name="Line 35"/>
          <p:cNvSpPr>
            <a:spLocks noChangeShapeType="1"/>
          </p:cNvSpPr>
          <p:nvPr/>
        </p:nvSpPr>
        <p:spPr bwMode="auto">
          <a:xfrm>
            <a:off x="3657600" y="1447800"/>
            <a:ext cx="1752600" cy="1524000"/>
          </a:xfrm>
          <a:prstGeom prst="line">
            <a:avLst/>
          </a:prstGeom>
          <a:noFill/>
          <a:ln w="38100">
            <a:solidFill>
              <a:srgbClr val="FD3FEB"/>
            </a:solidFill>
            <a:round/>
            <a:headEnd type="triangle" w="lg" len="med"/>
            <a:tailEnd type="triangle" w="lg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04" name="Text Box 36"/>
          <p:cNvSpPr txBox="1">
            <a:spLocks noChangeArrowheads="1"/>
          </p:cNvSpPr>
          <p:nvPr/>
        </p:nvSpPr>
        <p:spPr bwMode="auto">
          <a:xfrm>
            <a:off x="4095750" y="1600200"/>
            <a:ext cx="704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rgbClr val="FD3FEB"/>
                </a:solidFill>
                <a:latin typeface="Arial" charset="0"/>
              </a:rPr>
              <a:t>1 km</a:t>
            </a:r>
          </a:p>
        </p:txBody>
      </p:sp>
      <p:sp>
        <p:nvSpPr>
          <p:cNvPr id="34" name="Title 1"/>
          <p:cNvSpPr>
            <a:spLocks noGrp="1"/>
          </p:cNvSpPr>
          <p:nvPr>
            <p:ph type="title"/>
          </p:nvPr>
        </p:nvSpPr>
        <p:spPr>
          <a:xfrm>
            <a:off x="457200" y="135730"/>
            <a:ext cx="8229600" cy="591395"/>
          </a:xfr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Relativistic Heavy Ion Collider (RHIC)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E-6 1.11111E-6 C -0.03108 -0.00162 -0.06216 -0.00324 -0.09167 -0.00556 C -0.12119 -0.00787 -0.15226 -0.01134 -0.17709 -0.01389 C -0.20191 -0.01644 -0.22223 -0.01922 -0.24063 -0.02084 C -0.25921 -0.02246 -0.27448 -0.01875 -0.28855 -0.02361 C -0.30261 -0.02847 -0.31233 -0.04097 -0.325 -0.05 C -0.33768 -0.05903 -0.35452 -0.07014 -0.36459 -0.07778 C -0.37466 -0.08542 -0.37935 -0.09097 -0.38542 -0.09584 C -0.3915 -0.1007 -0.3948 -0.09792 -0.40105 -0.10695 C -0.4073 -0.11597 -0.41806 -0.14005 -0.42292 -0.15 C -0.42778 -0.15996 -0.42709 -0.15996 -0.43021 -0.16667 C -0.43334 -0.17338 -0.43924 -0.18357 -0.44167 -0.19028 C -0.4441 -0.19699 -0.44532 -0.20139 -0.4448 -0.20695 C -0.44428 -0.2125 -0.4415 -0.2206 -0.43855 -0.22361 C -0.4356 -0.22662 -0.43125 -0.2257 -0.42709 -0.225 C -0.42292 -0.22431 -0.4165 -0.22176 -0.41355 -0.21945 C -0.4106 -0.21713 -0.40973 -0.21412 -0.40938 -0.21111 C -0.40903 -0.2081 -0.40869 -0.20371 -0.41146 -0.20139 C -0.41424 -0.19908 -0.42188 -0.19769 -0.42605 -0.19722 C -0.43021 -0.19676 -0.43351 -0.19769 -0.43646 -0.19861 C -0.43941 -0.19954 -0.44237 -0.20023 -0.44375 -0.20278 C -0.44514 -0.20533 -0.44514 -0.21065 -0.4448 -0.21389 C -0.44445 -0.21713 -0.44323 -0.22037 -0.44167 -0.22222 C -0.44011 -0.22408 -0.43785 -0.22477 -0.43542 -0.225 C -0.43299 -0.22523 -0.43056 -0.22477 -0.42709 -0.22361 C -0.42362 -0.22246 -0.41719 -0.22107 -0.41459 -0.21806 C -0.41198 -0.21505 -0.4099 -0.2088 -0.41146 -0.20556 C -0.41303 -0.20232 -0.41962 -0.19977 -0.42396 -0.19861 C -0.4283 -0.19746 -0.43403 -0.19792 -0.4375 -0.19861 C -0.44098 -0.19931 -0.44375 -0.19954 -0.4448 -0.20278 C -0.44584 -0.20602 -0.44566 -0.21459 -0.44375 -0.21806 C -0.44185 -0.22153 -0.43716 -0.22292 -0.43334 -0.22361 C -0.42952 -0.22431 -0.42431 -0.22361 -0.42084 -0.22222 C -0.41737 -0.22084 -0.41407 -0.21806 -0.4125 -0.21528 C -0.41094 -0.2125 -0.41112 -0.20903 -0.41146 -0.20556 C -0.41181 -0.20209 -0.41389 -0.19931 -0.41459 -0.19445 C -0.41528 -0.18959 -0.41632 -0.18125 -0.41563 -0.17639 C -0.41494 -0.17153 -0.41337 -0.16875 -0.41042 -0.16528 C -0.40747 -0.16181 -0.40226 -0.15787 -0.39792 -0.15556 C -0.39358 -0.15324 -0.38837 -0.15324 -0.38438 -0.15139 C -0.38039 -0.14954 -0.3783 -0.14584 -0.37396 -0.14445 C -0.36962 -0.14306 -0.36355 -0.14375 -0.35834 -0.14306 C -0.35313 -0.14236 -0.34827 -0.14074 -0.34271 -0.14028 C -0.33716 -0.13982 -0.33334 -0.14028 -0.325 -0.14028 C -0.31667 -0.14028 -0.30191 -0.13889 -0.29271 -0.14028 C -0.28351 -0.14167 -0.27726 -0.14584 -0.2698 -0.14861 C -0.26233 -0.15139 -0.2533 -0.15371 -0.24792 -0.15695 C -0.24254 -0.16019 -0.24028 -0.16528 -0.2375 -0.16806 C -0.23473 -0.17084 -0.23282 -0.17014 -0.23125 -0.17361 C -0.22969 -0.17709 -0.22744 -0.18403 -0.22813 -0.18889 C -0.22882 -0.19375 -0.22987 -0.19815 -0.23542 -0.20278 C -0.24098 -0.20741 -0.254 -0.21366 -0.26146 -0.21667 C -0.26893 -0.21968 -0.2724 -0.21945 -0.28021 -0.22084 C -0.28803 -0.22222 -0.29983 -0.22454 -0.30834 -0.225 C -0.31685 -0.22547 -0.32292 -0.22408 -0.33125 -0.22361 C -0.33959 -0.22315 -0.34931 -0.22361 -0.35834 -0.22222 C -0.36737 -0.22084 -0.37848 -0.21759 -0.38542 -0.21528 C -0.39237 -0.21297 -0.39566 -0.21088 -0.4 -0.20834 C -0.40435 -0.20579 -0.40869 -0.2044 -0.41146 -0.2 C -0.41424 -0.1956 -0.41771 -0.18843 -0.41667 -0.18195 C -0.41563 -0.17547 -0.4106 -0.16667 -0.40521 -0.16111 C -0.39983 -0.15556 -0.39219 -0.15162 -0.38438 -0.14861 C -0.37657 -0.1456 -0.36615 -0.14422 -0.35834 -0.14306 C -0.35053 -0.1419 -0.34462 -0.14213 -0.3375 -0.14167 C -0.33039 -0.14121 -0.3231 -0.14005 -0.31563 -0.14028 C -0.30816 -0.14051 -0.30105 -0.14167 -0.29271 -0.14306 C -0.28438 -0.14445 -0.27362 -0.1456 -0.26563 -0.14861 C -0.25764 -0.15162 -0.25087 -0.15672 -0.2448 -0.16111 C -0.23872 -0.16551 -0.23039 -0.16783 -0.22917 -0.175 C -0.22796 -0.18218 -0.23056 -0.19699 -0.2375 -0.20417 C -0.24445 -0.21134 -0.26042 -0.21482 -0.27084 -0.21806 C -0.28125 -0.2213 -0.28994 -0.22246 -0.3 -0.22361 C -0.31007 -0.22477 -0.32153 -0.22523 -0.33125 -0.225 C -0.34098 -0.22477 -0.34827 -0.22431 -0.35834 -0.22222 C -0.36841 -0.22014 -0.38316 -0.2169 -0.39167 -0.2125 C -0.40018 -0.2081 -0.40591 -0.20255 -0.40938 -0.19584 C -0.41285 -0.18912 -0.41511 -0.17917 -0.4125 -0.17222 C -0.4099 -0.16528 -0.40035 -0.15834 -0.39375 -0.15417 C -0.38716 -0.15 -0.38282 -0.14954 -0.37292 -0.14722 C -0.36303 -0.14491 -0.34532 -0.14121 -0.33438 -0.14028 C -0.32344 -0.13935 -0.31719 -0.14051 -0.3073 -0.14167 C -0.2974 -0.14283 -0.2856 -0.14445 -0.275 -0.14722 C -0.26441 -0.15 -0.25122 -0.15394 -0.24375 -0.15834 C -0.23629 -0.16273 -0.23282 -0.16759 -0.23021 -0.17361 C -0.22761 -0.17963 -0.22761 -0.18334 -0.22813 -0.19445 C -0.22865 -0.20556 -0.23195 -0.22894 -0.23334 -0.24028 C -0.23473 -0.25162 -0.2356 -0.25602 -0.23646 -0.2625 C -0.23733 -0.26898 -0.2415 -0.27361 -0.23855 -0.27917 C -0.2356 -0.28472 -0.22483 -0.29051 -0.21875 -0.29584 C -0.21268 -0.30116 -0.20695 -0.30625 -0.20209 -0.31111 C -0.19723 -0.31597 -0.19323 -0.32199 -0.18959 -0.325 C -0.18594 -0.32801 -0.18264 -0.32709 -0.18021 -0.32917 C -0.17778 -0.33125 -0.17587 -0.33611 -0.175 -0.3375 " pathEditMode="relative" ptsTypes="aaaaaaaaaaaaaaaaa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583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-0.00416 L 0.025 -0.0264 " pathEditMode="relative" ptsTypes="AA">
                                      <p:cBhvr>
                                        <p:cTn id="13" dur="200" fill="hold"/>
                                        <p:tgtEl>
                                          <p:spTgt spid="58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-3.33333E-6 L -0.00833 -0.02916 " pathEditMode="relative" rAng="0" ptsTypes="AA">
                                      <p:cBhvr>
                                        <p:cTn id="17" dur="200" fill="hold"/>
                                        <p:tgtEl>
                                          <p:spTgt spid="58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-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200"/>
                            </p:stCondLst>
                            <p:childTnLst>
                              <p:par>
                                <p:cTn id="19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333 0.00834 C 0.29444 0.00834 0.46667 -0.04421 0.46667 -0.10833 C 0.46667 -0.17291 0.29444 -0.225 0.08333 -0.225 C -0.12847 -0.225 -0.3 -0.17291 -0.3 -0.10833 C -0.3 -0.04421 -0.12847 0.00834 0.08333 0.00834 Z " pathEditMode="relative" rAng="0" ptsTypes="fffff">
                                      <p:cBhvr>
                                        <p:cTn id="26" dur="2000" fill="hold"/>
                                        <p:tgtEl>
                                          <p:spTgt spid="58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333 0.00834 C -0.07708 0.00834 -0.25 -0.04421 -0.25 -0.10833 C -0.25 -0.17291 -0.07708 -0.225 0.13333 -0.225 C 0.34618 -0.225 0.51667 -0.17291 0.51667 -0.10833 C 0.51667 -0.04421 0.34618 0.00834 0.13333 0.00834 Z " pathEditMode="relative" rAng="0" ptsTypes="fffff">
                                      <p:cBhvr>
                                        <p:cTn id="30" dur="2000" fill="hold"/>
                                        <p:tgtEl>
                                          <p:spTgt spid="58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8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8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93" grpId="0" animBg="1"/>
      <p:bldP spid="58393" grpId="1" animBg="1"/>
      <p:bldP spid="58394" grpId="0" animBg="1"/>
      <p:bldP spid="58394" grpId="1" animBg="1"/>
      <p:bldP spid="58397" grpId="0" animBg="1"/>
      <p:bldP spid="58397" grpId="1" animBg="1"/>
      <p:bldP spid="58397" grpId="2" animBg="1"/>
      <p:bldP spid="58400" grpId="0" animBg="1"/>
      <p:bldP spid="58400" grpId="1" animBg="1"/>
      <p:bldP spid="58401" grpId="0" animBg="1"/>
      <p:bldP spid="58401" grpId="1" animBg="1"/>
      <p:bldP spid="58401" grpId="2" animBg="1"/>
      <p:bldP spid="58403" grpId="0" animBg="1"/>
      <p:bldP spid="5840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111247"/>
            <a:ext cx="8229600" cy="601415"/>
          </a:xfr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215968"/>
                </a:solidFill>
                <a:latin typeface="Times New Roman"/>
                <a:ea typeface="Bookman Old Style" charset="0"/>
                <a:cs typeface="Times New Roman"/>
              </a:rPr>
              <a:t>RHIC Collisions</a:t>
            </a:r>
          </a:p>
        </p:txBody>
      </p:sp>
      <p:pic>
        <p:nvPicPr>
          <p:cNvPr id="17738" name="Picture 10" descr="STAR"/>
          <p:cNvPicPr>
            <a:picLocks noChangeAspect="1" noChangeArrowheads="1"/>
          </p:cNvPicPr>
          <p:nvPr/>
        </p:nvPicPr>
        <p:blipFill>
          <a:blip r:embed="rId3"/>
          <a:srcRect l="3131" t="10042" r="27380" b="4831"/>
          <a:stretch>
            <a:fillRect/>
          </a:stretch>
        </p:blipFill>
        <p:spPr bwMode="auto">
          <a:xfrm>
            <a:off x="7309603" y="842457"/>
            <a:ext cx="1806587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Box 20"/>
          <p:cNvSpPr txBox="1">
            <a:spLocks noChangeArrowheads="1"/>
          </p:cNvSpPr>
          <p:nvPr/>
        </p:nvSpPr>
        <p:spPr bwMode="auto">
          <a:xfrm>
            <a:off x="112858" y="4540250"/>
            <a:ext cx="413402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Collision systems used at RHIC are: </a:t>
            </a:r>
            <a:r>
              <a:rPr lang="en-US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Au+Au</a:t>
            </a:r>
            <a:r>
              <a:rPr lang="en-US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Cu+</a:t>
            </a:r>
            <a:r>
              <a:rPr lang="en-US" dirty="0" err="1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Cu</a:t>
            </a:r>
            <a:r>
              <a:rPr lang="en-US" dirty="0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d</a:t>
            </a:r>
            <a:r>
              <a:rPr lang="en-US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+</a:t>
            </a:r>
            <a:r>
              <a:rPr lang="en-US" dirty="0" err="1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Au</a:t>
            </a:r>
            <a:r>
              <a:rPr lang="en-US" dirty="0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 and </a:t>
            </a:r>
            <a:r>
              <a:rPr lang="en-US" dirty="0" err="1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p+p</a:t>
            </a:r>
            <a:r>
              <a:rPr lang="en-US" dirty="0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US" dirty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at different </a:t>
            </a:r>
            <a:r>
              <a:rPr lang="en-US" dirty="0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energies (7.7 </a:t>
            </a:r>
            <a:r>
              <a:rPr lang="en-US" dirty="0" err="1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GeV</a:t>
            </a:r>
            <a:r>
              <a:rPr lang="en-US" dirty="0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 to 500 </a:t>
            </a:r>
            <a:r>
              <a:rPr lang="en-US" dirty="0" err="1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GeV</a:t>
            </a:r>
            <a:r>
              <a:rPr lang="en-US" dirty="0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 for </a:t>
            </a:r>
            <a:r>
              <a:rPr lang="en-US" dirty="0" err="1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p+p</a:t>
            </a:r>
            <a:r>
              <a:rPr lang="en-US" dirty="0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) </a:t>
            </a:r>
            <a:endParaRPr lang="en-US" dirty="0">
              <a:solidFill>
                <a:srgbClr val="215968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340" name="Picture 4" descr="evolution4b"/>
          <p:cNvPicPr>
            <a:picLocks noChangeAspect="1" noChangeArrowheads="1"/>
          </p:cNvPicPr>
          <p:nvPr/>
        </p:nvPicPr>
        <p:blipFill>
          <a:blip r:embed="rId4"/>
          <a:srcRect b="60977"/>
          <a:stretch>
            <a:fillRect/>
          </a:stretch>
        </p:blipFill>
        <p:spPr bwMode="auto">
          <a:xfrm>
            <a:off x="1097" y="879541"/>
            <a:ext cx="7223294" cy="17383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341" name="TextBox 340"/>
          <p:cNvSpPr txBox="1"/>
          <p:nvPr/>
        </p:nvSpPr>
        <p:spPr>
          <a:xfrm>
            <a:off x="299610" y="2413892"/>
            <a:ext cx="1202172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Initial Conditions</a:t>
            </a:r>
            <a:endParaRPr lang="en-US" dirty="0"/>
          </a:p>
        </p:txBody>
      </p:sp>
      <p:sp>
        <p:nvSpPr>
          <p:cNvPr id="342" name="TextBox 341"/>
          <p:cNvSpPr txBox="1"/>
          <p:nvPr/>
        </p:nvSpPr>
        <p:spPr>
          <a:xfrm>
            <a:off x="1677935" y="2771939"/>
            <a:ext cx="1454244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Initial high Q</a:t>
            </a:r>
            <a:r>
              <a:rPr lang="en-US" baseline="30000" dirty="0" smtClean="0"/>
              <a:t>2 </a:t>
            </a:r>
          </a:p>
          <a:p>
            <a:r>
              <a:rPr lang="en-US" dirty="0" smtClean="0"/>
              <a:t>interactions</a:t>
            </a:r>
            <a:endParaRPr lang="en-US" dirty="0"/>
          </a:p>
        </p:txBody>
      </p:sp>
      <p:cxnSp>
        <p:nvCxnSpPr>
          <p:cNvPr id="345" name="Elbow Connector 344"/>
          <p:cNvCxnSpPr/>
          <p:nvPr/>
        </p:nvCxnSpPr>
        <p:spPr>
          <a:xfrm rot="16200000" flipH="1">
            <a:off x="1904900" y="2303913"/>
            <a:ext cx="556242" cy="398351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6" name="Elbow Connector 345"/>
          <p:cNvCxnSpPr/>
          <p:nvPr/>
        </p:nvCxnSpPr>
        <p:spPr>
          <a:xfrm rot="16200000" flipH="1">
            <a:off x="3293825" y="2436376"/>
            <a:ext cx="646331" cy="601363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3" name="TextBox 352"/>
          <p:cNvSpPr txBox="1"/>
          <p:nvPr/>
        </p:nvSpPr>
        <p:spPr>
          <a:xfrm>
            <a:off x="3288507" y="3013188"/>
            <a:ext cx="1647544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Partonic matter </a:t>
            </a:r>
          </a:p>
          <a:p>
            <a:pPr algn="ctr"/>
            <a:r>
              <a:rPr lang="en-US" dirty="0" smtClean="0"/>
              <a:t>QGP</a:t>
            </a:r>
            <a:endParaRPr lang="en-US" dirty="0"/>
          </a:p>
        </p:txBody>
      </p:sp>
      <p:sp>
        <p:nvSpPr>
          <p:cNvPr id="374" name="TextBox 373"/>
          <p:cNvSpPr txBox="1"/>
          <p:nvPr/>
        </p:nvSpPr>
        <p:spPr>
          <a:xfrm>
            <a:off x="5702189" y="2803662"/>
            <a:ext cx="1502597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Hadronization</a:t>
            </a:r>
          </a:p>
          <a:p>
            <a:r>
              <a:rPr lang="en-US" dirty="0" smtClean="0"/>
              <a:t>Freeze-Out</a:t>
            </a:r>
            <a:endParaRPr lang="en-US" dirty="0"/>
          </a:p>
        </p:txBody>
      </p:sp>
      <p:cxnSp>
        <p:nvCxnSpPr>
          <p:cNvPr id="377" name="Straight Arrow Connector 376"/>
          <p:cNvCxnSpPr/>
          <p:nvPr/>
        </p:nvCxnSpPr>
        <p:spPr>
          <a:xfrm rot="16200000" flipH="1">
            <a:off x="6231804" y="2538221"/>
            <a:ext cx="530878" cy="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0" name="TextBox 399"/>
          <p:cNvSpPr txBox="1"/>
          <p:nvPr/>
        </p:nvSpPr>
        <p:spPr>
          <a:xfrm>
            <a:off x="7312625" y="2617854"/>
            <a:ext cx="1813317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STAR Detector </a:t>
            </a:r>
          </a:p>
          <a:p>
            <a:pPr algn="ctr"/>
            <a:r>
              <a:rPr lang="en-US" dirty="0" smtClean="0"/>
              <a:t>view of the event</a:t>
            </a:r>
            <a:endParaRPr lang="en-US" dirty="0"/>
          </a:p>
        </p:txBody>
      </p:sp>
      <p:cxnSp>
        <p:nvCxnSpPr>
          <p:cNvPr id="24" name="Elbow Connector 23"/>
          <p:cNvCxnSpPr>
            <a:endCxn id="374" idx="1"/>
          </p:cNvCxnSpPr>
          <p:nvPr/>
        </p:nvCxnSpPr>
        <p:spPr>
          <a:xfrm>
            <a:off x="4665141" y="2259825"/>
            <a:ext cx="1037048" cy="867003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9" name="Picture 4" descr="pic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1868" y="3659519"/>
            <a:ext cx="4264642" cy="31984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663"/>
            <a:ext cx="8229600" cy="587795"/>
          </a:xfrm>
          <a:solidFill>
            <a:schemeClr val="accent5">
              <a:lumMod val="20000"/>
              <a:lumOff val="80000"/>
            </a:schemeClr>
          </a:solidFill>
          <a:ln w="9525" cmpd="sng">
            <a:solidFill>
              <a:schemeClr val="accent5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215968"/>
                </a:solidFill>
                <a:latin typeface="Times New Roman"/>
                <a:cs typeface="Times New Roman"/>
              </a:rPr>
              <a:t>STAR Detector 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(in 2007)</a:t>
            </a:r>
            <a:endParaRPr lang="en-US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0446"/>
            <a:ext cx="4521055" cy="2885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3882270" y="1716533"/>
            <a:ext cx="638785" cy="48378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 flipH="1">
            <a:off x="2379004" y="1950052"/>
            <a:ext cx="1503266" cy="42648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lum bright="50000"/>
          </a:blip>
          <a:srcRect/>
          <a:stretch>
            <a:fillRect/>
          </a:stretch>
        </p:blipFill>
        <p:spPr bwMode="auto">
          <a:xfrm>
            <a:off x="5344982" y="924575"/>
            <a:ext cx="3048000" cy="2032000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9" name="Picture 4" descr="SVT-pict"/>
          <p:cNvPicPr>
            <a:picLocks noChangeAspect="1" noChangeArrowheads="1"/>
          </p:cNvPicPr>
          <p:nvPr/>
        </p:nvPicPr>
        <p:blipFill>
          <a:blip r:embed="rId4">
            <a:lum bright="9000"/>
          </a:blip>
          <a:srcRect/>
          <a:stretch>
            <a:fillRect/>
          </a:stretch>
        </p:blipFill>
        <p:spPr bwMode="auto">
          <a:xfrm>
            <a:off x="5344982" y="3029876"/>
            <a:ext cx="3048000" cy="13430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cxnSp>
        <p:nvCxnSpPr>
          <p:cNvPr id="10" name="Straight Connector 19"/>
          <p:cNvCxnSpPr>
            <a:cxnSpLocks noChangeShapeType="1"/>
          </p:cNvCxnSpPr>
          <p:nvPr/>
        </p:nvCxnSpPr>
        <p:spPr bwMode="auto">
          <a:xfrm flipV="1">
            <a:off x="4511577" y="940498"/>
            <a:ext cx="823927" cy="76011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3" name="Straight Connector 18"/>
          <p:cNvCxnSpPr>
            <a:cxnSpLocks noChangeShapeType="1"/>
          </p:cNvCxnSpPr>
          <p:nvPr/>
        </p:nvCxnSpPr>
        <p:spPr bwMode="auto">
          <a:xfrm rot="16200000" flipH="1">
            <a:off x="3843763" y="2893343"/>
            <a:ext cx="2178510" cy="82392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</p:cxn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152400" y="4461570"/>
            <a:ext cx="8839200" cy="191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US" dirty="0">
                <a:latin typeface="Calibri" charset="0"/>
              </a:rPr>
              <a:t>The tracking system consisted of :</a:t>
            </a:r>
          </a:p>
          <a:p>
            <a:pPr>
              <a:lnSpc>
                <a:spcPct val="60000"/>
              </a:lnSpc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q"/>
            </a:pPr>
            <a:r>
              <a:rPr lang="en-US" dirty="0">
                <a:latin typeface="Calibri" charset="0"/>
              </a:rPr>
              <a:t> </a:t>
            </a:r>
            <a:r>
              <a:rPr lang="en-US" b="1" dirty="0" smtClean="0">
                <a:latin typeface="Calibri" charset="0"/>
              </a:rPr>
              <a:t>TPC : </a:t>
            </a:r>
            <a:r>
              <a:rPr lang="en-US" dirty="0" smtClean="0">
                <a:latin typeface="Calibri" charset="0"/>
              </a:rPr>
              <a:t>provides momentum, particle identification</a:t>
            </a:r>
          </a:p>
          <a:p>
            <a:pPr>
              <a:lnSpc>
                <a:spcPct val="60000"/>
              </a:lnSpc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q"/>
            </a:pPr>
            <a:r>
              <a:rPr lang="en-US" dirty="0" smtClean="0">
                <a:latin typeface="Calibri" charset="0"/>
              </a:rPr>
              <a:t> </a:t>
            </a:r>
            <a:r>
              <a:rPr lang="en-US" b="1" dirty="0" smtClean="0">
                <a:latin typeface="Calibri" charset="0"/>
              </a:rPr>
              <a:t>Silicon</a:t>
            </a:r>
            <a:r>
              <a:rPr lang="en-US" dirty="0" smtClean="0">
                <a:latin typeface="Calibri" charset="0"/>
              </a:rPr>
              <a:t> </a:t>
            </a:r>
            <a:r>
              <a:rPr lang="en-US" dirty="0">
                <a:latin typeface="Calibri" charset="0"/>
              </a:rPr>
              <a:t>detectors :</a:t>
            </a:r>
            <a:endParaRPr lang="en-US" dirty="0" smtClean="0">
              <a:latin typeface="Calibri" charset="0"/>
            </a:endParaRPr>
          </a:p>
          <a:p>
            <a:pPr lvl="1">
              <a:lnSpc>
                <a:spcPct val="60000"/>
              </a:lnSpc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§"/>
            </a:pPr>
            <a:r>
              <a:rPr lang="en-US" dirty="0" smtClean="0">
                <a:latin typeface="Calibri" charset="0"/>
              </a:rPr>
              <a:t> 1 </a:t>
            </a:r>
            <a:r>
              <a:rPr lang="en-US" dirty="0">
                <a:latin typeface="Calibri" charset="0"/>
              </a:rPr>
              <a:t>layer of silicon </a:t>
            </a:r>
            <a:r>
              <a:rPr lang="en-US" b="1" dirty="0">
                <a:latin typeface="Calibri" charset="0"/>
              </a:rPr>
              <a:t>strip</a:t>
            </a:r>
            <a:r>
              <a:rPr lang="en-US" dirty="0">
                <a:latin typeface="Calibri" charset="0"/>
              </a:rPr>
              <a:t> detectors (</a:t>
            </a:r>
            <a:r>
              <a:rPr lang="en-US" b="1" dirty="0">
                <a:solidFill>
                  <a:srgbClr val="0000FF"/>
                </a:solidFill>
                <a:latin typeface="Calibri" charset="0"/>
              </a:rPr>
              <a:t>SSD</a:t>
            </a:r>
            <a:r>
              <a:rPr lang="en-US" dirty="0">
                <a:latin typeface="Calibri" charset="0"/>
              </a:rPr>
              <a:t>) and 3 layers of silicon </a:t>
            </a:r>
            <a:r>
              <a:rPr lang="en-US" b="1" dirty="0">
                <a:latin typeface="Calibri" charset="0"/>
              </a:rPr>
              <a:t>drift</a:t>
            </a:r>
            <a:r>
              <a:rPr lang="en-US" dirty="0">
                <a:latin typeface="Calibri" charset="0"/>
              </a:rPr>
              <a:t> detectors (</a:t>
            </a:r>
            <a:r>
              <a:rPr lang="en-US" b="1" dirty="0">
                <a:solidFill>
                  <a:srgbClr val="FF0000"/>
                </a:solidFill>
                <a:latin typeface="Calibri" charset="0"/>
              </a:rPr>
              <a:t>SVT</a:t>
            </a:r>
            <a:r>
              <a:rPr lang="en-US" dirty="0">
                <a:latin typeface="Calibri" charset="0"/>
              </a:rPr>
              <a:t>).</a:t>
            </a:r>
          </a:p>
          <a:p>
            <a:pPr lvl="1">
              <a:lnSpc>
                <a:spcPct val="110000"/>
              </a:lnSpc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§"/>
            </a:pPr>
            <a:r>
              <a:rPr lang="en-US" dirty="0">
                <a:latin typeface="Calibri" charset="0"/>
                <a:sym typeface="Wingdings" charset="2"/>
              </a:rPr>
              <a:t> </a:t>
            </a:r>
            <a:r>
              <a:rPr lang="en-US" b="1" dirty="0" smtClean="0">
                <a:latin typeface="Calibri" charset="0"/>
                <a:sym typeface="Wingdings" charset="2"/>
              </a:rPr>
              <a:t>higher </a:t>
            </a:r>
            <a:r>
              <a:rPr lang="en-US" b="1" dirty="0">
                <a:latin typeface="Calibri" charset="0"/>
                <a:sym typeface="Wingdings" charset="2"/>
              </a:rPr>
              <a:t>spatial resolution</a:t>
            </a:r>
            <a:r>
              <a:rPr lang="en-US" dirty="0">
                <a:latin typeface="Calibri" charset="0"/>
                <a:sym typeface="Wingdings" charset="2"/>
              </a:rPr>
              <a:t> : pointing resolution of </a:t>
            </a:r>
            <a:r>
              <a:rPr lang="en-US" dirty="0" smtClean="0">
                <a:solidFill>
                  <a:srgbClr val="FF0000"/>
                </a:solidFill>
                <a:latin typeface="Calibri" charset="0"/>
                <a:sym typeface="Wingdings" charset="2"/>
              </a:rPr>
              <a:t>250µm </a:t>
            </a:r>
            <a:r>
              <a:rPr lang="en-US" dirty="0">
                <a:latin typeface="Calibri" charset="0"/>
                <a:sym typeface="Wingdings" charset="2"/>
              </a:rPr>
              <a:t>in transverse </a:t>
            </a:r>
            <a:r>
              <a:rPr lang="en-US" dirty="0" smtClean="0">
                <a:latin typeface="Calibri" charset="0"/>
                <a:sym typeface="Wingdings" charset="2"/>
              </a:rPr>
              <a:t>direction (at 1GeV) </a:t>
            </a:r>
            <a:r>
              <a:rPr lang="en-US" dirty="0">
                <a:latin typeface="Calibri" charset="0"/>
                <a:sym typeface="Wingdings" charset="2"/>
              </a:rPr>
              <a:t>was </a:t>
            </a:r>
            <a:r>
              <a:rPr lang="en-US" dirty="0" smtClean="0">
                <a:latin typeface="Calibri" charset="0"/>
                <a:sym typeface="Wingdings" charset="2"/>
              </a:rPr>
              <a:t>achieved.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39700" y="2686050"/>
            <a:ext cx="9136063" cy="4273550"/>
            <a:chOff x="88" y="1696"/>
            <a:chExt cx="5755" cy="2692"/>
          </a:xfrm>
        </p:grpSpPr>
        <p:grpSp>
          <p:nvGrpSpPr>
            <p:cNvPr id="105502" name="Group 3"/>
            <p:cNvGrpSpPr>
              <a:grpSpLocks/>
            </p:cNvGrpSpPr>
            <p:nvPr/>
          </p:nvGrpSpPr>
          <p:grpSpPr bwMode="auto">
            <a:xfrm>
              <a:off x="88" y="1696"/>
              <a:ext cx="5445" cy="2464"/>
              <a:chOff x="88" y="1696"/>
              <a:chExt cx="5445" cy="2464"/>
            </a:xfrm>
          </p:grpSpPr>
          <p:grpSp>
            <p:nvGrpSpPr>
              <p:cNvPr id="105518" name="Group 4"/>
              <p:cNvGrpSpPr>
                <a:grpSpLocks/>
              </p:cNvGrpSpPr>
              <p:nvPr/>
            </p:nvGrpSpPr>
            <p:grpSpPr bwMode="auto">
              <a:xfrm>
                <a:off x="3368" y="1696"/>
                <a:ext cx="1968" cy="1080"/>
                <a:chOff x="3376" y="1656"/>
                <a:chExt cx="1968" cy="816"/>
              </a:xfrm>
            </p:grpSpPr>
            <p:sp>
              <p:nvSpPr>
                <p:cNvPr id="105520" name="Rectangle 5"/>
                <p:cNvSpPr>
                  <a:spLocks noChangeArrowheads="1"/>
                </p:cNvSpPr>
                <p:nvPr/>
              </p:nvSpPr>
              <p:spPr bwMode="auto">
                <a:xfrm>
                  <a:off x="3448" y="1664"/>
                  <a:ext cx="1824" cy="792"/>
                </a:xfrm>
                <a:prstGeom prst="rect">
                  <a:avLst/>
                </a:prstGeom>
                <a:solidFill>
                  <a:srgbClr val="FF66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en-US" b="1">
                    <a:solidFill>
                      <a:srgbClr val="FF66CC"/>
                    </a:solidFill>
                    <a:latin typeface="Arial" charset="0"/>
                  </a:endParaRPr>
                </a:p>
              </p:txBody>
            </p:sp>
            <p:sp>
              <p:nvSpPr>
                <p:cNvPr id="105521" name="Oval 6"/>
                <p:cNvSpPr>
                  <a:spLocks noChangeArrowheads="1"/>
                </p:cNvSpPr>
                <p:nvPr/>
              </p:nvSpPr>
              <p:spPr bwMode="auto">
                <a:xfrm>
                  <a:off x="5192" y="1656"/>
                  <a:ext cx="152" cy="808"/>
                </a:xfrm>
                <a:prstGeom prst="ellipse">
                  <a:avLst/>
                </a:prstGeom>
                <a:solidFill>
                  <a:srgbClr val="66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522" name="Oval 7"/>
                <p:cNvSpPr>
                  <a:spLocks noChangeArrowheads="1"/>
                </p:cNvSpPr>
                <p:nvPr/>
              </p:nvSpPr>
              <p:spPr bwMode="auto">
                <a:xfrm>
                  <a:off x="3376" y="1656"/>
                  <a:ext cx="152" cy="816"/>
                </a:xfrm>
                <a:prstGeom prst="ellipse">
                  <a:avLst/>
                </a:prstGeom>
                <a:solidFill>
                  <a:srgbClr val="66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05519" name="Rectangle 8"/>
              <p:cNvSpPr>
                <a:spLocks noChangeArrowheads="1"/>
              </p:cNvSpPr>
              <p:nvPr/>
            </p:nvSpPr>
            <p:spPr bwMode="auto">
              <a:xfrm>
                <a:off x="88" y="2890"/>
                <a:ext cx="5445" cy="1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342900" indent="-342900">
                  <a:spcBef>
                    <a:spcPct val="20000"/>
                  </a:spcBef>
                  <a:buFontTx/>
                  <a:buChar char="•"/>
                </a:pPr>
                <a:r>
                  <a:rPr lang="en-US" sz="2000" dirty="0"/>
                  <a:t>Scattered </a:t>
                </a:r>
                <a:r>
                  <a:rPr lang="en-US" sz="2000" dirty="0" err="1"/>
                  <a:t>partons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that propagate </a:t>
                </a:r>
                <a:r>
                  <a:rPr lang="en-US" sz="2000" dirty="0"/>
                  <a:t>through matter </a:t>
                </a:r>
              </a:p>
              <a:p>
                <a:pPr marL="342900" indent="-342900">
                  <a:spcBef>
                    <a:spcPct val="20000"/>
                  </a:spcBef>
                </a:pPr>
                <a:r>
                  <a:rPr lang="en-US" sz="2000" dirty="0"/>
                  <a:t>	radiate energy (~ </a:t>
                </a:r>
                <a:r>
                  <a:rPr lang="en-US" sz="2000" dirty="0" err="1"/>
                  <a:t>GeV</a:t>
                </a:r>
                <a:r>
                  <a:rPr lang="en-US" sz="2000" dirty="0"/>
                  <a:t>/</a:t>
                </a:r>
                <a:r>
                  <a:rPr lang="en-US" sz="2000" dirty="0" err="1"/>
                  <a:t>fm</a:t>
                </a:r>
                <a:r>
                  <a:rPr lang="en-US" sz="2000" dirty="0"/>
                  <a:t>) in colored medium</a:t>
                </a:r>
                <a:r>
                  <a:rPr lang="en-US" sz="1800" dirty="0">
                    <a:solidFill>
                      <a:schemeClr val="accent2"/>
                    </a:solidFill>
                  </a:rPr>
                  <a:t> </a:t>
                </a:r>
              </a:p>
              <a:p>
                <a:pPr marL="742950" lvl="1" indent="-285750">
                  <a:spcBef>
                    <a:spcPct val="20000"/>
                  </a:spcBef>
                  <a:buFontTx/>
                  <a:buChar char="•"/>
                </a:pPr>
                <a:r>
                  <a:rPr lang="en-US" sz="2000" dirty="0"/>
                  <a:t>interaction of </a:t>
                </a:r>
                <a:r>
                  <a:rPr lang="en-US" sz="2000" dirty="0" err="1"/>
                  <a:t>parton</a:t>
                </a:r>
                <a:r>
                  <a:rPr lang="en-US" sz="2000" dirty="0"/>
                  <a:t> with </a:t>
                </a:r>
                <a:r>
                  <a:rPr lang="en-US" sz="2000" dirty="0" err="1"/>
                  <a:t>partonic</a:t>
                </a:r>
                <a:r>
                  <a:rPr lang="en-US" sz="2000" dirty="0"/>
                  <a:t> matter</a:t>
                </a:r>
              </a:p>
              <a:p>
                <a:pPr marL="742950" lvl="1" indent="-285750">
                  <a:spcBef>
                    <a:spcPct val="20000"/>
                  </a:spcBef>
                  <a:buFontTx/>
                  <a:buChar char="•"/>
                </a:pPr>
                <a:r>
                  <a:rPr lang="en-US" sz="2000" dirty="0">
                    <a:solidFill>
                      <a:srgbClr val="0000CC"/>
                    </a:solidFill>
                  </a:rPr>
                  <a:t>suppression of high </a:t>
                </a:r>
                <a:r>
                  <a:rPr lang="en-US" sz="2000" dirty="0" err="1">
                    <a:solidFill>
                      <a:srgbClr val="0000CC"/>
                    </a:solidFill>
                  </a:rPr>
                  <a:t>p</a:t>
                </a:r>
                <a:r>
                  <a:rPr lang="en-US" sz="2000" baseline="-25000" dirty="0" err="1">
                    <a:solidFill>
                      <a:srgbClr val="0000CC"/>
                    </a:solidFill>
                  </a:rPr>
                  <a:t>t</a:t>
                </a:r>
                <a:r>
                  <a:rPr lang="en-US" sz="2000" dirty="0">
                    <a:solidFill>
                      <a:srgbClr val="0000CC"/>
                    </a:solidFill>
                  </a:rPr>
                  <a:t> particles</a:t>
                </a:r>
                <a:r>
                  <a:rPr lang="en-US" sz="2000" dirty="0"/>
                  <a:t> </a:t>
                </a:r>
              </a:p>
              <a:p>
                <a:pPr marL="742950" lvl="1" indent="-285750">
                  <a:spcBef>
                    <a:spcPct val="20000"/>
                  </a:spcBef>
                </a:pPr>
                <a:r>
                  <a:rPr lang="en-US" sz="2000" dirty="0"/>
                  <a:t>	aka  </a:t>
                </a:r>
                <a:r>
                  <a:rPr lang="ja-JP" altLang="en-US" sz="2000" dirty="0"/>
                  <a:t>“</a:t>
                </a:r>
                <a:r>
                  <a:rPr lang="en-US" sz="2000" dirty="0" err="1"/>
                  <a:t>parton</a:t>
                </a:r>
                <a:r>
                  <a:rPr lang="en-US" sz="2000" dirty="0"/>
                  <a:t> energy loss</a:t>
                </a:r>
                <a:r>
                  <a:rPr lang="ja-JP" altLang="en-US" sz="2000" dirty="0"/>
                  <a:t>”</a:t>
                </a:r>
                <a:r>
                  <a:rPr lang="en-US" sz="2000" dirty="0"/>
                  <a:t> or </a:t>
                </a:r>
                <a:r>
                  <a:rPr lang="ja-JP" altLang="en-US" sz="2000" dirty="0"/>
                  <a:t>“</a:t>
                </a:r>
                <a:r>
                  <a:rPr lang="en-US" sz="2000" dirty="0"/>
                  <a:t>jet quenching</a:t>
                </a:r>
                <a:r>
                  <a:rPr lang="ja-JP" altLang="en-US" sz="2000" dirty="0"/>
                  <a:t>”</a:t>
                </a:r>
                <a:endParaRPr lang="en-US" sz="2000" dirty="0"/>
              </a:p>
              <a:p>
                <a:pPr marL="742950" lvl="1" indent="-285750">
                  <a:spcBef>
                    <a:spcPct val="20000"/>
                  </a:spcBef>
                  <a:buFontTx/>
                  <a:buChar char="•"/>
                </a:pPr>
                <a:r>
                  <a:rPr lang="en-US" sz="2000" dirty="0">
                    <a:solidFill>
                      <a:srgbClr val="0000CC"/>
                    </a:solidFill>
                  </a:rPr>
                  <a:t>suppression of angular correlation</a:t>
                </a:r>
              </a:p>
            </p:txBody>
          </p:sp>
        </p:grpSp>
        <p:grpSp>
          <p:nvGrpSpPr>
            <p:cNvPr id="105503" name="Group 9"/>
            <p:cNvGrpSpPr>
              <a:grpSpLocks/>
            </p:cNvGrpSpPr>
            <p:nvPr/>
          </p:nvGrpSpPr>
          <p:grpSpPr bwMode="auto">
            <a:xfrm>
              <a:off x="4804" y="2721"/>
              <a:ext cx="1039" cy="1667"/>
              <a:chOff x="4804" y="2721"/>
              <a:chExt cx="1039" cy="1667"/>
            </a:xfrm>
          </p:grpSpPr>
          <p:grpSp>
            <p:nvGrpSpPr>
              <p:cNvPr id="105504" name="Group 10"/>
              <p:cNvGrpSpPr>
                <a:grpSpLocks/>
              </p:cNvGrpSpPr>
              <p:nvPr/>
            </p:nvGrpSpPr>
            <p:grpSpPr bwMode="auto">
              <a:xfrm>
                <a:off x="4804" y="2721"/>
                <a:ext cx="228" cy="1574"/>
                <a:chOff x="4804" y="2721"/>
                <a:chExt cx="228" cy="1574"/>
              </a:xfrm>
            </p:grpSpPr>
            <p:grpSp>
              <p:nvGrpSpPr>
                <p:cNvPr id="105514" name="Group 11"/>
                <p:cNvGrpSpPr>
                  <a:grpSpLocks/>
                </p:cNvGrpSpPr>
                <p:nvPr/>
              </p:nvGrpSpPr>
              <p:grpSpPr bwMode="auto">
                <a:xfrm>
                  <a:off x="4804" y="2721"/>
                  <a:ext cx="228" cy="1574"/>
                  <a:chOff x="4804" y="2721"/>
                  <a:chExt cx="228" cy="1574"/>
                </a:xfrm>
              </p:grpSpPr>
              <p:sp>
                <p:nvSpPr>
                  <p:cNvPr id="105516" name="Line 12"/>
                  <p:cNvSpPr>
                    <a:spLocks noChangeShapeType="1"/>
                  </p:cNvSpPr>
                  <p:nvPr/>
                </p:nvSpPr>
                <p:spPr bwMode="auto">
                  <a:xfrm rot="-3459229">
                    <a:off x="4156" y="3508"/>
                    <a:ext cx="1574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05517" name="Rectangle 13"/>
                  <p:cNvSpPr>
                    <a:spLocks noChangeArrowheads="1"/>
                  </p:cNvSpPr>
                  <p:nvPr/>
                </p:nvSpPr>
                <p:spPr bwMode="auto">
                  <a:xfrm rot="-3459229">
                    <a:off x="4663" y="3367"/>
                    <a:ext cx="509" cy="228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430200" prstMaterial="legacyWireframe">
                    <a:bevelT w="13500" h="13500" prst="angle"/>
                    <a:bevelB w="13500" h="13500" prst="angle"/>
                    <a:extrusionClr>
                      <a:schemeClr val="accent1"/>
                    </a:extrusionClr>
                  </a:sp3d>
                </p:spPr>
                <p:txBody>
                  <a:bodyPr wrap="none" anchor="ctr">
                    <a:flatTx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5515" name="Text Box 14"/>
                <p:cNvSpPr txBox="1">
                  <a:spLocks noChangeArrowheads="1"/>
                </p:cNvSpPr>
                <p:nvPr/>
              </p:nvSpPr>
              <p:spPr bwMode="auto">
                <a:xfrm rot="-3448465">
                  <a:off x="4614" y="3319"/>
                  <a:ext cx="599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 sz="1600" b="1">
                      <a:solidFill>
                        <a:schemeClr val="accent2"/>
                      </a:solidFill>
                      <a:latin typeface="Arial" charset="0"/>
                    </a:rPr>
                    <a:t>vacuum</a:t>
                  </a:r>
                </a:p>
              </p:txBody>
            </p:sp>
          </p:grpSp>
          <p:grpSp>
            <p:nvGrpSpPr>
              <p:cNvPr id="105505" name="Group 15"/>
              <p:cNvGrpSpPr>
                <a:grpSpLocks/>
              </p:cNvGrpSpPr>
              <p:nvPr/>
            </p:nvGrpSpPr>
            <p:grpSpPr bwMode="auto">
              <a:xfrm>
                <a:off x="4916" y="3143"/>
                <a:ext cx="927" cy="1245"/>
                <a:chOff x="4916" y="3143"/>
                <a:chExt cx="927" cy="1245"/>
              </a:xfrm>
            </p:grpSpPr>
            <p:grpSp>
              <p:nvGrpSpPr>
                <p:cNvPr id="105506" name="Group 16"/>
                <p:cNvGrpSpPr>
                  <a:grpSpLocks/>
                </p:cNvGrpSpPr>
                <p:nvPr/>
              </p:nvGrpSpPr>
              <p:grpSpPr bwMode="auto">
                <a:xfrm>
                  <a:off x="4916" y="3143"/>
                  <a:ext cx="927" cy="1245"/>
                  <a:chOff x="4916" y="3143"/>
                  <a:chExt cx="927" cy="1245"/>
                </a:xfrm>
              </p:grpSpPr>
              <p:sp>
                <p:nvSpPr>
                  <p:cNvPr id="105508" name="Line 17"/>
                  <p:cNvSpPr>
                    <a:spLocks noChangeShapeType="1"/>
                  </p:cNvSpPr>
                  <p:nvPr/>
                </p:nvSpPr>
                <p:spPr bwMode="auto">
                  <a:xfrm rot="-3459229">
                    <a:off x="4651" y="4124"/>
                    <a:ext cx="529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105509" name="Group 18"/>
                  <p:cNvGrpSpPr>
                    <a:grpSpLocks/>
                  </p:cNvGrpSpPr>
                  <p:nvPr/>
                </p:nvGrpSpPr>
                <p:grpSpPr bwMode="auto">
                  <a:xfrm rot="-3459229">
                    <a:off x="5030" y="3294"/>
                    <a:ext cx="964" cy="662"/>
                    <a:chOff x="4596" y="3870"/>
                    <a:chExt cx="964" cy="662"/>
                  </a:xfrm>
                </p:grpSpPr>
                <p:grpSp>
                  <p:nvGrpSpPr>
                    <p:cNvPr id="105510" name="Group 1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96" y="3870"/>
                      <a:ext cx="471" cy="244"/>
                      <a:chOff x="2145" y="3535"/>
                      <a:chExt cx="656" cy="339"/>
                    </a:xfrm>
                  </p:grpSpPr>
                  <p:sp>
                    <p:nvSpPr>
                      <p:cNvPr id="105512" name="Rectangle 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45" y="3535"/>
                        <a:ext cx="656" cy="339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  <a:ln w="9525">
                        <a:miter lim="800000"/>
                        <a:headEnd/>
                        <a:tailEnd/>
                      </a:ln>
                      <a:scene3d>
                        <a:camera prst="legacyObliqueTopRight"/>
                        <a:lightRig rig="legacyFlat2" dir="t"/>
                      </a:scene3d>
                      <a:sp3d extrusionH="430200" prstMaterial="legacyMatte">
                        <a:bevelT w="13500" h="13500" prst="angle"/>
                        <a:bevelB w="13500" h="13500" prst="angle"/>
                        <a:extrusionClr>
                          <a:schemeClr val="hlink"/>
                        </a:extrusionClr>
                      </a:sp3d>
                    </p:spPr>
                    <p:txBody>
                      <a:bodyPr wrap="none" anchor="ctr">
                        <a:flatTx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05513" name="Text Box 21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255" y="3618"/>
                        <a:ext cx="348" cy="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eaVert" wrap="none">
                        <a:spAutoFit/>
                      </a:bodyPr>
                      <a:lstStyle>
                        <a:lvl1pPr eaLnBrk="0" hangingPunct="0"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  <a:cs typeface="ＭＳ Ｐゴシック" charset="0"/>
                          </a:defRPr>
                        </a:lvl1pPr>
                        <a:lvl2pPr marL="37931725" indent="-37474525" eaLnBrk="0" hangingPunct="0"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2pPr>
                        <a:lvl3pPr eaLnBrk="0" hangingPunct="0"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3pPr>
                        <a:lvl4pPr eaLnBrk="0" hangingPunct="0"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4pPr>
                        <a:lvl5pPr eaLnBrk="0" hangingPunct="0"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5pPr>
                        <a:lvl6pPr marL="4572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6pPr>
                        <a:lvl7pPr marL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7pPr>
                        <a:lvl8pPr marL="1371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8pPr>
                        <a:lvl9pPr marL="18288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9pPr>
                      </a:lstStyle>
                      <a:p>
                        <a:endParaRPr lang="en-US" sz="1400" b="1">
                          <a:latin typeface="Arial" charset="0"/>
                        </a:endParaRPr>
                      </a:p>
                    </p:txBody>
                  </p:sp>
                </p:grpSp>
                <p:sp>
                  <p:nvSpPr>
                    <p:cNvPr id="105511" name="Arc 22"/>
                    <p:cNvSpPr>
                      <a:spLocks/>
                    </p:cNvSpPr>
                    <p:nvPr/>
                  </p:nvSpPr>
                  <p:spPr bwMode="auto">
                    <a:xfrm>
                      <a:off x="5190" y="3956"/>
                      <a:ext cx="370" cy="576"/>
                    </a:xfrm>
                    <a:custGeom>
                      <a:avLst/>
                      <a:gdLst>
                        <a:gd name="T0" fmla="*/ 0 w 13878"/>
                        <a:gd name="T1" fmla="*/ 0 h 21600"/>
                        <a:gd name="T2" fmla="*/ 0 w 13878"/>
                        <a:gd name="T3" fmla="*/ 0 h 21600"/>
                        <a:gd name="T4" fmla="*/ 0 w 13878"/>
                        <a:gd name="T5" fmla="*/ 0 h 21600"/>
                        <a:gd name="T6" fmla="*/ 0 60000 65536"/>
                        <a:gd name="T7" fmla="*/ 0 60000 65536"/>
                        <a:gd name="T8" fmla="*/ 0 60000 65536"/>
                        <a:gd name="T9" fmla="*/ 0 w 13878"/>
                        <a:gd name="T10" fmla="*/ 0 h 21600"/>
                        <a:gd name="T11" fmla="*/ 13878 w 13878"/>
                        <a:gd name="T12" fmla="*/ 21600 h 2160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13878" h="21600" fill="none" extrusionOk="0">
                          <a:moveTo>
                            <a:pt x="0" y="-1"/>
                          </a:moveTo>
                          <a:cubicBezTo>
                            <a:pt x="5075" y="-1"/>
                            <a:pt x="9988" y="1787"/>
                            <a:pt x="13877" y="5048"/>
                          </a:cubicBezTo>
                        </a:path>
                        <a:path w="13878" h="21600" stroke="0" extrusionOk="0">
                          <a:moveTo>
                            <a:pt x="0" y="-1"/>
                          </a:moveTo>
                          <a:cubicBezTo>
                            <a:pt x="5075" y="-1"/>
                            <a:pt x="9988" y="1787"/>
                            <a:pt x="13877" y="5048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28575">
                      <a:solidFill>
                        <a:srgbClr val="CC0000"/>
                      </a:solidFill>
                      <a:prstDash val="sysDot"/>
                      <a:round/>
                      <a:headEnd/>
                      <a:tailEnd type="triangl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105507" name="Text Box 23"/>
                <p:cNvSpPr txBox="1">
                  <a:spLocks noChangeArrowheads="1"/>
                </p:cNvSpPr>
                <p:nvPr/>
              </p:nvSpPr>
              <p:spPr bwMode="auto">
                <a:xfrm rot="-3448465">
                  <a:off x="5012" y="3624"/>
                  <a:ext cx="401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 sz="1600" b="1" dirty="0">
                      <a:solidFill>
                        <a:srgbClr val="993366"/>
                      </a:solidFill>
                      <a:latin typeface="Arial" charset="0"/>
                    </a:rPr>
                    <a:t>QGP</a:t>
                  </a:r>
                </a:p>
              </p:txBody>
            </p:sp>
          </p:grpSp>
        </p:grpSp>
      </p:grpSp>
      <p:sp>
        <p:nvSpPr>
          <p:cNvPr id="105475" name="Rectangle 24"/>
          <p:cNvSpPr>
            <a:spLocks noGrp="1" noChangeArrowheads="1"/>
          </p:cNvSpPr>
          <p:nvPr>
            <p:ph type="body" idx="1"/>
          </p:nvPr>
        </p:nvSpPr>
        <p:spPr>
          <a:xfrm>
            <a:off x="114300" y="1016000"/>
            <a:ext cx="8643938" cy="3403600"/>
          </a:xfrm>
        </p:spPr>
        <p:txBody>
          <a:bodyPr>
            <a:normAutofit/>
          </a:bodyPr>
          <a:lstStyle/>
          <a:p>
            <a:pPr eaLnBrk="1" hangingPunct="1"/>
            <a:endParaRPr lang="en-US" sz="1800" i="1" u="sng" dirty="0" smtClean="0">
              <a:solidFill>
                <a:srgbClr val="D60093"/>
              </a:solidFill>
              <a:latin typeface="+mj-lt"/>
              <a:ea typeface="ＭＳ Ｐゴシック" charset="0"/>
              <a:cs typeface="ＭＳ Ｐゴシック" charset="0"/>
              <a:sym typeface="Symbol" charset="0"/>
            </a:endParaRPr>
          </a:p>
          <a:p>
            <a:pPr eaLnBrk="1" hangingPunct="1"/>
            <a:r>
              <a:rPr lang="en-US" sz="1800" i="1" u="sng" dirty="0" smtClean="0">
                <a:solidFill>
                  <a:srgbClr val="D60093"/>
                </a:solidFill>
                <a:latin typeface="+mj-lt"/>
                <a:ea typeface="ＭＳ Ｐゴシック" charset="0"/>
                <a:cs typeface="ＭＳ Ｐゴシック" charset="0"/>
                <a:sym typeface="Symbol" charset="0"/>
              </a:rPr>
              <a:t>Hard </a:t>
            </a:r>
            <a:r>
              <a:rPr lang="en-US" sz="1800" i="1" u="sng" dirty="0">
                <a:solidFill>
                  <a:srgbClr val="D60093"/>
                </a:solidFill>
                <a:latin typeface="+mj-lt"/>
                <a:ea typeface="ＭＳ Ｐゴシック" charset="0"/>
                <a:cs typeface="ＭＳ Ｐゴシック" charset="0"/>
                <a:sym typeface="Symbol" charset="0"/>
              </a:rPr>
              <a:t>Parton </a:t>
            </a:r>
            <a:r>
              <a:rPr lang="en-US" sz="1800" i="1" u="sng" dirty="0" smtClean="0">
                <a:solidFill>
                  <a:srgbClr val="D60093"/>
                </a:solidFill>
                <a:latin typeface="+mj-lt"/>
                <a:ea typeface="ＭＳ Ｐゴシック" charset="0"/>
                <a:cs typeface="ＭＳ Ｐゴシック" charset="0"/>
                <a:sym typeface="Symbol" charset="0"/>
              </a:rPr>
              <a:t>Scattering</a:t>
            </a:r>
            <a:endParaRPr lang="en-US" sz="1800" dirty="0">
              <a:latin typeface="+mj-lt"/>
              <a:ea typeface="ＭＳ Ｐゴシック" charset="0"/>
              <a:cs typeface="ＭＳ Ｐゴシック" charset="0"/>
              <a:sym typeface="Symbol" charset="0"/>
            </a:endParaRPr>
          </a:p>
          <a:p>
            <a:pPr eaLnBrk="1" hangingPunct="1"/>
            <a:endParaRPr lang="en-US" sz="1400" dirty="0">
              <a:latin typeface="+mj-lt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Jets and mini-jets (from hard-scattering of </a:t>
            </a:r>
            <a:r>
              <a:rPr lang="en-US" sz="1800" dirty="0" err="1">
                <a:latin typeface="+mj-lt"/>
                <a:ea typeface="ＭＳ Ｐゴシック" charset="0"/>
                <a:cs typeface="ＭＳ Ｐゴシック" charset="0"/>
              </a:rPr>
              <a:t>partons</a:t>
            </a: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)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	</a:t>
            </a:r>
            <a:r>
              <a:rPr lang="en-US" sz="1800" dirty="0" smtClean="0">
                <a:latin typeface="+mj-lt"/>
                <a:ea typeface="ＭＳ Ｐゴシック" charset="0"/>
                <a:cs typeface="ＭＳ Ｐゴシック" charset="0"/>
              </a:rPr>
              <a:t> 	</a:t>
            </a:r>
            <a:r>
              <a:rPr lang="en-US" sz="1800" dirty="0" err="1" smtClean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  <a:sym typeface="Symbol" charset="0"/>
              </a:rPr>
              <a:t></a:t>
            </a:r>
            <a:r>
              <a:rPr lang="en-US" sz="1800" dirty="0" smtClean="0">
                <a:latin typeface="+mj-lt"/>
                <a:ea typeface="ＭＳ Ｐゴシック" charset="0"/>
                <a:cs typeface="ＭＳ Ｐゴシック" charset="0"/>
                <a:sym typeface="Symbol" charset="0"/>
              </a:rPr>
              <a:t> </a:t>
            </a: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30 - 50 % of particle production</a:t>
            </a:r>
          </a:p>
          <a:p>
            <a:pPr lvl="1" eaLnBrk="1" hangingPunct="1">
              <a:lnSpc>
                <a:spcPct val="70000"/>
              </a:lnSpc>
              <a:buFont typeface="Symbol" charset="0"/>
              <a:buChar char="®"/>
            </a:pPr>
            <a:r>
              <a:rPr lang="en-US" sz="2000" dirty="0" smtClean="0">
                <a:latin typeface="+mj-lt"/>
                <a:ea typeface="ＭＳ Ｐゴシック" charset="0"/>
              </a:rPr>
              <a:t>high </a:t>
            </a:r>
            <a:r>
              <a:rPr lang="en-US" sz="2000" dirty="0" err="1">
                <a:latin typeface="+mj-lt"/>
                <a:ea typeface="ＭＳ Ｐゴシック" charset="0"/>
              </a:rPr>
              <a:t>p</a:t>
            </a:r>
            <a:r>
              <a:rPr lang="en-US" sz="2000" baseline="-25000" dirty="0" err="1">
                <a:latin typeface="+mj-lt"/>
                <a:ea typeface="ＭＳ Ｐゴシック" charset="0"/>
              </a:rPr>
              <a:t>t</a:t>
            </a:r>
            <a:r>
              <a:rPr lang="en-US" sz="2000" dirty="0">
                <a:latin typeface="+mj-lt"/>
                <a:ea typeface="ＭＳ Ｐゴシック" charset="0"/>
              </a:rPr>
              <a:t> leading particles</a:t>
            </a:r>
          </a:p>
          <a:p>
            <a:pPr marL="457200" lvl="1" indent="0" eaLnBrk="1" hangingPunct="1">
              <a:lnSpc>
                <a:spcPct val="70000"/>
              </a:lnSpc>
              <a:buNone/>
            </a:pPr>
            <a:endParaRPr lang="en-US" sz="2000" dirty="0" smtClean="0">
              <a:latin typeface="+mj-lt"/>
              <a:ea typeface="ＭＳ Ｐゴシック" charset="0"/>
            </a:endParaRPr>
          </a:p>
          <a:p>
            <a:pPr marL="457200" lvl="1" indent="0" eaLnBrk="1" hangingPunct="1">
              <a:lnSpc>
                <a:spcPct val="70000"/>
              </a:lnSpc>
              <a:buNone/>
            </a:pPr>
            <a:endParaRPr lang="en-US" sz="2000" dirty="0">
              <a:latin typeface="+mj-lt"/>
              <a:ea typeface="ＭＳ Ｐゴシック" charset="0"/>
            </a:endParaRPr>
          </a:p>
          <a:p>
            <a:pPr eaLnBrk="1" hangingPunct="1"/>
            <a:r>
              <a:rPr lang="en-US" sz="1800" dirty="0" smtClean="0">
                <a:latin typeface="+mj-lt"/>
                <a:ea typeface="ＭＳ Ｐゴシック" charset="0"/>
                <a:cs typeface="ＭＳ Ｐゴシック" charset="0"/>
              </a:rPr>
              <a:t>Extends </a:t>
            </a: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into </a:t>
            </a:r>
            <a:r>
              <a:rPr lang="en-US" sz="1800" dirty="0" err="1">
                <a:latin typeface="+mj-lt"/>
                <a:ea typeface="ＭＳ Ｐゴシック" charset="0"/>
                <a:cs typeface="ＭＳ Ｐゴシック" charset="0"/>
              </a:rPr>
              <a:t>perturbative</a:t>
            </a: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 regime</a:t>
            </a:r>
          </a:p>
          <a:p>
            <a:pPr lvl="1" eaLnBrk="1" hangingPunct="1">
              <a:buFontTx/>
              <a:buChar char="•"/>
            </a:pPr>
            <a:r>
              <a:rPr lang="en-US" sz="1800" b="1" dirty="0">
                <a:solidFill>
                  <a:srgbClr val="FF0000"/>
                </a:solidFill>
                <a:latin typeface="Comic Sans MS"/>
                <a:ea typeface="ＭＳ Ｐゴシック" charset="0"/>
                <a:cs typeface="Comic Sans MS"/>
              </a:rPr>
              <a:t> Calculations reliable</a:t>
            </a:r>
            <a:endParaRPr lang="en-US" sz="1200" b="1" dirty="0">
              <a:solidFill>
                <a:srgbClr val="FF0000"/>
              </a:solidFill>
              <a:latin typeface="Comic Sans MS"/>
              <a:ea typeface="ＭＳ Ｐゴシック" charset="0"/>
              <a:cs typeface="Comic Sans MS"/>
            </a:endParaRPr>
          </a:p>
        </p:txBody>
      </p:sp>
      <p:grpSp>
        <p:nvGrpSpPr>
          <p:cNvPr id="105477" name="Group 26"/>
          <p:cNvGrpSpPr>
            <a:grpSpLocks/>
          </p:cNvGrpSpPr>
          <p:nvPr/>
        </p:nvGrpSpPr>
        <p:grpSpPr bwMode="auto">
          <a:xfrm>
            <a:off x="5705476" y="1228725"/>
            <a:ext cx="3167063" cy="3176588"/>
            <a:chOff x="3594" y="974"/>
            <a:chExt cx="1995" cy="2001"/>
          </a:xfrm>
        </p:grpSpPr>
        <p:sp>
          <p:nvSpPr>
            <p:cNvPr id="105481" name="Text Box 27"/>
            <p:cNvSpPr txBox="1">
              <a:spLocks noChangeArrowheads="1"/>
            </p:cNvSpPr>
            <p:nvPr/>
          </p:nvSpPr>
          <p:spPr bwMode="auto">
            <a:xfrm>
              <a:off x="3653" y="2525"/>
              <a:ext cx="50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 dirty="0">
                  <a:latin typeface="Tahoma" charset="0"/>
                </a:rPr>
                <a:t>hadrons</a:t>
              </a:r>
              <a:endParaRPr lang="en-US" sz="1200" b="1" dirty="0">
                <a:latin typeface="Arial" charset="0"/>
              </a:endParaRPr>
            </a:p>
          </p:txBody>
        </p:sp>
        <p:sp>
          <p:nvSpPr>
            <p:cNvPr id="105482" name="Freeform 28"/>
            <p:cNvSpPr>
              <a:spLocks/>
            </p:cNvSpPr>
            <p:nvPr/>
          </p:nvSpPr>
          <p:spPr bwMode="auto">
            <a:xfrm>
              <a:off x="3864" y="1870"/>
              <a:ext cx="587" cy="202"/>
            </a:xfrm>
            <a:custGeom>
              <a:avLst/>
              <a:gdLst>
                <a:gd name="T0" fmla="*/ 0 w 856"/>
                <a:gd name="T1" fmla="*/ 11 h 328"/>
                <a:gd name="T2" fmla="*/ 49 w 856"/>
                <a:gd name="T3" fmla="*/ 11 h 328"/>
                <a:gd name="T4" fmla="*/ 61 w 856"/>
                <a:gd name="T5" fmla="*/ 0 h 328"/>
                <a:gd name="T6" fmla="*/ 0 60000 65536"/>
                <a:gd name="T7" fmla="*/ 0 60000 65536"/>
                <a:gd name="T8" fmla="*/ 0 60000 65536"/>
                <a:gd name="T9" fmla="*/ 0 w 856"/>
                <a:gd name="T10" fmla="*/ 0 h 328"/>
                <a:gd name="T11" fmla="*/ 856 w 856"/>
                <a:gd name="T12" fmla="*/ 328 h 3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56" h="328">
                  <a:moveTo>
                    <a:pt x="0" y="328"/>
                  </a:moveTo>
                  <a:lnTo>
                    <a:pt x="680" y="328"/>
                  </a:lnTo>
                  <a:lnTo>
                    <a:pt x="856" y="0"/>
                  </a:ln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3" name="Freeform 29"/>
            <p:cNvSpPr>
              <a:spLocks/>
            </p:cNvSpPr>
            <p:nvPr/>
          </p:nvSpPr>
          <p:spPr bwMode="auto">
            <a:xfrm flipH="1" flipV="1">
              <a:off x="4297" y="2179"/>
              <a:ext cx="587" cy="200"/>
            </a:xfrm>
            <a:custGeom>
              <a:avLst/>
              <a:gdLst>
                <a:gd name="T0" fmla="*/ 0 w 856"/>
                <a:gd name="T1" fmla="*/ 10 h 328"/>
                <a:gd name="T2" fmla="*/ 49 w 856"/>
                <a:gd name="T3" fmla="*/ 10 h 328"/>
                <a:gd name="T4" fmla="*/ 61 w 856"/>
                <a:gd name="T5" fmla="*/ 0 h 328"/>
                <a:gd name="T6" fmla="*/ 0 60000 65536"/>
                <a:gd name="T7" fmla="*/ 0 60000 65536"/>
                <a:gd name="T8" fmla="*/ 0 60000 65536"/>
                <a:gd name="T9" fmla="*/ 0 w 856"/>
                <a:gd name="T10" fmla="*/ 0 h 328"/>
                <a:gd name="T11" fmla="*/ 856 w 856"/>
                <a:gd name="T12" fmla="*/ 328 h 3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56" h="328">
                  <a:moveTo>
                    <a:pt x="0" y="328"/>
                  </a:moveTo>
                  <a:lnTo>
                    <a:pt x="680" y="328"/>
                  </a:lnTo>
                  <a:lnTo>
                    <a:pt x="856" y="0"/>
                  </a:ln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4" name="Text Box 30"/>
            <p:cNvSpPr txBox="1">
              <a:spLocks noChangeArrowheads="1"/>
            </p:cNvSpPr>
            <p:nvPr/>
          </p:nvSpPr>
          <p:spPr bwMode="auto">
            <a:xfrm>
              <a:off x="3861" y="1865"/>
              <a:ext cx="17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>
                  <a:latin typeface="Arial" charset="0"/>
                </a:rPr>
                <a:t>q</a:t>
              </a:r>
            </a:p>
          </p:txBody>
        </p:sp>
        <p:sp>
          <p:nvSpPr>
            <p:cNvPr id="105485" name="Text Box 31"/>
            <p:cNvSpPr txBox="1">
              <a:spLocks noChangeArrowheads="1"/>
            </p:cNvSpPr>
            <p:nvPr/>
          </p:nvSpPr>
          <p:spPr bwMode="auto">
            <a:xfrm>
              <a:off x="4900" y="2192"/>
              <a:ext cx="17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>
                  <a:latin typeface="Arial" charset="0"/>
                </a:rPr>
                <a:t>q</a:t>
              </a:r>
            </a:p>
          </p:txBody>
        </p:sp>
        <p:sp>
          <p:nvSpPr>
            <p:cNvPr id="105486" name="Line 32"/>
            <p:cNvSpPr>
              <a:spLocks noChangeShapeType="1"/>
            </p:cNvSpPr>
            <p:nvPr/>
          </p:nvSpPr>
          <p:spPr bwMode="auto">
            <a:xfrm rot="20991552" flipV="1">
              <a:off x="4412" y="1527"/>
              <a:ext cx="65" cy="2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7" name="Line 33"/>
            <p:cNvSpPr>
              <a:spLocks noChangeShapeType="1"/>
            </p:cNvSpPr>
            <p:nvPr/>
          </p:nvSpPr>
          <p:spPr bwMode="auto">
            <a:xfrm flipV="1">
              <a:off x="4505" y="1341"/>
              <a:ext cx="132" cy="4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8" name="Line 34"/>
            <p:cNvSpPr>
              <a:spLocks noChangeShapeType="1"/>
            </p:cNvSpPr>
            <p:nvPr/>
          </p:nvSpPr>
          <p:spPr bwMode="auto">
            <a:xfrm flipV="1">
              <a:off x="4555" y="1684"/>
              <a:ext cx="116" cy="1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9" name="Line 35"/>
            <p:cNvSpPr>
              <a:spLocks noChangeShapeType="1"/>
            </p:cNvSpPr>
            <p:nvPr/>
          </p:nvSpPr>
          <p:spPr bwMode="auto">
            <a:xfrm flipV="1">
              <a:off x="4467" y="1479"/>
              <a:ext cx="60" cy="3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0" name="Line 36"/>
            <p:cNvSpPr>
              <a:spLocks noChangeShapeType="1"/>
            </p:cNvSpPr>
            <p:nvPr/>
          </p:nvSpPr>
          <p:spPr bwMode="auto">
            <a:xfrm flipV="1">
              <a:off x="4500" y="1184"/>
              <a:ext cx="362" cy="647"/>
            </a:xfrm>
            <a:prstGeom prst="line">
              <a:avLst/>
            </a:prstGeom>
            <a:noFill/>
            <a:ln w="38100" cmpd="sng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1" name="Line 37"/>
            <p:cNvSpPr>
              <a:spLocks noChangeShapeType="1"/>
            </p:cNvSpPr>
            <p:nvPr/>
          </p:nvSpPr>
          <p:spPr bwMode="auto">
            <a:xfrm flipH="1">
              <a:off x="4176" y="2454"/>
              <a:ext cx="87" cy="377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ys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2" name="Line 38"/>
            <p:cNvSpPr>
              <a:spLocks noChangeShapeType="1"/>
            </p:cNvSpPr>
            <p:nvPr/>
          </p:nvSpPr>
          <p:spPr bwMode="auto">
            <a:xfrm flipH="1">
              <a:off x="4176" y="2433"/>
              <a:ext cx="71" cy="1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3" name="Line 39"/>
            <p:cNvSpPr>
              <a:spLocks noChangeShapeType="1"/>
            </p:cNvSpPr>
            <p:nvPr/>
          </p:nvSpPr>
          <p:spPr bwMode="auto">
            <a:xfrm flipH="1">
              <a:off x="4132" y="2413"/>
              <a:ext cx="115" cy="1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4" name="Line 40"/>
            <p:cNvSpPr>
              <a:spLocks noChangeShapeType="1"/>
            </p:cNvSpPr>
            <p:nvPr/>
          </p:nvSpPr>
          <p:spPr bwMode="auto">
            <a:xfrm flipH="1">
              <a:off x="4006" y="2379"/>
              <a:ext cx="269" cy="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5" name="Line 41"/>
            <p:cNvSpPr>
              <a:spLocks noChangeShapeType="1"/>
            </p:cNvSpPr>
            <p:nvPr/>
          </p:nvSpPr>
          <p:spPr bwMode="auto">
            <a:xfrm flipH="1">
              <a:off x="4297" y="2420"/>
              <a:ext cx="0" cy="2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6" name="Line 42"/>
            <p:cNvSpPr>
              <a:spLocks noChangeShapeType="1"/>
            </p:cNvSpPr>
            <p:nvPr/>
          </p:nvSpPr>
          <p:spPr bwMode="auto">
            <a:xfrm>
              <a:off x="4312" y="2409"/>
              <a:ext cx="62" cy="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7" name="Text Box 43"/>
            <p:cNvSpPr txBox="1">
              <a:spLocks noChangeArrowheads="1"/>
            </p:cNvSpPr>
            <p:nvPr/>
          </p:nvSpPr>
          <p:spPr bwMode="auto">
            <a:xfrm>
              <a:off x="3976" y="1289"/>
              <a:ext cx="50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>
                  <a:latin typeface="Tahoma" charset="0"/>
                </a:rPr>
                <a:t>hadrons</a:t>
              </a:r>
              <a:endParaRPr lang="en-US" sz="1200" b="1">
                <a:latin typeface="Arial" charset="0"/>
              </a:endParaRPr>
            </a:p>
          </p:txBody>
        </p:sp>
        <p:sp>
          <p:nvSpPr>
            <p:cNvPr id="105498" name="Text Box 44"/>
            <p:cNvSpPr txBox="1">
              <a:spLocks noChangeArrowheads="1"/>
            </p:cNvSpPr>
            <p:nvPr/>
          </p:nvSpPr>
          <p:spPr bwMode="auto">
            <a:xfrm>
              <a:off x="4757" y="1318"/>
              <a:ext cx="8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 dirty="0">
                  <a:latin typeface="Tahoma" charset="0"/>
                </a:rPr>
                <a:t>leading</a:t>
              </a:r>
            </a:p>
            <a:p>
              <a:r>
                <a:rPr lang="en-US" sz="1200" b="1" dirty="0">
                  <a:latin typeface="Tahoma" charset="0"/>
                </a:rPr>
                <a:t>particle</a:t>
              </a:r>
              <a:endParaRPr lang="en-US" sz="1200" b="1" dirty="0">
                <a:latin typeface="Arial" charset="0"/>
              </a:endParaRPr>
            </a:p>
          </p:txBody>
        </p:sp>
        <p:sp>
          <p:nvSpPr>
            <p:cNvPr id="105499" name="Text Box 45"/>
            <p:cNvSpPr txBox="1">
              <a:spLocks noChangeArrowheads="1"/>
            </p:cNvSpPr>
            <p:nvPr/>
          </p:nvSpPr>
          <p:spPr bwMode="auto">
            <a:xfrm>
              <a:off x="3594" y="2802"/>
              <a:ext cx="89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 dirty="0">
                  <a:latin typeface="Tahoma" charset="0"/>
                </a:rPr>
                <a:t>leading particle</a:t>
              </a:r>
              <a:endParaRPr lang="en-US" sz="1200" b="1" dirty="0">
                <a:latin typeface="Arial" charset="0"/>
              </a:endParaRPr>
            </a:p>
          </p:txBody>
        </p:sp>
        <p:sp>
          <p:nvSpPr>
            <p:cNvPr id="105500" name="Text Box 46"/>
            <p:cNvSpPr txBox="1">
              <a:spLocks noChangeArrowheads="1"/>
            </p:cNvSpPr>
            <p:nvPr/>
          </p:nvSpPr>
          <p:spPr bwMode="auto">
            <a:xfrm>
              <a:off x="3706" y="974"/>
              <a:ext cx="172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 dirty="0">
                  <a:latin typeface="Tahoma" charset="0"/>
                </a:rPr>
                <a:t>schematic view of  jet production</a:t>
              </a:r>
              <a:endParaRPr lang="en-US" sz="1200" b="1" dirty="0">
                <a:latin typeface="Arial" charset="0"/>
              </a:endParaRPr>
            </a:p>
          </p:txBody>
        </p:sp>
        <p:sp>
          <p:nvSpPr>
            <p:cNvPr id="105501" name="Freeform 47"/>
            <p:cNvSpPr>
              <a:spLocks/>
            </p:cNvSpPr>
            <p:nvPr/>
          </p:nvSpPr>
          <p:spPr bwMode="auto">
            <a:xfrm>
              <a:off x="4338" y="2072"/>
              <a:ext cx="83" cy="107"/>
            </a:xfrm>
            <a:custGeom>
              <a:avLst/>
              <a:gdLst>
                <a:gd name="T0" fmla="*/ 0 w 109"/>
                <a:gd name="T1" fmla="*/ 2 h 140"/>
                <a:gd name="T2" fmla="*/ 12 w 109"/>
                <a:gd name="T3" fmla="*/ 2 h 140"/>
                <a:gd name="T4" fmla="*/ 2 w 109"/>
                <a:gd name="T5" fmla="*/ 11 h 140"/>
                <a:gd name="T6" fmla="*/ 16 w 109"/>
                <a:gd name="T7" fmla="*/ 11 h 140"/>
                <a:gd name="T8" fmla="*/ 7 w 109"/>
                <a:gd name="T9" fmla="*/ 20 h 140"/>
                <a:gd name="T10" fmla="*/ 14 w 109"/>
                <a:gd name="T11" fmla="*/ 20 h 1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9"/>
                <a:gd name="T19" fmla="*/ 0 h 140"/>
                <a:gd name="T20" fmla="*/ 109 w 109"/>
                <a:gd name="T21" fmla="*/ 140 h 1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9" h="140">
                  <a:moveTo>
                    <a:pt x="0" y="11"/>
                  </a:moveTo>
                  <a:cubicBezTo>
                    <a:pt x="38" y="5"/>
                    <a:pt x="77" y="0"/>
                    <a:pt x="80" y="11"/>
                  </a:cubicBezTo>
                  <a:cubicBezTo>
                    <a:pt x="83" y="22"/>
                    <a:pt x="12" y="64"/>
                    <a:pt x="16" y="75"/>
                  </a:cubicBezTo>
                  <a:cubicBezTo>
                    <a:pt x="20" y="86"/>
                    <a:pt x="99" y="66"/>
                    <a:pt x="104" y="75"/>
                  </a:cubicBezTo>
                  <a:cubicBezTo>
                    <a:pt x="109" y="84"/>
                    <a:pt x="49" y="122"/>
                    <a:pt x="48" y="131"/>
                  </a:cubicBezTo>
                  <a:cubicBezTo>
                    <a:pt x="47" y="140"/>
                    <a:pt x="88" y="132"/>
                    <a:pt x="96" y="13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5478" name="Line 48"/>
          <p:cNvSpPr>
            <a:spLocks noChangeShapeType="1"/>
          </p:cNvSpPr>
          <p:nvPr/>
        </p:nvSpPr>
        <p:spPr bwMode="auto">
          <a:xfrm flipH="1">
            <a:off x="4857750" y="3498850"/>
            <a:ext cx="508000" cy="0"/>
          </a:xfrm>
          <a:prstGeom prst="line">
            <a:avLst/>
          </a:prstGeom>
          <a:noFill/>
          <a:ln w="28575">
            <a:solidFill>
              <a:srgbClr val="6699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79" name="Line 49"/>
          <p:cNvSpPr>
            <a:spLocks noChangeShapeType="1"/>
          </p:cNvSpPr>
          <p:nvPr/>
        </p:nvSpPr>
        <p:spPr bwMode="auto">
          <a:xfrm flipH="1">
            <a:off x="8439150" y="3473450"/>
            <a:ext cx="508000" cy="0"/>
          </a:xfrm>
          <a:prstGeom prst="line">
            <a:avLst/>
          </a:prstGeom>
          <a:noFill/>
          <a:ln w="28575">
            <a:solidFill>
              <a:srgbClr val="6699FF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0" name="Text Box 50"/>
          <p:cNvSpPr txBox="1">
            <a:spLocks noChangeArrowheads="1"/>
          </p:cNvSpPr>
          <p:nvPr/>
        </p:nvSpPr>
        <p:spPr bwMode="auto">
          <a:xfrm rot="-3459229">
            <a:off x="7367588" y="5548313"/>
            <a:ext cx="396875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endParaRPr lang="en-US" sz="1400" b="1">
              <a:latin typeface="Arial" charset="0"/>
            </a:endParaRPr>
          </a:p>
        </p:txBody>
      </p:sp>
      <p:sp>
        <p:nvSpPr>
          <p:cNvPr id="51" name="Title 1"/>
          <p:cNvSpPr txBox="1">
            <a:spLocks/>
          </p:cNvSpPr>
          <p:nvPr/>
        </p:nvSpPr>
        <p:spPr>
          <a:xfrm>
            <a:off x="633929" y="220767"/>
            <a:ext cx="7595671" cy="9954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Physics @ RHIC</a:t>
            </a:r>
            <a:r>
              <a:rPr lang="en-US" sz="4444" dirty="0" smtClean="0">
                <a:solidFill>
                  <a:srgbClr val="215968"/>
                </a:solidFill>
                <a:latin typeface="Times New Roman"/>
                <a:cs typeface="Times New Roman"/>
              </a:rPr>
              <a:t>  </a:t>
            </a:r>
            <a: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  <a:t/>
            </a:r>
            <a:b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</a:br>
            <a:r>
              <a:rPr lang="en-US" sz="27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New with Heavy Ions</a:t>
            </a:r>
            <a:endParaRPr lang="en-US" sz="27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2965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 xmlns:mv="urn:schemas-microsoft-com:mac:vml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52" y="118155"/>
            <a:ext cx="7595671" cy="471125"/>
          </a:xfr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Physics @ RHIC</a:t>
            </a:r>
            <a:r>
              <a:rPr lang="en-US" sz="32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  </a:t>
            </a:r>
            <a:r>
              <a:rPr lang="en-US" sz="2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Important observations (Light flavors)</a:t>
            </a:r>
            <a:endParaRPr lang="en-US" sz="22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6387" y="883920"/>
            <a:ext cx="5074777" cy="3383280"/>
            <a:chOff x="213388" y="1149451"/>
            <a:chExt cx="3947500" cy="2499304"/>
          </a:xfrm>
        </p:grpSpPr>
        <p:pic>
          <p:nvPicPr>
            <p:cNvPr id="9" name="Picture 5"/>
            <p:cNvPicPr>
              <a:picLocks noChangeAspect="1" noChangeArrowheads="1"/>
            </p:cNvPicPr>
            <p:nvPr/>
          </p:nvPicPr>
          <p:blipFill>
            <a:blip r:embed="rId2"/>
            <a:srcRect t="11539" r="2884"/>
            <a:stretch>
              <a:fillRect/>
            </a:stretch>
          </p:blipFill>
          <p:spPr bwMode="auto">
            <a:xfrm>
              <a:off x="213388" y="1601660"/>
              <a:ext cx="3947500" cy="2047095"/>
            </a:xfrm>
            <a:prstGeom prst="rect">
              <a:avLst/>
            </a:prstGeom>
            <a:noFill/>
            <a:ln w="25400">
              <a:solidFill>
                <a:schemeClr val="accent5">
                  <a:lumMod val="50000"/>
                </a:schemeClr>
              </a:solidFill>
            </a:ln>
          </p:spPr>
        </p:pic>
        <p:sp>
          <p:nvSpPr>
            <p:cNvPr id="11" name="TextBox 10"/>
            <p:cNvSpPr txBox="1"/>
            <p:nvPr/>
          </p:nvSpPr>
          <p:spPr>
            <a:xfrm>
              <a:off x="739292" y="1149451"/>
              <a:ext cx="21390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215968"/>
                  </a:solidFill>
                </a:rPr>
                <a:t>Partonic Energy Loss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028700" y="6171684"/>
            <a:ext cx="690118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omic Sans MS"/>
                <a:cs typeface="Comic Sans MS"/>
              </a:rPr>
              <a:t>Medium created at RHIC has very high opacity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61165" y="1326839"/>
            <a:ext cx="3957435" cy="2793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charset="2"/>
              <a:buChar char="ü"/>
            </a:pPr>
            <a:r>
              <a:rPr lang="en-US" dirty="0" smtClean="0">
                <a:latin typeface="Times New Roman"/>
                <a:cs typeface="Times New Roman"/>
              </a:rPr>
              <a:t>In central </a:t>
            </a:r>
            <a:r>
              <a:rPr lang="en-US" dirty="0" err="1" smtClean="0">
                <a:latin typeface="Times New Roman"/>
                <a:cs typeface="Times New Roman"/>
              </a:rPr>
              <a:t>Au+Au</a:t>
            </a:r>
            <a:r>
              <a:rPr lang="en-US" dirty="0" smtClean="0">
                <a:latin typeface="Times New Roman"/>
                <a:cs typeface="Times New Roman"/>
              </a:rPr>
              <a:t> collisions the light hadrons in away-side jets are suppressed. </a:t>
            </a:r>
          </a:p>
          <a:p>
            <a:pPr>
              <a:buFont typeface="Wingdings" charset="2"/>
              <a:buChar char="ü"/>
            </a:pPr>
            <a:endParaRPr lang="en-US" sz="105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dirty="0" smtClean="0">
                <a:latin typeface="Times New Roman"/>
                <a:cs typeface="Times New Roman"/>
              </a:rPr>
              <a:t>Not the case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in </a:t>
            </a:r>
            <a:r>
              <a:rPr lang="en-US" dirty="0" err="1" smtClean="0">
                <a:latin typeface="Times New Roman"/>
                <a:cs typeface="Times New Roman"/>
              </a:rPr>
              <a:t>p+p</a:t>
            </a:r>
            <a:r>
              <a:rPr lang="en-US" dirty="0" smtClean="0">
                <a:latin typeface="Times New Roman"/>
                <a:cs typeface="Times New Roman"/>
              </a:rPr>
              <a:t> and </a:t>
            </a:r>
            <a:r>
              <a:rPr lang="en-US" dirty="0" err="1" smtClean="0">
                <a:latin typeface="Times New Roman"/>
                <a:cs typeface="Times New Roman"/>
              </a:rPr>
              <a:t>d+Au</a:t>
            </a:r>
            <a:endParaRPr lang="en-US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endParaRPr lang="en-US" sz="105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dirty="0" smtClean="0">
                <a:latin typeface="Times New Roman"/>
                <a:cs typeface="Times New Roman"/>
              </a:rPr>
              <a:t>In addition, a measurement of energy loss of high </a:t>
            </a:r>
            <a:r>
              <a:rPr lang="en-US" dirty="0" err="1" smtClean="0">
                <a:latin typeface="Times New Roman"/>
                <a:cs typeface="Times New Roman"/>
              </a:rPr>
              <a:t>p</a:t>
            </a:r>
            <a:r>
              <a:rPr lang="en-US" baseline="-25000" dirty="0" err="1" smtClean="0">
                <a:latin typeface="Times New Roman"/>
                <a:cs typeface="Times New Roman"/>
              </a:rPr>
              <a:t>T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dirty="0" err="1" smtClean="0">
                <a:latin typeface="Times New Roman"/>
                <a:cs typeface="Times New Roman"/>
              </a:rPr>
              <a:t>partons</a:t>
            </a:r>
            <a:r>
              <a:rPr lang="en-US" dirty="0" smtClean="0">
                <a:latin typeface="Times New Roman"/>
                <a:cs typeface="Times New Roman"/>
              </a:rPr>
              <a:t> using R</a:t>
            </a:r>
            <a:r>
              <a:rPr lang="en-US" baseline="-25000" dirty="0" smtClean="0">
                <a:latin typeface="Times New Roman"/>
                <a:cs typeface="Times New Roman"/>
              </a:rPr>
              <a:t>AB</a:t>
            </a:r>
            <a:r>
              <a:rPr lang="en-US" dirty="0" smtClean="0">
                <a:latin typeface="Times New Roman"/>
                <a:cs typeface="Times New Roman"/>
              </a:rPr>
              <a:t> shows significant suppression</a:t>
            </a:r>
          </a:p>
          <a:p>
            <a:pPr>
              <a:buFont typeface="Wingdings" charset="2"/>
              <a:buChar char="ü"/>
            </a:pPr>
            <a:endParaRPr lang="en-US" sz="105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partons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 lose energy via gluon radiation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633161" y="4533900"/>
            <a:ext cx="5643939" cy="12936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80384">
              <a:spcBef>
                <a:spcPts val="844"/>
              </a:spcBef>
            </a:pPr>
            <a:r>
              <a:rPr lang="en-US" sz="1600" dirty="0" smtClean="0">
                <a:latin typeface="Comic Sans MS"/>
                <a:cs typeface="Comic Sans MS"/>
              </a:rPr>
              <a:t>Nuclear </a:t>
            </a:r>
            <a:r>
              <a:rPr lang="en-US" sz="1600" dirty="0">
                <a:latin typeface="Comic Sans MS"/>
                <a:cs typeface="Comic Sans MS"/>
              </a:rPr>
              <a:t>modification factor </a:t>
            </a:r>
            <a:r>
              <a:rPr lang="en-US" b="1" dirty="0" smtClean="0">
                <a:latin typeface="Comic Sans MS"/>
                <a:cs typeface="Comic Sans MS"/>
              </a:rPr>
              <a:t>R</a:t>
            </a:r>
            <a:r>
              <a:rPr lang="en-US" b="1" baseline="-6000" dirty="0" smtClean="0">
                <a:latin typeface="Comic Sans MS"/>
                <a:cs typeface="Comic Sans MS"/>
              </a:rPr>
              <a:t>AA</a:t>
            </a:r>
          </a:p>
          <a:p>
            <a:pPr marL="480384">
              <a:spcBef>
                <a:spcPts val="844"/>
              </a:spcBef>
            </a:pPr>
            <a:r>
              <a:rPr lang="en-US" sz="1600" b="1" baseline="-6000" dirty="0">
                <a:latin typeface="Comic Sans MS"/>
                <a:cs typeface="Comic Sans MS"/>
              </a:rPr>
              <a:t>	</a:t>
            </a:r>
            <a:r>
              <a:rPr lang="en-US" sz="1600" dirty="0" smtClean="0">
                <a:latin typeface="Comic Sans MS"/>
                <a:cs typeface="Comic Sans MS"/>
              </a:rPr>
              <a:t>→ </a:t>
            </a:r>
            <a:r>
              <a:rPr lang="en-US" sz="1600" dirty="0">
                <a:latin typeface="Comic Sans MS"/>
                <a:cs typeface="Comic Sans MS"/>
              </a:rPr>
              <a:t>energy loss </a:t>
            </a:r>
            <a:r>
              <a:rPr lang="en-US" sz="1600" dirty="0" smtClean="0">
                <a:latin typeface="Comic Sans MS"/>
                <a:cs typeface="Comic Sans MS"/>
              </a:rPr>
              <a:t>in </a:t>
            </a:r>
            <a:r>
              <a:rPr lang="en-US" sz="1600" dirty="0" err="1" smtClean="0">
                <a:latin typeface="Comic Sans MS"/>
                <a:cs typeface="Comic Sans MS"/>
              </a:rPr>
              <a:t>partonic</a:t>
            </a:r>
            <a:r>
              <a:rPr lang="en-US" sz="1600" dirty="0" smtClean="0">
                <a:latin typeface="Comic Sans MS"/>
                <a:cs typeface="Comic Sans MS"/>
              </a:rPr>
              <a:t> mater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  <a:p>
            <a:pPr marL="194634">
              <a:spcBef>
                <a:spcPts val="844"/>
              </a:spcBef>
            </a:pP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	R</a:t>
            </a:r>
            <a:r>
              <a:rPr lang="en-US" sz="1600" baseline="-25000" dirty="0" smtClean="0">
                <a:solidFill>
                  <a:srgbClr val="FF0000"/>
                </a:solidFill>
                <a:latin typeface="Comic Sans MS"/>
                <a:cs typeface="Comic Sans MS"/>
              </a:rPr>
              <a:t>AA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mic Sans MS"/>
                <a:cs typeface="Comic Sans MS"/>
              </a:rPr>
              <a:t>= (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A-A </a:t>
            </a:r>
            <a:r>
              <a:rPr lang="en-US" sz="1600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p</a:t>
            </a:r>
            <a:r>
              <a:rPr lang="en-US" sz="1600" baseline="-25000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T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mic Sans MS"/>
                <a:cs typeface="Comic Sans MS"/>
              </a:rPr>
              <a:t>spectra)/(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p-p </a:t>
            </a:r>
            <a:r>
              <a:rPr lang="en-US" sz="1600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p</a:t>
            </a:r>
            <a:r>
              <a:rPr lang="en-US" sz="1600" baseline="-25000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T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mic Sans MS"/>
                <a:cs typeface="Comic Sans MS"/>
              </a:rPr>
              <a:t>spectra * 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“volume”)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  <a:p>
            <a:endParaRPr lang="en-US" sz="14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69647" y="63500"/>
            <a:ext cx="6843953" cy="550333"/>
          </a:xfr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Physics @ RHIC </a:t>
            </a:r>
            <a:r>
              <a:rPr lang="en-US" sz="28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–</a:t>
            </a:r>
            <a:r>
              <a:rPr lang="en-US" sz="24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Heavy Quark Sector</a:t>
            </a:r>
            <a:endParaRPr lang="en-US" sz="2400" dirty="0">
              <a:solidFill>
                <a:srgbClr val="215968"/>
              </a:solidFill>
              <a:latin typeface="Times New Roman"/>
              <a:cs typeface="Times New Roman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69645" y="631819"/>
            <a:ext cx="8528821" cy="5558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r>
              <a:rPr lang="en-US" dirty="0">
                <a:latin typeface="Times New Roman"/>
                <a:cs typeface="Times New Roman"/>
              </a:rPr>
              <a:t> Heavy flavor is produced at the earlier stages of the collision via gluon fusion </a:t>
            </a:r>
            <a:r>
              <a:rPr lang="en-US" dirty="0" smtClean="0">
                <a:latin typeface="Times New Roman"/>
                <a:cs typeface="Times New Roman"/>
              </a:rPr>
              <a:t>:</a:t>
            </a: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sz="800" dirty="0" smtClean="0">
              <a:latin typeface="Times New Roman"/>
              <a:cs typeface="Times New Roman"/>
            </a:endParaRPr>
          </a:p>
          <a:p>
            <a:pPr lvl="1" eaLnBrk="1" hangingPunct="1">
              <a:spcBef>
                <a:spcPct val="20000"/>
              </a:spcBef>
              <a:buClr>
                <a:srgbClr val="FF0000"/>
              </a:buClr>
              <a:buSzPct val="100000"/>
              <a:buFont typeface="Wingdings" charset="2"/>
              <a:buChar char="Ø"/>
            </a:pPr>
            <a:r>
              <a:rPr lang="en-US" sz="1600" dirty="0">
                <a:latin typeface="Calibri" charset="0"/>
              </a:rPr>
              <a:t> </a:t>
            </a:r>
            <a:r>
              <a:rPr lang="en-US" sz="1600" dirty="0">
                <a:latin typeface="Times New Roman"/>
                <a:cs typeface="Times New Roman"/>
              </a:rPr>
              <a:t>not affected by chiral symmetry </a:t>
            </a:r>
            <a:r>
              <a:rPr lang="en-US" sz="1600" dirty="0" smtClean="0">
                <a:latin typeface="Times New Roman"/>
                <a:cs typeface="Times New Roman"/>
              </a:rPr>
              <a:t>restoration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smtClean="0">
                <a:latin typeface="Times New Roman"/>
                <a:cs typeface="Times New Roman"/>
              </a:rPr>
              <a:t>(i.e. mass is the same in/out of medium)</a:t>
            </a:r>
          </a:p>
          <a:p>
            <a:pPr lvl="1" eaLnBrk="1" hangingPunct="1">
              <a:spcBef>
                <a:spcPct val="20000"/>
              </a:spcBef>
              <a:buClr>
                <a:srgbClr val="FF0000"/>
              </a:buClr>
              <a:buSzPct val="100000"/>
              <a:buFont typeface="Wingdings" charset="2"/>
              <a:buChar char="Ø"/>
            </a:pPr>
            <a:r>
              <a:rPr lang="en-US" sz="1600" dirty="0" smtClean="0">
                <a:latin typeface="Times New Roman"/>
                <a:cs typeface="Times New Roman"/>
              </a:rPr>
              <a:t> production cross-section </a:t>
            </a:r>
            <a:r>
              <a:rPr lang="en-US" sz="1600" dirty="0">
                <a:latin typeface="Times New Roman"/>
                <a:cs typeface="Times New Roman"/>
              </a:rPr>
              <a:t>found to binary </a:t>
            </a:r>
            <a:r>
              <a:rPr lang="en-US" sz="1600" dirty="0" smtClean="0">
                <a:latin typeface="Times New Roman"/>
                <a:cs typeface="Times New Roman"/>
              </a:rPr>
              <a:t>scale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sz="1600" b="1" dirty="0" smtClean="0">
                <a:latin typeface="Calibri" charset="0"/>
              </a:rPr>
              <a:t> </a:t>
            </a:r>
            <a:r>
              <a:rPr lang="en-US" sz="1600" b="1" dirty="0">
                <a:solidFill>
                  <a:srgbClr val="B8240C"/>
                </a:solidFill>
                <a:latin typeface="Calibri" charset="0"/>
              </a:rPr>
              <a:t>ideal </a:t>
            </a:r>
            <a:r>
              <a:rPr lang="en-US" sz="1600" b="1" dirty="0" smtClean="0">
                <a:solidFill>
                  <a:srgbClr val="B8240C"/>
                </a:solidFill>
                <a:latin typeface="Calibri" charset="0"/>
              </a:rPr>
              <a:t>(calibrated) </a:t>
            </a:r>
            <a:r>
              <a:rPr lang="en-US" sz="1600" b="1" dirty="0">
                <a:solidFill>
                  <a:srgbClr val="B8240C"/>
                </a:solidFill>
                <a:latin typeface="Calibri" charset="0"/>
              </a:rPr>
              <a:t>probe the medium created</a:t>
            </a:r>
            <a:r>
              <a:rPr lang="en-US" sz="1600" dirty="0">
                <a:solidFill>
                  <a:srgbClr val="B8240C"/>
                </a:solidFill>
                <a:latin typeface="Calibri" charset="0"/>
              </a:rPr>
              <a:t> </a:t>
            </a:r>
            <a:r>
              <a:rPr lang="en-US" sz="1600" dirty="0">
                <a:latin typeface="Calibri" charset="0"/>
              </a:rPr>
              <a:t>in</a:t>
            </a:r>
            <a:r>
              <a:rPr lang="en-US" sz="1600" dirty="0" smtClean="0">
                <a:latin typeface="Calibri" charset="0"/>
              </a:rPr>
              <a:t> heavy ion collision</a:t>
            </a:r>
          </a:p>
          <a:p>
            <a:pPr lvl="1" eaLnBrk="1" hangingPunct="1">
              <a:spcBef>
                <a:spcPct val="20000"/>
              </a:spcBef>
            </a:pPr>
            <a:endParaRPr lang="en-US" sz="800" dirty="0" smtClean="0">
              <a:latin typeface="Calibri" charset="0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r>
              <a:rPr lang="en-US" dirty="0" smtClean="0">
                <a:latin typeface="Times New Roman"/>
                <a:cs typeface="Times New Roman"/>
              </a:rPr>
              <a:t> Theoretical </a:t>
            </a:r>
            <a:r>
              <a:rPr lang="en-US" dirty="0">
                <a:latin typeface="Times New Roman"/>
                <a:cs typeface="Times New Roman"/>
              </a:rPr>
              <a:t>models predicted gluon </a:t>
            </a:r>
            <a:r>
              <a:rPr lang="en-US" dirty="0" err="1">
                <a:latin typeface="Times New Roman"/>
                <a:cs typeface="Times New Roman"/>
              </a:rPr>
              <a:t>radiative</a:t>
            </a:r>
            <a:r>
              <a:rPr lang="en-US" dirty="0">
                <a:latin typeface="Times New Roman"/>
                <a:cs typeface="Times New Roman"/>
              </a:rPr>
              <a:t> energy loss for heavy quarks to be</a:t>
            </a:r>
            <a:r>
              <a:rPr lang="en-US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b="1" dirty="0">
                <a:solidFill>
                  <a:srgbClr val="B8240C"/>
                </a:solidFill>
                <a:latin typeface="Times New Roman"/>
                <a:cs typeface="Times New Roman"/>
              </a:rPr>
              <a:t>smaller</a:t>
            </a:r>
            <a:r>
              <a:rPr lang="en-US" dirty="0">
                <a:latin typeface="Times New Roman"/>
                <a:cs typeface="Times New Roman"/>
              </a:rPr>
              <a:t> than of light </a:t>
            </a:r>
            <a:r>
              <a:rPr lang="en-US" dirty="0" smtClean="0">
                <a:latin typeface="Times New Roman"/>
                <a:cs typeface="Times New Roman"/>
              </a:rPr>
              <a:t>quarks, </a:t>
            </a:r>
            <a:r>
              <a:rPr lang="en-US" dirty="0">
                <a:latin typeface="Times New Roman"/>
                <a:cs typeface="Times New Roman"/>
              </a:rPr>
              <a:t>which is </a:t>
            </a:r>
            <a:r>
              <a:rPr lang="en-US" b="1" dirty="0">
                <a:solidFill>
                  <a:srgbClr val="FF0000"/>
                </a:solidFill>
                <a:latin typeface="Times New Roman"/>
                <a:cs typeface="Times New Roman"/>
              </a:rPr>
              <a:t>not </a:t>
            </a:r>
            <a:r>
              <a:rPr lang="en-US" dirty="0">
                <a:latin typeface="Times New Roman"/>
                <a:cs typeface="Times New Roman"/>
              </a:rPr>
              <a:t>experimentally </a:t>
            </a:r>
            <a:r>
              <a:rPr lang="en-US" dirty="0" smtClean="0">
                <a:latin typeface="Times New Roman"/>
                <a:cs typeface="Times New Roman"/>
              </a:rPr>
              <a:t>observed.</a:t>
            </a: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</a:pPr>
            <a:endParaRPr lang="en-US" sz="800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</a:pPr>
            <a:endParaRPr lang="en-US" sz="1600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r>
              <a:rPr lang="en-US" sz="1600" dirty="0" smtClean="0">
                <a:latin typeface="Times New Roman"/>
                <a:cs typeface="Times New Roman"/>
              </a:rPr>
              <a:t> </a:t>
            </a:r>
          </a:p>
        </p:txBody>
      </p:sp>
      <p:pic>
        <p:nvPicPr>
          <p:cNvPr id="5" name="Picture 10" descr="RAAnew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" y="2997290"/>
            <a:ext cx="4706635" cy="3383476"/>
          </a:xfrm>
          <a:prstGeom prst="rect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940300" y="3412160"/>
            <a:ext cx="4191000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 charset="0"/>
              <a:buNone/>
            </a:pPr>
            <a:r>
              <a:rPr lang="en-US" sz="1400" dirty="0" smtClean="0"/>
              <a:t>1) </a:t>
            </a:r>
            <a:r>
              <a:rPr lang="en-US" sz="1600" b="1" dirty="0" smtClean="0"/>
              <a:t>Non</a:t>
            </a:r>
            <a:r>
              <a:rPr lang="en-US" sz="1600" b="1" dirty="0"/>
              <a:t>-photonic electrons (</a:t>
            </a:r>
            <a:r>
              <a:rPr lang="en-US" sz="1600" b="1" dirty="0" smtClean="0"/>
              <a:t>NPE) Method</a:t>
            </a:r>
          </a:p>
          <a:p>
            <a:pPr>
              <a:buFont typeface="Arial" charset="0"/>
              <a:buNone/>
            </a:pPr>
            <a:r>
              <a:rPr lang="en-US" sz="1400" i="1" dirty="0" smtClean="0"/>
              <a:t>	- decayed from </a:t>
            </a:r>
            <a:r>
              <a:rPr lang="en-US" sz="1400" i="1" dirty="0"/>
              <a:t>charm </a:t>
            </a:r>
            <a:r>
              <a:rPr lang="en-US" sz="1400" b="1" i="1" dirty="0"/>
              <a:t>and </a:t>
            </a:r>
            <a:r>
              <a:rPr lang="en-US" sz="1400" i="1" dirty="0"/>
              <a:t>beauty hadrons</a:t>
            </a:r>
          </a:p>
          <a:p>
            <a:pPr>
              <a:buFont typeface="Arial" charset="0"/>
              <a:buNone/>
            </a:pPr>
            <a:endParaRPr lang="en-US" sz="1400" dirty="0"/>
          </a:p>
          <a:p>
            <a:pPr>
              <a:buFont typeface="Arial" charset="0"/>
              <a:buNone/>
            </a:pPr>
            <a:r>
              <a:rPr lang="en-US" sz="1400" dirty="0"/>
              <a:t>2) At </a:t>
            </a:r>
            <a:r>
              <a:rPr lang="en-US" sz="1400" dirty="0" err="1"/>
              <a:t>p</a:t>
            </a:r>
            <a:r>
              <a:rPr lang="en-US" sz="1400" baseline="-25000" dirty="0" err="1"/>
              <a:t>T</a:t>
            </a:r>
            <a:r>
              <a:rPr lang="en-US" sz="1400" dirty="0"/>
              <a:t> ≥ 6 </a:t>
            </a:r>
            <a:r>
              <a:rPr lang="en-US" sz="1400" dirty="0" err="1"/>
              <a:t>GeV/c</a:t>
            </a:r>
            <a:r>
              <a:rPr lang="en-US" sz="1400" dirty="0"/>
              <a:t>,</a:t>
            </a:r>
          </a:p>
          <a:p>
            <a:pPr>
              <a:buFont typeface="Arial" charset="0"/>
              <a:buNone/>
            </a:pPr>
            <a:endParaRPr lang="en-US" sz="1400" dirty="0"/>
          </a:p>
          <a:p>
            <a:pPr>
              <a:buFont typeface="Arial" charset="0"/>
              <a:buNone/>
            </a:pPr>
            <a:r>
              <a:rPr lang="en-US" sz="1400" dirty="0">
                <a:solidFill>
                  <a:srgbClr val="85131D"/>
                </a:solidFill>
              </a:rPr>
              <a:t>R</a:t>
            </a:r>
            <a:r>
              <a:rPr lang="en-US" sz="1400" baseline="-25000" dirty="0">
                <a:solidFill>
                  <a:srgbClr val="85131D"/>
                </a:solidFill>
              </a:rPr>
              <a:t>AA</a:t>
            </a:r>
            <a:r>
              <a:rPr lang="en-US" sz="1400" dirty="0">
                <a:solidFill>
                  <a:srgbClr val="85131D"/>
                </a:solidFill>
              </a:rPr>
              <a:t>(NPE) ~ </a:t>
            </a:r>
            <a:r>
              <a:rPr lang="en-US" sz="1400" dirty="0" err="1">
                <a:solidFill>
                  <a:srgbClr val="85131D"/>
                </a:solidFill>
              </a:rPr>
              <a:t>R</a:t>
            </a:r>
            <a:r>
              <a:rPr lang="en-US" sz="1400" baseline="-25000" dirty="0" err="1">
                <a:solidFill>
                  <a:srgbClr val="85131D"/>
                </a:solidFill>
              </a:rPr>
              <a:t>AA</a:t>
            </a:r>
            <a:r>
              <a:rPr lang="en-US" sz="1400" dirty="0" err="1">
                <a:solidFill>
                  <a:srgbClr val="85131D"/>
                </a:solidFill>
              </a:rPr>
              <a:t>(h</a:t>
            </a:r>
            <a:r>
              <a:rPr lang="en-US" sz="1400" baseline="30000" dirty="0">
                <a:solidFill>
                  <a:srgbClr val="85131D"/>
                </a:solidFill>
              </a:rPr>
              <a:t>±</a:t>
            </a:r>
            <a:r>
              <a:rPr lang="en-US" sz="1400" dirty="0">
                <a:solidFill>
                  <a:srgbClr val="85131D"/>
                </a:solidFill>
              </a:rPr>
              <a:t>) !!</a:t>
            </a:r>
            <a:r>
              <a:rPr lang="en-US" sz="1400" dirty="0" smtClean="0">
                <a:solidFill>
                  <a:srgbClr val="85131D"/>
                </a:solidFill>
              </a:rPr>
              <a:t>!</a:t>
            </a:r>
          </a:p>
          <a:p>
            <a:pPr>
              <a:buFont typeface="Arial" charset="0"/>
              <a:buNone/>
            </a:pPr>
            <a:endParaRPr lang="en-US" sz="1400" dirty="0" smtClean="0">
              <a:solidFill>
                <a:srgbClr val="85131D"/>
              </a:solidFill>
            </a:endParaRPr>
          </a:p>
          <a:p>
            <a:pPr>
              <a:buFont typeface="Arial" charset="0"/>
              <a:buNone/>
            </a:pPr>
            <a:r>
              <a:rPr lang="en-US" sz="1400" dirty="0" smtClean="0"/>
              <a:t>3) Surprising Results: </a:t>
            </a:r>
          </a:p>
          <a:p>
            <a:r>
              <a:rPr lang="en-US" sz="1400" dirty="0" smtClean="0"/>
              <a:t>	contradicts </a:t>
            </a:r>
            <a:r>
              <a:rPr lang="en-US" sz="1400" dirty="0" err="1" smtClean="0"/>
              <a:t>pQCD</a:t>
            </a:r>
            <a:r>
              <a:rPr lang="en-US" sz="1400" dirty="0" smtClean="0"/>
              <a:t> predictions</a:t>
            </a:r>
          </a:p>
          <a:p>
            <a:r>
              <a:rPr lang="en-US" sz="1400" dirty="0" smtClean="0"/>
              <a:t>	challenges our understanding of the energy loss mechanism </a:t>
            </a:r>
          </a:p>
          <a:p>
            <a:pPr>
              <a:buFont typeface="Arial" charset="0"/>
              <a:buNone/>
            </a:pPr>
            <a:r>
              <a:rPr lang="en-US" sz="16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Needs Direct measurement of D and B mesons</a:t>
            </a:r>
            <a:endParaRPr lang="en-US" sz="16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8A0BC-B9EE-A14A-BBC8-720FE8BEA3C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09" y="63500"/>
            <a:ext cx="8923390" cy="65786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Measurement using Silicon Vertex Detector and decay vertex fit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0609" y="1338580"/>
            <a:ext cx="8584497" cy="17602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r>
              <a:rPr lang="en-US" sz="2000" dirty="0" smtClean="0">
                <a:solidFill>
                  <a:srgbClr val="215968"/>
                </a:solidFill>
              </a:rPr>
              <a:t>✔</a:t>
            </a:r>
            <a:r>
              <a:rPr lang="en-US" sz="2000" dirty="0" smtClean="0"/>
              <a:t> SVT/SSD not designed (thickness, geometry) for charm measurement</a:t>
            </a:r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r>
              <a:rPr lang="en-US" sz="2000" dirty="0" smtClean="0">
                <a:solidFill>
                  <a:srgbClr val="215968"/>
                </a:solidFill>
              </a:rPr>
              <a:t>✔</a:t>
            </a:r>
            <a:r>
              <a:rPr lang="en-US" sz="2000" dirty="0" smtClean="0"/>
              <a:t> Full reconstruction/fit of the decay vertex by combining K and </a:t>
            </a:r>
            <a:r>
              <a:rPr lang="en-US" sz="2000" dirty="0" err="1" smtClean="0"/>
              <a:t>π</a:t>
            </a:r>
            <a:r>
              <a:rPr lang="en-US" sz="2000" dirty="0" smtClean="0"/>
              <a:t> tracks</a:t>
            </a:r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r>
              <a:rPr lang="en-US" sz="2000" dirty="0" smtClean="0"/>
              <a:t>		– Some particle ID capabilities obtained from TPC </a:t>
            </a:r>
            <a:r>
              <a:rPr lang="en-US" sz="2000" dirty="0" err="1" smtClean="0"/>
              <a:t>dE</a:t>
            </a:r>
            <a:r>
              <a:rPr lang="en-US" sz="2000" dirty="0" smtClean="0"/>
              <a:t>/dx</a:t>
            </a: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2657" y="3670300"/>
            <a:ext cx="3535090" cy="2594083"/>
          </a:xfrm>
          <a:prstGeom prst="rect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6134100" y="4310049"/>
            <a:ext cx="571500" cy="1709751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934617" y="3991517"/>
            <a:ext cx="994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Poor PID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3661" y="3751249"/>
            <a:ext cx="5069839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Challenges: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Very short lived particles</a:t>
            </a:r>
            <a:r>
              <a:rPr lang="en-US" dirty="0" smtClean="0">
                <a:latin typeface="Times New Roman"/>
                <a:cs typeface="Times New Roman"/>
              </a:rPr>
              <a:t> (average decay-length 70 </a:t>
            </a:r>
            <a:r>
              <a:rPr lang="en-US" dirty="0" err="1" smtClean="0">
                <a:latin typeface="Times New Roman"/>
                <a:cs typeface="Times New Roman"/>
              </a:rPr>
              <a:t>μm</a:t>
            </a:r>
            <a:r>
              <a:rPr lang="en-US" dirty="0" smtClean="0">
                <a:latin typeface="Times New Roman"/>
                <a:cs typeface="Times New Roman"/>
              </a:rPr>
              <a:t>) 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coupled to </a:t>
            </a:r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arginal SVT resolution </a:t>
            </a:r>
            <a:r>
              <a:rPr lang="en-US" dirty="0" smtClean="0">
                <a:latin typeface="Times New Roman"/>
                <a:cs typeface="Times New Roman"/>
              </a:rPr>
              <a:t>(the pointing resolution is about 250 </a:t>
            </a:r>
            <a:r>
              <a:rPr lang="en-US" dirty="0" err="1" smtClean="0">
                <a:latin typeface="Times New Roman"/>
                <a:cs typeface="Times New Roman"/>
              </a:rPr>
              <a:t>μm</a:t>
            </a:r>
            <a:r>
              <a:rPr lang="en-US" dirty="0" smtClean="0">
                <a:latin typeface="Times New Roman"/>
                <a:cs typeface="Times New Roman"/>
              </a:rPr>
              <a:t>/</a:t>
            </a:r>
            <a:r>
              <a:rPr lang="en-US" dirty="0" err="1" smtClean="0">
                <a:latin typeface="Times New Roman"/>
                <a:cs typeface="Times New Roman"/>
              </a:rPr>
              <a:t>GeV</a:t>
            </a:r>
            <a:r>
              <a:rPr lang="en-US" dirty="0" smtClean="0">
                <a:latin typeface="Times New Roman"/>
                <a:cs typeface="Times New Roman"/>
              </a:rPr>
              <a:t>)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dirty="0" smtClean="0">
              <a:latin typeface="Times New Roman"/>
              <a:cs typeface="Times New Roman"/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sz="800" dirty="0" smtClean="0">
              <a:latin typeface="Times New Roman"/>
              <a:cs typeface="Times New Roman"/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Poor PID</a:t>
            </a:r>
            <a:r>
              <a:rPr lang="en-US" dirty="0" smtClean="0">
                <a:latin typeface="Times New Roman"/>
                <a:cs typeface="Times New Roman"/>
              </a:rPr>
              <a:t>: Lack of TOF+SVT data sets, </a:t>
            </a:r>
            <a:r>
              <a:rPr lang="en-US" dirty="0" err="1" smtClean="0">
                <a:latin typeface="Times New Roman"/>
                <a:cs typeface="Times New Roman"/>
              </a:rPr>
              <a:t>dE</a:t>
            </a:r>
            <a:r>
              <a:rPr lang="en-US" dirty="0" smtClean="0">
                <a:latin typeface="Times New Roman"/>
                <a:cs typeface="Times New Roman"/>
              </a:rPr>
              <a:t>/dx has limited resolving power. 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96957" y="3300968"/>
            <a:ext cx="2664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dE/dx</a:t>
            </a:r>
            <a:r>
              <a:rPr lang="en-US" dirty="0" smtClean="0"/>
              <a:t> bands of </a:t>
            </a:r>
            <a:r>
              <a:rPr lang="en-US" b="1" dirty="0" err="1" smtClean="0">
                <a:solidFill>
                  <a:srgbClr val="0000FF"/>
                </a:solidFill>
              </a:rPr>
              <a:t>Kaon</a:t>
            </a:r>
            <a:r>
              <a:rPr lang="en-US" dirty="0" smtClean="0"/>
              <a:t>, </a:t>
            </a:r>
            <a:r>
              <a:rPr lang="en-US" b="1" dirty="0" err="1" smtClean="0">
                <a:solidFill>
                  <a:srgbClr val="FF0000"/>
                </a:solidFill>
              </a:rPr>
              <a:t>Pion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3EC7D-B21C-124B-8087-CB3DAD0F25E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3222"/>
          <a:stretch/>
        </p:blipFill>
        <p:spPr>
          <a:xfrm>
            <a:off x="-88900" y="922717"/>
            <a:ext cx="4808148" cy="2995604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026501" y="184053"/>
            <a:ext cx="6738933" cy="7386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</a:t>
            </a:r>
            <a:r>
              <a:rPr kumimoji="0" lang="en-US" sz="40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0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Decay Topology</a:t>
            </a: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423332" y="4342224"/>
            <a:ext cx="8263467" cy="2014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dirty="0" smtClean="0">
                <a:latin typeface="Calibri" charset="0"/>
                <a:ea typeface="Helvetica Neue Light" charset="0"/>
                <a:cs typeface="Helvetica Neue Light" charset="0"/>
              </a:rPr>
              <a:t>We introduced the Full </a:t>
            </a:r>
            <a:r>
              <a:rPr lang="en-US" dirty="0">
                <a:latin typeface="Calibri" charset="0"/>
                <a:ea typeface="Helvetica Neue Light" charset="0"/>
                <a:cs typeface="Helvetica Neue Light" charset="0"/>
              </a:rPr>
              <a:t>reconstruction/fit of the decay </a:t>
            </a:r>
            <a:r>
              <a:rPr lang="en-US" dirty="0" smtClean="0">
                <a:latin typeface="Calibri" charset="0"/>
                <a:ea typeface="Helvetica Neue Light" charset="0"/>
                <a:cs typeface="Helvetica Neue Light" charset="0"/>
              </a:rPr>
              <a:t>vertex	</a:t>
            </a:r>
            <a:endParaRPr lang="en-US" dirty="0">
              <a:latin typeface="Calibri" charset="0"/>
              <a:ea typeface="Helvetica Neue Light" charset="0"/>
              <a:cs typeface="Helvetica Neue Light" charset="0"/>
            </a:endParaRP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dirty="0">
              <a:latin typeface="Calibri" charset="0"/>
              <a:ea typeface="Helvetica Neue Light" charset="0"/>
              <a:cs typeface="Helvetica Neue Light" charset="0"/>
            </a:endParaRP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dirty="0" smtClean="0">
                <a:latin typeface="Calibri" charset="0"/>
                <a:ea typeface="Helvetica Neue Light" charset="0"/>
                <a:cs typeface="Helvetica Neue Light" charset="0"/>
              </a:rPr>
              <a:t>We introduced and Used the </a:t>
            </a:r>
            <a:r>
              <a:rPr lang="en-US" dirty="0">
                <a:latin typeface="Calibri" charset="0"/>
                <a:ea typeface="Helvetica Neue Light" charset="0"/>
                <a:cs typeface="Helvetica Neue Light" charset="0"/>
              </a:rPr>
              <a:t>full track error matrix for best error estimates</a:t>
            </a: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dirty="0">
              <a:latin typeface="Calibri" charset="0"/>
              <a:ea typeface="Helvetica Neue Light" charset="0"/>
              <a:cs typeface="Helvetica Neue Light" charset="0"/>
            </a:endParaRP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dirty="0">
                <a:latin typeface="Calibri" charset="0"/>
                <a:ea typeface="Helvetica Neue Light" charset="0"/>
                <a:cs typeface="Helvetica Neue Light" charset="0"/>
              </a:rPr>
              <a:t>Optimization of cuts based on MC </a:t>
            </a:r>
            <a:r>
              <a:rPr lang="en-US" dirty="0" smtClean="0">
                <a:latin typeface="Calibri" charset="0"/>
                <a:ea typeface="Helvetica Neue Light" charset="0"/>
                <a:cs typeface="Helvetica Neue Light" charset="0"/>
              </a:rPr>
              <a:t>studies</a:t>
            </a: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dirty="0" smtClean="0">
              <a:latin typeface="Calibri" charset="0"/>
              <a:ea typeface="Helvetica Neue Light" charset="0"/>
              <a:cs typeface="Helvetica Neue Light" charset="0"/>
            </a:endParaRP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dirty="0" smtClean="0">
                <a:latin typeface="Calibri" charset="0"/>
                <a:ea typeface="Helvetica Neue Light" charset="0"/>
                <a:cs typeface="Helvetica Neue Light" charset="0"/>
              </a:rPr>
              <a:t>Better </a:t>
            </a:r>
            <a:r>
              <a:rPr lang="en-US" dirty="0" smtClean="0">
                <a:latin typeface="Calibri" charset="0"/>
              </a:rPr>
              <a:t>resolution in secondary vertex position is achieved with the fit method compared to usual helix swimming methods.</a:t>
            </a:r>
            <a:endParaRPr lang="en-US" dirty="0" smtClean="0"/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dirty="0">
              <a:latin typeface="Calibri" charset="0"/>
              <a:ea typeface="Helvetica Neue Light" charset="0"/>
              <a:cs typeface="Helvetica Neue Light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4808148" y="1166348"/>
            <a:ext cx="4289807" cy="3097467"/>
            <a:chOff x="4107108" y="1125708"/>
            <a:chExt cx="4289807" cy="3097467"/>
          </a:xfrm>
        </p:grpSpPr>
        <p:pic>
          <p:nvPicPr>
            <p:cNvPr id="7" name="Picture 4" descr="correlation_decay_geant_fit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107108" y="1125708"/>
              <a:ext cx="4043117" cy="3097467"/>
            </a:xfrm>
            <a:prstGeom prst="rect">
              <a:avLst/>
            </a:prstGeom>
            <a:noFill/>
            <a:ln w="6350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8" name="Text Box 38"/>
            <p:cNvSpPr txBox="1">
              <a:spLocks noChangeArrowheads="1"/>
            </p:cNvSpPr>
            <p:nvPr/>
          </p:nvSpPr>
          <p:spPr bwMode="auto">
            <a:xfrm>
              <a:off x="6260140" y="1176291"/>
              <a:ext cx="2136775" cy="94297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 dirty="0">
                  <a:solidFill>
                    <a:srgbClr val="0000FF"/>
                  </a:solidFill>
                </a:rPr>
                <a:t>Mean of the difference reconstructed -MC</a:t>
              </a:r>
            </a:p>
            <a:p>
              <a:pPr>
                <a:spcBef>
                  <a:spcPct val="50000"/>
                </a:spcBef>
              </a:pPr>
              <a:r>
                <a:rPr lang="en-US" sz="1200" b="1" dirty="0" err="1">
                  <a:solidFill>
                    <a:srgbClr val="008400"/>
                  </a:solidFill>
                </a:rPr>
                <a:t>Rms</a:t>
              </a:r>
              <a:r>
                <a:rPr lang="en-US" sz="1200" b="1" dirty="0">
                  <a:solidFill>
                    <a:srgbClr val="008400"/>
                  </a:solidFill>
                </a:rPr>
                <a:t> of the difference reconstructed -MC</a:t>
              </a: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4526519" y="1151363"/>
              <a:ext cx="1571624" cy="34244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 b="1" dirty="0" err="1">
                  <a:solidFill>
                    <a:srgbClr val="FF0000"/>
                  </a:solidFill>
                  <a:latin typeface="Calibri" charset="0"/>
                </a:rPr>
                <a:t>Reco</a:t>
              </a:r>
              <a:r>
                <a:rPr lang="en-US" sz="1800" b="1" dirty="0">
                  <a:solidFill>
                    <a:srgbClr val="FF0000"/>
                  </a:solidFill>
                  <a:latin typeface="Calibri" charset="0"/>
                </a:rPr>
                <a:t> - MC [cm]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32" y="9413"/>
            <a:ext cx="9000067" cy="686741"/>
          </a:xfrm>
          <a:solidFill>
            <a:srgbClr val="EBF1DE"/>
          </a:solidFill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Reconstructed Quantities (example) </a:t>
            </a:r>
            <a:r>
              <a:rPr lang="en-US" sz="2000" dirty="0" smtClean="0">
                <a:solidFill>
                  <a:srgbClr val="FF0000"/>
                </a:solidFill>
              </a:rPr>
              <a:t>(MC Data (pure D</a:t>
            </a:r>
            <a:r>
              <a:rPr lang="en-US" sz="2000" baseline="30000" dirty="0" smtClean="0">
                <a:solidFill>
                  <a:srgbClr val="FF0000"/>
                </a:solidFill>
              </a:rPr>
              <a:t>0)</a:t>
            </a:r>
            <a:r>
              <a:rPr lang="en-US" sz="2000" dirty="0" smtClean="0">
                <a:solidFill>
                  <a:srgbClr val="FF0000"/>
                </a:solidFill>
              </a:rPr>
              <a:t> Events)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148" y="966041"/>
            <a:ext cx="3791185" cy="26916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176" y="770371"/>
            <a:ext cx="4151861" cy="27875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7922" y="768971"/>
            <a:ext cx="2955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Invariant Mass Reconstructed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15152" y="714402"/>
            <a:ext cx="14646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pT Resolution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907" y="3766354"/>
            <a:ext cx="3892659" cy="2673773"/>
          </a:xfrm>
          <a:prstGeom prst="rect">
            <a:avLst/>
          </a:prstGeom>
          <a:ln>
            <a:solidFill>
              <a:srgbClr val="008000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5022129" y="3457229"/>
            <a:ext cx="244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Decay Vertex Resolution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-25400" y="3652169"/>
            <a:ext cx="5305777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8000"/>
              </a:buClr>
            </a:pPr>
            <a:r>
              <a:rPr lang="en-US" dirty="0" smtClean="0"/>
              <a:t> </a:t>
            </a:r>
          </a:p>
          <a:p>
            <a:pPr>
              <a:buClr>
                <a:srgbClr val="008000"/>
              </a:buClr>
              <a:buFont typeface="Lucida Grande"/>
              <a:buChar char="✿"/>
            </a:pPr>
            <a:r>
              <a:rPr lang="en-US" dirty="0" smtClean="0"/>
              <a:t> Resolution : </a:t>
            </a:r>
          </a:p>
          <a:p>
            <a:pPr>
              <a:buClr>
                <a:srgbClr val="008000"/>
              </a:buClr>
            </a:pPr>
            <a:r>
              <a:rPr lang="en-US" dirty="0" smtClean="0"/>
              <a:t>     	Inv Mass sigma ~ </a:t>
            </a:r>
            <a:r>
              <a:rPr lang="en-US" b="1" dirty="0" smtClean="0"/>
              <a:t>13 MeV </a:t>
            </a:r>
            <a:r>
              <a:rPr lang="en-US" dirty="0" smtClean="0"/>
              <a:t>(</a:t>
            </a:r>
            <a:r>
              <a:rPr lang="en-US" b="1" dirty="0" smtClean="0"/>
              <a:t>0.7%</a:t>
            </a:r>
            <a:r>
              <a:rPr lang="en-US" dirty="0" smtClean="0"/>
              <a:t>, after a gauss fit)</a:t>
            </a:r>
          </a:p>
          <a:p>
            <a:pPr>
              <a:buClr>
                <a:srgbClr val="008000"/>
              </a:buClr>
            </a:pPr>
            <a:r>
              <a:rPr lang="en-US" dirty="0" smtClean="0"/>
              <a:t>     	Decay Vertex Coordinates ~ 220 </a:t>
            </a:r>
            <a:r>
              <a:rPr lang="en-US" dirty="0" err="1" smtClean="0"/>
              <a:t>μm</a:t>
            </a:r>
            <a:r>
              <a:rPr lang="en-US" dirty="0" smtClean="0"/>
              <a:t> (transverse) </a:t>
            </a:r>
          </a:p>
          <a:p>
            <a:pPr>
              <a:buClr>
                <a:srgbClr val="008000"/>
              </a:buClr>
            </a:pPr>
            <a:r>
              <a:rPr lang="en-US" dirty="0" smtClean="0"/>
              <a:t>   					       ~ 200 </a:t>
            </a:r>
            <a:r>
              <a:rPr lang="en-US" dirty="0" err="1" smtClean="0"/>
              <a:t>μm</a:t>
            </a:r>
            <a:r>
              <a:rPr lang="en-US" dirty="0" smtClean="0"/>
              <a:t> (</a:t>
            </a:r>
            <a:r>
              <a:rPr lang="en-US" dirty="0" err="1" smtClean="0"/>
              <a:t>z</a:t>
            </a:r>
            <a:r>
              <a:rPr lang="en-US" dirty="0" smtClean="0"/>
              <a:t>-direction)</a:t>
            </a:r>
          </a:p>
          <a:p>
            <a:pPr>
              <a:buClr>
                <a:srgbClr val="008000"/>
              </a:buClr>
            </a:pPr>
            <a:endParaRPr lang="en-US" dirty="0" smtClean="0"/>
          </a:p>
          <a:p>
            <a:pPr>
              <a:buClr>
                <a:srgbClr val="008000"/>
              </a:buClr>
              <a:buFont typeface="Lucida Grande"/>
              <a:buChar char="✿"/>
            </a:pPr>
            <a:r>
              <a:rPr lang="en-US" dirty="0" smtClean="0"/>
              <a:t> The reconstructed parameters behave as </a:t>
            </a:r>
          </a:p>
          <a:p>
            <a:pPr>
              <a:buClr>
                <a:srgbClr val="008000"/>
              </a:buClr>
            </a:pPr>
            <a:r>
              <a:rPr lang="en-US" dirty="0" smtClean="0"/>
              <a:t>     expected with the current detector resolution.</a:t>
            </a:r>
          </a:p>
          <a:p>
            <a:pPr>
              <a:buClr>
                <a:srgbClr val="008000"/>
              </a:buClr>
            </a:pPr>
            <a:endParaRPr lang="en-US" dirty="0" smtClean="0"/>
          </a:p>
          <a:p>
            <a:pPr>
              <a:buClr>
                <a:srgbClr val="008000"/>
              </a:buClr>
              <a:buFont typeface="Lucida Grande"/>
              <a:buChar char="✿"/>
            </a:pPr>
            <a:endParaRPr lang="en-US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44E35-5D1D-8141-B6C7-36D49A53220F}" type="slidenum">
              <a:rPr lang="en-US"/>
              <a:pPr/>
              <a:t>14</a:t>
            </a:fld>
            <a:endParaRPr lang="en-US"/>
          </a:p>
        </p:txBody>
      </p:sp>
      <p:pic>
        <p:nvPicPr>
          <p:cNvPr id="28678" name="Picture 11" descr="invMass_K0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3114675"/>
            <a:ext cx="4724400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0" name="Text Box 14"/>
          <p:cNvSpPr txBox="1">
            <a:spLocks noChangeArrowheads="1"/>
          </p:cNvSpPr>
          <p:nvPr/>
        </p:nvSpPr>
        <p:spPr bwMode="auto">
          <a:xfrm>
            <a:off x="7994650" y="3332734"/>
            <a:ext cx="927100" cy="33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latin typeface="Calibri" charset="0"/>
              </a:rPr>
              <a:t>After cut</a:t>
            </a:r>
          </a:p>
        </p:txBody>
      </p:sp>
      <p:sp>
        <p:nvSpPr>
          <p:cNvPr id="28688" name="Text Box 16"/>
          <p:cNvSpPr txBox="1">
            <a:spLocks noChangeArrowheads="1"/>
          </p:cNvSpPr>
          <p:nvPr/>
        </p:nvSpPr>
        <p:spPr bwMode="auto">
          <a:xfrm>
            <a:off x="76200" y="593725"/>
            <a:ext cx="8991600" cy="2429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²"/>
            </a:pPr>
            <a:r>
              <a:rPr lang="en-US" sz="2000" dirty="0" smtClean="0">
                <a:latin typeface="Calibri" charset="0"/>
              </a:rPr>
              <a:t> Test with K</a:t>
            </a:r>
            <a:r>
              <a:rPr lang="en-US" sz="2000" baseline="30000" dirty="0" smtClean="0">
                <a:latin typeface="Calibri" charset="0"/>
              </a:rPr>
              <a:t>0</a:t>
            </a:r>
            <a:r>
              <a:rPr lang="en-US" sz="2000" baseline="-25000" dirty="0" smtClean="0">
                <a:latin typeface="Calibri" charset="0"/>
              </a:rPr>
              <a:t>s</a:t>
            </a:r>
            <a:r>
              <a:rPr lang="en-US" sz="2000" dirty="0" smtClean="0">
                <a:latin typeface="Calibri" charset="0"/>
              </a:rPr>
              <a:t> decay reconstruction (about 200x the decay distance of D</a:t>
            </a:r>
            <a:r>
              <a:rPr lang="en-US" sz="2000" baseline="30000" dirty="0" smtClean="0">
                <a:latin typeface="Calibri" charset="0"/>
              </a:rPr>
              <a:t>0</a:t>
            </a:r>
            <a:r>
              <a:rPr lang="en-US" sz="2000" dirty="0" smtClean="0">
                <a:latin typeface="Calibri" charset="0"/>
              </a:rPr>
              <a:t>s):</a:t>
            </a:r>
            <a:endParaRPr lang="en-US" sz="2000" dirty="0"/>
          </a:p>
          <a:p>
            <a:pPr lvl="1">
              <a:spcBef>
                <a:spcPct val="50000"/>
              </a:spcBef>
              <a:buClr>
                <a:schemeClr val="accent5">
                  <a:lumMod val="50000"/>
                </a:schemeClr>
              </a:buClr>
            </a:pPr>
            <a:r>
              <a:rPr lang="en-US" dirty="0" smtClean="0">
                <a:latin typeface="Calibri" charset="0"/>
                <a:sym typeface="Symbol" charset="2"/>
              </a:rPr>
              <a:t>c = 2.68 cm  </a:t>
            </a:r>
            <a:r>
              <a:rPr lang="en-US" sz="2000" dirty="0" smtClean="0">
                <a:latin typeface="Calibri" charset="0"/>
              </a:rPr>
              <a:t> 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²"/>
            </a:pPr>
            <a:r>
              <a:rPr lang="en-US" sz="2000" dirty="0" smtClean="0">
                <a:latin typeface="Calibri" charset="0"/>
              </a:rPr>
              <a:t> Signed decay length :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dirty="0" smtClean="0">
                <a:latin typeface="Calibri" charset="0"/>
              </a:rPr>
              <a:t> an </a:t>
            </a:r>
            <a:r>
              <a:rPr lang="en-US" dirty="0">
                <a:latin typeface="Calibri" charset="0"/>
              </a:rPr>
              <a:t>excess can be observed on the positive side of the decay length distribution, indicating the presence of long-lived decays.</a:t>
            </a:r>
            <a:endParaRPr lang="en-US" dirty="0" smtClean="0">
              <a:latin typeface="Calibri" charset="0"/>
            </a:endParaRP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dirty="0" smtClean="0">
                <a:latin typeface="Calibri" charset="0"/>
              </a:rPr>
              <a:t> use </a:t>
            </a:r>
            <a:r>
              <a:rPr lang="en-US" dirty="0">
                <a:latin typeface="Calibri" charset="0"/>
              </a:rPr>
              <a:t>the decay length </a:t>
            </a:r>
            <a:r>
              <a:rPr lang="en-US" dirty="0">
                <a:solidFill>
                  <a:srgbClr val="000090"/>
                </a:solidFill>
                <a:latin typeface="Calibri" charset="0"/>
              </a:rPr>
              <a:t>significance</a:t>
            </a:r>
            <a:r>
              <a:rPr lang="en-US" dirty="0">
                <a:latin typeface="Calibri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alibri" charset="0"/>
              </a:rPr>
              <a:t>L/</a:t>
            </a:r>
            <a:r>
              <a:rPr lang="en-US" dirty="0">
                <a:solidFill>
                  <a:srgbClr val="FF0000"/>
                </a:solidFill>
                <a:latin typeface="Calibri" charset="0"/>
                <a:sym typeface="Symbol" charset="2"/>
              </a:rPr>
              <a:t></a:t>
            </a:r>
            <a:r>
              <a:rPr lang="en-US" baseline="-25000" dirty="0">
                <a:solidFill>
                  <a:srgbClr val="FF0000"/>
                </a:solidFill>
                <a:latin typeface="Calibri" charset="0"/>
                <a:sym typeface="Symbol" charset="2"/>
              </a:rPr>
              <a:t>L </a:t>
            </a:r>
            <a:r>
              <a:rPr lang="en-US" dirty="0">
                <a:latin typeface="Calibri" charset="0"/>
                <a:sym typeface="Symbol" charset="2"/>
              </a:rPr>
              <a:t>to improve the signal.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dirty="0">
                <a:latin typeface="Calibri" charset="0"/>
              </a:rPr>
              <a:t> more appropriate because of the momentum dependence of the decay length</a:t>
            </a:r>
            <a:r>
              <a:rPr lang="en-US" dirty="0" smtClean="0">
                <a:latin typeface="Calibri" charset="0"/>
              </a:rPr>
              <a:t>.</a:t>
            </a:r>
            <a:endParaRPr lang="en-US" dirty="0">
              <a:latin typeface="Calibri" charset="0"/>
            </a:endParaRPr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91360" y="81280"/>
            <a:ext cx="5161280" cy="512445"/>
          </a:xfrm>
          <a:solidFill>
            <a:srgbClr val="EBF1DE"/>
          </a:solidFill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215968"/>
                </a:solidFill>
              </a:rPr>
              <a:t>Proof of principle with K</a:t>
            </a:r>
            <a:r>
              <a:rPr lang="en-US" sz="3600" baseline="30000" dirty="0">
                <a:solidFill>
                  <a:srgbClr val="215968"/>
                </a:solidFill>
              </a:rPr>
              <a:t>0</a:t>
            </a:r>
            <a:r>
              <a:rPr lang="en-US" sz="3600" baseline="-25000" dirty="0">
                <a:solidFill>
                  <a:srgbClr val="215968"/>
                </a:solidFill>
              </a:rPr>
              <a:t>s</a:t>
            </a:r>
            <a:endParaRPr lang="en-US" sz="3600" dirty="0">
              <a:solidFill>
                <a:srgbClr val="215968"/>
              </a:solidFill>
            </a:endParaRPr>
          </a:p>
        </p:txBody>
      </p:sp>
      <p:pic>
        <p:nvPicPr>
          <p:cNvPr id="28677" name="Picture 10" descr="LdL_K0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124200"/>
            <a:ext cx="4114800" cy="276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9" name="Text Box 13"/>
          <p:cNvSpPr txBox="1">
            <a:spLocks noChangeArrowheads="1"/>
          </p:cNvSpPr>
          <p:nvPr/>
        </p:nvSpPr>
        <p:spPr bwMode="auto">
          <a:xfrm>
            <a:off x="4844207" y="3332734"/>
            <a:ext cx="1058863" cy="33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latin typeface="Calibri" charset="0"/>
              </a:rPr>
              <a:t>Before cut</a:t>
            </a:r>
          </a:p>
        </p:txBody>
      </p:sp>
      <p:sp>
        <p:nvSpPr>
          <p:cNvPr id="28682" name="Text Box 28"/>
          <p:cNvSpPr txBox="1">
            <a:spLocks noChangeArrowheads="1"/>
          </p:cNvSpPr>
          <p:nvPr/>
        </p:nvSpPr>
        <p:spPr bwMode="auto">
          <a:xfrm>
            <a:off x="762000" y="6146800"/>
            <a:ext cx="762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  <a:sym typeface="Zapf Dingbats" charset="2"/>
              </a:rPr>
              <a:t></a:t>
            </a:r>
            <a:r>
              <a:rPr lang="en-US" sz="2000" dirty="0"/>
              <a:t> </a:t>
            </a:r>
            <a:r>
              <a:rPr lang="en-US" sz="2000" dirty="0">
                <a:latin typeface="Calibri" charset="0"/>
              </a:rPr>
              <a:t>After using a cut</a:t>
            </a:r>
            <a:r>
              <a:rPr lang="en-US" sz="2000" dirty="0"/>
              <a:t> </a:t>
            </a:r>
            <a:r>
              <a:rPr lang="en-US" sz="2000" dirty="0">
                <a:latin typeface="Calibri" charset="0"/>
              </a:rPr>
              <a:t>S</a:t>
            </a:r>
            <a:r>
              <a:rPr lang="en-US" sz="2000" baseline="-25000" dirty="0">
                <a:latin typeface="Calibri" charset="0"/>
              </a:rPr>
              <a:t>L </a:t>
            </a:r>
            <a:r>
              <a:rPr lang="en-US" sz="2000" dirty="0">
                <a:latin typeface="Calibri" charset="0"/>
              </a:rPr>
              <a:t>&gt; 10, a clear peak at the </a:t>
            </a:r>
            <a:r>
              <a:rPr lang="en-US" sz="2000" dirty="0">
                <a:latin typeface="Calibri" charset="0"/>
                <a:ea typeface="Bookman Old Style" charset="0"/>
                <a:cs typeface="Bookman Old Style" charset="0"/>
              </a:rPr>
              <a:t>K</a:t>
            </a:r>
            <a:r>
              <a:rPr lang="en-US" sz="2000" baseline="30000" dirty="0">
                <a:latin typeface="Calibri" charset="0"/>
                <a:ea typeface="Bookman Old Style" charset="0"/>
                <a:cs typeface="Bookman Old Style" charset="0"/>
              </a:rPr>
              <a:t>0</a:t>
            </a:r>
            <a:r>
              <a:rPr lang="en-US" sz="2000" baseline="-25000" dirty="0">
                <a:latin typeface="Calibri" charset="0"/>
                <a:ea typeface="Bookman Old Style" charset="0"/>
                <a:cs typeface="Bookman Old Style" charset="0"/>
              </a:rPr>
              <a:t>S </a:t>
            </a:r>
            <a:r>
              <a:rPr lang="en-US" sz="2000" dirty="0">
                <a:latin typeface="Calibri" charset="0"/>
                <a:ea typeface="Bookman Old Style" charset="0"/>
                <a:cs typeface="Bookman Old Style" charset="0"/>
              </a:rPr>
              <a:t>mass is observed.</a:t>
            </a:r>
            <a:r>
              <a:rPr lang="en-US" sz="2000" dirty="0">
                <a:latin typeface="Calibri" charset="0"/>
              </a:rPr>
              <a:t>  </a:t>
            </a:r>
          </a:p>
        </p:txBody>
      </p:sp>
      <p:sp>
        <p:nvSpPr>
          <p:cNvPr id="28683" name="AutoShape 29"/>
          <p:cNvSpPr>
            <a:spLocks noChangeArrowheads="1"/>
          </p:cNvSpPr>
          <p:nvPr/>
        </p:nvSpPr>
        <p:spPr bwMode="auto">
          <a:xfrm>
            <a:off x="3748088" y="4473575"/>
            <a:ext cx="976312" cy="485775"/>
          </a:xfrm>
          <a:custGeom>
            <a:avLst/>
            <a:gdLst>
              <a:gd name="T0" fmla="*/ 732235 w 21600"/>
              <a:gd name="T1" fmla="*/ 0 h 21600"/>
              <a:gd name="T2" fmla="*/ 0 w 21600"/>
              <a:gd name="T3" fmla="*/ 242888 h 21600"/>
              <a:gd name="T4" fmla="*/ 732235 w 21600"/>
              <a:gd name="T5" fmla="*/ 485775 h 21600"/>
              <a:gd name="T6" fmla="*/ 976313 w 21600"/>
              <a:gd name="T7" fmla="*/ 242888 h 21600"/>
              <a:gd name="T8" fmla="*/ 3 60000 65536"/>
              <a:gd name="T9" fmla="*/ 2 60000 65536"/>
              <a:gd name="T10" fmla="*/ 1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0" y="4168775"/>
            <a:ext cx="1181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0000"/>
                </a:solidFill>
                <a:latin typeface="Calibri" charset="0"/>
              </a:rPr>
              <a:t>background</a:t>
            </a:r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2349500" y="4016375"/>
            <a:ext cx="1784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 dirty="0" err="1">
                <a:solidFill>
                  <a:srgbClr val="FF0000"/>
                </a:solidFill>
                <a:latin typeface="Calibri" charset="0"/>
              </a:rPr>
              <a:t>Signal+background</a:t>
            </a:r>
            <a:endParaRPr lang="en-US" sz="1600" b="1" dirty="0">
              <a:solidFill>
                <a:srgbClr val="FF0000"/>
              </a:solidFill>
              <a:latin typeface="Calibri" charset="0"/>
            </a:endParaRPr>
          </a:p>
        </p:txBody>
      </p:sp>
      <p:sp>
        <p:nvSpPr>
          <p:cNvPr id="28686" name="Line 14"/>
          <p:cNvSpPr>
            <a:spLocks noChangeShapeType="1"/>
          </p:cNvSpPr>
          <p:nvPr/>
        </p:nvSpPr>
        <p:spPr bwMode="auto">
          <a:xfrm>
            <a:off x="1155700" y="4346575"/>
            <a:ext cx="609600" cy="685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 flipH="1">
            <a:off x="2743200" y="4321175"/>
            <a:ext cx="152400" cy="533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44316" y="141105"/>
            <a:ext cx="8229600" cy="4557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</a:t>
            </a:r>
            <a:r>
              <a:rPr kumimoji="0" lang="en-US" sz="36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0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+D</a:t>
            </a:r>
            <a:r>
              <a:rPr kumimoji="0" lang="en-US" sz="36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0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bar Signal (in 2007 Data)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5037619" y="1509985"/>
            <a:ext cx="4038600" cy="4471715"/>
          </a:xfrm>
        </p:spPr>
        <p:txBody>
          <a:bodyPr>
            <a:normAutofit/>
          </a:bodyPr>
          <a:lstStyle/>
          <a:p>
            <a:pPr>
              <a:buSzPct val="100000"/>
              <a:buBlip>
                <a:blip r:embed="rId2"/>
              </a:buBlip>
            </a:pPr>
            <a:r>
              <a:rPr lang="en-US" sz="2000" dirty="0" smtClean="0"/>
              <a:t>24 Million </a:t>
            </a:r>
            <a:r>
              <a:rPr lang="en-US" sz="2000" dirty="0" err="1" smtClean="0"/>
              <a:t>Au+Au</a:t>
            </a:r>
            <a:r>
              <a:rPr lang="en-US" sz="2000" dirty="0" smtClean="0"/>
              <a:t> @ 200 </a:t>
            </a:r>
            <a:r>
              <a:rPr lang="en-US" sz="2000" dirty="0" err="1" smtClean="0"/>
              <a:t>GeV</a:t>
            </a:r>
            <a:r>
              <a:rPr lang="en-US" sz="2000" dirty="0" smtClean="0"/>
              <a:t>/c events are used for this analysis.</a:t>
            </a:r>
          </a:p>
          <a:p>
            <a:pPr>
              <a:buSzPct val="100000"/>
              <a:buBlip>
                <a:blip r:embed="rId2"/>
              </a:buBlip>
            </a:pPr>
            <a:endParaRPr lang="en-US" sz="2000" dirty="0" smtClean="0"/>
          </a:p>
          <a:p>
            <a:pPr>
              <a:buSzPct val="100000"/>
              <a:buBlip>
                <a:blip r:embed="rId2"/>
              </a:buBlip>
            </a:pPr>
            <a:r>
              <a:rPr lang="en-US" sz="2000" dirty="0" smtClean="0"/>
              <a:t>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 degree polynomial fit is used for background estimation.</a:t>
            </a:r>
          </a:p>
          <a:p>
            <a:pPr>
              <a:buSzPct val="100000"/>
              <a:buBlip>
                <a:blip r:embed="rId2"/>
              </a:buBlip>
            </a:pPr>
            <a:endParaRPr lang="en-US" sz="2000" dirty="0" smtClean="0"/>
          </a:p>
          <a:p>
            <a:pPr>
              <a:buSzPct val="100000"/>
              <a:buBlip>
                <a:blip r:embed="rId2"/>
              </a:buBlip>
            </a:pPr>
            <a:r>
              <a:rPr lang="en-US" sz="2000" dirty="0"/>
              <a:t>F</a:t>
            </a:r>
            <a:r>
              <a:rPr lang="en-US" sz="2000" dirty="0" smtClean="0"/>
              <a:t>it yielded an apparent signal significance of 10-σ  (combined D</a:t>
            </a:r>
            <a:r>
              <a:rPr lang="en-US" sz="2000" baseline="30000" dirty="0" smtClean="0"/>
              <a:t>0</a:t>
            </a:r>
            <a:r>
              <a:rPr lang="en-US" sz="2000" dirty="0" smtClean="0"/>
              <a:t>+D</a:t>
            </a:r>
            <a:r>
              <a:rPr lang="en-US" sz="2000" baseline="30000" dirty="0" smtClean="0"/>
              <a:t>0</a:t>
            </a:r>
            <a:r>
              <a:rPr lang="en-US" sz="2000" dirty="0" smtClean="0"/>
              <a:t>bar signal)</a:t>
            </a:r>
          </a:p>
          <a:p>
            <a:pPr>
              <a:buSzPct val="100000"/>
              <a:buBlip>
                <a:blip r:embed="rId2"/>
              </a:buBlip>
            </a:pPr>
            <a:endParaRPr lang="en-US" sz="2000" dirty="0" smtClean="0"/>
          </a:p>
          <a:p>
            <a:pPr>
              <a:buSzPct val="100000"/>
              <a:buBlip>
                <a:blip r:embed="rId2"/>
              </a:buBlip>
            </a:pPr>
            <a:r>
              <a:rPr lang="en-US" sz="2000" dirty="0" smtClean="0"/>
              <a:t>Signal remained stable as cuts are varied.</a:t>
            </a:r>
          </a:p>
          <a:p>
            <a:pPr>
              <a:buSzPct val="100000"/>
              <a:buBlip>
                <a:blip r:embed="rId2"/>
              </a:buBlip>
            </a:pPr>
            <a:endParaRPr lang="en-US" sz="2000" dirty="0" smtClean="0"/>
          </a:p>
          <a:p>
            <a:pPr>
              <a:buNone/>
            </a:pPr>
            <a:endParaRPr lang="en-US" sz="2400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12" y="654806"/>
            <a:ext cx="4682678" cy="299766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75007" y="2222500"/>
            <a:ext cx="123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Pol3 + gaus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674893" y="2425700"/>
            <a:ext cx="40715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102429" y="2591832"/>
            <a:ext cx="59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Pol3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695275" y="2794000"/>
            <a:ext cx="407154" cy="1588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58112" y="3665174"/>
            <a:ext cx="4809678" cy="3040426"/>
            <a:chOff x="120012" y="3817574"/>
            <a:chExt cx="4574570" cy="280340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5412" y="3817574"/>
              <a:ext cx="4549170" cy="2803407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0012" y="3898900"/>
              <a:ext cx="4426588" cy="2455380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395116" y="5959548"/>
              <a:ext cx="36086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Gaussian Mean = 1864.19 ± 10 MeV</a:t>
              </a:r>
              <a:endParaRPr lang="en-US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6417" y="4058166"/>
              <a:ext cx="12368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solidFill>
                    <a:srgbClr val="FF0000"/>
                  </a:solidFill>
                </a:rPr>
                <a:t>gaus</a:t>
              </a:r>
              <a:r>
                <a:rPr lang="en-US" dirty="0" smtClean="0">
                  <a:solidFill>
                    <a:srgbClr val="FF0000"/>
                  </a:solidFill>
                </a:rPr>
                <a:t> fit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316" y="141105"/>
            <a:ext cx="8229600" cy="666103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215968"/>
                </a:solidFill>
              </a:rPr>
              <a:t>D</a:t>
            </a:r>
            <a:r>
              <a:rPr lang="en-US" sz="3600" baseline="30000" dirty="0" smtClean="0">
                <a:solidFill>
                  <a:srgbClr val="215968"/>
                </a:solidFill>
              </a:rPr>
              <a:t>0</a:t>
            </a:r>
            <a:r>
              <a:rPr lang="en-US" sz="3600" dirty="0" smtClean="0">
                <a:solidFill>
                  <a:srgbClr val="215968"/>
                </a:solidFill>
              </a:rPr>
              <a:t> and D</a:t>
            </a:r>
            <a:r>
              <a:rPr lang="en-US" sz="3600" baseline="30000" dirty="0" smtClean="0">
                <a:solidFill>
                  <a:srgbClr val="215968"/>
                </a:solidFill>
              </a:rPr>
              <a:t>0</a:t>
            </a:r>
            <a:r>
              <a:rPr lang="en-US" sz="3600" dirty="0" smtClean="0">
                <a:solidFill>
                  <a:srgbClr val="215968"/>
                </a:solidFill>
              </a:rPr>
              <a:t>bar separately</a:t>
            </a:r>
            <a:endParaRPr lang="en-US" sz="3600" dirty="0">
              <a:solidFill>
                <a:srgbClr val="215968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65" y="966778"/>
            <a:ext cx="3841980" cy="2667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7340" y="976473"/>
            <a:ext cx="4086576" cy="2667000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17501" y="3911600"/>
            <a:ext cx="8229600" cy="254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>
                <a:solidFill>
                  <a:srgbClr val="215968"/>
                </a:solidFill>
              </a:rPr>
              <a:t>Attempt to extract physics with polynomial fit method revealed some problems:</a:t>
            </a:r>
          </a:p>
          <a:p>
            <a:pPr marL="342900" indent="-342900" algn="l">
              <a:buFont typeface="Arial"/>
              <a:buChar char="•"/>
            </a:pPr>
            <a:r>
              <a:rPr lang="en-US" sz="2000" dirty="0" smtClean="0">
                <a:solidFill>
                  <a:srgbClr val="215968"/>
                </a:solidFill>
              </a:rPr>
              <a:t>Inconsistent </a:t>
            </a:r>
            <a:r>
              <a:rPr lang="en-US" sz="2000" dirty="0" err="1" smtClean="0">
                <a:solidFill>
                  <a:srgbClr val="215968"/>
                </a:solidFill>
              </a:rPr>
              <a:t>p</a:t>
            </a:r>
            <a:r>
              <a:rPr lang="en-US" sz="2000" baseline="-25000" dirty="0" err="1" smtClean="0">
                <a:solidFill>
                  <a:srgbClr val="215968"/>
                </a:solidFill>
              </a:rPr>
              <a:t>T</a:t>
            </a:r>
            <a:r>
              <a:rPr lang="en-US" sz="2000" dirty="0" smtClean="0">
                <a:solidFill>
                  <a:srgbClr val="215968"/>
                </a:solidFill>
              </a:rPr>
              <a:t> spectra and x-section scaling depending on the production, cuts etc.</a:t>
            </a:r>
          </a:p>
          <a:p>
            <a:pPr marL="342900" indent="-342900" algn="l">
              <a:buFont typeface="Arial"/>
              <a:buChar char="•"/>
            </a:pP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cs typeface="Times New Roman"/>
              </a:rPr>
              <a:t>A 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cs typeface="Times New Roman"/>
              </a:rPr>
              <a:t>robust background estimation method needed to see if the peak observed was an artifact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cs typeface="Times New Roman"/>
              </a:rPr>
              <a:t>	– a “same sign” background subtraction method was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cs typeface="Times New Roman"/>
              </a:rPr>
              <a:t>performed</a:t>
            </a:r>
            <a:endParaRPr lang="en-US" sz="2000" dirty="0" smtClean="0">
              <a:solidFill>
                <a:srgbClr val="215968"/>
              </a:solidFill>
            </a:endParaRPr>
          </a:p>
          <a:p>
            <a:pPr algn="l"/>
            <a:endParaRPr lang="en-US" sz="2000" dirty="0">
              <a:solidFill>
                <a:srgbClr val="215968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3rd-invmass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647" b="-32647"/>
          <a:stretch>
            <a:fillRect/>
          </a:stretch>
        </p:blipFill>
        <p:spPr>
          <a:xfrm>
            <a:off x="81280" y="459740"/>
            <a:ext cx="4932680" cy="5069523"/>
          </a:xfrm>
        </p:spPr>
      </p:pic>
      <p:pic>
        <p:nvPicPr>
          <p:cNvPr id="7" name="Content Placeholder 6" descr="3rd-result.png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628" b="-32628"/>
          <a:stretch>
            <a:fillRect/>
          </a:stretch>
        </p:blipFill>
        <p:spPr>
          <a:xfrm>
            <a:off x="5026660" y="535940"/>
            <a:ext cx="4038600" cy="4884857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" y="4945923"/>
            <a:ext cx="8900160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This was a big surprise!!!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The fact that about a third of the SVT/SSD system was dead during Run-7, combined with the marginal resolution of the previous generation silicon detector and combinatorial background limits our efforts.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A final effort to measure the signal using a multivariate analysis is in progress.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8480" y="871974"/>
            <a:ext cx="8062837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Same cuts are used to produce this picture that were used in the polynomial fit case</a:t>
            </a:r>
            <a:endParaRPr lang="en-US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147320"/>
            <a:ext cx="8674100" cy="538480"/>
          </a:xfrm>
          <a:solidFill>
            <a:srgbClr val="EBF1DE"/>
          </a:solidFill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215968"/>
                </a:solidFill>
              </a:rPr>
              <a:t>An explanation for the non-consistent physics results</a:t>
            </a:r>
            <a:endParaRPr lang="en-US" sz="2800" dirty="0">
              <a:solidFill>
                <a:srgbClr val="215968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4400" y="3289300"/>
            <a:ext cx="2247900" cy="646331"/>
          </a:xfrm>
          <a:prstGeom prst="rect">
            <a:avLst/>
          </a:prstGeom>
          <a:solidFill>
            <a:schemeClr val="bg1">
              <a:lumMod val="95000"/>
              <a:alpha val="99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Red = Signal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Blue = [(++) + (--)]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618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016"/>
            <a:ext cx="8229600" cy="55318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215968"/>
                </a:solidFill>
              </a:rPr>
              <a:t>Ongoing Analysis with Multivariate Analysis (TMVA)</a:t>
            </a:r>
            <a:endParaRPr lang="en-US" sz="2800" dirty="0">
              <a:solidFill>
                <a:srgbClr val="215968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5899" y="962018"/>
            <a:ext cx="8848377" cy="2623516"/>
          </a:xfrm>
        </p:spPr>
        <p:txBody>
          <a:bodyPr>
            <a:noAutofit/>
          </a:bodyPr>
          <a:lstStyle/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sz="2000" dirty="0" smtClean="0">
                <a:latin typeface="+mj-lt"/>
                <a:cs typeface="Times New Roman"/>
              </a:rPr>
              <a:t>TMVA is a tool for simultaneous optimization of many correlated cuts. </a:t>
            </a:r>
            <a:endParaRPr lang="en-US" sz="700" dirty="0" smtClean="0">
              <a:latin typeface="+mj-lt"/>
              <a:cs typeface="Times New Roman"/>
            </a:endParaRPr>
          </a:p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sz="2000" dirty="0" smtClean="0">
                <a:latin typeface="+mj-lt"/>
                <a:cs typeface="Times New Roman"/>
              </a:rPr>
              <a:t>Training samples for signal (pure D</a:t>
            </a:r>
            <a:r>
              <a:rPr lang="en-US" sz="2000" baseline="30000" dirty="0" smtClean="0">
                <a:latin typeface="+mj-lt"/>
                <a:cs typeface="Times New Roman"/>
              </a:rPr>
              <a:t>0</a:t>
            </a:r>
            <a:r>
              <a:rPr lang="en-US" sz="2000" dirty="0" smtClean="0">
                <a:latin typeface="+mj-lt"/>
                <a:cs typeface="Times New Roman"/>
              </a:rPr>
              <a:t>) and background (`HIJING </a:t>
            </a:r>
            <a:r>
              <a:rPr lang="en-US" sz="2000" dirty="0" err="1" smtClean="0">
                <a:latin typeface="+mj-lt"/>
                <a:cs typeface="Times New Roman"/>
              </a:rPr>
              <a:t>Au+Au</a:t>
            </a:r>
            <a:r>
              <a:rPr lang="en-US" sz="2000" dirty="0" smtClean="0">
                <a:latin typeface="+mj-lt"/>
                <a:cs typeface="Times New Roman"/>
              </a:rPr>
              <a:t>’) are provided. It then produces a classifier output with weight files for signal and background.</a:t>
            </a:r>
            <a:endParaRPr lang="en-US" sz="700" dirty="0" smtClean="0">
              <a:latin typeface="+mj-lt"/>
              <a:cs typeface="Times New Roman"/>
            </a:endParaRPr>
          </a:p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sz="2000" dirty="0" smtClean="0">
                <a:latin typeface="+mj-lt"/>
                <a:cs typeface="Times New Roman"/>
              </a:rPr>
              <a:t>After training, testing can be done with Data sample (MC Embedding/Real)</a:t>
            </a:r>
          </a:p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sz="800" dirty="0" smtClean="0">
              <a:latin typeface="+mj-lt"/>
              <a:cs typeface="Times New Roman"/>
            </a:endParaRPr>
          </a:p>
          <a:p>
            <a:pPr lvl="1">
              <a:buClr>
                <a:schemeClr val="accent5">
                  <a:lumMod val="50000"/>
                </a:schemeClr>
              </a:buClr>
              <a:buNone/>
            </a:pPr>
            <a:r>
              <a:rPr lang="en-US" sz="2000" dirty="0" smtClean="0">
                <a:solidFill>
                  <a:srgbClr val="FF0000"/>
                </a:solidFill>
                <a:latin typeface="+mj-lt"/>
                <a:cs typeface="Times New Roman"/>
              </a:rPr>
              <a:t>MC D</a:t>
            </a:r>
            <a:r>
              <a:rPr lang="en-US" sz="2000" baseline="30000" dirty="0" smtClean="0">
                <a:solidFill>
                  <a:srgbClr val="FF0000"/>
                </a:solidFill>
                <a:latin typeface="+mj-lt"/>
                <a:cs typeface="Times New Roman"/>
              </a:rPr>
              <a:t>0</a:t>
            </a:r>
            <a:r>
              <a:rPr lang="en-US" sz="2000" dirty="0" smtClean="0">
                <a:solidFill>
                  <a:srgbClr val="FF0000"/>
                </a:solidFill>
                <a:latin typeface="+mj-lt"/>
                <a:cs typeface="Times New Roman"/>
              </a:rPr>
              <a:t> Embedding					    </a:t>
            </a:r>
            <a:r>
              <a:rPr lang="en-US" sz="2000" dirty="0" smtClean="0">
                <a:solidFill>
                  <a:srgbClr val="0000FF"/>
                </a:solidFill>
                <a:latin typeface="+mj-lt"/>
                <a:cs typeface="Times New Roman"/>
              </a:rPr>
              <a:t>2007 </a:t>
            </a:r>
            <a:r>
              <a:rPr lang="en-US" sz="2000" dirty="0" err="1" smtClean="0">
                <a:solidFill>
                  <a:srgbClr val="0000FF"/>
                </a:solidFill>
                <a:latin typeface="+mj-lt"/>
                <a:cs typeface="Times New Roman"/>
              </a:rPr>
              <a:t>Au+Au</a:t>
            </a:r>
            <a:r>
              <a:rPr lang="en-US" sz="2000" dirty="0" smtClean="0">
                <a:solidFill>
                  <a:srgbClr val="0000FF"/>
                </a:solidFill>
                <a:latin typeface="+mj-lt"/>
                <a:cs typeface="Times New Roman"/>
              </a:rPr>
              <a:t> Data </a:t>
            </a:r>
            <a:r>
              <a:rPr lang="en-US" sz="1400" b="1" dirty="0" smtClean="0">
                <a:solidFill>
                  <a:srgbClr val="000090"/>
                </a:solidFill>
                <a:latin typeface="+mj-lt"/>
                <a:cs typeface="Times New Roman"/>
              </a:rPr>
              <a:t>(1-2% of available data)</a:t>
            </a:r>
          </a:p>
          <a:p>
            <a:pPr lvl="1">
              <a:buClr>
                <a:schemeClr val="accent5">
                  <a:lumMod val="50000"/>
                </a:schemeClr>
              </a:buClr>
              <a:buNone/>
            </a:pPr>
            <a:endParaRPr lang="en-US" sz="2000" dirty="0" smtClean="0">
              <a:solidFill>
                <a:srgbClr val="FF0000"/>
              </a:solidFill>
              <a:latin typeface="+mj-lt"/>
              <a:cs typeface="Times New Roman"/>
            </a:endParaRPr>
          </a:p>
          <a:p>
            <a:pPr lvl="1"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sz="1600" dirty="0" smtClean="0">
              <a:latin typeface="+mj-lt"/>
              <a:cs typeface="Times New Roman"/>
            </a:endParaRPr>
          </a:p>
          <a:p>
            <a:pPr lvl="1"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sz="1600" dirty="0" smtClean="0">
              <a:latin typeface="+mj-lt"/>
              <a:cs typeface="Times New Roman"/>
            </a:endParaRPr>
          </a:p>
          <a:p>
            <a:pPr lvl="1"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sz="1600" dirty="0" smtClean="0">
              <a:latin typeface="+mj-lt"/>
              <a:cs typeface="Times New Roman"/>
            </a:endParaRPr>
          </a:p>
          <a:p>
            <a:pPr lvl="1"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sz="1600" dirty="0" smtClean="0">
              <a:latin typeface="+mj-lt"/>
              <a:cs typeface="Times New Roman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6808" y="3314602"/>
            <a:ext cx="4123977" cy="2739066"/>
          </a:xfrm>
          <a:prstGeom prst="rect">
            <a:avLst/>
          </a:prstGeom>
          <a:ln w="38100" cmpd="sng">
            <a:solidFill>
              <a:srgbClr val="0000FF"/>
            </a:solidFill>
          </a:ln>
        </p:spPr>
      </p:pic>
      <p:cxnSp>
        <p:nvCxnSpPr>
          <p:cNvPr id="11" name="Straight Arrow Connector 10"/>
          <p:cNvCxnSpPr/>
          <p:nvPr/>
        </p:nvCxnSpPr>
        <p:spPr>
          <a:xfrm rot="5400000" flipH="1" flipV="1">
            <a:off x="6895268" y="5147732"/>
            <a:ext cx="1213989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327301"/>
            <a:ext cx="4073176" cy="273906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177797" y="6319908"/>
            <a:ext cx="84709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dirty="0" smtClean="0">
                <a:cs typeface="Times New Roman"/>
              </a:rPr>
              <a:t>   Preliminary results looks promising but… work in progress.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8" y="101600"/>
            <a:ext cx="8667750" cy="550333"/>
          </a:xfr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Recent charm measurements with Time Of Flight (TOF) Detector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-25400" y="919477"/>
            <a:ext cx="5270500" cy="2423163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Times New Roman"/>
                <a:cs typeface="Times New Roman"/>
              </a:rPr>
              <a:t>STAR Time Of Flight (TOF) detector provides better particle ID (measures particle velocity β)</a:t>
            </a:r>
            <a:endParaRPr lang="en-US" sz="1050" dirty="0" smtClean="0">
              <a:latin typeface="Times New Roman"/>
              <a:cs typeface="Times New Roman"/>
            </a:endParaRPr>
          </a:p>
          <a:p>
            <a:r>
              <a:rPr lang="en-US" sz="1800" dirty="0" err="1" smtClean="0">
                <a:latin typeface="Times New Roman"/>
                <a:cs typeface="Times New Roman"/>
              </a:rPr>
              <a:t>dE</a:t>
            </a:r>
            <a:r>
              <a:rPr lang="en-US" sz="1800" dirty="0" smtClean="0">
                <a:latin typeface="Times New Roman"/>
                <a:cs typeface="Times New Roman"/>
              </a:rPr>
              <a:t>/dx + TOF  offers excellent K, π separation up to p ~ 1.5 - 2 </a:t>
            </a:r>
            <a:r>
              <a:rPr lang="en-US" sz="1800" dirty="0" err="1" smtClean="0">
                <a:latin typeface="Times New Roman"/>
                <a:cs typeface="Times New Roman"/>
              </a:rPr>
              <a:t>GeV</a:t>
            </a:r>
            <a:r>
              <a:rPr lang="en-US" sz="1800" dirty="0" smtClean="0">
                <a:latin typeface="Times New Roman"/>
                <a:cs typeface="Times New Roman"/>
              </a:rPr>
              <a:t>/c </a:t>
            </a:r>
          </a:p>
          <a:p>
            <a:r>
              <a:rPr lang="en-US" sz="1800" dirty="0" smtClean="0">
                <a:latin typeface="Times New Roman"/>
                <a:cs typeface="Times New Roman"/>
              </a:rPr>
              <a:t>New results use ~ 250 Million </a:t>
            </a:r>
            <a:r>
              <a:rPr lang="en-US" sz="1800" dirty="0" err="1" smtClean="0">
                <a:latin typeface="Times New Roman"/>
                <a:cs typeface="Times New Roman"/>
              </a:rPr>
              <a:t>Au+Au</a:t>
            </a:r>
            <a:r>
              <a:rPr lang="en-US" sz="1800" dirty="0" smtClean="0">
                <a:latin typeface="Times New Roman"/>
                <a:cs typeface="Times New Roman"/>
              </a:rPr>
              <a:t> Events from year 2010 and </a:t>
            </a:r>
            <a:r>
              <a:rPr lang="en-US" sz="1800" dirty="0" err="1" smtClean="0">
                <a:latin typeface="Times New Roman"/>
                <a:cs typeface="Times New Roman"/>
              </a:rPr>
              <a:t>p+p</a:t>
            </a:r>
            <a:r>
              <a:rPr lang="en-US" sz="1800" dirty="0" smtClean="0">
                <a:latin typeface="Times New Roman"/>
                <a:cs typeface="Times New Roman"/>
              </a:rPr>
              <a:t> events from 2009</a:t>
            </a:r>
          </a:p>
          <a:p>
            <a:pPr>
              <a:buNone/>
            </a:pPr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6700" y="817034"/>
            <a:ext cx="3761314" cy="25256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14" y="3489275"/>
            <a:ext cx="5717275" cy="3229025"/>
          </a:xfrm>
          <a:prstGeom prst="rect">
            <a:avLst/>
          </a:prstGeom>
          <a:ln w="25400">
            <a:solidFill>
              <a:schemeClr val="accent5">
                <a:lumMod val="50000"/>
              </a:schemeClr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055794" y="3081843"/>
            <a:ext cx="3852061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Corrected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T</a:t>
            </a:r>
            <a:r>
              <a:rPr lang="en-US" dirty="0" smtClean="0"/>
              <a:t> Spectrum and R</a:t>
            </a:r>
            <a:r>
              <a:rPr lang="en-US" baseline="-25000" dirty="0" smtClean="0"/>
              <a:t>AA </a:t>
            </a:r>
            <a:r>
              <a:rPr lang="en-US" dirty="0" smtClean="0"/>
              <a:t>in </a:t>
            </a:r>
            <a:r>
              <a:rPr lang="en-US" dirty="0" err="1" smtClean="0"/>
              <a:t>AuAu</a:t>
            </a:r>
            <a:endParaRPr lang="en-US" baseline="-250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5763" y="3843276"/>
            <a:ext cx="3049155" cy="2722624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6620924" y="3435842"/>
            <a:ext cx="2101094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4F81BD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Charm Cross Section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405162"/>
          </a:xfrm>
          <a:solidFill>
            <a:srgbClr val="EBF1DE"/>
          </a:solidFill>
        </p:spPr>
        <p:txBody>
          <a:bodyPr>
            <a:noAutofit/>
          </a:bodyPr>
          <a:lstStyle/>
          <a:p>
            <a:r>
              <a:rPr lang="en-US" sz="3200" dirty="0" smtClean="0"/>
              <a:t>Future </a:t>
            </a:r>
            <a:r>
              <a:rPr lang="en-US" sz="3200" dirty="0" smtClean="0">
                <a:solidFill>
                  <a:srgbClr val="FF0000"/>
                </a:solidFill>
              </a:rPr>
              <a:t>H</a:t>
            </a:r>
            <a:r>
              <a:rPr lang="en-US" sz="3200" dirty="0" smtClean="0"/>
              <a:t>eavy </a:t>
            </a:r>
            <a:r>
              <a:rPr lang="en-US" sz="3200" dirty="0" smtClean="0">
                <a:solidFill>
                  <a:srgbClr val="FF0000"/>
                </a:solidFill>
              </a:rPr>
              <a:t>F</a:t>
            </a:r>
            <a:r>
              <a:rPr lang="en-US" sz="3200" dirty="0" smtClean="0"/>
              <a:t>lavor </a:t>
            </a:r>
            <a:r>
              <a:rPr lang="en-US" sz="3200" dirty="0" smtClean="0">
                <a:solidFill>
                  <a:srgbClr val="FF0000"/>
                </a:solidFill>
              </a:rPr>
              <a:t>T</a:t>
            </a:r>
            <a:r>
              <a:rPr lang="en-US" sz="3200" dirty="0" smtClean="0"/>
              <a:t>racker (</a:t>
            </a:r>
            <a:r>
              <a:rPr lang="en-US" sz="3200" dirty="0" smtClean="0">
                <a:solidFill>
                  <a:srgbClr val="FF0000"/>
                </a:solidFill>
              </a:rPr>
              <a:t>HFT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381" y="614183"/>
            <a:ext cx="8760098" cy="1347628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STAR is undergoing a detector upgrade for the unambiguous measurement of charm – The Heavy Flavor Tracker (HFT)</a:t>
            </a:r>
          </a:p>
        </p:txBody>
      </p:sp>
      <p:pic>
        <p:nvPicPr>
          <p:cNvPr id="5" name="Picture 8" descr="HFT_Overview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34723" y="1324211"/>
            <a:ext cx="3603977" cy="2155590"/>
          </a:xfrm>
          <a:noFill/>
          <a:ln/>
        </p:spPr>
      </p:pic>
      <p:sp>
        <p:nvSpPr>
          <p:cNvPr id="6" name="Line 8"/>
          <p:cNvSpPr>
            <a:spLocks noChangeShapeType="1"/>
          </p:cNvSpPr>
          <p:nvPr/>
        </p:nvSpPr>
        <p:spPr bwMode="auto">
          <a:xfrm flipH="1">
            <a:off x="3369403" y="1877811"/>
            <a:ext cx="2743200" cy="4664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138003" y="1105494"/>
            <a:ext cx="2497997" cy="1940739"/>
          </a:xfrm>
          <a:noFill/>
          <a:ln w="28575">
            <a:solidFill>
              <a:srgbClr val="FF000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94381" y="3454400"/>
            <a:ext cx="3704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Key Measurements of HFT include:</a:t>
            </a:r>
          </a:p>
          <a:p>
            <a:r>
              <a:rPr lang="en-US" dirty="0" smtClean="0"/>
              <a:t>	(1) </a:t>
            </a:r>
            <a:r>
              <a:rPr lang="en-US" dirty="0" err="1" smtClean="0"/>
              <a:t>Rcp</a:t>
            </a:r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3968545" y="3733800"/>
            <a:ext cx="1884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(2) Elliptic flow, v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6565900" y="3530600"/>
            <a:ext cx="2527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(3) Charmed Baryon to Meson Enhancement</a:t>
            </a:r>
            <a:endParaRPr lang="en-US" dirty="0"/>
          </a:p>
        </p:txBody>
      </p:sp>
      <p:pic>
        <p:nvPicPr>
          <p:cNvPr id="12" name="Picture 11" descr="D0Rc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43" y="4088031"/>
            <a:ext cx="3253660" cy="2300069"/>
          </a:xfrm>
          <a:prstGeom prst="rect">
            <a:avLst/>
          </a:prstGeom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1701933" y="6437935"/>
            <a:ext cx="6273534" cy="375629"/>
          </a:xfrm>
          <a:prstGeom prst="rect">
            <a:avLst/>
          </a:prstGeom>
          <a:solidFill>
            <a:srgbClr val="EBF1DE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n-ea"/>
                <a:cs typeface="Bookman Old Style"/>
              </a:rPr>
              <a:t>The methods we have developed are directly applicable </a:t>
            </a:r>
            <a:r>
              <a:rPr lang="en-US" b="1" dirty="0" smtClean="0">
                <a:solidFill>
                  <a:srgbClr val="008000"/>
                </a:solidFill>
                <a:latin typeface="+mj-lt"/>
                <a:cs typeface="Bookman Old Style"/>
              </a:rPr>
              <a:t>in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n-ea"/>
                <a:cs typeface="Bookman Old Style"/>
              </a:rPr>
              <a:t>HFT</a:t>
            </a:r>
          </a:p>
        </p:txBody>
      </p:sp>
      <p:pic>
        <p:nvPicPr>
          <p:cNvPr id="14" name="Picture 13" descr="D0v2_hydr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4803" y="4077732"/>
            <a:ext cx="2878732" cy="2310368"/>
          </a:xfrm>
          <a:prstGeom prst="rect">
            <a:avLst/>
          </a:prstGeom>
        </p:spPr>
      </p:pic>
      <p:pic>
        <p:nvPicPr>
          <p:cNvPr id="15" name="Picture 2" descr="Lc_overD0_final-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79411" y="4100731"/>
            <a:ext cx="2775689" cy="2300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7598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0090"/>
                </a:solidFill>
                <a:latin typeface="Comic Sans MS"/>
                <a:cs typeface="Comic Sans MS"/>
              </a:rPr>
              <a:t>Thank you</a:t>
            </a:r>
            <a:endParaRPr lang="en-US" b="1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Back-Up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01" y="4584700"/>
            <a:ext cx="8229600" cy="655021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215968"/>
                </a:solidFill>
              </a:rPr>
              <a:t>Attempt </a:t>
            </a:r>
            <a:r>
              <a:rPr lang="en-US" sz="3200" dirty="0" smtClean="0">
                <a:solidFill>
                  <a:srgbClr val="215968"/>
                </a:solidFill>
              </a:rPr>
              <a:t>to extract </a:t>
            </a:r>
            <a:r>
              <a:rPr lang="en-US" sz="3200" dirty="0" smtClean="0">
                <a:solidFill>
                  <a:srgbClr val="215968"/>
                </a:solidFill>
              </a:rPr>
              <a:t>physics with 1</a:t>
            </a:r>
            <a:r>
              <a:rPr lang="en-US" sz="3200" baseline="30000" dirty="0" smtClean="0">
                <a:solidFill>
                  <a:srgbClr val="215968"/>
                </a:solidFill>
              </a:rPr>
              <a:t>st</a:t>
            </a:r>
            <a:r>
              <a:rPr lang="en-US" sz="3200" dirty="0" smtClean="0">
                <a:solidFill>
                  <a:srgbClr val="215968"/>
                </a:solidFill>
              </a:rPr>
              <a:t> production</a:t>
            </a:r>
            <a:endParaRPr lang="en-US" sz="3200" dirty="0">
              <a:solidFill>
                <a:srgbClr val="215968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3840" y="1220238"/>
            <a:ext cx="434126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r>
              <a:rPr lang="en-US" dirty="0" smtClean="0">
                <a:latin typeface="Times New Roman"/>
                <a:cs typeface="Times New Roman"/>
              </a:rPr>
              <a:t>Uncorrected </a:t>
            </a:r>
            <a:r>
              <a:rPr lang="en-US" dirty="0" err="1" smtClean="0">
                <a:latin typeface="Times New Roman"/>
                <a:cs typeface="Times New Roman"/>
              </a:rPr>
              <a:t>p</a:t>
            </a:r>
            <a:r>
              <a:rPr lang="en-US" baseline="-25000" dirty="0" err="1" smtClean="0">
                <a:latin typeface="Times New Roman"/>
                <a:cs typeface="Times New Roman"/>
              </a:rPr>
              <a:t>T</a:t>
            </a:r>
            <a:r>
              <a:rPr lang="en-US" dirty="0" smtClean="0">
                <a:latin typeface="Times New Roman"/>
                <a:cs typeface="Times New Roman"/>
              </a:rPr>
              <a:t> spectra:</a:t>
            </a:r>
          </a:p>
          <a:p>
            <a:pPr>
              <a:buClr>
                <a:srgbClr val="008000"/>
              </a:buClr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r>
              <a:rPr lang="en-US" dirty="0" smtClean="0">
                <a:latin typeface="Times New Roman"/>
                <a:cs typeface="Times New Roman"/>
              </a:rPr>
              <a:t>A normalized </a:t>
            </a:r>
            <a:r>
              <a:rPr lang="en-US" dirty="0" err="1" smtClean="0">
                <a:latin typeface="Times New Roman"/>
                <a:cs typeface="Times New Roman"/>
              </a:rPr>
              <a:t>p</a:t>
            </a:r>
            <a:r>
              <a:rPr lang="en-US" baseline="-25000" dirty="0" err="1" smtClean="0">
                <a:latin typeface="Times New Roman"/>
                <a:cs typeface="Times New Roman"/>
              </a:rPr>
              <a:t>T</a:t>
            </a:r>
            <a:r>
              <a:rPr lang="en-US" dirty="0" smtClean="0">
                <a:latin typeface="Times New Roman"/>
                <a:cs typeface="Times New Roman"/>
              </a:rPr>
              <a:t> Spectra corrected for</a:t>
            </a:r>
          </a:p>
          <a:p>
            <a:pPr marL="457200" indent="-457200">
              <a:buClr>
                <a:srgbClr val="008000"/>
              </a:buClr>
            </a:pPr>
            <a:r>
              <a:rPr lang="en-US" dirty="0" smtClean="0">
                <a:latin typeface="Times New Roman"/>
                <a:cs typeface="Times New Roman"/>
              </a:rPr>
              <a:t>	 acceptance and efficiency would be  used to:</a:t>
            </a:r>
          </a:p>
          <a:p>
            <a:pPr marL="457200" indent="-457200">
              <a:buClr>
                <a:srgbClr val="008000"/>
              </a:buClr>
            </a:pPr>
            <a:r>
              <a:rPr lang="en-US" dirty="0" smtClean="0">
                <a:latin typeface="Times New Roman"/>
                <a:cs typeface="Times New Roman"/>
              </a:rPr>
              <a:t>		- extract total charm cross-section, 	  freeze out parameters etc.</a:t>
            </a:r>
            <a:endParaRPr lang="en-US" i="1" baseline="-25000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</a:pPr>
            <a:r>
              <a:rPr lang="en-US" i="1" baseline="-25000" dirty="0" smtClean="0">
                <a:latin typeface="Times New Roman"/>
                <a:cs typeface="Times New Roman"/>
              </a:rPr>
              <a:t>		</a:t>
            </a:r>
            <a:r>
              <a:rPr lang="en-US" i="1" dirty="0" smtClean="0">
                <a:latin typeface="Times New Roman"/>
                <a:cs typeface="Times New Roman"/>
              </a:rPr>
              <a:t>- </a:t>
            </a:r>
            <a:r>
              <a:rPr lang="en-US" dirty="0" smtClean="0">
                <a:latin typeface="Times New Roman"/>
                <a:cs typeface="Times New Roman"/>
              </a:rPr>
              <a:t>calculate energy loss R</a:t>
            </a:r>
            <a:r>
              <a:rPr lang="en-US" baseline="-25000" dirty="0" smtClean="0">
                <a:latin typeface="Times New Roman"/>
                <a:cs typeface="Times New Roman"/>
              </a:rPr>
              <a:t>AA</a:t>
            </a:r>
          </a:p>
          <a:p>
            <a:pPr lvl="1">
              <a:buClr>
                <a:srgbClr val="008000"/>
              </a:buClr>
              <a:buFont typeface="Lucida Grande"/>
              <a:buChar char="✿"/>
            </a:pPr>
            <a:endParaRPr lang="en-US" sz="1000" b="1" dirty="0" smtClean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667500" y="6496050"/>
            <a:ext cx="2133600" cy="365125"/>
          </a:xfrm>
        </p:spPr>
        <p:txBody>
          <a:bodyPr/>
          <a:lstStyle/>
          <a:p>
            <a:fld id="{89CBFF81-ED79-FA4A-B0DD-9CBF46DE615C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17501" y="5708517"/>
            <a:ext cx="848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90"/>
                </a:solidFill>
                <a:latin typeface="Times New Roman"/>
                <a:cs typeface="Times New Roman"/>
              </a:rPr>
              <a:t>T</a:t>
            </a:r>
            <a:r>
              <a:rPr lang="en-US" dirty="0" smtClean="0">
                <a:solidFill>
                  <a:srgbClr val="000090"/>
                </a:solidFill>
                <a:latin typeface="Times New Roman"/>
                <a:cs typeface="Times New Roman"/>
              </a:rPr>
              <a:t>he results with a polynomial background estimate seem to be inconsistent.</a:t>
            </a:r>
          </a:p>
          <a:p>
            <a:r>
              <a:rPr lang="en-US" dirty="0" smtClean="0">
                <a:solidFill>
                  <a:srgbClr val="000090"/>
                </a:solidFill>
                <a:latin typeface="Times New Roman"/>
                <a:cs typeface="Times New Roman"/>
              </a:rPr>
              <a:t>A robust background estimation method needed to see if the peak observed was an artifact</a:t>
            </a:r>
          </a:p>
          <a:p>
            <a:r>
              <a:rPr lang="en-US" dirty="0" smtClean="0">
                <a:solidFill>
                  <a:srgbClr val="000090"/>
                </a:solidFill>
                <a:latin typeface="Times New Roman"/>
                <a:cs typeface="Times New Roman"/>
              </a:rPr>
              <a:t>	– a “same sign” background subtraction method was performed</a:t>
            </a:r>
            <a:endParaRPr lang="en-US" dirty="0">
              <a:solidFill>
                <a:srgbClr val="000090"/>
              </a:solidFill>
              <a:latin typeface="Times New Roman"/>
              <a:cs typeface="Times New Roman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1" y="1049995"/>
            <a:ext cx="4396339" cy="2823505"/>
          </a:xfrm>
          <a:prstGeom prst="rect">
            <a:avLst/>
          </a:prstGeom>
          <a:solidFill>
            <a:srgbClr val="FFFFFF">
              <a:shade val="85000"/>
            </a:srgbClr>
          </a:solidFill>
          <a:ln w="25400" cap="sq" cmpd="thickThin">
            <a:solidFill>
              <a:schemeClr val="accent5">
                <a:lumMod val="50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534400" cy="647700"/>
          </a:xfrm>
          <a:ln w="19050">
            <a:solidFill>
              <a:schemeClr val="accent5">
                <a:lumMod val="50000"/>
              </a:schemeClr>
            </a:solidFill>
          </a:ln>
        </p:spPr>
        <p:txBody>
          <a:bodyPr/>
          <a:lstStyle/>
          <a:p>
            <a:r>
              <a:rPr lang="en-US"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lang="en-US" sz="3200" dirty="0">
                <a:latin typeface="Times New Roman"/>
                <a:cs typeface="Times New Roman"/>
              </a:rPr>
              <a:t>istance of</a:t>
            </a:r>
            <a:r>
              <a:rPr lang="en-US" sz="3200" dirty="0" smtClean="0">
                <a:latin typeface="Times New Roman"/>
                <a:cs typeface="Times New Roman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lang="en-US" sz="32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losest 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lang="en-US" sz="32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pproach </a:t>
            </a:r>
            <a:r>
              <a:rPr lang="en-US" sz="3200" dirty="0">
                <a:solidFill>
                  <a:srgbClr val="000000"/>
                </a:solidFill>
                <a:latin typeface="Times New Roman"/>
                <a:cs typeface="Times New Roman"/>
              </a:rPr>
              <a:t>resolution</a:t>
            </a:r>
          </a:p>
        </p:txBody>
      </p:sp>
      <p:pic>
        <p:nvPicPr>
          <p:cNvPr id="41990" name="Picture 8" descr="pointingRes_xy_day150_MB"/>
          <p:cNvPicPr>
            <a:picLocks noChangeAspect="1" noChangeArrowheads="1"/>
          </p:cNvPicPr>
          <p:nvPr/>
        </p:nvPicPr>
        <p:blipFill>
          <a:blip r:embed="rId3"/>
          <a:srcRect l="4398" t="5289" r="7639"/>
          <a:stretch>
            <a:fillRect/>
          </a:stretch>
        </p:blipFill>
        <p:spPr bwMode="auto">
          <a:xfrm>
            <a:off x="3321639" y="1143000"/>
            <a:ext cx="5746161" cy="3962400"/>
          </a:xfrm>
          <a:prstGeom prst="rect">
            <a:avLst/>
          </a:prstGeom>
          <a:ln w="38100" cmpd="dbl">
            <a:solidFill>
              <a:schemeClr val="accent5">
                <a:lumMod val="50000"/>
              </a:schemeClr>
            </a:solidFill>
          </a:ln>
          <a:effectLst/>
        </p:spPr>
      </p:pic>
      <p:sp>
        <p:nvSpPr>
          <p:cNvPr id="41992" name="Text Box 28"/>
          <p:cNvSpPr txBox="1">
            <a:spLocks noChangeArrowheads="1"/>
          </p:cNvSpPr>
          <p:nvPr/>
        </p:nvSpPr>
        <p:spPr bwMode="auto">
          <a:xfrm>
            <a:off x="6326188" y="4332288"/>
            <a:ext cx="16367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Calibri Bold Italic" pitchFamily="28" charset="0"/>
              </a:rPr>
              <a:t>STAR preliminary</a:t>
            </a:r>
          </a:p>
        </p:txBody>
      </p:sp>
      <p:sp>
        <p:nvSpPr>
          <p:cNvPr id="42002" name="Text Box 7"/>
          <p:cNvSpPr txBox="1">
            <a:spLocks noChangeArrowheads="1"/>
          </p:cNvSpPr>
          <p:nvPr/>
        </p:nvSpPr>
        <p:spPr bwMode="auto">
          <a:xfrm>
            <a:off x="-304800" y="5257800"/>
            <a:ext cx="9372600" cy="1158875"/>
          </a:xfrm>
          <a:prstGeom prst="rect">
            <a:avLst/>
          </a:prstGeom>
          <a:solidFill>
            <a:srgbClr val="FF0000">
              <a:alpha val="0"/>
            </a:srgbClr>
          </a:solidFill>
          <a:ln w="381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lvl="1" eaLnBrk="1" hangingPunct="1">
              <a:spcBef>
                <a:spcPct val="50000"/>
              </a:spcBef>
              <a:buFont typeface="Wingdings" charset="2"/>
              <a:buChar char="è"/>
            </a:pPr>
            <a:r>
              <a:rPr lang="en-US" sz="2000" dirty="0">
                <a:latin typeface="Calibri" charset="0"/>
                <a:ea typeface="Arial" charset="0"/>
                <a:cs typeface="Arial" charset="0"/>
              </a:rPr>
              <a:t>Including the silicon detectors in the tracking improves the pointing resolution.</a:t>
            </a:r>
          </a:p>
          <a:p>
            <a:pPr lvl="1" eaLnBrk="1" hangingPunct="1">
              <a:spcBef>
                <a:spcPct val="50000"/>
              </a:spcBef>
              <a:buFont typeface="Wingdings" charset="2"/>
              <a:buChar char="è"/>
            </a:pPr>
            <a:r>
              <a:rPr lang="en-US" sz="2000" dirty="0">
                <a:latin typeface="Calibri" charset="0"/>
                <a:ea typeface="Arial" charset="0"/>
                <a:cs typeface="Arial" charset="0"/>
              </a:rPr>
              <a:t>with 4 silicon hits,  the pointing resolution to the interaction point ~ </a:t>
            </a:r>
            <a:r>
              <a:rPr lang="en-US" sz="2000" dirty="0" smtClean="0">
                <a:latin typeface="Calibri" charset="0"/>
                <a:ea typeface="Arial" charset="0"/>
                <a:cs typeface="Arial" charset="0"/>
              </a:rPr>
              <a:t>250 </a:t>
            </a:r>
            <a:r>
              <a:rPr lang="en-US" sz="2000" dirty="0" err="1" smtClean="0">
                <a:latin typeface="Calibri" charset="0"/>
                <a:ea typeface="Arial" charset="0"/>
                <a:cs typeface="Arial" charset="0"/>
              </a:rPr>
              <a:t>μm</a:t>
            </a:r>
            <a:r>
              <a:rPr lang="en-US" sz="2000" dirty="0" smtClean="0">
                <a:latin typeface="Calibri" charset="0"/>
                <a:ea typeface="Arial" charset="0"/>
                <a:cs typeface="Arial" charset="0"/>
              </a:rPr>
              <a:t> </a:t>
            </a:r>
            <a:r>
              <a:rPr lang="en-US" sz="2000" dirty="0">
                <a:latin typeface="Calibri" charset="0"/>
                <a:ea typeface="Arial" charset="0"/>
                <a:cs typeface="Arial" charset="0"/>
              </a:rPr>
              <a:t>at P = 1GeV/c.</a:t>
            </a:r>
          </a:p>
        </p:txBody>
      </p:sp>
      <p:sp>
        <p:nvSpPr>
          <p:cNvPr id="42003" name="Rectangle 19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333500"/>
            <a:ext cx="3429000" cy="35179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run 7 Au+Au@200GeV (</a:t>
            </a:r>
            <a:r>
              <a:rPr lang="en-US" sz="2000" dirty="0" err="1"/>
              <a:t>MinBias</a:t>
            </a:r>
            <a:r>
              <a:rPr lang="en-US" sz="2000" dirty="0"/>
              <a:t> trigger)</a:t>
            </a:r>
            <a:r>
              <a:rPr lang="en-US" sz="2000" dirty="0" smtClean="0">
                <a:latin typeface="ヒラギノ角ゴ Pro W3" charset="-128"/>
              </a:rPr>
              <a:t>.</a:t>
            </a:r>
          </a:p>
          <a:p>
            <a:pPr>
              <a:lnSpc>
                <a:spcPct val="90000"/>
              </a:lnSpc>
            </a:pPr>
            <a:endParaRPr lang="en-US" sz="2000" dirty="0" smtClean="0">
              <a:latin typeface="ヒラギノ角ゴ Pro W3" charset="-128"/>
            </a:endParaRPr>
          </a:p>
          <a:p>
            <a:pPr>
              <a:lnSpc>
                <a:spcPct val="90000"/>
              </a:lnSpc>
            </a:pPr>
            <a:r>
              <a:rPr lang="en-US" sz="2000" dirty="0"/>
              <a:t>DCA resolution as a function of </a:t>
            </a:r>
            <a:r>
              <a:rPr lang="en-US" sz="2000" dirty="0" smtClean="0"/>
              <a:t>inverse </a:t>
            </a:r>
            <a:r>
              <a:rPr lang="en-US" sz="2000" dirty="0"/>
              <a:t>momentum</a:t>
            </a:r>
            <a:r>
              <a:rPr lang="en-US" sz="2000" dirty="0" smtClean="0"/>
              <a:t>.</a:t>
            </a:r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000" dirty="0"/>
              <a:t>Reflect the</a:t>
            </a:r>
            <a:r>
              <a:rPr lang="en-US" sz="2000" dirty="0" smtClean="0"/>
              <a:t> resolution </a:t>
            </a:r>
            <a:r>
              <a:rPr lang="en-US" sz="2000" dirty="0"/>
              <a:t>and Multiple Coulomb Scattering.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8A0BC-B9EE-A14A-BBC8-720FE8BEA3C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2225" y="143163"/>
            <a:ext cx="6438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Bookman Old Style"/>
              </a:rPr>
              <a:t>Secondary Vertex fit – Simulation</a:t>
            </a:r>
          </a:p>
        </p:txBody>
      </p:sp>
      <p:pic>
        <p:nvPicPr>
          <p:cNvPr id="20484" name="Picture 5" descr="correlation_slength_decay_gea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0200" y="1189208"/>
            <a:ext cx="3962400" cy="2968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Text Box 11"/>
          <p:cNvSpPr txBox="1">
            <a:spLocks noChangeArrowheads="1"/>
          </p:cNvSpPr>
          <p:nvPr/>
        </p:nvSpPr>
        <p:spPr bwMode="auto">
          <a:xfrm>
            <a:off x="499331" y="4443997"/>
            <a:ext cx="8090623" cy="1257780"/>
          </a:xfrm>
          <a:prstGeom prst="rect">
            <a:avLst/>
          </a:prstGeom>
          <a:noFill/>
          <a:ln w="31750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sz="2000" dirty="0">
                <a:latin typeface="Calibri" charset="0"/>
              </a:rPr>
              <a:t> There is </a:t>
            </a:r>
            <a:r>
              <a:rPr lang="en-US" sz="2000" dirty="0">
                <a:solidFill>
                  <a:srgbClr val="3366FF"/>
                </a:solidFill>
                <a:latin typeface="Calibri" charset="0"/>
              </a:rPr>
              <a:t>no systematic shift </a:t>
            </a:r>
            <a:r>
              <a:rPr lang="en-US" sz="2000" dirty="0">
                <a:latin typeface="Calibri" charset="0"/>
              </a:rPr>
              <a:t>in reconstructed quantities</a:t>
            </a:r>
            <a:r>
              <a:rPr lang="en-US" sz="2000" dirty="0" smtClean="0">
                <a:latin typeface="Calibri" charset="0"/>
              </a:rPr>
              <a:t>.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5">
                  <a:lumMod val="50000"/>
                </a:schemeClr>
              </a:buClr>
            </a:pPr>
            <a:endParaRPr lang="en-US" sz="800" dirty="0" smtClean="0">
              <a:latin typeface="Calibri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sz="2000" dirty="0">
                <a:latin typeface="Calibri" charset="0"/>
              </a:rPr>
              <a:t> The </a:t>
            </a:r>
            <a:r>
              <a:rPr lang="en-US" sz="2000" dirty="0">
                <a:solidFill>
                  <a:srgbClr val="008400"/>
                </a:solidFill>
                <a:latin typeface="Calibri" charset="0"/>
              </a:rPr>
              <a:t>standard deviation</a:t>
            </a:r>
            <a:r>
              <a:rPr lang="en-US" sz="2000" dirty="0">
                <a:latin typeface="Calibri" charset="0"/>
              </a:rPr>
              <a:t> of the distribution is flat at ~ 250 </a:t>
            </a:r>
            <a:r>
              <a:rPr lang="en-US" sz="2000" dirty="0" err="1">
                <a:ea typeface="Arial" charset="0"/>
                <a:cs typeface="Arial" charset="0"/>
                <a:sym typeface="Symbol" charset="2"/>
              </a:rPr>
              <a:t>m</a:t>
            </a:r>
            <a:r>
              <a:rPr lang="en-US" sz="2000" dirty="0">
                <a:latin typeface="Calibri" charset="0"/>
              </a:rPr>
              <a:t> </a:t>
            </a:r>
            <a:r>
              <a:rPr lang="en-US" sz="2000" dirty="0" smtClean="0">
                <a:latin typeface="Calibri" charset="0"/>
              </a:rPr>
              <a:t>, which </a:t>
            </a:r>
            <a:r>
              <a:rPr lang="en-US" sz="2000" dirty="0">
                <a:latin typeface="Calibri" charset="0"/>
              </a:rPr>
              <a:t>is</a:t>
            </a:r>
            <a:r>
              <a:rPr lang="en-US" sz="2000" dirty="0" smtClean="0">
                <a:latin typeface="Calibri" charset="0"/>
              </a:rPr>
              <a:t> of 	the </a:t>
            </a:r>
            <a:r>
              <a:rPr lang="en-US" sz="2000" dirty="0">
                <a:latin typeface="Calibri" charset="0"/>
              </a:rPr>
              <a:t>order of the resolution of (SSD+SVT)</a:t>
            </a:r>
            <a:r>
              <a:rPr lang="en-US" sz="2000" dirty="0" smtClean="0">
                <a:latin typeface="Calibri" charset="0"/>
              </a:rPr>
              <a:t>.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5">
                  <a:lumMod val="50000"/>
                </a:schemeClr>
              </a:buClr>
            </a:pPr>
            <a:endParaRPr lang="en-US" sz="800" dirty="0" smtClean="0">
              <a:latin typeface="Calibri" charset="0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564914" y="1189208"/>
            <a:ext cx="2292586" cy="3554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800" b="1" dirty="0" err="1">
                <a:solidFill>
                  <a:srgbClr val="FF0000"/>
                </a:solidFill>
                <a:latin typeface="Calibri" charset="0"/>
              </a:rPr>
              <a:t>Reco</a:t>
            </a:r>
            <a:r>
              <a:rPr lang="en-US" sz="1800" b="1" dirty="0">
                <a:solidFill>
                  <a:srgbClr val="FF0000"/>
                </a:solidFill>
                <a:latin typeface="Calibri" charset="0"/>
              </a:rPr>
              <a:t>  vs. MC [cm]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107108" y="1125708"/>
            <a:ext cx="4482847" cy="3097467"/>
            <a:chOff x="4107108" y="1125708"/>
            <a:chExt cx="4482847" cy="3097467"/>
          </a:xfrm>
        </p:grpSpPr>
        <p:pic>
          <p:nvPicPr>
            <p:cNvPr id="20485" name="Picture 4" descr="correlation_decay_geant_fit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107108" y="1125708"/>
              <a:ext cx="4043117" cy="3097467"/>
            </a:xfrm>
            <a:prstGeom prst="rect">
              <a:avLst/>
            </a:prstGeom>
            <a:noFill/>
            <a:ln w="6350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20488" name="Text Box 38"/>
            <p:cNvSpPr txBox="1">
              <a:spLocks noChangeArrowheads="1"/>
            </p:cNvSpPr>
            <p:nvPr/>
          </p:nvSpPr>
          <p:spPr bwMode="auto">
            <a:xfrm>
              <a:off x="6453180" y="1176291"/>
              <a:ext cx="2136775" cy="94297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 dirty="0">
                  <a:solidFill>
                    <a:srgbClr val="0000FF"/>
                  </a:solidFill>
                </a:rPr>
                <a:t>Mean of the difference reconstructed -MC</a:t>
              </a:r>
            </a:p>
            <a:p>
              <a:pPr>
                <a:spcBef>
                  <a:spcPct val="50000"/>
                </a:spcBef>
              </a:pPr>
              <a:r>
                <a:rPr lang="en-US" sz="1200" b="1" dirty="0" err="1">
                  <a:solidFill>
                    <a:srgbClr val="008400"/>
                  </a:solidFill>
                </a:rPr>
                <a:t>Rms</a:t>
              </a:r>
              <a:r>
                <a:rPr lang="en-US" sz="1200" b="1" dirty="0">
                  <a:solidFill>
                    <a:srgbClr val="008400"/>
                  </a:solidFill>
                </a:rPr>
                <a:t> of the difference reconstructed -MC</a:t>
              </a:r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4526519" y="1151363"/>
              <a:ext cx="1571624" cy="34244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 b="1" dirty="0" err="1">
                  <a:solidFill>
                    <a:srgbClr val="FF0000"/>
                  </a:solidFill>
                  <a:latin typeface="Calibri" charset="0"/>
                </a:rPr>
                <a:t>Reco</a:t>
              </a:r>
              <a:r>
                <a:rPr lang="en-US" sz="1800" b="1" dirty="0">
                  <a:solidFill>
                    <a:srgbClr val="FF0000"/>
                  </a:solidFill>
                  <a:latin typeface="Calibri" charset="0"/>
                </a:rPr>
                <a:t> - MC [cm]</a:t>
              </a:r>
            </a:p>
          </p:txBody>
        </p:sp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323" y="7288"/>
            <a:ext cx="8229600" cy="89932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215968"/>
                </a:solidFill>
              </a:rPr>
              <a:t>Strategy of Reconstruction</a:t>
            </a:r>
            <a:endParaRPr lang="en-US" sz="4000" dirty="0">
              <a:solidFill>
                <a:srgbClr val="215968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96359" y="1088393"/>
            <a:ext cx="4557658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Select Event – Apply Event Level Cuts 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Select Trigger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Cuts on Z-Vertex Position and its error</a:t>
            </a:r>
            <a:endParaRPr lang="en-US" dirty="0">
              <a:latin typeface="Bookman Old Style"/>
              <a:cs typeface="Bookman Old Style"/>
            </a:endParaRPr>
          </a:p>
        </p:txBody>
      </p:sp>
      <p:cxnSp>
        <p:nvCxnSpPr>
          <p:cNvPr id="6" name="Straight Arrow Connector 5"/>
          <p:cNvCxnSpPr>
            <a:stCxn id="4" idx="2"/>
          </p:cNvCxnSpPr>
          <p:nvPr/>
        </p:nvCxnSpPr>
        <p:spPr>
          <a:xfrm rot="16200000" flipH="1">
            <a:off x="4257730" y="2129181"/>
            <a:ext cx="237669" cy="275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640091" y="2258798"/>
            <a:ext cx="5494499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Loop over Tracks – Apply Track Level Cuts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Number of Silicon Hits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Transverse DCA (DCA</a:t>
            </a:r>
            <a:r>
              <a:rPr lang="en-US" baseline="-25000" dirty="0" smtClean="0">
                <a:latin typeface="Bookman Old Style"/>
                <a:cs typeface="Bookman Old Style"/>
              </a:rPr>
              <a:t>XY</a:t>
            </a:r>
            <a:r>
              <a:rPr lang="en-US" dirty="0" smtClean="0">
                <a:latin typeface="Bookman Old Style"/>
                <a:cs typeface="Bookman Old Style"/>
              </a:rPr>
              <a:t>)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Track Momentum etc.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16200000" flipH="1">
            <a:off x="4284408" y="3575376"/>
            <a:ext cx="238001" cy="55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921088" y="3709754"/>
            <a:ext cx="4993675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Pair Association - D</a:t>
            </a:r>
            <a:r>
              <a:rPr lang="en-US" baseline="30000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0</a:t>
            </a:r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 Candidate Level Cuts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rapidity, Cosine of </a:t>
            </a:r>
            <a:r>
              <a:rPr lang="en-US" dirty="0" err="1" smtClean="0">
                <a:latin typeface="Bookman Old Style"/>
                <a:cs typeface="Bookman Old Style"/>
              </a:rPr>
              <a:t>Kaon</a:t>
            </a:r>
            <a:r>
              <a:rPr lang="en-US" dirty="0" smtClean="0">
                <a:latin typeface="Bookman Old Style"/>
                <a:cs typeface="Bookman Old Style"/>
              </a:rPr>
              <a:t> decay angle etc.</a:t>
            </a:r>
            <a:endParaRPr lang="en-US" dirty="0">
              <a:latin typeface="Bookman Old Style"/>
              <a:cs typeface="Bookman Old Style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5400000">
            <a:off x="4284255" y="4493033"/>
            <a:ext cx="263582" cy="140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152475" y="4625526"/>
            <a:ext cx="4525736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Decay Vertex Fit – Decay fit Level Cuts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probability of fit, decay length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error of decay length etc.</a:t>
            </a:r>
            <a:endParaRPr lang="en-US" dirty="0">
              <a:latin typeface="Bookman Old Style"/>
              <a:cs typeface="Bookman Old Style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16200000" flipH="1">
            <a:off x="4309673" y="5671964"/>
            <a:ext cx="227403" cy="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064341" y="5795201"/>
            <a:ext cx="472437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Particle Identification – Apply PID Cuts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|</a:t>
            </a:r>
            <a:r>
              <a:rPr lang="en-US" dirty="0" err="1" smtClean="0">
                <a:latin typeface="Bookman Old Style"/>
                <a:cs typeface="Bookman Old Style"/>
              </a:rPr>
              <a:t>n</a:t>
            </a:r>
            <a:r>
              <a:rPr lang="en-US" dirty="0" err="1" smtClean="0">
                <a:latin typeface="Bookman Old Style"/>
                <a:ea typeface="Lucida Grande"/>
                <a:cs typeface="Bookman Old Style"/>
              </a:rPr>
              <a:t>σ</a:t>
            </a:r>
            <a:r>
              <a:rPr lang="en-US" baseline="-25000" dirty="0" err="1" smtClean="0">
                <a:latin typeface="Bookman Old Style"/>
                <a:ea typeface="Lucida Grande"/>
                <a:cs typeface="Bookman Old Style"/>
              </a:rPr>
              <a:t>K</a:t>
            </a:r>
            <a:r>
              <a:rPr lang="en-US" dirty="0" smtClean="0">
                <a:latin typeface="Bookman Old Style"/>
                <a:ea typeface="Lucida Grande"/>
                <a:cs typeface="Bookman Old Style"/>
              </a:rPr>
              <a:t>|, |</a:t>
            </a:r>
            <a:r>
              <a:rPr lang="en-US" dirty="0" err="1" smtClean="0">
                <a:latin typeface="Bookman Old Style"/>
                <a:ea typeface="Lucida Grande"/>
                <a:cs typeface="Bookman Old Style"/>
              </a:rPr>
              <a:t>nσ</a:t>
            </a:r>
            <a:r>
              <a:rPr lang="en-US" baseline="-25000" dirty="0" err="1" smtClean="0">
                <a:latin typeface="Bookman Old Style"/>
                <a:ea typeface="Lucida Grande"/>
                <a:cs typeface="Bookman Old Style"/>
              </a:rPr>
              <a:t>π</a:t>
            </a:r>
            <a:r>
              <a:rPr lang="en-US" dirty="0" smtClean="0">
                <a:latin typeface="Bookman Old Style"/>
                <a:ea typeface="Lucida Grande"/>
                <a:cs typeface="Bookman Old Style"/>
              </a:rPr>
              <a:t>|</a:t>
            </a:r>
            <a:endParaRPr lang="en-US" dirty="0">
              <a:latin typeface="Bookman Old Style"/>
              <a:cs typeface="Bookman Old Style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79153" y="664390"/>
            <a:ext cx="2129935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/>
                <a:cs typeface="Comic Sans MS"/>
              </a:rPr>
              <a:t>Cuts are applied in the analysis code to reduce background and to increase the candidate pool</a:t>
            </a:r>
            <a:endParaRPr lang="en-US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29" name="Right Arrow 28"/>
          <p:cNvSpPr/>
          <p:nvPr/>
        </p:nvSpPr>
        <p:spPr>
          <a:xfrm>
            <a:off x="6786756" y="5982340"/>
            <a:ext cx="350804" cy="280085"/>
          </a:xfrm>
          <a:prstGeom prst="rightArrow">
            <a:avLst/>
          </a:prstGeom>
          <a:solidFill>
            <a:srgbClr val="3366FF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7169742" y="5796672"/>
            <a:ext cx="1887119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Output Saved for offline Analysis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3" animBg="1"/>
      <p:bldP spid="7" grpId="0" animBg="1"/>
      <p:bldP spid="10" grpId="0" animBg="1"/>
      <p:bldP spid="12" grpId="0" animBg="1"/>
      <p:bldP spid="27" grpId="0" animBg="1"/>
      <p:bldP spid="29" grpId="0" animBg="1"/>
      <p:bldP spid="3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04800" y="101600"/>
            <a:ext cx="8534400" cy="800100"/>
          </a:xfr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Measurement via Semi </a:t>
            </a: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leptonic</a:t>
            </a: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(indirect) channels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1117600"/>
            <a:ext cx="4495800" cy="215443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buBlip>
                <a:blip r:embed="rId2"/>
              </a:buBlip>
              <a:defRPr/>
            </a:pPr>
            <a:r>
              <a:rPr lang="en-US" dirty="0" smtClean="0">
                <a:solidFill>
                  <a:srgbClr val="0000FF"/>
                </a:solidFill>
                <a:latin typeface="Arial Black"/>
                <a:cs typeface="Arial Black"/>
              </a:rPr>
              <a:t> Indirect measurement </a:t>
            </a:r>
            <a:r>
              <a:rPr lang="en-US" dirty="0" smtClean="0">
                <a:latin typeface="Arial Black"/>
                <a:cs typeface="Arial Black"/>
              </a:rPr>
              <a:t>through                             Semi-</a:t>
            </a:r>
            <a:r>
              <a:rPr lang="en-US" dirty="0" err="1" smtClean="0">
                <a:latin typeface="Arial Black"/>
                <a:cs typeface="Arial Black"/>
              </a:rPr>
              <a:t>leptonic</a:t>
            </a:r>
            <a:r>
              <a:rPr lang="en-US" dirty="0" smtClean="0">
                <a:latin typeface="Arial Black"/>
                <a:cs typeface="Arial Black"/>
              </a:rPr>
              <a:t> decay channels:</a:t>
            </a:r>
          </a:p>
          <a:p>
            <a:pPr>
              <a:defRPr/>
            </a:pPr>
            <a:endParaRPr lang="en-US" sz="800" dirty="0" smtClean="0"/>
          </a:p>
          <a:p>
            <a:pPr>
              <a:buFont typeface="Arial"/>
              <a:buChar char="•"/>
              <a:defRPr/>
            </a:pPr>
            <a:r>
              <a:rPr lang="en-US" dirty="0" smtClean="0"/>
              <a:t>     D</a:t>
            </a:r>
            <a:r>
              <a:rPr lang="en-US" baseline="30000" dirty="0" smtClean="0"/>
              <a:t>0  </a:t>
            </a:r>
            <a:r>
              <a:rPr lang="en-US" dirty="0" err="1" smtClean="0">
                <a:sym typeface="Symbol" charset="2"/>
              </a:rPr>
              <a:t></a:t>
            </a:r>
            <a:r>
              <a:rPr lang="en-US" dirty="0" smtClean="0">
                <a:sym typeface="Symbol" charset="2"/>
              </a:rPr>
              <a:t> </a:t>
            </a:r>
            <a:r>
              <a:rPr lang="en-US" dirty="0" err="1" smtClean="0"/>
              <a:t>e</a:t>
            </a:r>
            <a:r>
              <a:rPr lang="en-US" baseline="30000" dirty="0" smtClean="0"/>
              <a:t>+ </a:t>
            </a:r>
            <a:r>
              <a:rPr lang="en-US" dirty="0" smtClean="0"/>
              <a:t>+ X  (BR : 6.9 %)</a:t>
            </a:r>
          </a:p>
          <a:p>
            <a:pPr>
              <a:buFont typeface="Arial"/>
              <a:buChar char="•"/>
              <a:defRPr/>
            </a:pPr>
            <a:r>
              <a:rPr lang="en-US" dirty="0"/>
              <a:t>     D</a:t>
            </a:r>
            <a:r>
              <a:rPr lang="en-US" baseline="30000" dirty="0"/>
              <a:t>+/-</a:t>
            </a:r>
            <a:r>
              <a:rPr lang="en-US" dirty="0">
                <a:sym typeface="Symbol" charset="2"/>
              </a:rPr>
              <a:t></a:t>
            </a:r>
            <a:r>
              <a:rPr lang="en-US" dirty="0" smtClean="0"/>
              <a:t> </a:t>
            </a:r>
            <a:r>
              <a:rPr lang="en-US" dirty="0" err="1" smtClean="0"/>
              <a:t>e</a:t>
            </a:r>
            <a:r>
              <a:rPr lang="en-US" baseline="30000" dirty="0"/>
              <a:t>+/</a:t>
            </a:r>
            <a:r>
              <a:rPr lang="en-US" baseline="30000" dirty="0" smtClean="0"/>
              <a:t>- </a:t>
            </a:r>
            <a:r>
              <a:rPr lang="en-US" dirty="0" smtClean="0"/>
              <a:t>+ X (BR </a:t>
            </a:r>
            <a:r>
              <a:rPr lang="en-US" dirty="0"/>
              <a:t>: 17.2</a:t>
            </a:r>
            <a:r>
              <a:rPr lang="en-US" dirty="0" smtClean="0"/>
              <a:t>%)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>
              <a:solidFill>
                <a:srgbClr val="000000"/>
              </a:solidFill>
              <a:latin typeface="Arial Black"/>
              <a:cs typeface="Arial Black"/>
            </a:endParaRPr>
          </a:p>
          <a:p>
            <a:pPr>
              <a:defRPr/>
            </a:pPr>
            <a:endParaRPr lang="en-US" dirty="0" smtClean="0">
              <a:solidFill>
                <a:srgbClr val="000000"/>
              </a:solidFill>
              <a:latin typeface="Arial Black"/>
              <a:cs typeface="Arial Black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" y="2514600"/>
            <a:ext cx="3759200" cy="1107996"/>
          </a:xfrm>
          <a:prstGeom prst="rect">
            <a:avLst/>
          </a:prstGeom>
          <a:noFill/>
          <a:ln w="635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Large </a:t>
            </a:r>
            <a:r>
              <a:rPr lang="en-US" dirty="0" err="1">
                <a:latin typeface="+mj-lt"/>
              </a:rPr>
              <a:t>p</a:t>
            </a:r>
            <a:r>
              <a:rPr lang="en-US" baseline="-25000" dirty="0" err="1">
                <a:latin typeface="+mj-lt"/>
              </a:rPr>
              <a:t>T</a:t>
            </a:r>
            <a:r>
              <a:rPr lang="en-US" dirty="0">
                <a:latin typeface="+mj-lt"/>
              </a:rPr>
              <a:t> range. </a:t>
            </a:r>
            <a:endParaRPr lang="en-US" dirty="0" smtClean="0">
              <a:latin typeface="+mj-lt"/>
            </a:endParaRPr>
          </a:p>
          <a:p>
            <a:pPr>
              <a:buFont typeface="Zapf Dingbats" charset="2"/>
              <a:buChar char="✔"/>
              <a:defRPr/>
            </a:pPr>
            <a:r>
              <a:rPr lang="en-US" sz="1600" dirty="0" smtClean="0">
                <a:latin typeface="Calibri"/>
                <a:cs typeface="Calibri"/>
              </a:rPr>
              <a:t>Use of specific triggers</a:t>
            </a:r>
          </a:p>
          <a:p>
            <a:pPr>
              <a:buFont typeface="Zapf Dingbats" charset="2"/>
              <a:buChar char="✔"/>
              <a:defRPr/>
            </a:pPr>
            <a:r>
              <a:rPr lang="en-US" sz="1600" dirty="0" smtClean="0">
                <a:cs typeface="Calibri"/>
              </a:rPr>
              <a:t> Relative contribution of electrons from B and D mesons are unknown.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700" y="979686"/>
            <a:ext cx="4394200" cy="3020814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65900" y="6432550"/>
            <a:ext cx="2133600" cy="365125"/>
          </a:xfrm>
        </p:spPr>
        <p:txBody>
          <a:bodyPr/>
          <a:lstStyle/>
          <a:p>
            <a:pPr>
              <a:defRPr/>
            </a:pPr>
            <a:fld id="{A506FE18-AF56-4E42-A731-C9DD6AE91461}" type="slidenum">
              <a:rPr lang="en-US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43238">
            <a:off x="2823897" y="4199950"/>
            <a:ext cx="2197837" cy="2362200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99000" y="3949700"/>
            <a:ext cx="4089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203201" y="3835399"/>
            <a:ext cx="3441699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 Black"/>
                <a:cs typeface="Arial Black"/>
              </a:rPr>
              <a:t> Measurement using </a:t>
            </a:r>
            <a:r>
              <a:rPr lang="en-US" dirty="0" err="1" smtClean="0">
                <a:solidFill>
                  <a:srgbClr val="0000FF"/>
                </a:solidFill>
                <a:latin typeface="Arial Black"/>
                <a:cs typeface="Arial Black"/>
              </a:rPr>
              <a:t>azimuthal</a:t>
            </a:r>
            <a:r>
              <a:rPr lang="en-US" dirty="0" smtClean="0">
                <a:solidFill>
                  <a:srgbClr val="0000FF"/>
                </a:solidFill>
                <a:latin typeface="Arial Black"/>
                <a:cs typeface="Arial Black"/>
              </a:rPr>
              <a:t> correlation </a:t>
            </a:r>
            <a:r>
              <a:rPr lang="en-US" dirty="0" smtClean="0">
                <a:solidFill>
                  <a:srgbClr val="000000"/>
                </a:solidFill>
                <a:latin typeface="Arial Black"/>
                <a:cs typeface="Arial Black"/>
              </a:rPr>
              <a:t>of D mesons with </a:t>
            </a:r>
            <a:r>
              <a:rPr lang="en-US" dirty="0" err="1" smtClean="0">
                <a:solidFill>
                  <a:srgbClr val="000000"/>
                </a:solidFill>
                <a:latin typeface="Arial Black"/>
                <a:cs typeface="Arial Black"/>
              </a:rPr>
              <a:t>e</a:t>
            </a:r>
            <a:r>
              <a:rPr lang="en-US" baseline="30000" dirty="0" smtClean="0">
                <a:solidFill>
                  <a:srgbClr val="000000"/>
                </a:solidFill>
                <a:latin typeface="Arial Black"/>
                <a:cs typeface="Arial Black"/>
              </a:rPr>
              <a:t>-</a:t>
            </a:r>
            <a:endParaRPr lang="en-US" i="1" dirty="0" smtClean="0">
              <a:solidFill>
                <a:srgbClr val="000000"/>
              </a:solidFill>
            </a:endParaRPr>
          </a:p>
          <a:p>
            <a:pPr>
              <a:buBlip>
                <a:blip r:embed="rId2"/>
              </a:buBlip>
              <a:defRPr/>
            </a:pPr>
            <a:endParaRPr lang="en-US" sz="800" i="1" dirty="0" smtClean="0"/>
          </a:p>
          <a:p>
            <a:pPr>
              <a:defRPr/>
            </a:pPr>
            <a:r>
              <a:rPr lang="en-US" dirty="0" err="1" smtClean="0">
                <a:latin typeface="+mj-lt"/>
              </a:rPr>
              <a:t>Azimuthal</a:t>
            </a:r>
            <a:r>
              <a:rPr lang="en-US" dirty="0" smtClean="0">
                <a:latin typeface="+mj-lt"/>
              </a:rPr>
              <a:t> correlation of open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 charm mesons with non-photonic 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Electron</a:t>
            </a:r>
            <a:r>
              <a:rPr lang="en-US" baseline="30000" dirty="0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can be utilized to disentangle 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the charm and bottom contributions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02065" y="76200"/>
            <a:ext cx="8305800" cy="60960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215968"/>
                </a:solidFill>
                <a:latin typeface="Times New Roman"/>
                <a:cs typeface="Times New Roman"/>
              </a:rPr>
              <a:t>Measurement via </a:t>
            </a:r>
            <a:r>
              <a:rPr lang="en-US" sz="3600" dirty="0" err="1" smtClean="0">
                <a:solidFill>
                  <a:srgbClr val="215968"/>
                </a:solidFill>
                <a:latin typeface="Times New Roman"/>
                <a:cs typeface="Times New Roman"/>
              </a:rPr>
              <a:t>hadronic</a:t>
            </a:r>
            <a:r>
              <a:rPr lang="en-US" sz="36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 (direct) channels</a:t>
            </a:r>
            <a:endParaRPr lang="en-US" sz="3600" dirty="0">
              <a:solidFill>
                <a:srgbClr val="215968"/>
              </a:solidFill>
              <a:latin typeface="Times New Roman"/>
              <a:cs typeface="Times New Roman"/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685800"/>
            <a:ext cx="8255000" cy="1356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r>
              <a:rPr lang="en-US" sz="1800" dirty="0" smtClean="0">
                <a:solidFill>
                  <a:srgbClr val="0000FF"/>
                </a:solidFill>
                <a:latin typeface="Arial Black"/>
                <a:cs typeface="Arial Black"/>
              </a:rPr>
              <a:t>Direct measurement </a:t>
            </a:r>
            <a:r>
              <a:rPr lang="en-US" sz="1800" dirty="0" smtClean="0">
                <a:latin typeface="Arial Black"/>
                <a:cs typeface="Arial Black"/>
              </a:rPr>
              <a:t>using a combinatorial </a:t>
            </a:r>
            <a:r>
              <a:rPr lang="en-US" sz="1800" dirty="0">
                <a:latin typeface="Arial Black"/>
                <a:cs typeface="Arial Black"/>
              </a:rPr>
              <a:t>method</a:t>
            </a: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en-US" sz="1800" dirty="0">
                <a:latin typeface="Calibri" charset="0"/>
              </a:rPr>
              <a:t>Measurement of hadronic decay modes via invariant mass analysis. </a:t>
            </a:r>
          </a:p>
          <a:p>
            <a:pPr marL="1143000" lvl="2" indent="-228600" eaLnBrk="1" hangingPunct="1">
              <a:spcBef>
                <a:spcPct val="20000"/>
              </a:spcBef>
              <a:buFontTx/>
              <a:buChar char="•"/>
            </a:pPr>
            <a:r>
              <a:rPr lang="en-US" sz="1800" dirty="0">
                <a:latin typeface="Calibri" charset="0"/>
              </a:rPr>
              <a:t>D</a:t>
            </a:r>
            <a:r>
              <a:rPr lang="en-US" sz="1800" baseline="30000" dirty="0">
                <a:latin typeface="Calibri" charset="0"/>
              </a:rPr>
              <a:t>0</a:t>
            </a:r>
            <a:r>
              <a:rPr lang="en-US" sz="1800" dirty="0">
                <a:latin typeface="Calibri" charset="0"/>
              </a:rPr>
              <a:t> (D</a:t>
            </a:r>
            <a:r>
              <a:rPr lang="en-US" sz="1800" baseline="30000" dirty="0">
                <a:latin typeface="Calibri" charset="0"/>
              </a:rPr>
              <a:t>0</a:t>
            </a:r>
            <a:r>
              <a:rPr lang="en-US" sz="1800" dirty="0">
                <a:latin typeface="Calibri" charset="0"/>
              </a:rPr>
              <a:t>)</a:t>
            </a:r>
            <a:r>
              <a:rPr lang="en-US" sz="1800" dirty="0">
                <a:latin typeface="Calibri" charset="0"/>
                <a:sym typeface="Symbol" charset="2"/>
              </a:rPr>
              <a:t>K</a:t>
            </a:r>
            <a:r>
              <a:rPr lang="en-US" sz="1800" baseline="30000" dirty="0">
                <a:latin typeface="Calibri" charset="0"/>
                <a:sym typeface="Symbol" charset="2"/>
              </a:rPr>
              <a:t>-</a:t>
            </a:r>
            <a:r>
              <a:rPr lang="en-US" sz="1800" dirty="0">
                <a:latin typeface="Calibri" charset="0"/>
                <a:sym typeface="Symbol" charset="2"/>
              </a:rPr>
              <a:t></a:t>
            </a:r>
            <a:r>
              <a:rPr lang="en-US" sz="1800" baseline="30000" dirty="0">
                <a:latin typeface="Calibri" charset="0"/>
              </a:rPr>
              <a:t>+</a:t>
            </a:r>
            <a:r>
              <a:rPr lang="en-US" sz="1800" dirty="0">
                <a:latin typeface="Calibri" charset="0"/>
              </a:rPr>
              <a:t>(</a:t>
            </a:r>
            <a:r>
              <a:rPr lang="en-US" sz="1800" dirty="0">
                <a:latin typeface="Calibri" charset="0"/>
                <a:sym typeface="Symbol" charset="2"/>
              </a:rPr>
              <a:t>K</a:t>
            </a:r>
            <a:r>
              <a:rPr lang="en-US" sz="1800" baseline="30000" dirty="0">
                <a:latin typeface="Calibri" charset="0"/>
                <a:sym typeface="Symbol" charset="2"/>
              </a:rPr>
              <a:t>+</a:t>
            </a:r>
            <a:r>
              <a:rPr lang="en-US" sz="1800" dirty="0">
                <a:latin typeface="Calibri" charset="0"/>
                <a:sym typeface="Symbol" charset="2"/>
              </a:rPr>
              <a:t></a:t>
            </a:r>
            <a:r>
              <a:rPr lang="en-US" sz="1800" baseline="30000" dirty="0">
                <a:latin typeface="Calibri" charset="0"/>
              </a:rPr>
              <a:t>-</a:t>
            </a:r>
            <a:r>
              <a:rPr lang="en-US" sz="1800" dirty="0">
                <a:latin typeface="Calibri" charset="0"/>
              </a:rPr>
              <a:t>) </a:t>
            </a:r>
            <a:r>
              <a:rPr lang="en-US" sz="1800" dirty="0" smtClean="0">
                <a:latin typeface="Calibri" charset="0"/>
              </a:rPr>
              <a:t>  BR </a:t>
            </a:r>
            <a:r>
              <a:rPr lang="en-US" sz="1800" dirty="0">
                <a:latin typeface="Calibri" charset="0"/>
              </a:rPr>
              <a:t>: 3.8 %</a:t>
            </a:r>
          </a:p>
          <a:p>
            <a:pPr marL="1143000" lvl="2" indent="-228600" eaLnBrk="1" hangingPunct="1">
              <a:buFontTx/>
              <a:buChar char="•"/>
            </a:pPr>
            <a:r>
              <a:rPr lang="en-US" sz="1800" dirty="0">
                <a:latin typeface="Calibri" charset="0"/>
              </a:rPr>
              <a:t>D</a:t>
            </a:r>
            <a:r>
              <a:rPr lang="en-US" sz="1800" baseline="30000" dirty="0">
                <a:latin typeface="Calibri" charset="0"/>
              </a:rPr>
              <a:t>+/-</a:t>
            </a:r>
            <a:r>
              <a:rPr lang="en-US" sz="1800" dirty="0">
                <a:latin typeface="Calibri" charset="0"/>
                <a:sym typeface="Symbol" charset="2"/>
              </a:rPr>
              <a:t>K</a:t>
            </a:r>
            <a:r>
              <a:rPr lang="en-US" sz="1800" dirty="0">
                <a:latin typeface="Calibri" charset="0"/>
              </a:rPr>
              <a:t>                 </a:t>
            </a:r>
            <a:r>
              <a:rPr lang="en-US" sz="1800" dirty="0" smtClean="0">
                <a:latin typeface="Calibri" charset="0"/>
              </a:rPr>
              <a:t>  BR </a:t>
            </a:r>
            <a:r>
              <a:rPr lang="en-US" sz="1800" dirty="0">
                <a:latin typeface="Calibri" charset="0"/>
              </a:rPr>
              <a:t>: </a:t>
            </a:r>
            <a:r>
              <a:rPr lang="en-US" sz="1800" dirty="0" smtClean="0">
                <a:latin typeface="Calibri" charset="0"/>
              </a:rPr>
              <a:t>9.2%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-4676" y="3797300"/>
            <a:ext cx="2295833" cy="2819400"/>
            <a:chOff x="3120" y="960"/>
            <a:chExt cx="2412" cy="2880"/>
          </a:xfrm>
        </p:grpSpPr>
        <p:pic>
          <p:nvPicPr>
            <p:cNvPr id="12295" name="Picture 23" descr="D0peak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120" y="960"/>
              <a:ext cx="2412" cy="2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296" name="Rectangle 24"/>
            <p:cNvSpPr>
              <a:spLocks noChangeArrowheads="1"/>
            </p:cNvSpPr>
            <p:nvPr/>
          </p:nvSpPr>
          <p:spPr bwMode="auto">
            <a:xfrm>
              <a:off x="3638" y="1046"/>
              <a:ext cx="154" cy="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1" hangingPunct="1"/>
              <a:endParaRPr lang="en-US" sz="1800" baseline="30000">
                <a:ea typeface="Arial" charset="0"/>
                <a:cs typeface="Arial" charset="0"/>
              </a:endParaRPr>
            </a:p>
          </p:txBody>
        </p:sp>
      </p:grpSp>
      <p:pic>
        <p:nvPicPr>
          <p:cNvPr id="12313" name="Picture 2" descr="invm_pol2_openwidth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16557" y="3771900"/>
            <a:ext cx="2509805" cy="2882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6362" y="3782436"/>
            <a:ext cx="4252843" cy="2674324"/>
          </a:xfrm>
          <a:prstGeom prst="rect">
            <a:avLst/>
          </a:prstGeom>
          <a:ln w="22225">
            <a:solidFill>
              <a:schemeClr val="accent5">
                <a:lumMod val="50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5955820" y="2825366"/>
            <a:ext cx="2866345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Results using STAR Time-Of-Flight (TOF) Detector</a:t>
            </a:r>
          </a:p>
          <a:p>
            <a:r>
              <a:rPr lang="en-US" dirty="0" smtClean="0"/>
              <a:t>(TOF+TPC offers better PID)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43608" y="3476764"/>
            <a:ext cx="1884237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2225">
            <a:solidFill>
              <a:schemeClr val="accent5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TPC Only (Low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73124" y="2042636"/>
            <a:ext cx="5668876" cy="1200329"/>
          </a:xfrm>
          <a:prstGeom prst="rect">
            <a:avLst/>
          </a:prstGeom>
          <a:noFill/>
          <a:ln w="635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r>
              <a:rPr lang="en-US" dirty="0" smtClean="0">
                <a:latin typeface="+mj-lt"/>
              </a:rPr>
              <a:t> C and B contributions separated.</a:t>
            </a:r>
          </a:p>
          <a:p>
            <a:pPr>
              <a:buFont typeface="Zapf Dingbats" charset="2"/>
              <a:buChar char="✔"/>
              <a:defRPr/>
            </a:pPr>
            <a:r>
              <a:rPr lang="en-US" dirty="0" smtClean="0">
                <a:latin typeface="+mj-lt"/>
              </a:rPr>
              <a:t> Limited to low momentum range</a:t>
            </a:r>
            <a:r>
              <a:rPr lang="en-US" dirty="0" smtClean="0"/>
              <a:t>.</a:t>
            </a:r>
          </a:p>
          <a:p>
            <a:pPr>
              <a:buFont typeface="Zapf Dingbats" charset="2"/>
              <a:buChar char="✔"/>
              <a:defRPr/>
            </a:pPr>
            <a:r>
              <a:rPr lang="en-US" dirty="0" smtClean="0">
                <a:latin typeface="+mj-lt"/>
              </a:rPr>
              <a:t> No triggers, no decay vertex reconstruction</a:t>
            </a:r>
          </a:p>
          <a:p>
            <a:pPr>
              <a:buFont typeface="Zapf Dingbats" charset="2"/>
              <a:buChar char="✔"/>
              <a:defRPr/>
            </a:pPr>
            <a:r>
              <a:rPr lang="en-US" dirty="0" smtClean="0">
                <a:latin typeface="+mj-lt"/>
              </a:rPr>
              <a:t> Challenging for charm mesons due to small decay length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3899" y="4053998"/>
            <a:ext cx="2005305" cy="2351962"/>
          </a:xfrm>
          <a:prstGeom prst="rect">
            <a:avLst/>
          </a:prstGeom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3EC7D-B21C-124B-8087-CB3DAD0F25EF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38" y="766763"/>
            <a:ext cx="4157662" cy="820737"/>
          </a:xfrm>
        </p:spPr>
        <p:txBody>
          <a:bodyPr/>
          <a:lstStyle/>
          <a:p>
            <a:r>
              <a:rPr lang="en-US" sz="2000" dirty="0"/>
              <a:t>Cuts</a:t>
            </a:r>
            <a:r>
              <a:rPr lang="en-US" sz="2000" dirty="0" smtClean="0"/>
              <a:t> in 1st </a:t>
            </a:r>
            <a:r>
              <a:rPr lang="en-US" sz="2000" dirty="0"/>
              <a:t>Production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78000" y="0"/>
            <a:ext cx="62865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Marker Felt"/>
                <a:cs typeface="Marker Felt"/>
              </a:rPr>
              <a:t>2007 Production </a:t>
            </a:r>
            <a:r>
              <a:rPr lang="en-US" sz="3200" dirty="0" err="1">
                <a:solidFill>
                  <a:schemeClr val="tx2">
                    <a:lumMod val="75000"/>
                  </a:schemeClr>
                </a:solidFill>
                <a:latin typeface="Marker Felt"/>
                <a:cs typeface="Marker Felt"/>
              </a:rPr>
              <a:t>MinBias</a:t>
            </a:r>
            <a:endParaRPr lang="en-US" sz="3200" dirty="0">
              <a:solidFill>
                <a:schemeClr val="tx2">
                  <a:lumMod val="75000"/>
                </a:schemeClr>
              </a:solidFill>
              <a:latin typeface="Marker Felt"/>
              <a:cs typeface="Marker Felt"/>
            </a:endParaRPr>
          </a:p>
        </p:txBody>
      </p:sp>
      <p:sp>
        <p:nvSpPr>
          <p:cNvPr id="25604" name="TextBox 5"/>
          <p:cNvSpPr txBox="1">
            <a:spLocks noChangeArrowheads="1"/>
          </p:cNvSpPr>
          <p:nvPr/>
        </p:nvSpPr>
        <p:spPr bwMode="auto">
          <a:xfrm>
            <a:off x="4978400" y="982663"/>
            <a:ext cx="35734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Bookman Old Style" charset="0"/>
                <a:ea typeface="Bookman Old Style" charset="0"/>
                <a:cs typeface="Bookman Old Style" charset="0"/>
              </a:rPr>
              <a:t>Cuts in</a:t>
            </a:r>
            <a:r>
              <a:rPr lang="en-US" sz="2000" dirty="0" smtClean="0">
                <a:latin typeface="Bookman Old Style" charset="0"/>
                <a:ea typeface="Bookman Old Style" charset="0"/>
                <a:cs typeface="Bookman Old Style" charset="0"/>
              </a:rPr>
              <a:t> 2nd </a:t>
            </a:r>
            <a:r>
              <a:rPr lang="en-US" sz="2000" dirty="0">
                <a:latin typeface="Bookman Old Style" charset="0"/>
                <a:ea typeface="Bookman Old Style" charset="0"/>
                <a:cs typeface="Bookman Old Style" charset="0"/>
              </a:rPr>
              <a:t>Production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23838" y="1331913"/>
            <a:ext cx="8686800" cy="158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1774032" y="4101306"/>
            <a:ext cx="5511800" cy="158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607" name="Rectangle 10"/>
          <p:cNvSpPr>
            <a:spLocks noChangeArrowheads="1"/>
          </p:cNvSpPr>
          <p:nvPr/>
        </p:nvSpPr>
        <p:spPr bwMode="auto">
          <a:xfrm>
            <a:off x="185738" y="1346200"/>
            <a:ext cx="441960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EVENT level</a:t>
            </a: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triggerId : 200001, 200003, 200013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Primary vertex position along the beam axis </a:t>
            </a:r>
            <a:r>
              <a:rPr lang="en-US" sz="1200">
                <a:latin typeface="Bookman Old Style" charset="0"/>
                <a:ea typeface="Bookman Old Style" charset="0"/>
                <a:cs typeface="Bookman Old Style" charset="0"/>
              </a:rPr>
              <a:t>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|zvertex| &lt; 10 cm</a:t>
            </a: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Resolution of the primary vertex position along the beam axis: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zvertex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 200µm</a:t>
            </a:r>
          </a:p>
          <a:p>
            <a:pPr lvl="1">
              <a:lnSpc>
                <a:spcPct val="90000"/>
              </a:lnSpc>
            </a:pPr>
            <a:endParaRPr lang="en-US" sz="1400" b="1"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TRACKS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level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Number of hits in the vertex detectors :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SiliconHits&gt;2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 (tracks with sufficient DCA resolution)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Transverse Momentum of tracks: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p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</a:rPr>
              <a:t>T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 &gt;.5GeV/c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Momentum of tracks: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p &gt;.5GeV/c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Number of fitted: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TPC hits &gt; 20 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Pseudo-rapidity :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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|&lt;1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1200">
                <a:latin typeface="Bookman Old Style" charset="0"/>
                <a:ea typeface="Bookman Old Style" charset="0"/>
                <a:cs typeface="Bookman Old Style" charset="0"/>
              </a:rPr>
              <a:t>(SSD acceptance)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dEdxTrackLength&gt;40 cm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DCA to Primary vertex (transverse),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DCA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</a:rPr>
              <a:t>xy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&lt; .1 cm</a:t>
            </a:r>
          </a:p>
          <a:p>
            <a:pPr lvl="1">
              <a:lnSpc>
                <a:spcPct val="90000"/>
              </a:lnSpc>
            </a:pP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25608" name="Rectangle 12"/>
          <p:cNvSpPr>
            <a:spLocks noChangeArrowheads="1"/>
          </p:cNvSpPr>
          <p:nvPr/>
        </p:nvSpPr>
        <p:spPr bwMode="auto">
          <a:xfrm>
            <a:off x="4503738" y="1333500"/>
            <a:ext cx="4614862" cy="552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endParaRPr lang="en-US" sz="1400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EVENT level</a:t>
            </a:r>
            <a:endParaRPr lang="en-US" sz="1400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triggerId : 200001, 200003, 200013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Primary vertex position along the beam          axis 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|zvertex| &lt; 10 cm</a:t>
            </a: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Resolution of the primary vertex position along the beam axis: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zvertex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 200µm</a:t>
            </a:r>
            <a:endParaRPr lang="en-US" sz="1400">
              <a:solidFill>
                <a:srgbClr val="798844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endParaRPr lang="en-US" sz="1400">
              <a:solidFill>
                <a:srgbClr val="798844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TRACKS level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Number of hits in the vertex detectors: 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SiliconHits&gt;1</a:t>
            </a:r>
            <a:r>
              <a:rPr lang="en-US" sz="14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Transverse Momentum of tracks: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p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</a:rPr>
              <a:t>T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 &gt;.5GeV/c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Momentum of tracks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p &gt;.8GeV/c</a:t>
            </a:r>
            <a:r>
              <a:rPr lang="en-US" sz="14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solidFill>
                  <a:srgbClr val="0000FF"/>
                </a:solidFill>
                <a:latin typeface="Bookman Old Style" charset="0"/>
                <a:ea typeface="Bookman Old Style" charset="0"/>
                <a:cs typeface="Bookman Old Style" charset="0"/>
              </a:rPr>
              <a:t>Ratio TPC hits Fitted/Possible &gt; 0.51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Pseudo-rapidity :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|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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|&lt;1.2</a:t>
            </a: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dEdxTrackLength&gt;40 cm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DCA to Primary vertex (transverse),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DCA</a:t>
            </a:r>
            <a:r>
              <a:rPr lang="en-US" sz="1400" b="1" baseline="-250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xy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&lt; .2 cm</a:t>
            </a:r>
          </a:p>
          <a:p>
            <a:pPr lvl="1">
              <a:lnSpc>
                <a:spcPct val="90000"/>
              </a:lnSpc>
            </a:pPr>
            <a:r>
              <a:rPr lang="en-US" sz="1400">
                <a:solidFill>
                  <a:srgbClr val="0000FF"/>
                </a:solidFill>
              </a:rPr>
              <a:t>Radius of first hit on track :</a:t>
            </a:r>
          </a:p>
          <a:p>
            <a:pPr lvl="2">
              <a:lnSpc>
                <a:spcPct val="90000"/>
              </a:lnSpc>
            </a:pPr>
            <a:r>
              <a:rPr lang="en-US" sz="1400" b="1">
                <a:solidFill>
                  <a:srgbClr val="0000FF"/>
                </a:solidFill>
              </a:rPr>
              <a:t>&lt; 9 cm if number of silicon hits =2</a:t>
            </a:r>
          </a:p>
          <a:p>
            <a:pPr lvl="2">
              <a:lnSpc>
                <a:spcPct val="90000"/>
              </a:lnSpc>
            </a:pPr>
            <a:r>
              <a:rPr lang="en-US" sz="1400" b="1">
                <a:solidFill>
                  <a:srgbClr val="0000FF"/>
                </a:solidFill>
              </a:rPr>
              <a:t> &lt; 13 cm else</a:t>
            </a:r>
          </a:p>
          <a:p>
            <a:pPr>
              <a:lnSpc>
                <a:spcPct val="90000"/>
              </a:lnSpc>
            </a:pPr>
            <a:r>
              <a:rPr lang="en-US" sz="1400">
                <a:solidFill>
                  <a:schemeClr val="accent2"/>
                </a:solidFill>
              </a:rPr>
              <a:t> 	</a:t>
            </a:r>
            <a:endParaRPr lang="en-US" sz="1400" b="1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endParaRPr lang="en-US" sz="1400" b="1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endParaRPr lang="en-US" sz="1400" b="1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25609" name="Text Box 4"/>
          <p:cNvSpPr txBox="1">
            <a:spLocks noChangeArrowheads="1"/>
          </p:cNvSpPr>
          <p:nvPr/>
        </p:nvSpPr>
        <p:spPr bwMode="auto">
          <a:xfrm>
            <a:off x="7416800" y="325438"/>
            <a:ext cx="1574800" cy="5857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Clr>
                <a:srgbClr val="FF0000"/>
              </a:buClr>
              <a:buFontTx/>
              <a:buChar char="•"/>
            </a:pPr>
            <a:r>
              <a:rPr lang="en-US" sz="1600"/>
              <a:t> </a:t>
            </a:r>
            <a:r>
              <a:rPr lang="en-US" sz="1600">
                <a:solidFill>
                  <a:srgbClr val="FF0000"/>
                </a:solidFill>
              </a:rPr>
              <a:t>cut changed</a:t>
            </a:r>
            <a:endParaRPr lang="en-US" sz="1600"/>
          </a:p>
          <a:p>
            <a:pPr>
              <a:buClr>
                <a:schemeClr val="accent2"/>
              </a:buClr>
              <a:buFontTx/>
              <a:buChar char="•"/>
            </a:pPr>
            <a:r>
              <a:rPr lang="en-US" sz="1600">
                <a:solidFill>
                  <a:srgbClr val="0000FF"/>
                </a:solidFill>
              </a:rPr>
              <a:t> new cut</a:t>
            </a:r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-2531268" y="4088606"/>
            <a:ext cx="5524500" cy="1428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6137276" y="4095750"/>
            <a:ext cx="5497512" cy="158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9DF7BF-FEB1-FB4F-AA38-3D4D6358486C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38" y="957263"/>
            <a:ext cx="4157662" cy="820737"/>
          </a:xfrm>
        </p:spPr>
        <p:txBody>
          <a:bodyPr/>
          <a:lstStyle/>
          <a:p>
            <a:r>
              <a:rPr lang="en-US" sz="2000"/>
              <a:t>Cuts from Previous production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20663"/>
            <a:ext cx="767873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Marker Felt"/>
                <a:cs typeface="Marker Felt"/>
              </a:rPr>
              <a:t>Continued..</a:t>
            </a:r>
          </a:p>
        </p:txBody>
      </p:sp>
      <p:sp>
        <p:nvSpPr>
          <p:cNvPr id="26628" name="TextBox 5"/>
          <p:cNvSpPr txBox="1">
            <a:spLocks noChangeArrowheads="1"/>
          </p:cNvSpPr>
          <p:nvPr/>
        </p:nvSpPr>
        <p:spPr bwMode="auto">
          <a:xfrm>
            <a:off x="4978400" y="1160463"/>
            <a:ext cx="35734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Bookman Old Style" charset="0"/>
                <a:ea typeface="Bookman Old Style" charset="0"/>
                <a:cs typeface="Bookman Old Style" charset="0"/>
              </a:rPr>
              <a:t>Cuts in New Production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09538" y="1560513"/>
            <a:ext cx="8686800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3613150" y="2478088"/>
            <a:ext cx="183356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631" name="Rectangle 10"/>
          <p:cNvSpPr>
            <a:spLocks noChangeArrowheads="1"/>
          </p:cNvSpPr>
          <p:nvPr/>
        </p:nvSpPr>
        <p:spPr bwMode="auto">
          <a:xfrm>
            <a:off x="0" y="2324100"/>
            <a:ext cx="4529138" cy="125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DECAY FIT level</a:t>
            </a:r>
          </a:p>
          <a:p>
            <a:pPr>
              <a:lnSpc>
                <a:spcPct val="90000"/>
              </a:lnSpc>
            </a:pPr>
            <a:endParaRPr lang="en-US" sz="1400" b="1">
              <a:solidFill>
                <a:srgbClr val="798844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Probability of fit &gt;0.1 &amp;&amp; |sLength|&lt;.1cm</a:t>
            </a:r>
          </a:p>
          <a:p>
            <a:pPr>
              <a:lnSpc>
                <a:spcPct val="90000"/>
              </a:lnSpc>
            </a:pPr>
            <a:endParaRPr lang="en-US" sz="1400" b="1"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Particle ID </a:t>
            </a:r>
            <a:r>
              <a:rPr lang="en-US" sz="1200">
                <a:latin typeface="Bookman Old Style" charset="0"/>
                <a:ea typeface="Bookman Old Style" charset="0"/>
                <a:cs typeface="Bookman Old Style" charset="0"/>
              </a:rPr>
              <a:t>: 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ndEdx :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|n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K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|&lt;2, |n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π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|&lt;2</a:t>
            </a: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endParaRPr lang="en-US" sz="1400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4579938" y="1562100"/>
            <a:ext cx="4564062" cy="184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>
                <a:solidFill>
                  <a:srgbClr val="0000FF"/>
                </a:solidFill>
              </a:rPr>
              <a:t>D</a:t>
            </a:r>
            <a:r>
              <a:rPr lang="en-US" sz="1400" baseline="30000">
                <a:solidFill>
                  <a:srgbClr val="0000FF"/>
                </a:solidFill>
              </a:rPr>
              <a:t>0</a:t>
            </a:r>
            <a:r>
              <a:rPr lang="en-US" sz="1400">
                <a:solidFill>
                  <a:srgbClr val="0000FF"/>
                </a:solidFill>
              </a:rPr>
              <a:t> candidate </a:t>
            </a:r>
          </a:p>
          <a:p>
            <a:pPr lvl="1">
              <a:lnSpc>
                <a:spcPct val="90000"/>
              </a:lnSpc>
            </a:pPr>
            <a:r>
              <a:rPr lang="en-US" sz="1400">
                <a:solidFill>
                  <a:srgbClr val="0000FF"/>
                </a:solidFill>
              </a:rPr>
              <a:t>	</a:t>
            </a:r>
            <a:r>
              <a:rPr lang="en-US" sz="1400" b="1">
                <a:solidFill>
                  <a:srgbClr val="0000FF"/>
                </a:solidFill>
              </a:rPr>
              <a:t>|y(D</a:t>
            </a:r>
            <a:r>
              <a:rPr lang="en-US" sz="1400" b="1" baseline="30000">
                <a:solidFill>
                  <a:srgbClr val="0000FF"/>
                </a:solidFill>
              </a:rPr>
              <a:t>0</a:t>
            </a:r>
            <a:r>
              <a:rPr lang="en-US" sz="1400" b="1">
                <a:solidFill>
                  <a:srgbClr val="0000FF"/>
                </a:solidFill>
              </a:rPr>
              <a:t>)|&lt;1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solidFill>
                  <a:srgbClr val="0000FF"/>
                </a:solidFill>
              </a:rPr>
              <a:t>	|cos(</a:t>
            </a:r>
            <a:r>
              <a:rPr lang="en-US" sz="1400" b="1">
                <a:solidFill>
                  <a:srgbClr val="0000FF"/>
                </a:solidFill>
                <a:sym typeface="Symbol" charset="2"/>
              </a:rPr>
              <a:t>*</a:t>
            </a:r>
            <a:r>
              <a:rPr lang="en-US" sz="1400" b="1">
                <a:solidFill>
                  <a:srgbClr val="0000FF"/>
                </a:solidFill>
              </a:rPr>
              <a:t>)|&lt;0.8</a:t>
            </a:r>
          </a:p>
          <a:p>
            <a:pPr>
              <a:lnSpc>
                <a:spcPct val="90000"/>
              </a:lnSpc>
            </a:pPr>
            <a:endParaRPr lang="en-US" sz="1400">
              <a:solidFill>
                <a:srgbClr val="798844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DECAY FIT level</a:t>
            </a:r>
          </a:p>
          <a:p>
            <a:pPr>
              <a:lnSpc>
                <a:spcPct val="90000"/>
              </a:lnSpc>
            </a:pPr>
            <a:endParaRPr lang="en-US" sz="1400" b="1">
              <a:solidFill>
                <a:srgbClr val="798844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Probability of fit &gt;0.01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 &amp;&amp; |sLength|&lt;.1cm</a:t>
            </a:r>
          </a:p>
          <a:p>
            <a:pPr>
              <a:lnSpc>
                <a:spcPct val="90000"/>
              </a:lnSpc>
            </a:pPr>
            <a:endParaRPr lang="en-US" sz="1400" b="1"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Particle ID : </a:t>
            </a:r>
            <a:r>
              <a:rPr lang="en-US" sz="14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ndEdx :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|n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K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|&lt;2.5, |n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π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|&lt;2.5</a:t>
            </a:r>
            <a:endParaRPr lang="en-US" sz="1400">
              <a:solidFill>
                <a:schemeClr val="accent2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26633" name="Rectangle 13"/>
          <p:cNvSpPr>
            <a:spLocks noChangeArrowheads="1"/>
          </p:cNvSpPr>
          <p:nvPr/>
        </p:nvSpPr>
        <p:spPr bwMode="auto">
          <a:xfrm>
            <a:off x="4741863" y="5132388"/>
            <a:ext cx="4054475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ndEdx :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|n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K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|&lt;2, |n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π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|&lt;2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|cos(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*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)|&lt;0.6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DCA daughters &lt; 300 µm</a:t>
            </a:r>
          </a:p>
        </p:txBody>
      </p:sp>
      <p:sp>
        <p:nvSpPr>
          <p:cNvPr id="26634" name="TextBox 14"/>
          <p:cNvSpPr txBox="1">
            <a:spLocks noChangeArrowheads="1"/>
          </p:cNvSpPr>
          <p:nvPr/>
        </p:nvSpPr>
        <p:spPr bwMode="auto">
          <a:xfrm>
            <a:off x="576263" y="3741738"/>
            <a:ext cx="77882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0000FF"/>
                </a:solidFill>
                <a:ea typeface="Arial" charset="0"/>
                <a:cs typeface="Arial" charset="0"/>
              </a:rPr>
              <a:t>In both productions we made a pico file for further analysis. </a:t>
            </a:r>
          </a:p>
        </p:txBody>
      </p:sp>
      <p:sp>
        <p:nvSpPr>
          <p:cNvPr id="26635" name="TextBox 15"/>
          <p:cNvSpPr txBox="1">
            <a:spLocks noChangeArrowheads="1"/>
          </p:cNvSpPr>
          <p:nvPr/>
        </p:nvSpPr>
        <p:spPr bwMode="auto">
          <a:xfrm>
            <a:off x="2590800" y="4233863"/>
            <a:ext cx="3962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56633C"/>
                </a:solidFill>
                <a:latin typeface="Marker Felt" charset="0"/>
                <a:ea typeface="Marker Felt" charset="0"/>
                <a:cs typeface="Marker Felt" charset="0"/>
              </a:rPr>
              <a:t>Cuts Used for making a pico file</a:t>
            </a:r>
          </a:p>
        </p:txBody>
      </p:sp>
      <p:sp>
        <p:nvSpPr>
          <p:cNvPr id="26636" name="TextBox 16"/>
          <p:cNvSpPr txBox="1">
            <a:spLocks noChangeArrowheads="1"/>
          </p:cNvSpPr>
          <p:nvPr/>
        </p:nvSpPr>
        <p:spPr bwMode="auto">
          <a:xfrm>
            <a:off x="1244600" y="4622800"/>
            <a:ext cx="2235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Previous Production</a:t>
            </a:r>
          </a:p>
        </p:txBody>
      </p:sp>
      <p:sp>
        <p:nvSpPr>
          <p:cNvPr id="26637" name="TextBox 17"/>
          <p:cNvSpPr txBox="1">
            <a:spLocks noChangeArrowheads="1"/>
          </p:cNvSpPr>
          <p:nvPr/>
        </p:nvSpPr>
        <p:spPr bwMode="auto">
          <a:xfrm>
            <a:off x="5580063" y="4673600"/>
            <a:ext cx="22177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New Production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685800" y="4992688"/>
            <a:ext cx="7297738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639" name="TextBox 20"/>
          <p:cNvSpPr txBox="1">
            <a:spLocks noChangeArrowheads="1"/>
          </p:cNvSpPr>
          <p:nvPr/>
        </p:nvSpPr>
        <p:spPr bwMode="auto">
          <a:xfrm>
            <a:off x="1244600" y="5199063"/>
            <a:ext cx="196373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|D0Eta|&lt;1.85</a:t>
            </a:r>
          </a:p>
          <a:p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|Cos(θ*)&lt;0.6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6CF38E-7E25-EB41-BE47-0C1AE51AB564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518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Uncorrected pT Spectra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145" y="1108842"/>
            <a:ext cx="2699772" cy="18101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133" y="1070935"/>
            <a:ext cx="2650076" cy="19523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4335" y="1014073"/>
            <a:ext cx="2748650" cy="19523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7656" y="3250703"/>
            <a:ext cx="4035148" cy="2753627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9291" y="47035"/>
            <a:ext cx="7595671" cy="995472"/>
          </a:xfrm>
          <a:solidFill>
            <a:schemeClr val="accent5">
              <a:lumMod val="40000"/>
              <a:lumOff val="6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4444" dirty="0" smtClean="0">
                <a:solidFill>
                  <a:srgbClr val="215968"/>
                </a:solidFill>
                <a:latin typeface="Times New Roman"/>
                <a:cs typeface="Times New Roman"/>
              </a:rPr>
              <a:t>Physics @ RHIC  </a:t>
            </a:r>
            <a: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  <a:t/>
            </a:r>
            <a:b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</a:br>
            <a:r>
              <a:rPr lang="en-US" sz="3111" dirty="0" smtClean="0">
                <a:solidFill>
                  <a:srgbClr val="FF0000"/>
                </a:solidFill>
                <a:latin typeface="Times New Roman"/>
                <a:cs typeface="Times New Roman"/>
              </a:rPr>
              <a:t>Important observations (Light flavors)</a:t>
            </a:r>
            <a:endParaRPr lang="en-US" sz="311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8" name="Picture 7" descr="plot1_v2_2april09.pdf"/>
          <p:cNvPicPr>
            <a:picLocks noChangeAspect="1"/>
          </p:cNvPicPr>
          <p:nvPr/>
        </p:nvPicPr>
        <p:blipFill>
          <a:blip r:embed="rId2"/>
          <a:srcRect b="9756"/>
          <a:stretch>
            <a:fillRect/>
          </a:stretch>
        </p:blipFill>
        <p:spPr>
          <a:xfrm>
            <a:off x="4515508" y="1601660"/>
            <a:ext cx="4185392" cy="2056577"/>
          </a:xfrm>
          <a:prstGeom prst="rect">
            <a:avLst/>
          </a:prstGeom>
          <a:ln w="25400">
            <a:solidFill>
              <a:schemeClr val="accent5">
                <a:lumMod val="50000"/>
              </a:schemeClr>
            </a:solidFill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/>
          <a:srcRect t="11539" r="2884"/>
          <a:stretch>
            <a:fillRect/>
          </a:stretch>
        </p:blipFill>
        <p:spPr bwMode="auto">
          <a:xfrm>
            <a:off x="213388" y="1601660"/>
            <a:ext cx="3947500" cy="2047095"/>
          </a:xfrm>
          <a:prstGeom prst="rect">
            <a:avLst/>
          </a:prstGeom>
          <a:noFill/>
          <a:ln w="25400">
            <a:solidFill>
              <a:schemeClr val="accent5">
                <a:lumMod val="50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5118176" y="1157477"/>
            <a:ext cx="2095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Partonic Collectivity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9292" y="1149451"/>
            <a:ext cx="2139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215968"/>
                </a:solidFill>
              </a:rPr>
              <a:t>Partonic Energy Loss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18176" y="6288148"/>
            <a:ext cx="296209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222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/>
                <a:cs typeface="Comic Sans MS"/>
              </a:rPr>
              <a:t>Behaves like an ideal fluid</a:t>
            </a:r>
            <a:endParaRPr lang="en-US" dirty="0">
              <a:latin typeface="Comic Sans MS"/>
              <a:cs typeface="Comic Sans M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4101" y="6050582"/>
            <a:ext cx="3616622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/>
                <a:cs typeface="Comic Sans MS"/>
              </a:rPr>
              <a:t>Medium created at RHIC has very high opacity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713" y="3864752"/>
            <a:ext cx="442479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charset="2"/>
              <a:buChar char="ü"/>
            </a:pPr>
            <a:r>
              <a:rPr lang="en-US" sz="1600" dirty="0" smtClean="0">
                <a:latin typeface="Times New Roman"/>
                <a:cs typeface="Times New Roman"/>
              </a:rPr>
              <a:t>In central </a:t>
            </a:r>
            <a:r>
              <a:rPr lang="en-US" sz="1600" dirty="0" err="1" smtClean="0">
                <a:latin typeface="Times New Roman"/>
                <a:cs typeface="Times New Roman"/>
              </a:rPr>
              <a:t>Au+Au</a:t>
            </a:r>
            <a:r>
              <a:rPr lang="en-US" sz="1600" dirty="0" smtClean="0">
                <a:latin typeface="Times New Roman"/>
                <a:cs typeface="Times New Roman"/>
              </a:rPr>
              <a:t> collisions the light hadrons in away-side jets are suppressed. </a:t>
            </a:r>
          </a:p>
          <a:p>
            <a:pPr>
              <a:buFont typeface="Wingdings" charset="2"/>
              <a:buChar char="ü"/>
            </a:pPr>
            <a:endParaRPr lang="en-US" sz="100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sz="1600" dirty="0" smtClean="0">
                <a:latin typeface="Times New Roman"/>
                <a:cs typeface="Times New Roman"/>
              </a:rPr>
              <a:t>Different for </a:t>
            </a:r>
            <a:r>
              <a:rPr lang="en-US" sz="1600" dirty="0" err="1" smtClean="0">
                <a:latin typeface="Times New Roman"/>
                <a:cs typeface="Times New Roman"/>
              </a:rPr>
              <a:t>p+p</a:t>
            </a:r>
            <a:r>
              <a:rPr lang="en-US" sz="1600" dirty="0" smtClean="0">
                <a:latin typeface="Times New Roman"/>
                <a:cs typeface="Times New Roman"/>
              </a:rPr>
              <a:t> and </a:t>
            </a:r>
            <a:r>
              <a:rPr lang="en-US" sz="1600" dirty="0" err="1" smtClean="0">
                <a:latin typeface="Times New Roman"/>
                <a:cs typeface="Times New Roman"/>
              </a:rPr>
              <a:t>d+Au</a:t>
            </a:r>
            <a:endParaRPr lang="en-US" sz="160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endParaRPr lang="en-US" sz="100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sz="1600" dirty="0" smtClean="0">
                <a:latin typeface="Times New Roman"/>
                <a:cs typeface="Times New Roman"/>
              </a:rPr>
              <a:t>In addition, a measurement of energy loss of high </a:t>
            </a:r>
            <a:r>
              <a:rPr lang="en-US" sz="1600" dirty="0" err="1" smtClean="0">
                <a:latin typeface="Times New Roman"/>
                <a:cs typeface="Times New Roman"/>
              </a:rPr>
              <a:t>pT</a:t>
            </a:r>
            <a:r>
              <a:rPr lang="en-US" sz="1600" dirty="0" smtClean="0">
                <a:latin typeface="Times New Roman"/>
                <a:cs typeface="Times New Roman"/>
              </a:rPr>
              <a:t> </a:t>
            </a:r>
            <a:r>
              <a:rPr lang="en-US" sz="1600" dirty="0" err="1" smtClean="0">
                <a:latin typeface="Times New Roman"/>
                <a:cs typeface="Times New Roman"/>
              </a:rPr>
              <a:t>partons</a:t>
            </a:r>
            <a:r>
              <a:rPr lang="en-US" sz="1600" dirty="0" smtClean="0">
                <a:latin typeface="Times New Roman"/>
                <a:cs typeface="Times New Roman"/>
              </a:rPr>
              <a:t> using R</a:t>
            </a:r>
            <a:r>
              <a:rPr lang="en-US" sz="1600" baseline="-25000" dirty="0" smtClean="0">
                <a:latin typeface="Times New Roman"/>
                <a:cs typeface="Times New Roman"/>
              </a:rPr>
              <a:t>AB</a:t>
            </a:r>
            <a:r>
              <a:rPr lang="en-US" sz="1600" dirty="0" smtClean="0">
                <a:latin typeface="Times New Roman"/>
                <a:cs typeface="Times New Roman"/>
              </a:rPr>
              <a:t> shows significant suppression</a:t>
            </a:r>
          </a:p>
          <a:p>
            <a:pPr>
              <a:buFont typeface="Wingdings" charset="2"/>
              <a:buChar char="ü"/>
            </a:pPr>
            <a:endParaRPr lang="en-US" sz="1000" dirty="0" smtClean="0">
              <a:latin typeface="Times New Roman"/>
              <a:cs typeface="Times New Roman"/>
            </a:endParaRPr>
          </a:p>
          <a:p>
            <a:pPr lvl="1">
              <a:buFont typeface="Wingdings" charset="2"/>
              <a:buChar char="ü"/>
            </a:pP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partons</a:t>
            </a: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lose energy via gluon radiation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15508" y="3552754"/>
            <a:ext cx="432335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ü"/>
            </a:pPr>
            <a:r>
              <a:rPr lang="en-US" sz="1600" dirty="0" smtClean="0">
                <a:latin typeface="Times New Roman"/>
                <a:cs typeface="Times New Roman"/>
              </a:rPr>
              <a:t> Substantial elliptic flow (v</a:t>
            </a:r>
            <a:r>
              <a:rPr lang="en-US" sz="1600" baseline="-25000" dirty="0" smtClean="0">
                <a:latin typeface="Times New Roman"/>
                <a:cs typeface="Times New Roman"/>
              </a:rPr>
              <a:t>2</a:t>
            </a:r>
            <a:r>
              <a:rPr lang="en-US" sz="1600" dirty="0" smtClean="0">
                <a:latin typeface="Times New Roman"/>
                <a:cs typeface="Times New Roman"/>
              </a:rPr>
              <a:t>) signal observed for a variety of particle species. </a:t>
            </a:r>
          </a:p>
          <a:p>
            <a:endParaRPr lang="en-US" sz="1000" dirty="0" smtClean="0">
              <a:latin typeface="Times New Roman"/>
              <a:cs typeface="Times New Roman"/>
            </a:endParaRPr>
          </a:p>
          <a:p>
            <a:pPr lvl="1">
              <a:buFont typeface="Wingdings" charset="2"/>
              <a:buChar char="ü"/>
            </a:pP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Rapid </a:t>
            </a:r>
            <a:r>
              <a:rPr lang="en-US" sz="1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Thermalization</a:t>
            </a:r>
            <a:endParaRPr lang="en-US" sz="16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lvl="1"/>
            <a:endParaRPr lang="en-US" sz="16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sz="1600" dirty="0" smtClean="0">
                <a:latin typeface="Times New Roman"/>
                <a:cs typeface="Times New Roman"/>
              </a:rPr>
              <a:t> v</a:t>
            </a:r>
            <a:r>
              <a:rPr lang="en-US" sz="1600" baseline="-25000" dirty="0" smtClean="0">
                <a:latin typeface="Times New Roman"/>
                <a:cs typeface="Times New Roman"/>
              </a:rPr>
              <a:t>2</a:t>
            </a:r>
            <a:r>
              <a:rPr lang="en-US" sz="1600" dirty="0" smtClean="0">
                <a:latin typeface="Times New Roman"/>
                <a:cs typeface="Times New Roman"/>
              </a:rPr>
              <a:t> scaled by the number of valance quarks shows an apparent scaling</a:t>
            </a:r>
          </a:p>
          <a:p>
            <a:endParaRPr lang="en-US" sz="1000" dirty="0" smtClean="0">
              <a:latin typeface="Times New Roman"/>
              <a:cs typeface="Times New Roman"/>
            </a:endParaRPr>
          </a:p>
          <a:p>
            <a:pPr lvl="1">
              <a:buFont typeface="Wingdings" charset="2"/>
              <a:buChar char="ü"/>
            </a:pP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Development of anisotropy in the </a:t>
            </a:r>
            <a:r>
              <a:rPr lang="en-US" sz="1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partonic</a:t>
            </a: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stage of collision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animBg="1"/>
      <p:bldP spid="14" grpId="0" animBg="1"/>
      <p:bldP spid="1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8791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‘Same sign’ background subtraction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26" y="1062553"/>
            <a:ext cx="4572674" cy="3429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4100" y="1062553"/>
            <a:ext cx="3784600" cy="22145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5936" y="3373953"/>
            <a:ext cx="3784600" cy="22352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610600" cy="533400"/>
          </a:xfr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altLang="zh-CN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ＭＳ Ｐゴシック" charset="0"/>
                <a:cs typeface="Times New Roman"/>
              </a:rPr>
              <a:t>Heavy </a:t>
            </a:r>
            <a:r>
              <a:rPr lang="en-US" altLang="zh-CN" sz="3200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ＭＳ Ｐゴシック" charset="0"/>
                <a:cs typeface="Times New Roman"/>
              </a:rPr>
              <a:t>Quark Energy </a:t>
            </a:r>
            <a:r>
              <a:rPr lang="en-US" altLang="zh-CN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ＭＳ Ｐゴシック" charset="0"/>
                <a:cs typeface="Times New Roman"/>
              </a:rPr>
              <a:t>Loss Puzzle </a:t>
            </a:r>
            <a:r>
              <a:rPr lang="en-US" altLang="zh-CN" sz="3200" dirty="0" smtClean="0">
                <a:solidFill>
                  <a:srgbClr val="0000FF"/>
                </a:solidFill>
                <a:latin typeface="Times New Roman"/>
                <a:ea typeface="ＭＳ Ｐゴシック" charset="0"/>
                <a:cs typeface="Times New Roman"/>
              </a:rPr>
              <a:t>– </a:t>
            </a:r>
            <a:r>
              <a:rPr lang="en-US" altLang="zh-CN" sz="3200" dirty="0">
                <a:solidFill>
                  <a:srgbClr val="FF0000"/>
                </a:solidFill>
                <a:latin typeface="Times New Roman"/>
                <a:ea typeface="ＭＳ Ｐゴシック" charset="0"/>
                <a:cs typeface="Times New Roman"/>
              </a:rPr>
              <a:t>NPE Method</a:t>
            </a:r>
          </a:p>
        </p:txBody>
      </p:sp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609600" y="5217378"/>
            <a:ext cx="4318000" cy="830997"/>
          </a:xfrm>
          <a:prstGeom prst="rect">
            <a:avLst/>
          </a:prstGeom>
          <a:noFill/>
          <a:ln w="12700">
            <a:solidFill>
              <a:srgbClr val="BB1101"/>
            </a:solidFill>
            <a:miter lim="800000"/>
            <a:headEnd type="none" w="lg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zh-CN" sz="1200" b="1" dirty="0">
                <a:solidFill>
                  <a:srgbClr val="0000FF"/>
                </a:solidFill>
                <a:cs typeface="Arial" charset="0"/>
              </a:rPr>
              <a:t>Surprising results</a:t>
            </a:r>
            <a:r>
              <a:rPr lang="en-US" altLang="zh-CN" sz="1200" dirty="0">
                <a:solidFill>
                  <a:srgbClr val="0000FF"/>
                </a:solidFill>
                <a:cs typeface="Arial" charset="0"/>
              </a:rPr>
              <a:t> - </a:t>
            </a:r>
          </a:p>
          <a:p>
            <a:r>
              <a:rPr lang="en-US" altLang="zh-CN" sz="1200" dirty="0">
                <a:solidFill>
                  <a:srgbClr val="0000FF"/>
                </a:solidFill>
                <a:cs typeface="Arial" charset="0"/>
              </a:rPr>
              <a:t> - challenge our understanding of the energy loss mechanism</a:t>
            </a:r>
          </a:p>
          <a:p>
            <a:r>
              <a:rPr lang="en-US" altLang="zh-CN" sz="1200" dirty="0">
                <a:solidFill>
                  <a:srgbClr val="0000FF"/>
                </a:solidFill>
                <a:cs typeface="Arial" charset="0"/>
              </a:rPr>
              <a:t> - force us to RE-think about the elastic-collisions energy loss</a:t>
            </a:r>
            <a:endParaRPr lang="en-US" altLang="zh-CN" sz="1200" i="1" dirty="0">
              <a:solidFill>
                <a:srgbClr val="0000FF"/>
              </a:solidFill>
              <a:cs typeface="Arial" charset="0"/>
            </a:endParaRPr>
          </a:p>
          <a:p>
            <a:r>
              <a:rPr lang="en-US" altLang="zh-CN" sz="1200" dirty="0">
                <a:solidFill>
                  <a:srgbClr val="0000FF"/>
                </a:solidFill>
                <a:cs typeface="Arial" charset="0"/>
              </a:rPr>
              <a:t> </a:t>
            </a:r>
            <a:r>
              <a:rPr lang="en-US" altLang="zh-CN" sz="1200" dirty="0">
                <a:solidFill>
                  <a:srgbClr val="FF0000"/>
                </a:solidFill>
                <a:cs typeface="Arial" charset="0"/>
              </a:rPr>
              <a:t>- </a:t>
            </a:r>
            <a:r>
              <a:rPr lang="en-US" altLang="zh-CN" sz="1200" b="1" dirty="0">
                <a:solidFill>
                  <a:srgbClr val="FF0000"/>
                </a:solidFill>
                <a:cs typeface="Arial" charset="0"/>
              </a:rPr>
              <a:t>Requires</a:t>
            </a:r>
            <a:r>
              <a:rPr lang="en-US" altLang="zh-CN" sz="1200" b="1" i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altLang="zh-CN" sz="1200" b="1" dirty="0">
                <a:solidFill>
                  <a:srgbClr val="FF0000"/>
                </a:solidFill>
                <a:cs typeface="Arial" charset="0"/>
              </a:rPr>
              <a:t>direct measurements of </a:t>
            </a:r>
            <a:r>
              <a:rPr lang="en-US" altLang="zh-CN" sz="1200" b="1" dirty="0" err="1">
                <a:solidFill>
                  <a:srgbClr val="FF0000"/>
                </a:solidFill>
                <a:cs typeface="Arial" charset="0"/>
              </a:rPr>
              <a:t>c</a:t>
            </a:r>
            <a:r>
              <a:rPr lang="en-US" altLang="zh-CN" sz="1200" b="1" dirty="0">
                <a:solidFill>
                  <a:srgbClr val="FF0000"/>
                </a:solidFill>
                <a:cs typeface="Arial" charset="0"/>
              </a:rPr>
              <a:t>- and </a:t>
            </a:r>
            <a:r>
              <a:rPr lang="en-US" altLang="zh-CN" sz="1200" b="1" dirty="0" err="1">
                <a:solidFill>
                  <a:srgbClr val="FF0000"/>
                </a:solidFill>
                <a:cs typeface="Arial" charset="0"/>
              </a:rPr>
              <a:t>b</a:t>
            </a:r>
            <a:r>
              <a:rPr lang="en-US" altLang="zh-CN" sz="1200" b="1" dirty="0">
                <a:solidFill>
                  <a:srgbClr val="FF0000"/>
                </a:solidFill>
                <a:cs typeface="Arial" charset="0"/>
              </a:rPr>
              <a:t>-hadrons.</a:t>
            </a:r>
            <a:endParaRPr lang="en-US" altLang="zh-CN" sz="1200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25604" name="Text Box 5"/>
          <p:cNvSpPr txBox="1">
            <a:spLocks noChangeArrowheads="1"/>
          </p:cNvSpPr>
          <p:nvPr/>
        </p:nvSpPr>
        <p:spPr bwMode="auto">
          <a:xfrm>
            <a:off x="5562600" y="1437938"/>
            <a:ext cx="33528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 charset="0"/>
              <a:buNone/>
            </a:pPr>
            <a:r>
              <a:rPr lang="en-US" sz="2000" dirty="0"/>
              <a:t>1) Non-photonic electrons (NPE) decayed from  - charm </a:t>
            </a:r>
            <a:r>
              <a:rPr lang="en-US" sz="2000" b="1" dirty="0"/>
              <a:t>and </a:t>
            </a:r>
            <a:r>
              <a:rPr lang="en-US" sz="2000" dirty="0"/>
              <a:t>beauty hadrons</a:t>
            </a:r>
          </a:p>
          <a:p>
            <a:pPr>
              <a:buFont typeface="Arial" charset="0"/>
              <a:buNone/>
            </a:pPr>
            <a:endParaRPr lang="en-US" sz="2000" dirty="0"/>
          </a:p>
          <a:p>
            <a:pPr>
              <a:buFont typeface="Arial" charset="0"/>
              <a:buNone/>
            </a:pPr>
            <a:r>
              <a:rPr lang="en-US" sz="2000" dirty="0"/>
              <a:t>2) At </a:t>
            </a:r>
            <a:r>
              <a:rPr lang="en-US" sz="2000" dirty="0" err="1"/>
              <a:t>p</a:t>
            </a:r>
            <a:r>
              <a:rPr lang="en-US" sz="2000" baseline="-25000" dirty="0" err="1"/>
              <a:t>T</a:t>
            </a:r>
            <a:r>
              <a:rPr lang="en-US" sz="2000" dirty="0"/>
              <a:t> ≥ 6 </a:t>
            </a:r>
            <a:r>
              <a:rPr lang="en-US" sz="2000" dirty="0" err="1"/>
              <a:t>GeV/c</a:t>
            </a:r>
            <a:r>
              <a:rPr lang="en-US" sz="2000" dirty="0"/>
              <a:t>,</a:t>
            </a:r>
          </a:p>
          <a:p>
            <a:pPr>
              <a:buFont typeface="Arial" charset="0"/>
              <a:buNone/>
            </a:pPr>
            <a:endParaRPr lang="en-US" sz="2000" dirty="0"/>
          </a:p>
          <a:p>
            <a:pPr>
              <a:buFont typeface="Arial" charset="0"/>
              <a:buNone/>
            </a:pPr>
            <a:r>
              <a:rPr lang="en-US" sz="2000" dirty="0">
                <a:solidFill>
                  <a:srgbClr val="85131D"/>
                </a:solidFill>
              </a:rPr>
              <a:t>R</a:t>
            </a:r>
            <a:r>
              <a:rPr lang="en-US" sz="2000" baseline="-25000" dirty="0">
                <a:solidFill>
                  <a:srgbClr val="85131D"/>
                </a:solidFill>
              </a:rPr>
              <a:t>AA</a:t>
            </a:r>
            <a:r>
              <a:rPr lang="en-US" sz="2000" dirty="0">
                <a:solidFill>
                  <a:srgbClr val="85131D"/>
                </a:solidFill>
              </a:rPr>
              <a:t>(NPE) ~ </a:t>
            </a:r>
            <a:r>
              <a:rPr lang="en-US" sz="2000" dirty="0" err="1">
                <a:solidFill>
                  <a:srgbClr val="85131D"/>
                </a:solidFill>
              </a:rPr>
              <a:t>R</a:t>
            </a:r>
            <a:r>
              <a:rPr lang="en-US" sz="2000" baseline="-25000" dirty="0" err="1">
                <a:solidFill>
                  <a:srgbClr val="85131D"/>
                </a:solidFill>
              </a:rPr>
              <a:t>AA</a:t>
            </a:r>
            <a:r>
              <a:rPr lang="en-US" sz="2000" dirty="0" err="1">
                <a:solidFill>
                  <a:srgbClr val="85131D"/>
                </a:solidFill>
              </a:rPr>
              <a:t>(h</a:t>
            </a:r>
            <a:r>
              <a:rPr lang="en-US" sz="2000" baseline="30000" dirty="0">
                <a:solidFill>
                  <a:srgbClr val="85131D"/>
                </a:solidFill>
              </a:rPr>
              <a:t>±</a:t>
            </a:r>
            <a:r>
              <a:rPr lang="en-US" sz="2000" dirty="0">
                <a:solidFill>
                  <a:srgbClr val="85131D"/>
                </a:solidFill>
              </a:rPr>
              <a:t>) !!!</a:t>
            </a:r>
            <a:endParaRPr lang="en-US" sz="2000" dirty="0"/>
          </a:p>
          <a:p>
            <a:pPr>
              <a:buFont typeface="Arial" charset="0"/>
              <a:buNone/>
            </a:pPr>
            <a:endParaRPr lang="en-US" sz="2000" dirty="0"/>
          </a:p>
          <a:p>
            <a:pPr>
              <a:buFont typeface="Arial" charset="0"/>
              <a:buNone/>
            </a:pPr>
            <a:r>
              <a:rPr lang="en-US" sz="2000" dirty="0"/>
              <a:t>Contradicts naïve </a:t>
            </a:r>
          </a:p>
          <a:p>
            <a:pPr>
              <a:buFont typeface="Arial" charset="0"/>
              <a:buNone/>
            </a:pPr>
            <a:r>
              <a:rPr lang="en-US" sz="2000" dirty="0" err="1"/>
              <a:t>pQCD</a:t>
            </a:r>
            <a:r>
              <a:rPr lang="en-US" sz="2000" dirty="0"/>
              <a:t> predictions</a:t>
            </a:r>
          </a:p>
          <a:p>
            <a:pPr>
              <a:buFont typeface="Arial" charset="0"/>
              <a:buNone/>
            </a:pPr>
            <a:r>
              <a:rPr lang="en-US" dirty="0"/>
              <a:t> </a:t>
            </a:r>
          </a:p>
        </p:txBody>
      </p:sp>
      <p:sp>
        <p:nvSpPr>
          <p:cNvPr id="25605" name="Text Box 37"/>
          <p:cNvSpPr txBox="1">
            <a:spLocks noChangeArrowheads="1"/>
          </p:cNvSpPr>
          <p:nvPr/>
        </p:nvSpPr>
        <p:spPr bwMode="auto">
          <a:xfrm>
            <a:off x="644458" y="999888"/>
            <a:ext cx="4592638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1400" dirty="0">
                <a:cs typeface="Arial" charset="0"/>
              </a:rPr>
              <a:t>STAR: Phys. </a:t>
            </a:r>
            <a:r>
              <a:rPr lang="en-US" altLang="ja-JP" sz="1400" dirty="0" err="1">
                <a:cs typeface="Arial" charset="0"/>
              </a:rPr>
              <a:t>Rew</a:t>
            </a:r>
            <a:r>
              <a:rPr lang="en-US" altLang="ja-JP" sz="1400" dirty="0">
                <a:cs typeface="Arial" charset="0"/>
              </a:rPr>
              <a:t>. </a:t>
            </a:r>
            <a:r>
              <a:rPr lang="en-US" altLang="ja-JP" sz="1400" dirty="0" err="1">
                <a:cs typeface="Arial" charset="0"/>
              </a:rPr>
              <a:t>Lett</a:t>
            </a:r>
            <a:r>
              <a:rPr lang="en-US" altLang="ja-JP" sz="1400" dirty="0">
                <a:cs typeface="Arial" charset="0"/>
              </a:rPr>
              <a:t>, </a:t>
            </a:r>
            <a:r>
              <a:rPr lang="en-US" altLang="ja-JP" sz="1400" b="1" u="sng" dirty="0">
                <a:cs typeface="Arial" charset="0"/>
              </a:rPr>
              <a:t>98</a:t>
            </a:r>
            <a:r>
              <a:rPr lang="en-US" altLang="ja-JP" sz="1400" dirty="0">
                <a:cs typeface="Arial" charset="0"/>
              </a:rPr>
              <a:t>, 192301(</a:t>
            </a:r>
            <a:r>
              <a:rPr lang="it-IT" altLang="ja-JP" sz="1400" dirty="0">
                <a:cs typeface="Arial" charset="0"/>
              </a:rPr>
              <a:t>2007</a:t>
            </a:r>
            <a:r>
              <a:rPr lang="en-US" altLang="ja-JP" sz="1400" dirty="0">
                <a:cs typeface="Arial" charset="0"/>
              </a:rPr>
              <a:t>)</a:t>
            </a:r>
            <a:r>
              <a:rPr lang="en-US" sz="1400" dirty="0"/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1400" dirty="0"/>
              <a:t>and nucl-ex/0607012v3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60908" y="746046"/>
            <a:ext cx="3824288" cy="4000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zh-CN" sz="2000" dirty="0">
                <a:solidFill>
                  <a:srgbClr val="FF0000"/>
                </a:solidFill>
                <a:latin typeface="Comic Sans MS" charset="0"/>
              </a:rPr>
              <a:t>Still the main method at RHIC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25607" name="Picture 10" descr="RAAne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37136"/>
            <a:ext cx="4724400" cy="3575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305800" cy="609600"/>
          </a:xfrm>
        </p:spPr>
        <p:txBody>
          <a:bodyPr>
            <a:normAutofit/>
          </a:bodyPr>
          <a:lstStyle/>
          <a:p>
            <a:r>
              <a:rPr lang="en-US" sz="2800" dirty="0">
                <a:ea typeface="ＭＳ Ｐゴシック" charset="0"/>
              </a:rPr>
              <a:t>Charm Cross-Section Comparison at 200 </a:t>
            </a:r>
            <a:r>
              <a:rPr lang="en-US" sz="2800" dirty="0" err="1">
                <a:ea typeface="ＭＳ Ｐゴシック" charset="0"/>
              </a:rPr>
              <a:t>GeV</a:t>
            </a:r>
            <a:r>
              <a:rPr lang="en-US" sz="2800" dirty="0">
                <a:ea typeface="ＭＳ Ｐゴシック" charset="0"/>
              </a:rPr>
              <a:t> </a:t>
            </a:r>
          </a:p>
        </p:txBody>
      </p:sp>
      <p:grpSp>
        <p:nvGrpSpPr>
          <p:cNvPr id="33795" name="Group 8"/>
          <p:cNvGrpSpPr>
            <a:grpSpLocks/>
          </p:cNvGrpSpPr>
          <p:nvPr/>
        </p:nvGrpSpPr>
        <p:grpSpPr bwMode="auto">
          <a:xfrm>
            <a:off x="3810000" y="838200"/>
            <a:ext cx="5334000" cy="4495800"/>
            <a:chOff x="990600" y="990600"/>
            <a:chExt cx="6629400" cy="5066201"/>
          </a:xfrm>
        </p:grpSpPr>
        <p:pic>
          <p:nvPicPr>
            <p:cNvPr id="33802" name="Picture 34" descr="cucu_cross_sectio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00" r="8466"/>
            <a:stretch>
              <a:fillRect/>
            </a:stretch>
          </p:blipFill>
          <p:spPr bwMode="auto">
            <a:xfrm>
              <a:off x="990600" y="990600"/>
              <a:ext cx="6629400" cy="4540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3" name="Rectangle 8"/>
            <p:cNvSpPr>
              <a:spLocks noChangeArrowheads="1"/>
            </p:cNvSpPr>
            <p:nvPr/>
          </p:nvSpPr>
          <p:spPr bwMode="auto">
            <a:xfrm>
              <a:off x="3022600" y="4076700"/>
              <a:ext cx="184150" cy="312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endParaRPr lang="en-US">
                <a:solidFill>
                  <a:srgbClr val="00CC66"/>
                </a:solidFill>
              </a:endParaRPr>
            </a:p>
          </p:txBody>
        </p:sp>
        <p:sp>
          <p:nvSpPr>
            <p:cNvPr id="33804" name="Rectangle 29"/>
            <p:cNvSpPr>
              <a:spLocks noChangeArrowheads="1"/>
            </p:cNvSpPr>
            <p:nvPr/>
          </p:nvSpPr>
          <p:spPr bwMode="auto">
            <a:xfrm>
              <a:off x="999454" y="5467198"/>
              <a:ext cx="3877346" cy="589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30000"/>
                </a:spcBef>
                <a:buSzPct val="100000"/>
              </a:pPr>
              <a:r>
                <a:rPr lang="en-US" sz="1400">
                  <a:solidFill>
                    <a:srgbClr val="800080"/>
                  </a:solidFill>
                </a:rPr>
                <a:t>NLO Ref: R. Vogt, arXiv:0709.2531v1 [hep-ph]</a:t>
              </a:r>
              <a:r>
                <a:rPr lang="en-US" sz="1400"/>
                <a:t> </a:t>
              </a:r>
            </a:p>
          </p:txBody>
        </p:sp>
      </p:grpSp>
      <p:sp>
        <p:nvSpPr>
          <p:cNvPr id="33799" name="TextBox 9"/>
          <p:cNvSpPr txBox="1">
            <a:spLocks noChangeArrowheads="1"/>
          </p:cNvSpPr>
          <p:nvPr/>
        </p:nvSpPr>
        <p:spPr bwMode="auto">
          <a:xfrm>
            <a:off x="76200" y="2395782"/>
            <a:ext cx="3581400" cy="61555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700" dirty="0" smtClean="0">
                <a:latin typeface="+mj-lt"/>
              </a:rPr>
              <a:t>STAR and PHENIX do not agree about </a:t>
            </a:r>
            <a:r>
              <a:rPr lang="en-US" sz="1700" dirty="0">
                <a:latin typeface="+mj-lt"/>
              </a:rPr>
              <a:t>total </a:t>
            </a:r>
            <a:r>
              <a:rPr lang="en-US" sz="1700" dirty="0" smtClean="0">
                <a:latin typeface="+mj-lt"/>
              </a:rPr>
              <a:t>charm production x</a:t>
            </a:r>
            <a:r>
              <a:rPr lang="en-US" sz="1700" dirty="0">
                <a:latin typeface="+mj-lt"/>
              </a:rPr>
              <a:t>-</a:t>
            </a:r>
            <a:r>
              <a:rPr lang="en-US" sz="1700" dirty="0" smtClean="0">
                <a:latin typeface="+mj-lt"/>
              </a:rPr>
              <a:t>section</a:t>
            </a:r>
            <a:endParaRPr lang="en-US" sz="1700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35538" y="5793154"/>
            <a:ext cx="5847424" cy="523220"/>
          </a:xfrm>
          <a:prstGeom prst="rect">
            <a:avLst/>
          </a:prstGeom>
          <a:solidFill>
            <a:srgbClr val="FDEADA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Need precise, exclusive measurements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438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 xmlns:mv="urn:schemas-microsoft-com:mac:vml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04800" y="101600"/>
            <a:ext cx="8534400" cy="800100"/>
          </a:xfr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Measurement via Semi </a:t>
            </a: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leptonic</a:t>
            </a: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(indirect) channels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990600"/>
            <a:ext cx="4495800" cy="215443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buBlip>
                <a:blip r:embed="rId2"/>
              </a:buBlip>
              <a:defRPr/>
            </a:pPr>
            <a:r>
              <a:rPr lang="en-US" dirty="0" smtClean="0">
                <a:solidFill>
                  <a:srgbClr val="0000FF"/>
                </a:solidFill>
                <a:latin typeface="Arial Black"/>
                <a:cs typeface="Arial Black"/>
              </a:rPr>
              <a:t> Indirect measurement </a:t>
            </a:r>
            <a:r>
              <a:rPr lang="en-US" dirty="0" smtClean="0">
                <a:latin typeface="Arial Black"/>
                <a:cs typeface="Arial Black"/>
              </a:rPr>
              <a:t>through                             Semi-</a:t>
            </a:r>
            <a:r>
              <a:rPr lang="en-US" dirty="0" err="1" smtClean="0">
                <a:latin typeface="Arial Black"/>
                <a:cs typeface="Arial Black"/>
              </a:rPr>
              <a:t>leptonic</a:t>
            </a:r>
            <a:r>
              <a:rPr lang="en-US" dirty="0" smtClean="0">
                <a:latin typeface="Arial Black"/>
                <a:cs typeface="Arial Black"/>
              </a:rPr>
              <a:t> decay channels:</a:t>
            </a:r>
          </a:p>
          <a:p>
            <a:pPr>
              <a:defRPr/>
            </a:pPr>
            <a:endParaRPr lang="en-US" sz="800" dirty="0" smtClean="0"/>
          </a:p>
          <a:p>
            <a:pPr>
              <a:buFont typeface="Arial"/>
              <a:buChar char="•"/>
              <a:defRPr/>
            </a:pPr>
            <a:r>
              <a:rPr lang="en-US" dirty="0" smtClean="0"/>
              <a:t>     D</a:t>
            </a:r>
            <a:r>
              <a:rPr lang="en-US" baseline="30000" dirty="0" smtClean="0"/>
              <a:t>0  </a:t>
            </a:r>
            <a:r>
              <a:rPr lang="en-US" dirty="0" err="1" smtClean="0">
                <a:sym typeface="Symbol" charset="2"/>
              </a:rPr>
              <a:t></a:t>
            </a:r>
            <a:r>
              <a:rPr lang="en-US" dirty="0" smtClean="0">
                <a:sym typeface="Symbol" charset="2"/>
              </a:rPr>
              <a:t> </a:t>
            </a:r>
            <a:r>
              <a:rPr lang="en-US" dirty="0" err="1" smtClean="0"/>
              <a:t>e</a:t>
            </a:r>
            <a:r>
              <a:rPr lang="en-US" baseline="30000" dirty="0" smtClean="0"/>
              <a:t>+ </a:t>
            </a:r>
            <a:r>
              <a:rPr lang="en-US" dirty="0" smtClean="0"/>
              <a:t>+ X  (BR : 6.9 %)</a:t>
            </a:r>
          </a:p>
          <a:p>
            <a:pPr>
              <a:buFont typeface="Arial"/>
              <a:buChar char="•"/>
              <a:defRPr/>
            </a:pPr>
            <a:r>
              <a:rPr lang="en-US" dirty="0"/>
              <a:t>     D</a:t>
            </a:r>
            <a:r>
              <a:rPr lang="en-US" baseline="30000" dirty="0"/>
              <a:t>+/-</a:t>
            </a:r>
            <a:r>
              <a:rPr lang="en-US" dirty="0">
                <a:sym typeface="Symbol" charset="2"/>
              </a:rPr>
              <a:t></a:t>
            </a:r>
            <a:r>
              <a:rPr lang="en-US" dirty="0" smtClean="0"/>
              <a:t> </a:t>
            </a:r>
            <a:r>
              <a:rPr lang="en-US" dirty="0" err="1" smtClean="0"/>
              <a:t>e</a:t>
            </a:r>
            <a:r>
              <a:rPr lang="en-US" baseline="30000" dirty="0"/>
              <a:t>+/</a:t>
            </a:r>
            <a:r>
              <a:rPr lang="en-US" baseline="30000" dirty="0" smtClean="0"/>
              <a:t>- </a:t>
            </a:r>
            <a:r>
              <a:rPr lang="en-US" dirty="0" smtClean="0"/>
              <a:t>+ X (BR </a:t>
            </a:r>
            <a:r>
              <a:rPr lang="en-US" dirty="0"/>
              <a:t>: 17.2</a:t>
            </a:r>
            <a:r>
              <a:rPr lang="en-US" dirty="0" smtClean="0"/>
              <a:t>%)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>
              <a:solidFill>
                <a:srgbClr val="000000"/>
              </a:solidFill>
              <a:latin typeface="Arial Black"/>
              <a:cs typeface="Arial Black"/>
            </a:endParaRPr>
          </a:p>
          <a:p>
            <a:pPr>
              <a:defRPr/>
            </a:pPr>
            <a:endParaRPr lang="en-US" dirty="0" smtClean="0">
              <a:solidFill>
                <a:srgbClr val="000000"/>
              </a:solidFill>
              <a:latin typeface="Arial Black"/>
              <a:cs typeface="Arial Black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5001" y="2425700"/>
            <a:ext cx="3759200" cy="1107996"/>
          </a:xfrm>
          <a:prstGeom prst="rect">
            <a:avLst/>
          </a:prstGeom>
          <a:noFill/>
          <a:ln w="635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Large </a:t>
            </a:r>
            <a:r>
              <a:rPr lang="en-US" dirty="0" err="1">
                <a:latin typeface="+mj-lt"/>
              </a:rPr>
              <a:t>p</a:t>
            </a:r>
            <a:r>
              <a:rPr lang="en-US" baseline="-25000" dirty="0" err="1">
                <a:latin typeface="+mj-lt"/>
              </a:rPr>
              <a:t>T</a:t>
            </a:r>
            <a:r>
              <a:rPr lang="en-US" dirty="0">
                <a:latin typeface="+mj-lt"/>
              </a:rPr>
              <a:t> range. </a:t>
            </a:r>
            <a:endParaRPr lang="en-US" dirty="0" smtClean="0">
              <a:latin typeface="+mj-lt"/>
            </a:endParaRPr>
          </a:p>
          <a:p>
            <a:pPr>
              <a:buFont typeface="Zapf Dingbats" charset="2"/>
              <a:buChar char="✔"/>
              <a:defRPr/>
            </a:pPr>
            <a:r>
              <a:rPr lang="en-US" sz="1600" dirty="0" smtClean="0">
                <a:latin typeface="Calibri"/>
                <a:cs typeface="Calibri"/>
              </a:rPr>
              <a:t> Relative </a:t>
            </a:r>
            <a:r>
              <a:rPr lang="en-US" sz="1600" dirty="0">
                <a:latin typeface="Calibri"/>
                <a:cs typeface="Calibri"/>
              </a:rPr>
              <a:t>contribution of electrons from B and D mesons are unknown</a:t>
            </a:r>
            <a:r>
              <a:rPr lang="en-US" sz="1600" dirty="0" smtClean="0">
                <a:latin typeface="Calibri"/>
                <a:cs typeface="Calibri"/>
              </a:rPr>
              <a:t>.</a:t>
            </a:r>
          </a:p>
          <a:p>
            <a:pPr>
              <a:buFont typeface="Zapf Dingbats" charset="2"/>
              <a:buChar char="✔"/>
              <a:defRPr/>
            </a:pPr>
            <a:r>
              <a:rPr lang="en-US" sz="1600" dirty="0" smtClean="0">
                <a:latin typeface="Calibri"/>
                <a:cs typeface="Calibri"/>
              </a:rPr>
              <a:t> Use of specific triggers</a:t>
            </a:r>
            <a:endParaRPr lang="en-US" sz="1600" dirty="0">
              <a:latin typeface="Calibri"/>
              <a:cs typeface="Calibri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43238">
            <a:off x="3763697" y="3730050"/>
            <a:ext cx="2197837" cy="2362200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  <p:sp>
        <p:nvSpPr>
          <p:cNvPr id="16" name="TextBox 15"/>
          <p:cNvSpPr txBox="1"/>
          <p:nvPr/>
        </p:nvSpPr>
        <p:spPr>
          <a:xfrm>
            <a:off x="203201" y="3962400"/>
            <a:ext cx="4241799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 Black"/>
                <a:cs typeface="Arial Black"/>
              </a:rPr>
              <a:t> Measurement using </a:t>
            </a:r>
            <a:r>
              <a:rPr lang="en-US" dirty="0" err="1" smtClean="0">
                <a:solidFill>
                  <a:srgbClr val="0000FF"/>
                </a:solidFill>
                <a:latin typeface="Arial Black"/>
                <a:cs typeface="Arial Black"/>
              </a:rPr>
              <a:t>azimuthal</a:t>
            </a:r>
            <a:r>
              <a:rPr lang="en-US" dirty="0" smtClean="0">
                <a:solidFill>
                  <a:srgbClr val="0000FF"/>
                </a:solidFill>
                <a:latin typeface="Arial Black"/>
                <a:cs typeface="Arial Black"/>
              </a:rPr>
              <a:t> correlation </a:t>
            </a:r>
            <a:r>
              <a:rPr lang="en-US" dirty="0" smtClean="0">
                <a:solidFill>
                  <a:srgbClr val="000000"/>
                </a:solidFill>
                <a:latin typeface="Arial Black"/>
                <a:cs typeface="Arial Black"/>
              </a:rPr>
              <a:t>of D mesons with </a:t>
            </a:r>
            <a:r>
              <a:rPr lang="en-US" dirty="0" err="1" smtClean="0">
                <a:solidFill>
                  <a:srgbClr val="000000"/>
                </a:solidFill>
                <a:latin typeface="Arial Black"/>
                <a:cs typeface="Arial Black"/>
              </a:rPr>
              <a:t>e</a:t>
            </a:r>
            <a:r>
              <a:rPr lang="en-US" baseline="30000" dirty="0" smtClean="0">
                <a:solidFill>
                  <a:srgbClr val="000000"/>
                </a:solidFill>
                <a:latin typeface="Arial Black"/>
                <a:cs typeface="Arial Black"/>
              </a:rPr>
              <a:t>-</a:t>
            </a:r>
            <a:endParaRPr lang="en-US" i="1" dirty="0" smtClean="0">
              <a:solidFill>
                <a:srgbClr val="000000"/>
              </a:solidFill>
            </a:endParaRPr>
          </a:p>
          <a:p>
            <a:pPr>
              <a:buBlip>
                <a:blip r:embed="rId2"/>
              </a:buBlip>
              <a:defRPr/>
            </a:pPr>
            <a:endParaRPr lang="en-US" sz="800" i="1" dirty="0" smtClean="0"/>
          </a:p>
          <a:p>
            <a:pPr>
              <a:defRPr/>
            </a:pPr>
            <a:r>
              <a:rPr lang="en-US" dirty="0" err="1" smtClean="0">
                <a:latin typeface="+mj-lt"/>
              </a:rPr>
              <a:t>Azimuthal</a:t>
            </a:r>
            <a:r>
              <a:rPr lang="en-US" dirty="0" smtClean="0">
                <a:latin typeface="+mj-lt"/>
              </a:rPr>
              <a:t> correlation of open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 charm mesons with non-photonic 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Electron</a:t>
            </a:r>
            <a:r>
              <a:rPr lang="en-US" baseline="30000" dirty="0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can be utilized to disentangle 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the charm and bottom contributions[3] </a:t>
            </a:r>
          </a:p>
          <a:p>
            <a:endParaRPr lang="en-US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A506FE18-AF56-4E42-A731-C9DD6AE91461}" type="slidenum">
              <a:rPr lang="en-US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19101" y="5867400"/>
            <a:ext cx="3172976" cy="369332"/>
          </a:xfrm>
          <a:prstGeom prst="rect">
            <a:avLst/>
          </a:prstGeom>
          <a:noFill/>
          <a:ln w="57150">
            <a:solidFill>
              <a:schemeClr val="accent5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+mj-lt"/>
                <a:ea typeface="Zapf Dingbats"/>
                <a:cs typeface="Zapf Dingbats"/>
              </a:rPr>
              <a:t>✔</a:t>
            </a:r>
            <a:r>
              <a:rPr lang="en-US" b="1" dirty="0" smtClean="0">
                <a:latin typeface="+mj-lt"/>
              </a:rPr>
              <a:t> Triggers on high </a:t>
            </a:r>
            <a:r>
              <a:rPr lang="en-US" b="1" dirty="0" err="1" smtClean="0">
                <a:latin typeface="+mj-lt"/>
              </a:rPr>
              <a:t>p</a:t>
            </a:r>
            <a:r>
              <a:rPr lang="en-US" b="1" baseline="-25000" dirty="0" err="1" smtClean="0">
                <a:latin typeface="+mj-lt"/>
              </a:rPr>
              <a:t>T</a:t>
            </a:r>
            <a:r>
              <a:rPr lang="en-US" b="1" dirty="0" smtClean="0">
                <a:latin typeface="+mj-lt"/>
              </a:rPr>
              <a:t> electrons</a:t>
            </a:r>
            <a:endParaRPr lang="en-US" b="1" dirty="0">
              <a:latin typeface="+mj-lt"/>
            </a:endParaRPr>
          </a:p>
        </p:txBody>
      </p:sp>
      <p:sp>
        <p:nvSpPr>
          <p:cNvPr id="20" name="Rectangle 4"/>
          <p:cNvSpPr txBox="1">
            <a:spLocks noChangeArrowheads="1"/>
          </p:cNvSpPr>
          <p:nvPr/>
        </p:nvSpPr>
        <p:spPr bwMode="auto">
          <a:xfrm>
            <a:off x="2692401" y="6312932"/>
            <a:ext cx="4292600" cy="523101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2857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1800" b="1" dirty="0">
                <a:solidFill>
                  <a:srgbClr val="FF0000"/>
                </a:solidFill>
                <a:latin typeface="Calibri" charset="0"/>
              </a:rPr>
              <a:t>Any information from direct reconstruction of D and B-mesons would help</a:t>
            </a:r>
          </a:p>
        </p:txBody>
      </p:sp>
      <p:pic>
        <p:nvPicPr>
          <p:cNvPr id="21" name="Picture 3" descr="Figure_02cucuD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68900" y="901700"/>
            <a:ext cx="3193143" cy="274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26300" y="3924300"/>
            <a:ext cx="1917699" cy="2165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68900" y="4584700"/>
            <a:ext cx="2234991" cy="156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7089</TotalTime>
  <Words>2855</Words>
  <Application>Microsoft Macintosh PowerPoint</Application>
  <PresentationFormat>On-screen Show (4:3)</PresentationFormat>
  <Paragraphs>513</Paragraphs>
  <Slides>36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Charmed Meson measurements using a Silicon Tracker in Au+Au collisions at √sNN = 200 GeV in STAR experiment at RHIC</vt:lpstr>
      <vt:lpstr>Outline</vt:lpstr>
      <vt:lpstr>My contributions</vt:lpstr>
      <vt:lpstr>Why collide nuclei at high energies?</vt:lpstr>
      <vt:lpstr>Relativistic Heavy Ion Collider (RHIC)</vt:lpstr>
      <vt:lpstr>RHIC Collisions</vt:lpstr>
      <vt:lpstr>STAR Detector (in 2007)</vt:lpstr>
      <vt:lpstr>PowerPoint Presentation</vt:lpstr>
      <vt:lpstr>Physics @ RHIC  Important observations (Light flavors)</vt:lpstr>
      <vt:lpstr>Physics @ RHIC – Heavy Quark Sector</vt:lpstr>
      <vt:lpstr>Measurement using Silicon Vertex Detector and decay vertex fit</vt:lpstr>
      <vt:lpstr>PowerPoint Presentation</vt:lpstr>
      <vt:lpstr>Reconstructed Quantities (example) (MC Data (pure D0) Events)</vt:lpstr>
      <vt:lpstr>Proof of principle with K0s</vt:lpstr>
      <vt:lpstr>PowerPoint Presentation</vt:lpstr>
      <vt:lpstr>D0 and D0bar separately</vt:lpstr>
      <vt:lpstr>An explanation for the non-consistent physics results</vt:lpstr>
      <vt:lpstr>Ongoing Analysis with Multivariate Analysis (TMVA)</vt:lpstr>
      <vt:lpstr>Recent charm measurements with Time Of Flight (TOF) Detector</vt:lpstr>
      <vt:lpstr>Future Heavy Flavor Tracker (HFT)</vt:lpstr>
      <vt:lpstr>Thank you</vt:lpstr>
      <vt:lpstr>Back-Up</vt:lpstr>
      <vt:lpstr>Attempt to extract physics with 1st production</vt:lpstr>
      <vt:lpstr>Distance of Closest Approach resolution</vt:lpstr>
      <vt:lpstr>PowerPoint Presentation</vt:lpstr>
      <vt:lpstr>Strategy of Reconstruction</vt:lpstr>
      <vt:lpstr>Measurement via Semi leptonic (indirect) channels</vt:lpstr>
      <vt:lpstr>Measurement via hadronic (direct) channels</vt:lpstr>
      <vt:lpstr>Cuts in 1st Production</vt:lpstr>
      <vt:lpstr>Cuts from Previous production</vt:lpstr>
      <vt:lpstr>Uncorrected pT Spectra</vt:lpstr>
      <vt:lpstr>Physics @ RHIC   Important observations (Light flavors)</vt:lpstr>
      <vt:lpstr>‘Same sign’ background subtraction</vt:lpstr>
      <vt:lpstr>Heavy Quark Energy Loss Puzzle – NPE Method</vt:lpstr>
      <vt:lpstr>Charm Cross-Section Comparison at 200 GeV </vt:lpstr>
      <vt:lpstr>Measurement via Semi leptonic (indirect) channels</vt:lpstr>
    </vt:vector>
  </TitlesOfParts>
  <Company>Kent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Charmed Meson measurements using a Silicon Tracker in Au+Au collisions at √SNN = 200GeV in STAR Experiment at RHIC</dc:title>
  <dc:creator>Jaiby Joseph</dc:creator>
  <cp:lastModifiedBy>Spyridon Margetis</cp:lastModifiedBy>
  <cp:revision>206</cp:revision>
  <cp:lastPrinted>2011-10-25T14:09:47Z</cp:lastPrinted>
  <dcterms:created xsi:type="dcterms:W3CDTF">2011-10-28T20:27:32Z</dcterms:created>
  <dcterms:modified xsi:type="dcterms:W3CDTF">2011-11-01T20:08:10Z</dcterms:modified>
</cp:coreProperties>
</file>