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0" r:id="rId4"/>
    <p:sldId id="259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358" autoAdjust="0"/>
  </p:normalViewPr>
  <p:slideViewPr>
    <p:cSldViewPr snapToGrid="0" snapToObjects="1">
      <p:cViewPr>
        <p:scale>
          <a:sx n="120" d="100"/>
          <a:sy n="120" d="100"/>
        </p:scale>
        <p:origin x="-664" y="-7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DFF8-F8D0-504A-8102-AEE1EDA82031}" type="datetimeFigureOut">
              <a:rPr lang="en-US" smtClean="0"/>
              <a:t>6/5/13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5438-3767-0943-940F-B0D265239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980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DFF8-F8D0-504A-8102-AEE1EDA82031}" type="datetimeFigureOut">
              <a:rPr lang="en-US" smtClean="0"/>
              <a:t>6/5/13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5438-3767-0943-940F-B0D265239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353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DFF8-F8D0-504A-8102-AEE1EDA82031}" type="datetimeFigureOut">
              <a:rPr lang="en-US" smtClean="0"/>
              <a:t>6/5/13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5438-3767-0943-940F-B0D265239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242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DFF8-F8D0-504A-8102-AEE1EDA82031}" type="datetimeFigureOut">
              <a:rPr lang="en-US" smtClean="0"/>
              <a:t>6/5/13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5438-3767-0943-940F-B0D265239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343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DFF8-F8D0-504A-8102-AEE1EDA82031}" type="datetimeFigureOut">
              <a:rPr lang="en-US" smtClean="0"/>
              <a:t>6/5/13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5438-3767-0943-940F-B0D265239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988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DFF8-F8D0-504A-8102-AEE1EDA82031}" type="datetimeFigureOut">
              <a:rPr lang="en-US" smtClean="0"/>
              <a:t>6/5/13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5438-3767-0943-940F-B0D265239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599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DFF8-F8D0-504A-8102-AEE1EDA82031}" type="datetimeFigureOut">
              <a:rPr lang="en-US" smtClean="0"/>
              <a:t>6/5/13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5438-3767-0943-940F-B0D265239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108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DFF8-F8D0-504A-8102-AEE1EDA82031}" type="datetimeFigureOut">
              <a:rPr lang="en-US" smtClean="0"/>
              <a:t>6/5/13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5438-3767-0943-940F-B0D265239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252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DFF8-F8D0-504A-8102-AEE1EDA82031}" type="datetimeFigureOut">
              <a:rPr lang="en-US" smtClean="0"/>
              <a:t>6/5/13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5438-3767-0943-940F-B0D265239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638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DFF8-F8D0-504A-8102-AEE1EDA82031}" type="datetimeFigureOut">
              <a:rPr lang="en-US" smtClean="0"/>
              <a:t>6/5/13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5438-3767-0943-940F-B0D265239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955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DFF8-F8D0-504A-8102-AEE1EDA82031}" type="datetimeFigureOut">
              <a:rPr lang="en-US" smtClean="0"/>
              <a:t>6/5/13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5438-3767-0943-940F-B0D265239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096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9DFF8-F8D0-504A-8102-AEE1EDA82031}" type="datetimeFigureOut">
              <a:rPr lang="en-US" smtClean="0"/>
              <a:t>6/5/13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D5438-3767-0943-940F-B0D265239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749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4"/>
          <p:cNvSpPr txBox="1">
            <a:spLocks/>
          </p:cNvSpPr>
          <p:nvPr/>
        </p:nvSpPr>
        <p:spPr>
          <a:xfrm>
            <a:off x="372533" y="321734"/>
            <a:ext cx="8229600" cy="586951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dirty="0" smtClean="0">
                <a:solidFill>
                  <a:schemeClr val="tx1"/>
                </a:solidFill>
              </a:rPr>
              <a:t>Alignment </a:t>
            </a:r>
          </a:p>
          <a:p>
            <a:endParaRPr lang="en-US" sz="2400" dirty="0" smtClean="0">
              <a:solidFill>
                <a:schemeClr val="tx1"/>
              </a:solidFill>
            </a:endParaRPr>
          </a:p>
          <a:p>
            <a:endParaRPr lang="en-US" sz="2400" dirty="0" smtClean="0">
              <a:solidFill>
                <a:schemeClr val="tx1"/>
              </a:solidFill>
            </a:endParaRPr>
          </a:p>
          <a:p>
            <a:pPr marL="914400" lvl="1" indent="-457200" algn="l">
              <a:buFont typeface="Arial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Global-rotation tests of whole SECTORS were done with simulations to check procedures (not the best choice to start as it turns out!)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Finding -1: Inner Ladder’s Inverted Coordinate system (due to physical inversion) results in complicated output (sign inversion </a:t>
            </a:r>
            <a:r>
              <a:rPr lang="en-US" sz="2000" dirty="0" err="1" smtClean="0">
                <a:solidFill>
                  <a:schemeClr val="tx1"/>
                </a:solidFill>
              </a:rPr>
              <a:t>etc</a:t>
            </a:r>
            <a:r>
              <a:rPr lang="en-US" sz="2000" dirty="0" smtClean="0">
                <a:solidFill>
                  <a:schemeClr val="tx1"/>
                </a:solidFill>
              </a:rPr>
              <a:t>)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sz="1600" dirty="0" smtClean="0">
                <a:solidFill>
                  <a:schemeClr val="tx1"/>
                </a:solidFill>
              </a:rPr>
              <a:t>See slide-2 upper-left </a:t>
            </a:r>
            <a:r>
              <a:rPr lang="en-US" sz="1600" dirty="0" err="1" smtClean="0">
                <a:solidFill>
                  <a:schemeClr val="tx1"/>
                </a:solidFill>
              </a:rPr>
              <a:t>histo</a:t>
            </a:r>
            <a:r>
              <a:rPr lang="en-US" sz="1600" dirty="0" smtClean="0">
                <a:solidFill>
                  <a:schemeClr val="tx1"/>
                </a:solidFill>
              </a:rPr>
              <a:t> for example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sz="1600" dirty="0" smtClean="0">
                <a:solidFill>
                  <a:schemeClr val="tx1"/>
                </a:solidFill>
              </a:rPr>
              <a:t>We have (testing now) a scheme to undo this. Seems o.k. so far (effective inversion in alignment), see Slide-5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sz="1600" dirty="0" smtClean="0">
                <a:solidFill>
                  <a:schemeClr val="tx1"/>
                </a:solidFill>
              </a:rPr>
              <a:t>We will have the same “problem” with IST/SSD (facing inwards)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Finding-2: Results (Global/Local) are for individual Ladders. G/L refers to coordinates used NOT to the results. 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sz="1600" dirty="0" smtClean="0">
                <a:solidFill>
                  <a:schemeClr val="tx1"/>
                </a:solidFill>
              </a:rPr>
              <a:t>Global translations will be common to all. The same with gamma rotation due to parallel ladders. See slide-3 (data !) and slide-2 upper-right histogram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sz="1600" dirty="0" smtClean="0">
                <a:solidFill>
                  <a:schemeClr val="tx1"/>
                </a:solidFill>
              </a:rPr>
              <a:t>Global alpha or beta rotations (around x or y axes) introduce both ladder-local alpha/beta rots depending on the individual ladder orientation (slide-4)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There is Math (and it seems we already have the </a:t>
            </a:r>
            <a:r>
              <a:rPr lang="en-US" sz="2000" dirty="0" err="1" smtClean="0">
                <a:solidFill>
                  <a:schemeClr val="tx1"/>
                </a:solidFill>
              </a:rPr>
              <a:t>histos</a:t>
            </a:r>
            <a:r>
              <a:rPr lang="en-US" sz="2000" dirty="0" smtClean="0">
                <a:solidFill>
                  <a:schemeClr val="tx1"/>
                </a:solidFill>
              </a:rPr>
              <a:t>, e.g. slide-4 upper left histogram) to do solid object (sector) alignment as a whole but for now results from individual ladders are going to be used first.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We need more thorough tests and clarification</a:t>
            </a:r>
          </a:p>
          <a:p>
            <a:pPr marL="914400" lvl="1" indent="-457200" algn="l">
              <a:buFont typeface="Arial"/>
              <a:buChar char="•"/>
            </a:pP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6571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creen Shot 2013-05-21 at 7.06.4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00317" cy="364998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56037" y="3931178"/>
            <a:ext cx="8533105" cy="2308324"/>
          </a:xfrm>
          <a:prstGeom prst="rect">
            <a:avLst/>
          </a:prstGeom>
          <a:solidFill>
            <a:srgbClr val="C6D9F1"/>
          </a:solidFill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SIMULATION</a:t>
            </a:r>
          </a:p>
          <a:p>
            <a:endParaRPr lang="en-US" sz="1600" b="1" dirty="0" smtClean="0"/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Jonathan’s </a:t>
            </a:r>
            <a:r>
              <a:rPr lang="en-US" sz="1600" dirty="0" smtClean="0"/>
              <a:t>Input: </a:t>
            </a:r>
            <a:r>
              <a:rPr lang="sv-SE" sz="1600" dirty="0" smtClean="0"/>
              <a:t>Sector</a:t>
            </a:r>
            <a:r>
              <a:rPr lang="sv-SE" sz="1600" dirty="0"/>
              <a:t>-</a:t>
            </a:r>
            <a:r>
              <a:rPr lang="sv-SE" sz="1600" dirty="0" smtClean="0"/>
              <a:t>1 </a:t>
            </a:r>
            <a:r>
              <a:rPr lang="sv-SE" sz="1600" dirty="0"/>
              <a:t> </a:t>
            </a:r>
            <a:r>
              <a:rPr lang="sv-SE" sz="1600" dirty="0" smtClean="0"/>
              <a:t>d-gamma ( </a:t>
            </a:r>
            <a:r>
              <a:rPr lang="sv-SE" sz="1600" dirty="0" err="1" smtClean="0"/>
              <a:t>around</a:t>
            </a:r>
            <a:r>
              <a:rPr lang="sv-SE" sz="1600" dirty="0" smtClean="0"/>
              <a:t> z-</a:t>
            </a:r>
            <a:r>
              <a:rPr lang="sv-SE" sz="1600" dirty="0" err="1" smtClean="0"/>
              <a:t>axi</a:t>
            </a:r>
            <a:r>
              <a:rPr lang="sv-SE" sz="1600" dirty="0" err="1" smtClean="0"/>
              <a:t>s</a:t>
            </a:r>
            <a:r>
              <a:rPr lang="sv-SE" sz="1600" dirty="0" smtClean="0"/>
              <a:t> ) </a:t>
            </a:r>
            <a:r>
              <a:rPr lang="sv-SE" sz="1600" dirty="0"/>
              <a:t>= -</a:t>
            </a:r>
            <a:r>
              <a:rPr lang="sv-SE" sz="1600" dirty="0" smtClean="0"/>
              <a:t>0.75 </a:t>
            </a:r>
            <a:r>
              <a:rPr lang="sv-SE" sz="1600" dirty="0" err="1" smtClean="0"/>
              <a:t>degrees</a:t>
            </a:r>
            <a:r>
              <a:rPr lang="sv-SE" sz="1600" dirty="0" smtClean="0"/>
              <a:t> </a:t>
            </a:r>
            <a:r>
              <a:rPr lang="ro-RO" sz="1600" b="1" dirty="0" smtClean="0">
                <a:solidFill>
                  <a:srgbClr val="0000FF"/>
                </a:solidFill>
              </a:rPr>
              <a:t>= -13 mrad</a:t>
            </a:r>
          </a:p>
          <a:p>
            <a:pPr marL="285750" indent="-285750">
              <a:buFont typeface="Arial"/>
              <a:buChar char="•"/>
            </a:pPr>
            <a:endParaRPr lang="ro-RO" sz="1600" b="1" dirty="0" smtClean="0"/>
          </a:p>
          <a:p>
            <a:pPr marL="285750" indent="-285750">
              <a:buFont typeface="Arial"/>
              <a:buChar char="•"/>
            </a:pPr>
            <a:r>
              <a:rPr lang="ro-RO" sz="1600" dirty="0" smtClean="0"/>
              <a:t>Left histogram: Result is fine but inner/outer ladder effect is obvious. Right histogram w/out inner</a:t>
            </a:r>
          </a:p>
          <a:p>
            <a:pPr marL="285750" indent="-285750">
              <a:buFont typeface="Arial"/>
              <a:buChar char="•"/>
            </a:pPr>
            <a:endParaRPr lang="ro-RO" sz="1600" dirty="0" smtClean="0"/>
          </a:p>
          <a:p>
            <a:pPr marL="285750" indent="-285750">
              <a:buFont typeface="Arial"/>
              <a:buChar char="•"/>
            </a:pPr>
            <a:r>
              <a:rPr lang="ro-RO" sz="1600" dirty="0" smtClean="0"/>
              <a:t>I get from histo: </a:t>
            </a:r>
            <a:r>
              <a:rPr lang="ro-RO" sz="1600" b="1" dirty="0" smtClean="0">
                <a:solidFill>
                  <a:srgbClr val="0000FF"/>
                </a:solidFill>
              </a:rPr>
              <a:t>~</a:t>
            </a:r>
            <a:r>
              <a:rPr lang="ro-RO" sz="1600" b="1" dirty="0" smtClean="0">
                <a:solidFill>
                  <a:srgbClr val="0000FF"/>
                </a:solidFill>
              </a:rPr>
              <a:t>-13 </a:t>
            </a:r>
            <a:r>
              <a:rPr lang="ro-RO" sz="1600" dirty="0" smtClean="0">
                <a:solidFill>
                  <a:srgbClr val="0000FF"/>
                </a:solidFill>
              </a:rPr>
              <a:t>mrad   </a:t>
            </a:r>
            <a:r>
              <a:rPr lang="ro-RO" sz="1600" b="1" dirty="0" smtClean="0">
                <a:solidFill>
                  <a:srgbClr val="FF0000"/>
                </a:solidFill>
              </a:rPr>
              <a:t>OK</a:t>
            </a:r>
            <a:r>
              <a:rPr lang="en-US" sz="1600" dirty="0" smtClean="0"/>
              <a:t>  </a:t>
            </a:r>
            <a:endParaRPr lang="en-US" sz="1600" dirty="0" smtClean="0"/>
          </a:p>
          <a:p>
            <a:pPr marL="285750" indent="-285750">
              <a:buFont typeface="Arial"/>
              <a:buChar char="•"/>
            </a:pPr>
            <a:endParaRPr lang="en-US" sz="1600" dirty="0"/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Comment: Since all ladders are parallel to z-axis this rotation is the easiest to get</a:t>
            </a:r>
            <a:endParaRPr lang="en-US" sz="1600" dirty="0"/>
          </a:p>
        </p:txBody>
      </p:sp>
      <p:pic>
        <p:nvPicPr>
          <p:cNvPr id="2" name="Picture 1" descr="Screen Shot 2013-06-05 at 1.15.46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2078" y="0"/>
            <a:ext cx="4661922" cy="366917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476068" y="86501"/>
            <a:ext cx="222250" cy="276999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2865966" y="107390"/>
            <a:ext cx="222250" cy="276999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9913943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13-06-06 at 2.06.2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3683" y="292100"/>
            <a:ext cx="5454649" cy="389730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652620" y="4269844"/>
            <a:ext cx="6135013" cy="2369880"/>
          </a:xfrm>
          <a:prstGeom prst="rect">
            <a:avLst/>
          </a:prstGeom>
          <a:solidFill>
            <a:srgbClr val="C6D9F1"/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DATA : Day152</a:t>
            </a:r>
          </a:p>
          <a:p>
            <a:pPr marL="285750" indent="-285750">
              <a:buFont typeface="Arial"/>
              <a:buChar char="•"/>
            </a:pPr>
            <a:endParaRPr lang="en-US" sz="1600" dirty="0" smtClean="0"/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“Demonstrating” that Global DX, DY common to all ladders in sector</a:t>
            </a:r>
          </a:p>
          <a:p>
            <a:pPr marL="285750" indent="-285750">
              <a:buFont typeface="Arial"/>
              <a:buChar char="•"/>
            </a:pPr>
            <a:endParaRPr lang="en-US" sz="1600" dirty="0"/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Sector-4 Global </a:t>
            </a:r>
            <a:r>
              <a:rPr lang="en-US" sz="1600" dirty="0" err="1" smtClean="0"/>
              <a:t>dX</a:t>
            </a:r>
            <a:r>
              <a:rPr lang="en-US" sz="1600" dirty="0" smtClean="0"/>
              <a:t> ~0. (~100+-50 microns)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Sector-7 </a:t>
            </a:r>
            <a:r>
              <a:rPr lang="en-US" sz="1600" dirty="0"/>
              <a:t>Global </a:t>
            </a:r>
            <a:r>
              <a:rPr lang="en-US" sz="1600" dirty="0" err="1"/>
              <a:t>dX</a:t>
            </a:r>
            <a:r>
              <a:rPr lang="en-US" sz="1600" dirty="0"/>
              <a:t> </a:t>
            </a:r>
            <a:r>
              <a:rPr lang="en-US" sz="1600" dirty="0" smtClean="0"/>
              <a:t> -2.3 +-0.01 mm</a:t>
            </a:r>
          </a:p>
          <a:p>
            <a:pPr marL="285750" indent="-285750">
              <a:buFont typeface="Arial"/>
              <a:buChar char="•"/>
            </a:pPr>
            <a:endParaRPr lang="en-US" sz="1600" dirty="0"/>
          </a:p>
          <a:p>
            <a:pPr marL="285750" indent="-285750">
              <a:buFont typeface="Arial"/>
              <a:buChar char="•"/>
            </a:pPr>
            <a:r>
              <a:rPr lang="en-US" sz="1600" dirty="0"/>
              <a:t>Sector-4 Global </a:t>
            </a:r>
            <a:r>
              <a:rPr lang="en-US" sz="1600" dirty="0" err="1" smtClean="0"/>
              <a:t>dY</a:t>
            </a:r>
            <a:r>
              <a:rPr lang="en-US" sz="1600" dirty="0" smtClean="0"/>
              <a:t> -200 to -400 microns</a:t>
            </a:r>
            <a:endParaRPr lang="en-US" sz="1600" dirty="0"/>
          </a:p>
          <a:p>
            <a:pPr marL="285750" indent="-285750">
              <a:buFont typeface="Arial"/>
              <a:buChar char="•"/>
            </a:pPr>
            <a:r>
              <a:rPr lang="en-US" sz="1600" dirty="0"/>
              <a:t>Sector-7 Global </a:t>
            </a:r>
            <a:r>
              <a:rPr lang="en-US" sz="1600" dirty="0" err="1" smtClean="0"/>
              <a:t>dY</a:t>
            </a:r>
            <a:r>
              <a:rPr lang="en-US" sz="1600" dirty="0" smtClean="0"/>
              <a:t>  -1.1 to -2.8 mm</a:t>
            </a:r>
            <a:endParaRPr lang="ro-RO" sz="1600" dirty="0"/>
          </a:p>
        </p:txBody>
      </p:sp>
    </p:spTree>
    <p:extLst>
      <p:ext uri="{BB962C8B-B14F-4D97-AF65-F5344CB8AC3E}">
        <p14:creationId xmlns:p14="http://schemas.microsoft.com/office/powerpoint/2010/main" val="2774049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247" y="4176462"/>
            <a:ext cx="4667253" cy="255454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Jonathan’s SIMU  </a:t>
            </a:r>
            <a:r>
              <a:rPr lang="en-US" sz="1600" dirty="0" smtClean="0"/>
              <a:t>Input: </a:t>
            </a:r>
            <a:r>
              <a:rPr lang="en-US" sz="1600" dirty="0"/>
              <a:t>S</a:t>
            </a:r>
            <a:r>
              <a:rPr lang="en-US" sz="1600" dirty="0" smtClean="0"/>
              <a:t>ector </a:t>
            </a:r>
            <a:r>
              <a:rPr lang="en-US" sz="1600" dirty="0"/>
              <a:t>1  </a:t>
            </a:r>
            <a:r>
              <a:rPr lang="en-US" sz="1600" dirty="0" err="1"/>
              <a:t>dalpha</a:t>
            </a:r>
            <a:r>
              <a:rPr lang="en-US" sz="1600" dirty="0"/>
              <a:t> = -</a:t>
            </a:r>
            <a:r>
              <a:rPr lang="en-US" sz="1600" dirty="0" smtClean="0"/>
              <a:t>1</a:t>
            </a:r>
            <a:r>
              <a:rPr lang="en-US" sz="1600" baseline="30000" dirty="0" smtClean="0"/>
              <a:t>0</a:t>
            </a:r>
            <a:r>
              <a:rPr lang="en-US" sz="1600" dirty="0" smtClean="0"/>
              <a:t> </a:t>
            </a:r>
            <a:r>
              <a:rPr lang="en-US" sz="1600" dirty="0" smtClean="0"/>
              <a:t>=-</a:t>
            </a:r>
            <a:r>
              <a:rPr lang="en-US" sz="1600" dirty="0" smtClean="0"/>
              <a:t>0.017</a:t>
            </a:r>
          </a:p>
          <a:p>
            <a:endParaRPr lang="ro-RO" sz="1600" dirty="0" smtClean="0"/>
          </a:p>
          <a:p>
            <a:r>
              <a:rPr lang="ro-RO" sz="1600" dirty="0" smtClean="0"/>
              <a:t>I get from </a:t>
            </a:r>
            <a:r>
              <a:rPr lang="ro-RO" sz="1600" dirty="0" smtClean="0"/>
              <a:t>upper-left </a:t>
            </a:r>
            <a:r>
              <a:rPr lang="ro-RO" sz="1600" dirty="0" smtClean="0"/>
              <a:t>histo: ~-</a:t>
            </a:r>
            <a:r>
              <a:rPr lang="ro-RO" sz="1600" dirty="0" smtClean="0"/>
              <a:t>0.017  </a:t>
            </a:r>
            <a:r>
              <a:rPr lang="ro-RO" sz="1600" b="1" dirty="0" smtClean="0">
                <a:solidFill>
                  <a:srgbClr val="FF0000"/>
                </a:solidFill>
              </a:rPr>
              <a:t>OK</a:t>
            </a:r>
            <a:r>
              <a:rPr lang="en-US" sz="1600" dirty="0" smtClean="0"/>
              <a:t>  </a:t>
            </a:r>
            <a:r>
              <a:rPr lang="en-US" sz="1600" dirty="0" smtClean="0"/>
              <a:t>This </a:t>
            </a:r>
            <a:r>
              <a:rPr lang="en-US" sz="1600" dirty="0" err="1" smtClean="0"/>
              <a:t>histo</a:t>
            </a:r>
            <a:r>
              <a:rPr lang="en-US" sz="1600" dirty="0" smtClean="0"/>
              <a:t> seems immune to ladder #</a:t>
            </a:r>
          </a:p>
          <a:p>
            <a:endParaRPr lang="en-US" sz="1600" dirty="0" smtClean="0"/>
          </a:p>
          <a:p>
            <a:r>
              <a:rPr lang="en-US" sz="1600" dirty="0" smtClean="0"/>
              <a:t>Upper right shows the three effective Ladder-local </a:t>
            </a:r>
            <a:r>
              <a:rPr lang="en-US" sz="1600" dirty="0" err="1" smtClean="0"/>
              <a:t>dalpha</a:t>
            </a:r>
            <a:r>
              <a:rPr lang="en-US" sz="1600" dirty="0" smtClean="0"/>
              <a:t> bands</a:t>
            </a:r>
          </a:p>
          <a:p>
            <a:endParaRPr lang="en-US" sz="1600" dirty="0" smtClean="0"/>
          </a:p>
          <a:p>
            <a:r>
              <a:rPr lang="en-US" sz="1600" dirty="0" smtClean="0"/>
              <a:t>Lower </a:t>
            </a:r>
            <a:r>
              <a:rPr lang="en-US" sz="1600" dirty="0" err="1" smtClean="0"/>
              <a:t>histo</a:t>
            </a:r>
            <a:r>
              <a:rPr lang="en-US" sz="1600" dirty="0" smtClean="0"/>
              <a:t> shows the three effective ladder-local </a:t>
            </a:r>
            <a:r>
              <a:rPr lang="en-US" sz="1600" dirty="0" err="1" smtClean="0"/>
              <a:t>dbeta</a:t>
            </a:r>
            <a:r>
              <a:rPr lang="en-US" sz="1600" dirty="0" smtClean="0"/>
              <a:t> bands</a:t>
            </a:r>
            <a:endParaRPr lang="en-US" sz="1600" dirty="0"/>
          </a:p>
        </p:txBody>
      </p:sp>
      <p:pic>
        <p:nvPicPr>
          <p:cNvPr id="5" name="Picture 4" descr="Screen Shot 2013-05-23 at 12.10.1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7168" y="3374811"/>
            <a:ext cx="4296831" cy="348318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700" y="118532"/>
            <a:ext cx="3966633" cy="3568377"/>
          </a:xfrm>
          <a:prstGeom prst="rect">
            <a:avLst/>
          </a:prstGeom>
        </p:spPr>
      </p:pic>
      <p:pic>
        <p:nvPicPr>
          <p:cNvPr id="10" name="Picture 9" descr="Screen Shot 2013-06-06 at 2.47.52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7168" y="0"/>
            <a:ext cx="4196664" cy="3436148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719918" y="179920"/>
            <a:ext cx="222250" cy="276999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</a:t>
            </a:r>
            <a:endParaRPr lang="en-US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7486651" y="44169"/>
            <a:ext cx="222250" cy="276999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</a:t>
            </a:r>
            <a:endParaRPr lang="en-US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7649636" y="3463745"/>
            <a:ext cx="222250" cy="276999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2723741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7325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	Changes made:</a:t>
            </a:r>
          </a:p>
          <a:p>
            <a:r>
              <a:rPr lang="en-US" dirty="0" smtClean="0"/>
              <a:t>-Updated geometry used by </a:t>
            </a:r>
            <a:r>
              <a:rPr lang="en-US" dirty="0" err="1" smtClean="0"/>
              <a:t>runHftTree.C</a:t>
            </a:r>
            <a:r>
              <a:rPr lang="en-US" dirty="0" smtClean="0"/>
              <a:t>: Inverted directions of u </a:t>
            </a:r>
            <a:r>
              <a:rPr lang="en-US" smtClean="0"/>
              <a:t>and </a:t>
            </a:r>
            <a:r>
              <a:rPr lang="en-US" smtClean="0"/>
              <a:t>w </a:t>
            </a:r>
            <a:r>
              <a:rPr lang="en-US" dirty="0" smtClean="0"/>
              <a:t>axis (in local coordinates) for the inner ladders.</a:t>
            </a:r>
          </a:p>
          <a:p>
            <a:r>
              <a:rPr lang="en-US" dirty="0" smtClean="0"/>
              <a:t>-Inverted the value of booked u coordinate for hits in inner ladders.  </a:t>
            </a:r>
          </a:p>
          <a:p>
            <a:r>
              <a:rPr lang="en-US" dirty="0"/>
              <a:t>-</a:t>
            </a:r>
            <a:r>
              <a:rPr lang="en-US" dirty="0" smtClean="0"/>
              <a:t>Tested with single </a:t>
            </a:r>
            <a:r>
              <a:rPr lang="en-US" dirty="0" err="1" smtClean="0"/>
              <a:t>muon</a:t>
            </a:r>
            <a:r>
              <a:rPr lang="en-US" dirty="0" smtClean="0"/>
              <a:t> tracks hitting ladders 1 and 3 (nearly parallel) in sector 7.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56" y="2073323"/>
            <a:ext cx="4009078" cy="478467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2959" y="2073324"/>
            <a:ext cx="3667887" cy="478467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90582" y="1621155"/>
            <a:ext cx="917401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Original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707461" y="1643575"/>
            <a:ext cx="977138" cy="369332"/>
          </a:xfrm>
          <a:prstGeom prst="rect">
            <a:avLst/>
          </a:prstGeom>
          <a:solidFill>
            <a:srgbClr val="558ED5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Inverted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973790" y="3167355"/>
            <a:ext cx="23312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Local u and prediction </a:t>
            </a:r>
            <a:r>
              <a:rPr lang="en-US" sz="1500" dirty="0" err="1" smtClean="0"/>
              <a:t>uP</a:t>
            </a:r>
            <a:r>
              <a:rPr lang="en-US" sz="1500" dirty="0" smtClean="0"/>
              <a:t> inverted</a:t>
            </a:r>
            <a:endParaRPr lang="en-US" sz="1500" dirty="0"/>
          </a:p>
        </p:txBody>
      </p:sp>
      <p:sp>
        <p:nvSpPr>
          <p:cNvPr id="12" name="TextBox 11"/>
          <p:cNvSpPr txBox="1"/>
          <p:nvPr/>
        </p:nvSpPr>
        <p:spPr>
          <a:xfrm>
            <a:off x="7045146" y="3783548"/>
            <a:ext cx="217021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Track angles in inner and outer layer now have same sign </a:t>
            </a:r>
            <a:endParaRPr lang="en-US" sz="1500" dirty="0"/>
          </a:p>
        </p:txBody>
      </p:sp>
      <p:grpSp>
        <p:nvGrpSpPr>
          <p:cNvPr id="3" name="Group 2"/>
          <p:cNvGrpSpPr/>
          <p:nvPr/>
        </p:nvGrpSpPr>
        <p:grpSpPr>
          <a:xfrm>
            <a:off x="6407579" y="2157906"/>
            <a:ext cx="2711984" cy="323165"/>
            <a:chOff x="6407579" y="2189655"/>
            <a:chExt cx="2711984" cy="323165"/>
          </a:xfrm>
        </p:grpSpPr>
        <p:sp>
          <p:nvSpPr>
            <p:cNvPr id="10" name="TextBox 9"/>
            <p:cNvSpPr txBox="1"/>
            <p:nvPr/>
          </p:nvSpPr>
          <p:spPr>
            <a:xfrm>
              <a:off x="6902433" y="2189655"/>
              <a:ext cx="2217130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500" dirty="0" smtClean="0"/>
                <a:t>Global </a:t>
              </a:r>
              <a:r>
                <a:rPr lang="en-US" sz="1500" dirty="0" err="1" smtClean="0"/>
                <a:t>coords</a:t>
              </a:r>
              <a:r>
                <a:rPr lang="en-US" sz="1500" dirty="0" smtClean="0"/>
                <a:t>. unchanged</a:t>
              </a:r>
              <a:endParaRPr lang="en-US" sz="1500" dirty="0"/>
            </a:p>
          </p:txBody>
        </p:sp>
        <p:cxnSp>
          <p:nvCxnSpPr>
            <p:cNvPr id="14" name="Straight Arrow Connector 13"/>
            <p:cNvCxnSpPr>
              <a:stCxn id="10" idx="1"/>
            </p:cNvCxnSpPr>
            <p:nvPr/>
          </p:nvCxnSpPr>
          <p:spPr>
            <a:xfrm flipH="1">
              <a:off x="6407579" y="2351238"/>
              <a:ext cx="494854" cy="3134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" name="Straight Arrow Connector 14"/>
          <p:cNvCxnSpPr/>
          <p:nvPr/>
        </p:nvCxnSpPr>
        <p:spPr>
          <a:xfrm flipH="1">
            <a:off x="6550292" y="3542057"/>
            <a:ext cx="494854" cy="313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6559982" y="4097200"/>
            <a:ext cx="494854" cy="313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452959" y="1494653"/>
            <a:ext cx="0" cy="53633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1456" y="2073323"/>
            <a:ext cx="6396123" cy="439497"/>
          </a:xfrm>
          <a:prstGeom prst="rect">
            <a:avLst/>
          </a:prstGeom>
          <a:solidFill>
            <a:srgbClr val="FFFF00">
              <a:alpha val="3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63856" y="3454707"/>
            <a:ext cx="6396123" cy="152400"/>
          </a:xfrm>
          <a:prstGeom prst="rect">
            <a:avLst/>
          </a:prstGeom>
          <a:solidFill>
            <a:srgbClr val="FFFF00">
              <a:alpha val="3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83430" y="3937000"/>
            <a:ext cx="6396123" cy="288159"/>
          </a:xfrm>
          <a:prstGeom prst="rect">
            <a:avLst/>
          </a:prstGeom>
          <a:solidFill>
            <a:srgbClr val="FFFF00">
              <a:alpha val="3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2658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3403</TotalTime>
  <Words>360</Words>
  <Application>Microsoft Macintosh PowerPoint</Application>
  <PresentationFormat>On-screen Show (4:3)</PresentationFormat>
  <Paragraphs>52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Kent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Spyridon Margetis</dc:creator>
  <cp:lastModifiedBy>Spyridon Margetis</cp:lastModifiedBy>
  <cp:revision>34</cp:revision>
  <dcterms:created xsi:type="dcterms:W3CDTF">2013-05-21T23:22:31Z</dcterms:created>
  <dcterms:modified xsi:type="dcterms:W3CDTF">2013-06-07T19:00:10Z</dcterms:modified>
</cp:coreProperties>
</file>