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embeddings/oleObject18.bin" ContentType="application/vnd.openxmlformats-officedocument.oleObject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embeddings/oleObject22.bin" ContentType="application/vnd.openxmlformats-officedocument.oleObject"/>
  <Override PartName="/ppt/embeddings/oleObject23.bin" ContentType="application/vnd.openxmlformats-officedocument.oleObject"/>
  <Override PartName="/ppt/embeddings/oleObject24.bin" ContentType="application/vnd.openxmlformats-officedocument.oleObject"/>
  <Override PartName="/ppt/embeddings/oleObject25.bin" ContentType="application/vnd.openxmlformats-officedocument.oleObject"/>
  <Override PartName="/ppt/embeddings/oleObject26.bin" ContentType="application/vnd.openxmlformats-officedocument.oleObject"/>
  <Override PartName="/ppt/embeddings/oleObject27.bin" ContentType="application/vnd.openxmlformats-officedocument.oleObject"/>
  <Override PartName="/ppt/embeddings/oleObject28.bin" ContentType="application/vnd.openxmlformats-officedocument.oleObject"/>
  <Override PartName="/ppt/embeddings/oleObject29.bin" ContentType="application/vnd.openxmlformats-officedocument.oleObject"/>
  <Override PartName="/ppt/embeddings/oleObject30.bin" ContentType="application/vnd.openxmlformats-officedocument.oleObject"/>
  <Override PartName="/ppt/embeddings/oleObject31.bin" ContentType="application/vnd.openxmlformats-officedocument.oleObject"/>
  <Override PartName="/ppt/embeddings/oleObject32.bin" ContentType="application/vnd.openxmlformats-officedocument.oleObject"/>
  <Override PartName="/ppt/embeddings/oleObject33.bin" ContentType="application/vnd.openxmlformats-officedocument.oleObject"/>
  <Override PartName="/ppt/embeddings/oleObject34.bin" ContentType="application/vnd.openxmlformats-officedocument.oleObject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embeddings/oleObject35.bin" ContentType="application/vnd.openxmlformats-officedocument.oleObject"/>
  <Override PartName="/ppt/embeddings/oleObject36.bin" ContentType="application/vnd.openxmlformats-officedocument.oleObject"/>
  <Override PartName="/ppt/embeddings/oleObject37.bin" ContentType="application/vnd.openxmlformats-officedocument.oleObject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367" r:id="rId2"/>
    <p:sldId id="429" r:id="rId3"/>
    <p:sldId id="468" r:id="rId4"/>
    <p:sldId id="434" r:id="rId5"/>
    <p:sldId id="471" r:id="rId6"/>
    <p:sldId id="458" r:id="rId7"/>
    <p:sldId id="467" r:id="rId8"/>
    <p:sldId id="466" r:id="rId9"/>
    <p:sldId id="470" r:id="rId10"/>
    <p:sldId id="469" r:id="rId11"/>
    <p:sldId id="472" r:id="rId12"/>
    <p:sldId id="474" r:id="rId13"/>
    <p:sldId id="476" r:id="rId14"/>
    <p:sldId id="475" r:id="rId15"/>
    <p:sldId id="481" r:id="rId16"/>
    <p:sldId id="482" r:id="rId17"/>
    <p:sldId id="473" r:id="rId18"/>
    <p:sldId id="483" r:id="rId19"/>
    <p:sldId id="455" r:id="rId20"/>
    <p:sldId id="465" r:id="rId2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106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21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316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421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5526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2630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199736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6841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F4FF"/>
    <a:srgbClr val="075014"/>
    <a:srgbClr val="0D8222"/>
    <a:srgbClr val="FFFF00"/>
    <a:srgbClr val="000099"/>
    <a:srgbClr val="FFFF99"/>
    <a:srgbClr val="FFF5E6"/>
    <a:srgbClr val="F0E0FF"/>
    <a:srgbClr val="E902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105" autoAdjust="0"/>
  </p:normalViewPr>
  <p:slideViewPr>
    <p:cSldViewPr>
      <p:cViewPr>
        <p:scale>
          <a:sx n="100" d="100"/>
          <a:sy n="100" d="100"/>
        </p:scale>
        <p:origin x="-1144" y="-776"/>
      </p:cViewPr>
      <p:guideLst>
        <p:guide orient="horz" pos="244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handoutMaster" Target="handoutMasters/handout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Relationship Id="rId2" Type="http://schemas.openxmlformats.org/officeDocument/2006/relationships/image" Target="../media/image9.emf"/><Relationship Id="rId3" Type="http://schemas.openxmlformats.org/officeDocument/2006/relationships/image" Target="../media/image1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05973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0938" y="692150"/>
            <a:ext cx="4556125" cy="34163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17788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ＭＳ Ｐゴシック" charset="-128"/>
      </a:defRPr>
    </a:lvl1pPr>
    <a:lvl2pPr marL="45710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21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31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421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5526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30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736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841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9FF56CD-7100-4342-B87D-73C0996FED56}" type="slidenum">
              <a:rPr lang="en-US" sz="1200"/>
              <a:pPr eaLnBrk="1" hangingPunct="1"/>
              <a:t>15</a:t>
            </a:fld>
            <a:endParaRPr lang="en-US" sz="1200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3"/>
          <p:cNvSpPr>
            <a:spLocks noGrp="1" noChangeArrowheads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/>
              <a:t>September 5, 07</a:t>
            </a:r>
          </a:p>
        </p:txBody>
      </p:sp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1C31AC7-023F-0548-8EF3-E74D78447C5C}" type="slidenum">
              <a:rPr lang="en-US" sz="1200"/>
              <a:pPr eaLnBrk="1" hangingPunct="1"/>
              <a:t>16</a:t>
            </a:fld>
            <a:endParaRPr lang="en-US" sz="1200"/>
          </a:p>
        </p:txBody>
      </p:sp>
      <p:sp>
        <p:nvSpPr>
          <p:cNvPr id="4096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/>
              <a:t>Heavy d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oleObject" Target="../embeddings/oleObject3.bin"/><Relationship Id="rId5" Type="http://schemas.openxmlformats.org/officeDocument/2006/relationships/oleObject" Target="../embeddings/oleObject4.bin"/><Relationship Id="rId1" Type="http://schemas.openxmlformats.org/officeDocument/2006/relationships/vmlDrawing" Target="../drawings/vmlDrawing2.vml"/><Relationship Id="rId2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4" Type="http://schemas.openxmlformats.org/officeDocument/2006/relationships/oleObject" Target="../embeddings/oleObject30.bin"/><Relationship Id="rId5" Type="http://schemas.openxmlformats.org/officeDocument/2006/relationships/oleObject" Target="../embeddings/oleObject31.bin"/><Relationship Id="rId1" Type="http://schemas.openxmlformats.org/officeDocument/2006/relationships/vmlDrawing" Target="../drawings/vmlDrawing11.vml"/><Relationship Id="rId2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4" Type="http://schemas.openxmlformats.org/officeDocument/2006/relationships/oleObject" Target="../embeddings/oleObject33.bin"/><Relationship Id="rId5" Type="http://schemas.openxmlformats.org/officeDocument/2006/relationships/oleObject" Target="../embeddings/oleObject34.bin"/><Relationship Id="rId1" Type="http://schemas.openxmlformats.org/officeDocument/2006/relationships/vmlDrawing" Target="../drawings/vmlDrawing12.vml"/><Relationship Id="rId2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4" Type="http://schemas.openxmlformats.org/officeDocument/2006/relationships/oleObject" Target="../embeddings/oleObject6.bin"/><Relationship Id="rId5" Type="http://schemas.openxmlformats.org/officeDocument/2006/relationships/oleObject" Target="../embeddings/oleObject7.bin"/><Relationship Id="rId1" Type="http://schemas.openxmlformats.org/officeDocument/2006/relationships/vmlDrawing" Target="../drawings/vmlDrawing3.vml"/><Relationship Id="rId2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4" Type="http://schemas.openxmlformats.org/officeDocument/2006/relationships/oleObject" Target="../embeddings/oleObject9.bin"/><Relationship Id="rId5" Type="http://schemas.openxmlformats.org/officeDocument/2006/relationships/oleObject" Target="../embeddings/oleObject10.bin"/><Relationship Id="rId1" Type="http://schemas.openxmlformats.org/officeDocument/2006/relationships/vmlDrawing" Target="../drawings/vmlDrawing4.vml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4" Type="http://schemas.openxmlformats.org/officeDocument/2006/relationships/oleObject" Target="../embeddings/oleObject12.bin"/><Relationship Id="rId5" Type="http://schemas.openxmlformats.org/officeDocument/2006/relationships/oleObject" Target="../embeddings/oleObject13.bin"/><Relationship Id="rId1" Type="http://schemas.openxmlformats.org/officeDocument/2006/relationships/vmlDrawing" Target="../drawings/vmlDrawing5.vml"/><Relationship Id="rId2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4" Type="http://schemas.openxmlformats.org/officeDocument/2006/relationships/oleObject" Target="../embeddings/oleObject15.bin"/><Relationship Id="rId5" Type="http://schemas.openxmlformats.org/officeDocument/2006/relationships/oleObject" Target="../embeddings/oleObject16.bin"/><Relationship Id="rId1" Type="http://schemas.openxmlformats.org/officeDocument/2006/relationships/vmlDrawing" Target="../drawings/vmlDrawing6.vml"/><Relationship Id="rId2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4" Type="http://schemas.openxmlformats.org/officeDocument/2006/relationships/oleObject" Target="../embeddings/oleObject18.bin"/><Relationship Id="rId5" Type="http://schemas.openxmlformats.org/officeDocument/2006/relationships/oleObject" Target="../embeddings/oleObject19.bin"/><Relationship Id="rId1" Type="http://schemas.openxmlformats.org/officeDocument/2006/relationships/vmlDrawing" Target="../drawings/vmlDrawing7.vml"/><Relationship Id="rId2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4" Type="http://schemas.openxmlformats.org/officeDocument/2006/relationships/oleObject" Target="../embeddings/oleObject21.bin"/><Relationship Id="rId5" Type="http://schemas.openxmlformats.org/officeDocument/2006/relationships/oleObject" Target="../embeddings/oleObject22.bin"/><Relationship Id="rId1" Type="http://schemas.openxmlformats.org/officeDocument/2006/relationships/vmlDrawing" Target="../drawings/vmlDrawing8.vml"/><Relationship Id="rId2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4" Type="http://schemas.openxmlformats.org/officeDocument/2006/relationships/oleObject" Target="../embeddings/oleObject24.bin"/><Relationship Id="rId5" Type="http://schemas.openxmlformats.org/officeDocument/2006/relationships/oleObject" Target="../embeddings/oleObject25.bin"/><Relationship Id="rId1" Type="http://schemas.openxmlformats.org/officeDocument/2006/relationships/vmlDrawing" Target="../drawings/vmlDrawing9.vml"/><Relationship Id="rId2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4" Type="http://schemas.openxmlformats.org/officeDocument/2006/relationships/oleObject" Target="../embeddings/oleObject27.bin"/><Relationship Id="rId5" Type="http://schemas.openxmlformats.org/officeDocument/2006/relationships/oleObject" Target="../embeddings/oleObject28.bin"/><Relationship Id="rId1" Type="http://schemas.openxmlformats.org/officeDocument/2006/relationships/vmlDrawing" Target="../drawings/vmlDrawing10.vml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583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584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585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799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800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801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3AAEA-CCE8-5E49-BC51-45FA2FFB36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823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824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825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4800"/>
            <a:ext cx="19431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4800"/>
            <a:ext cx="56769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D3278-2F6C-344B-A623-16A741C6CF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607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608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609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41AC4D-0739-984B-8047-6E97FCCB1F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631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632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633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06" indent="0">
              <a:buNone/>
              <a:defRPr sz="1800"/>
            </a:lvl2pPr>
            <a:lvl3pPr marL="914210" indent="0">
              <a:buNone/>
              <a:defRPr sz="1600"/>
            </a:lvl3pPr>
            <a:lvl4pPr marL="1371316" indent="0">
              <a:buNone/>
              <a:defRPr sz="1400"/>
            </a:lvl4pPr>
            <a:lvl5pPr marL="1828421" indent="0">
              <a:buNone/>
              <a:defRPr sz="1400"/>
            </a:lvl5pPr>
            <a:lvl6pPr marL="2285526" indent="0">
              <a:buNone/>
              <a:defRPr sz="1400"/>
            </a:lvl6pPr>
            <a:lvl7pPr marL="2742630" indent="0">
              <a:buNone/>
              <a:defRPr sz="1400"/>
            </a:lvl7pPr>
            <a:lvl8pPr marL="3199736" indent="0">
              <a:buNone/>
              <a:defRPr sz="1400"/>
            </a:lvl8pPr>
            <a:lvl9pPr marL="3656841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573B9-D3FB-C244-AADE-D7A237F16A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655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656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657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1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1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AD54C-26E4-1149-AD66-5B964545CD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679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680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681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F2A36-4459-CB41-8D36-CB03AEDA69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703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704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705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571CF5-9CC1-A442-B6F0-FFA50AAE12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727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728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729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oter Placeholder 4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E1DB2-E436-114C-BB6C-60A34271D7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51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52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53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2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D820EE-628E-4041-919D-2F9BDDDE30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775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776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777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06" indent="0">
              <a:buNone/>
              <a:defRPr sz="2800"/>
            </a:lvl2pPr>
            <a:lvl3pPr marL="914210" indent="0">
              <a:buNone/>
              <a:defRPr sz="2400"/>
            </a:lvl3pPr>
            <a:lvl4pPr marL="1371316" indent="0">
              <a:buNone/>
              <a:defRPr sz="2000"/>
            </a:lvl4pPr>
            <a:lvl5pPr marL="1828421" indent="0">
              <a:buNone/>
              <a:defRPr sz="2000"/>
            </a:lvl5pPr>
            <a:lvl6pPr marL="2285526" indent="0">
              <a:buNone/>
              <a:defRPr sz="2000"/>
            </a:lvl6pPr>
            <a:lvl7pPr marL="2742630" indent="0">
              <a:buNone/>
              <a:defRPr sz="2000"/>
            </a:lvl7pPr>
            <a:lvl8pPr marL="3199736" indent="0">
              <a:buNone/>
              <a:defRPr sz="2000"/>
            </a:lvl8pPr>
            <a:lvl9pPr marL="3656841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21044-B7E1-0B4A-ABF7-178C344045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vmlDrawing" Target="../drawings/vmlDrawing1.vml"/><Relationship Id="rId14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304802"/>
            <a:ext cx="6705600" cy="609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24001"/>
            <a:ext cx="7772400" cy="4572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91400" y="6400800"/>
            <a:ext cx="1371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fld id="{457A2924-550F-A844-B488-20E48614E0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800" b="1">
                <a:latin typeface="Helvetica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graphicFrame>
        <p:nvGraphicFramePr>
          <p:cNvPr id="102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7" r:id="rId14" imgW="0" imgH="0" progId="PowerPoint.Show.8">
                  <p:embed/>
                </p:oleObj>
              </mc:Choice>
              <mc:Fallback>
                <p:oleObj r:id="rId14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CC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80808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5pPr>
      <a:lvl6pPr marL="457106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6pPr>
      <a:lvl7pPr marL="91421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7pPr>
      <a:lvl8pPr marL="1371316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8pPr>
      <a:lvl9pPr marL="1828421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9pPr>
    </p:titleStyle>
    <p:bodyStyle>
      <a:lvl1pPr marL="342829" indent="-342829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b="1">
          <a:solidFill>
            <a:srgbClr val="FF0000"/>
          </a:solidFill>
          <a:latin typeface="+mn-lt"/>
          <a:ea typeface="ＭＳ Ｐゴシック" charset="-128"/>
          <a:cs typeface="ＭＳ Ｐゴシック" charset="-128"/>
        </a:defRPr>
      </a:lvl1pPr>
      <a:lvl2pPr marL="742796" indent="-285690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 b="1">
          <a:solidFill>
            <a:srgbClr val="000099"/>
          </a:solidFill>
          <a:latin typeface="+mn-lt"/>
          <a:ea typeface="ＭＳ Ｐゴシック" charset="-128"/>
        </a:defRPr>
      </a:lvl2pPr>
      <a:lvl3pPr marL="114276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b="1">
          <a:solidFill>
            <a:schemeClr val="tx1"/>
          </a:solidFill>
          <a:latin typeface="+mn-lt"/>
          <a:ea typeface="ＭＳ Ｐゴシック" charset="-128"/>
        </a:defRPr>
      </a:lvl3pPr>
      <a:lvl4pPr marL="1599868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697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079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18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8289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539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1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1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2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3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3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41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4" Type="http://schemas.openxmlformats.org/officeDocument/2006/relationships/image" Target="../media/image8.emf"/><Relationship Id="rId5" Type="http://schemas.openxmlformats.org/officeDocument/2006/relationships/oleObject" Target="../embeddings/oleObject36.bin"/><Relationship Id="rId6" Type="http://schemas.openxmlformats.org/officeDocument/2006/relationships/image" Target="../media/image9.emf"/><Relationship Id="rId7" Type="http://schemas.openxmlformats.org/officeDocument/2006/relationships/oleObject" Target="../embeddings/oleObject37.bin"/><Relationship Id="rId8" Type="http://schemas.openxmlformats.org/officeDocument/2006/relationships/image" Target="../media/image10.emf"/><Relationship Id="rId1" Type="http://schemas.openxmlformats.org/officeDocument/2006/relationships/vmlDrawing" Target="../drawings/vmlDrawing13.vml"/><Relationship Id="rId2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4" Type="http://schemas.openxmlformats.org/officeDocument/2006/relationships/image" Target="../media/image13.emf"/><Relationship Id="rId5" Type="http://schemas.openxmlformats.org/officeDocument/2006/relationships/image" Target="../media/image14.emf"/><Relationship Id="rId6" Type="http://schemas.openxmlformats.org/officeDocument/2006/relationships/image" Target="../media/image15.emf"/><Relationship Id="rId7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Relationship Id="rId3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576" y="1124744"/>
            <a:ext cx="7772400" cy="792088"/>
          </a:xfrm>
        </p:spPr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Overview 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648" y="2276872"/>
            <a:ext cx="6400800" cy="504056"/>
          </a:xfrm>
        </p:spPr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 S. Margetis, KSU</a:t>
            </a:r>
          </a:p>
        </p:txBody>
      </p:sp>
      <p:sp>
        <p:nvSpPr>
          <p:cNvPr id="15364" name="TextBox 3"/>
          <p:cNvSpPr txBox="1">
            <a:spLocks noChangeArrowheads="1"/>
          </p:cNvSpPr>
          <p:nvPr/>
        </p:nvSpPr>
        <p:spPr bwMode="auto">
          <a:xfrm>
            <a:off x="152400" y="6505618"/>
            <a:ext cx="3054139" cy="307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0" tIns="45711" rIns="91420" bIns="45711">
            <a:prstTxWarp prst="textNoShape">
              <a:avLst/>
            </a:prstTxWarp>
            <a:spAutoFit/>
          </a:bodyPr>
          <a:lstStyle/>
          <a:p>
            <a:r>
              <a:rPr lang="en-US" sz="1400" dirty="0" smtClean="0">
                <a:latin typeface="Comic Sans MS" charset="0"/>
              </a:rPr>
              <a:t>Survey Review, BNL, May 17, 2012</a:t>
            </a:r>
            <a:endParaRPr lang="en-US" sz="1400" dirty="0">
              <a:latin typeface="Comic Sans MS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4536504" cy="609600"/>
          </a:xfrm>
        </p:spPr>
        <p:txBody>
          <a:bodyPr/>
          <a:lstStyle/>
          <a:p>
            <a:pPr algn="l"/>
            <a:r>
              <a:rPr lang="en-US" sz="2800" b="0" dirty="0" smtClean="0"/>
              <a:t>Eric’s system definitions</a:t>
            </a:r>
            <a:endParaRPr lang="en-US" sz="2800" b="0" dirty="0"/>
          </a:p>
        </p:txBody>
      </p:sp>
      <p:pic>
        <p:nvPicPr>
          <p:cNvPr id="5" name="Content Placeholder 4" descr="P1000609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40" t="5929" r="17157" b="5929"/>
          <a:stretch/>
        </p:blipFill>
        <p:spPr>
          <a:xfrm rot="5400000">
            <a:off x="-190946" y="1351186"/>
            <a:ext cx="5168900" cy="45720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932040" y="836712"/>
            <a:ext cx="3888432" cy="554461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t" anchorCtr="0" compatLnSpc="1">
            <a:prstTxWarp prst="textNoShape">
              <a:avLst/>
            </a:prstTxWarp>
          </a:bodyPr>
          <a:lstStyle>
            <a:lvl1pPr marL="342829" indent="-342829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 b="1">
                <a:solidFill>
                  <a:srgbClr val="FF0000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796" indent="-28569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rgbClr val="000099"/>
                </a:solidFill>
                <a:latin typeface="+mn-lt"/>
                <a:ea typeface="ＭＳ Ｐゴシック" charset="-128"/>
              </a:defRPr>
            </a:lvl2pPr>
            <a:lvl3pPr marL="114276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 b="1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599868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697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07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97118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42828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88539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r>
              <a:rPr lang="en-US" b="0" dirty="0" smtClean="0">
                <a:solidFill>
                  <a:srgbClr val="000090"/>
                </a:solidFill>
              </a:rPr>
              <a:t>Three targets define the basic plane A</a:t>
            </a:r>
          </a:p>
          <a:p>
            <a:endParaRPr lang="en-US" b="0" dirty="0" smtClean="0">
              <a:solidFill>
                <a:srgbClr val="000090"/>
              </a:solidFill>
            </a:endParaRPr>
          </a:p>
          <a:p>
            <a:r>
              <a:rPr lang="en-US" b="0" dirty="0" smtClean="0">
                <a:solidFill>
                  <a:srgbClr val="000090"/>
                </a:solidFill>
              </a:rPr>
              <a:t>The other two B,C are defined as:</a:t>
            </a:r>
          </a:p>
          <a:p>
            <a:pPr lvl="1"/>
            <a:r>
              <a:rPr lang="en-US" b="0" dirty="0" smtClean="0">
                <a:solidFill>
                  <a:srgbClr val="000090"/>
                </a:solidFill>
              </a:rPr>
              <a:t>B is normal to A</a:t>
            </a:r>
          </a:p>
          <a:p>
            <a:pPr lvl="1"/>
            <a:r>
              <a:rPr lang="en-US" b="0" dirty="0" smtClean="0">
                <a:solidFill>
                  <a:srgbClr val="000090"/>
                </a:solidFill>
              </a:rPr>
              <a:t>C is normal to </a:t>
            </a:r>
            <a:r>
              <a:rPr lang="en-US" b="0" dirty="0" err="1" smtClean="0">
                <a:solidFill>
                  <a:srgbClr val="000090"/>
                </a:solidFill>
              </a:rPr>
              <a:t>A.and.B</a:t>
            </a:r>
            <a:r>
              <a:rPr lang="en-US" b="0" dirty="0" smtClean="0">
                <a:solidFill>
                  <a:srgbClr val="000090"/>
                </a:solidFill>
              </a:rPr>
              <a:t> </a:t>
            </a:r>
          </a:p>
          <a:p>
            <a:endParaRPr lang="en-US" b="0" dirty="0">
              <a:solidFill>
                <a:srgbClr val="000090"/>
              </a:solidFill>
            </a:endParaRPr>
          </a:p>
          <a:p>
            <a:r>
              <a:rPr lang="en-US" b="0" dirty="0" smtClean="0">
                <a:solidFill>
                  <a:srgbClr val="000090"/>
                </a:solidFill>
              </a:rPr>
              <a:t>Targets are surveyed with hundreds of microns accuracy</a:t>
            </a:r>
          </a:p>
          <a:p>
            <a:endParaRPr lang="en-US" b="0" dirty="0">
              <a:solidFill>
                <a:srgbClr val="000090"/>
              </a:solidFill>
            </a:endParaRPr>
          </a:p>
          <a:p>
            <a:r>
              <a:rPr lang="en-US" b="0" dirty="0" smtClean="0">
                <a:solidFill>
                  <a:srgbClr val="0000FF"/>
                </a:solidFill>
              </a:rPr>
              <a:t>General rule</a:t>
            </a:r>
            <a:r>
              <a:rPr lang="en-US" b="0" dirty="0" smtClean="0">
                <a:solidFill>
                  <a:srgbClr val="000090"/>
                </a:solidFill>
              </a:rPr>
              <a:t>: Definition of reference center (0,0,0) should be at the center of gravity of active elements</a:t>
            </a:r>
          </a:p>
          <a:p>
            <a:endParaRPr lang="en-US" b="0" dirty="0" smtClean="0">
              <a:solidFill>
                <a:srgbClr val="000090"/>
              </a:solidFill>
            </a:endParaRPr>
          </a:p>
          <a:p>
            <a:endParaRPr lang="en-US" b="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9173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83096"/>
            <a:ext cx="6705600" cy="609600"/>
          </a:xfrm>
        </p:spPr>
        <p:txBody>
          <a:bodyPr/>
          <a:lstStyle/>
          <a:p>
            <a:pPr algn="l"/>
            <a:r>
              <a:rPr lang="en-US" sz="2800" b="0" dirty="0" smtClean="0">
                <a:solidFill>
                  <a:srgbClr val="0000FF"/>
                </a:solidFill>
              </a:rPr>
              <a:t>Reference system(s) issues</a:t>
            </a:r>
            <a:endParaRPr lang="en-US" sz="2800" b="0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08720"/>
            <a:ext cx="8712968" cy="5472608"/>
          </a:xfrm>
        </p:spPr>
        <p:txBody>
          <a:bodyPr/>
          <a:lstStyle/>
          <a:p>
            <a:r>
              <a:rPr lang="en-US" b="0" dirty="0">
                <a:solidFill>
                  <a:srgbClr val="000090"/>
                </a:solidFill>
              </a:rPr>
              <a:t>In general (see next talks) </a:t>
            </a:r>
            <a:r>
              <a:rPr lang="en-US" b="0" dirty="0" smtClean="0">
                <a:solidFill>
                  <a:srgbClr val="000090"/>
                </a:solidFill>
              </a:rPr>
              <a:t>survey </a:t>
            </a:r>
            <a:r>
              <a:rPr lang="en-US" b="0" dirty="0">
                <a:solidFill>
                  <a:srgbClr val="000090"/>
                </a:solidFill>
              </a:rPr>
              <a:t>accuracy of critical components (relative pixel and sensor positions</a:t>
            </a:r>
            <a:r>
              <a:rPr lang="en-US" b="0" dirty="0" smtClean="0">
                <a:solidFill>
                  <a:srgbClr val="000090"/>
                </a:solidFill>
              </a:rPr>
              <a:t>) expected to be better </a:t>
            </a:r>
            <a:r>
              <a:rPr lang="en-US" b="0" dirty="0">
                <a:solidFill>
                  <a:srgbClr val="000090"/>
                </a:solidFill>
              </a:rPr>
              <a:t>than minimum </a:t>
            </a:r>
            <a:r>
              <a:rPr lang="en-US" b="0" dirty="0" smtClean="0">
                <a:solidFill>
                  <a:srgbClr val="000090"/>
                </a:solidFill>
              </a:rPr>
              <a:t>acceptable values</a:t>
            </a:r>
            <a:endParaRPr lang="en-US" b="0" dirty="0">
              <a:solidFill>
                <a:srgbClr val="000090"/>
              </a:solidFill>
            </a:endParaRPr>
          </a:p>
          <a:p>
            <a:r>
              <a:rPr lang="en-US" b="0" dirty="0" smtClean="0">
                <a:solidFill>
                  <a:srgbClr val="000090"/>
                </a:solidFill>
              </a:rPr>
              <a:t>Need expected/surveyed positions of targets</a:t>
            </a:r>
          </a:p>
          <a:p>
            <a:pPr lvl="1"/>
            <a:r>
              <a:rPr lang="en-US" b="0" dirty="0" smtClean="0">
                <a:solidFill>
                  <a:srgbClr val="000090"/>
                </a:solidFill>
              </a:rPr>
              <a:t>to build ‘ideal’ position </a:t>
            </a:r>
            <a:r>
              <a:rPr lang="en-US" b="0" dirty="0" err="1" smtClean="0">
                <a:solidFill>
                  <a:srgbClr val="000090"/>
                </a:solidFill>
              </a:rPr>
              <a:t>Db</a:t>
            </a:r>
            <a:endParaRPr lang="en-US" b="0" dirty="0" smtClean="0">
              <a:solidFill>
                <a:srgbClr val="000090"/>
              </a:solidFill>
            </a:endParaRPr>
          </a:p>
          <a:p>
            <a:pPr lvl="1"/>
            <a:r>
              <a:rPr lang="en-US" b="0" dirty="0" smtClean="0">
                <a:solidFill>
                  <a:srgbClr val="000090"/>
                </a:solidFill>
              </a:rPr>
              <a:t>Sub-millimeter accuracies acceptable -&gt; Tracks will fix them</a:t>
            </a:r>
            <a:endParaRPr lang="en-US" b="0" dirty="0">
              <a:solidFill>
                <a:srgbClr val="000090"/>
              </a:solidFill>
            </a:endParaRPr>
          </a:p>
          <a:p>
            <a:pPr lvl="1"/>
            <a:r>
              <a:rPr lang="en-US" b="0" dirty="0" smtClean="0">
                <a:solidFill>
                  <a:srgbClr val="000090"/>
                </a:solidFill>
              </a:rPr>
              <a:t>Need input on anticipated (design) in-situ position errors and estimated repeatability margins</a:t>
            </a:r>
            <a:r>
              <a:rPr lang="en-US" b="0" dirty="0">
                <a:solidFill>
                  <a:srgbClr val="000090"/>
                </a:solidFill>
              </a:rPr>
              <a:t>.</a:t>
            </a:r>
            <a:r>
              <a:rPr lang="en-US" b="0" dirty="0" smtClean="0">
                <a:solidFill>
                  <a:srgbClr val="000090"/>
                </a:solidFill>
              </a:rPr>
              <a:t> </a:t>
            </a:r>
            <a:r>
              <a:rPr lang="en-US" i="1" dirty="0" smtClean="0">
                <a:solidFill>
                  <a:srgbClr val="000090"/>
                </a:solidFill>
              </a:rPr>
              <a:t>Example</a:t>
            </a:r>
            <a:r>
              <a:rPr lang="en-US" b="0" dirty="0" smtClean="0">
                <a:solidFill>
                  <a:srgbClr val="000090"/>
                </a:solidFill>
              </a:rPr>
              <a:t>:</a:t>
            </a:r>
          </a:p>
          <a:p>
            <a:pPr marL="0" indent="0">
              <a:buNone/>
            </a:pPr>
            <a:r>
              <a:rPr lang="da-DK" dirty="0"/>
              <a:t>  </a:t>
            </a:r>
            <a:r>
              <a:rPr lang="da-DK" sz="1800" dirty="0" smtClean="0"/>
              <a:t>Precision</a:t>
            </a:r>
            <a:r>
              <a:rPr lang="da-DK" sz="1800" dirty="0"/>
              <a:t> </a:t>
            </a:r>
            <a:r>
              <a:rPr lang="da-DK" sz="1800" dirty="0" err="1" smtClean="0"/>
              <a:t>requirement</a:t>
            </a:r>
            <a:r>
              <a:rPr lang="da-DK" sz="1800" dirty="0" smtClean="0"/>
              <a:t>:</a:t>
            </a:r>
            <a:r>
              <a:rPr lang="da-DK" sz="1800" dirty="0"/>
              <a:t>	</a:t>
            </a:r>
          </a:p>
          <a:p>
            <a:pPr marL="0" indent="0">
              <a:buNone/>
            </a:pPr>
            <a:r>
              <a:rPr lang="da-DK" sz="1800" dirty="0"/>
              <a:t>   </a:t>
            </a:r>
            <a:r>
              <a:rPr lang="da-DK" sz="1800" dirty="0" smtClean="0"/>
              <a:t>- Pixel</a:t>
            </a:r>
            <a:r>
              <a:rPr lang="da-DK" sz="1800" dirty="0"/>
              <a:t> </a:t>
            </a:r>
            <a:r>
              <a:rPr lang="da-DK" sz="1800" dirty="0" smtClean="0"/>
              <a:t>relative to Pixel location: 20</a:t>
            </a:r>
            <a:r>
              <a:rPr lang="el-GR" sz="1800" dirty="0" smtClean="0"/>
              <a:t>μm</a:t>
            </a:r>
            <a:r>
              <a:rPr lang="en-US" sz="1800" dirty="0" smtClean="0"/>
              <a:t> (RMS over entire PXL</a:t>
            </a:r>
            <a:r>
              <a:rPr lang="en-US" sz="1800" dirty="0" smtClean="0">
                <a:solidFill>
                  <a:srgbClr val="0000FF"/>
                </a:solidFill>
              </a:rPr>
              <a:t>?</a:t>
            </a:r>
            <a:r>
              <a:rPr lang="en-US" sz="1800" dirty="0" smtClean="0"/>
              <a:t>)</a:t>
            </a:r>
            <a:r>
              <a:rPr lang="el-GR" sz="1800" dirty="0"/>
              <a:t>	</a:t>
            </a:r>
          </a:p>
          <a:p>
            <a:pPr marL="0" indent="0">
              <a:buNone/>
            </a:pPr>
            <a:r>
              <a:rPr lang="el-GR" sz="1800" dirty="0"/>
              <a:t>   </a:t>
            </a:r>
            <a:r>
              <a:rPr lang="en-US" sz="1800" dirty="0" smtClean="0"/>
              <a:t>- </a:t>
            </a:r>
            <a:r>
              <a:rPr lang="el-GR" sz="1800" dirty="0" smtClean="0"/>
              <a:t>PXL</a:t>
            </a:r>
            <a:r>
              <a:rPr lang="en-US" sz="1800" dirty="0"/>
              <a:t> </a:t>
            </a:r>
            <a:r>
              <a:rPr lang="en-US" sz="1800" dirty="0" smtClean="0"/>
              <a:t>detector</a:t>
            </a:r>
            <a:r>
              <a:rPr lang="en-US" sz="1800" dirty="0"/>
              <a:t> </a:t>
            </a:r>
            <a:r>
              <a:rPr lang="en-US" sz="1800" dirty="0" smtClean="0"/>
              <a:t>relative</a:t>
            </a:r>
            <a:r>
              <a:rPr lang="en-US" sz="1800" dirty="0"/>
              <a:t> </a:t>
            </a:r>
            <a:r>
              <a:rPr lang="en-US" sz="1800" dirty="0" smtClean="0"/>
              <a:t>to</a:t>
            </a:r>
            <a:r>
              <a:rPr lang="en-US" sz="1800" dirty="0"/>
              <a:t> </a:t>
            </a:r>
            <a:r>
              <a:rPr lang="en-US" sz="1800" dirty="0" smtClean="0"/>
              <a:t>STAR</a:t>
            </a:r>
            <a:r>
              <a:rPr lang="en-US" sz="1800" dirty="0"/>
              <a:t> </a:t>
            </a:r>
            <a:r>
              <a:rPr lang="en-US" sz="1800" dirty="0" smtClean="0"/>
              <a:t>coordinate system:</a:t>
            </a:r>
            <a:r>
              <a:rPr lang="en-US" sz="1800" dirty="0"/>
              <a:t> </a:t>
            </a:r>
            <a:r>
              <a:rPr lang="en-US" sz="1800" dirty="0" smtClean="0"/>
              <a:t>within</a:t>
            </a:r>
            <a:r>
              <a:rPr lang="en-US" sz="1800" dirty="0"/>
              <a:t> </a:t>
            </a:r>
            <a:r>
              <a:rPr lang="en-US" sz="1800" dirty="0" smtClean="0"/>
              <a:t>200</a:t>
            </a:r>
            <a:r>
              <a:rPr lang="en-US" sz="1800" dirty="0"/>
              <a:t> </a:t>
            </a:r>
            <a:r>
              <a:rPr lang="el-GR" sz="1800" dirty="0" smtClean="0"/>
              <a:t>μm</a:t>
            </a:r>
            <a:r>
              <a:rPr lang="en-US" sz="1800" dirty="0" smtClean="0"/>
              <a:t> </a:t>
            </a:r>
            <a:r>
              <a:rPr lang="en-US" sz="1800" dirty="0" smtClean="0">
                <a:solidFill>
                  <a:srgbClr val="0000FF"/>
                </a:solidFill>
              </a:rPr>
              <a:t>(?)</a:t>
            </a:r>
            <a:r>
              <a:rPr lang="el-GR" dirty="0"/>
              <a:t>	</a:t>
            </a:r>
            <a:r>
              <a:rPr lang="pl-PL" sz="1800" dirty="0" smtClean="0"/>
              <a:t>H.Wieman</a:t>
            </a:r>
            <a:r>
              <a:rPr lang="pl-PL" sz="1800" dirty="0"/>
              <a:t>:</a:t>
            </a:r>
            <a:r>
              <a:rPr lang="pl-PL" sz="1800" dirty="0" smtClean="0"/>
              <a:t>14 </a:t>
            </a:r>
            <a:r>
              <a:rPr lang="pl-PL" sz="1800" dirty="0" err="1" smtClean="0"/>
              <a:t>Nov</a:t>
            </a:r>
            <a:r>
              <a:rPr lang="pl-PL" sz="1800" dirty="0"/>
              <a:t> </a:t>
            </a:r>
            <a:r>
              <a:rPr lang="pl-PL" sz="1800" dirty="0" smtClean="0"/>
              <a:t>2011</a:t>
            </a:r>
            <a:r>
              <a:rPr lang="pl-PL" dirty="0"/>
              <a:t>	</a:t>
            </a:r>
          </a:p>
          <a:p>
            <a:pPr marL="0" indent="0">
              <a:buNone/>
            </a:pPr>
            <a:endParaRPr lang="en-US" b="0" dirty="0" smtClean="0">
              <a:solidFill>
                <a:srgbClr val="000090"/>
              </a:solidFill>
            </a:endParaRPr>
          </a:p>
          <a:p>
            <a:r>
              <a:rPr lang="en-US" b="0" dirty="0" smtClean="0">
                <a:solidFill>
                  <a:srgbClr val="000090"/>
                </a:solidFill>
              </a:rPr>
              <a:t>GEANT geometry can/should be also synchronized with Reality instead of the current ‘patch-the-hit’ scheme</a:t>
            </a:r>
          </a:p>
          <a:p>
            <a:pPr lvl="1"/>
            <a:r>
              <a:rPr lang="en-US" b="0" dirty="0" smtClean="0">
                <a:solidFill>
                  <a:srgbClr val="000090"/>
                </a:solidFill>
              </a:rPr>
              <a:t>STV, VMC environment different from current Geant3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8233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4624"/>
            <a:ext cx="5813648" cy="504056"/>
          </a:xfrm>
        </p:spPr>
        <p:txBody>
          <a:bodyPr/>
          <a:lstStyle/>
          <a:p>
            <a:r>
              <a:rPr lang="en-US" b="0" dirty="0" smtClean="0"/>
              <a:t>Offline use of Survey Info</a:t>
            </a: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grpSp>
        <p:nvGrpSpPr>
          <p:cNvPr id="36" name="Group 35"/>
          <p:cNvGrpSpPr/>
          <p:nvPr/>
        </p:nvGrpSpPr>
        <p:grpSpPr>
          <a:xfrm>
            <a:off x="107504" y="1772816"/>
            <a:ext cx="3334594" cy="2457564"/>
            <a:chOff x="107504" y="2276872"/>
            <a:chExt cx="3334594" cy="2457564"/>
          </a:xfrm>
        </p:grpSpPr>
        <p:cxnSp>
          <p:nvCxnSpPr>
            <p:cNvPr id="5" name="Straight Arrow Connector 4"/>
            <p:cNvCxnSpPr/>
            <p:nvPr/>
          </p:nvCxnSpPr>
          <p:spPr bwMode="auto">
            <a:xfrm flipV="1">
              <a:off x="1403648" y="2420888"/>
              <a:ext cx="0" cy="187220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6" name="Straight Arrow Connector 5"/>
            <p:cNvCxnSpPr/>
            <p:nvPr/>
          </p:nvCxnSpPr>
          <p:spPr bwMode="auto">
            <a:xfrm flipV="1">
              <a:off x="1403648" y="2996952"/>
              <a:ext cx="1224136" cy="1296144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7" name="Straight Arrow Connector 6"/>
            <p:cNvCxnSpPr/>
            <p:nvPr/>
          </p:nvCxnSpPr>
          <p:spPr bwMode="auto">
            <a:xfrm flipH="1">
              <a:off x="179512" y="4293096"/>
              <a:ext cx="1224136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3" name="TextBox 12"/>
            <p:cNvSpPr txBox="1"/>
            <p:nvPr/>
          </p:nvSpPr>
          <p:spPr>
            <a:xfrm>
              <a:off x="1481426" y="2276872"/>
              <a:ext cx="7863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>
                  <a:latin typeface="Comic Sans MS"/>
                  <a:cs typeface="Comic Sans MS"/>
                </a:rPr>
                <a:t>y (up)</a:t>
              </a:r>
              <a:endParaRPr lang="en-US" sz="1800" dirty="0">
                <a:solidFill>
                  <a:srgbClr val="FF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411760" y="3284984"/>
              <a:ext cx="10303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latin typeface="Comic Sans MS"/>
                  <a:cs typeface="Comic Sans MS"/>
                </a:rPr>
                <a:t>z</a:t>
              </a:r>
              <a:r>
                <a:rPr lang="en-US" sz="1800" dirty="0" smtClean="0">
                  <a:latin typeface="Comic Sans MS"/>
                  <a:cs typeface="Comic Sans MS"/>
                </a:rPr>
                <a:t> (East)</a:t>
              </a:r>
              <a:endParaRPr lang="en-US" sz="1800" dirty="0">
                <a:solidFill>
                  <a:srgbClr val="FF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07504" y="4365104"/>
              <a:ext cx="12025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latin typeface="Comic Sans MS"/>
                  <a:cs typeface="Comic Sans MS"/>
                </a:rPr>
                <a:t>x</a:t>
              </a:r>
              <a:r>
                <a:rPr lang="en-US" sz="1800" dirty="0" smtClean="0">
                  <a:latin typeface="Comic Sans MS"/>
                  <a:cs typeface="Comic Sans MS"/>
                </a:rPr>
                <a:t> (South)</a:t>
              </a:r>
              <a:endParaRPr lang="en-US" sz="1800" dirty="0">
                <a:solidFill>
                  <a:srgbClr val="FF0000"/>
                </a:solidFill>
                <a:latin typeface="Comic Sans MS"/>
                <a:cs typeface="Comic Sans MS"/>
              </a:endParaRPr>
            </a:p>
          </p:txBody>
        </p:sp>
        <p:cxnSp>
          <p:nvCxnSpPr>
            <p:cNvPr id="17" name="Straight Arrow Connector 16"/>
            <p:cNvCxnSpPr/>
            <p:nvPr/>
          </p:nvCxnSpPr>
          <p:spPr bwMode="auto">
            <a:xfrm flipV="1">
              <a:off x="1403648" y="3501008"/>
              <a:ext cx="0" cy="79208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8" name="Straight Arrow Connector 17"/>
            <p:cNvCxnSpPr/>
            <p:nvPr/>
          </p:nvCxnSpPr>
          <p:spPr bwMode="auto">
            <a:xfrm flipV="1">
              <a:off x="1403648" y="3861048"/>
              <a:ext cx="432048" cy="43204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9" name="Straight Arrow Connector 18"/>
            <p:cNvCxnSpPr/>
            <p:nvPr/>
          </p:nvCxnSpPr>
          <p:spPr bwMode="auto">
            <a:xfrm flipH="1">
              <a:off x="827584" y="4293096"/>
              <a:ext cx="576064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7" name="TextBox 26"/>
            <p:cNvSpPr txBox="1"/>
            <p:nvPr/>
          </p:nvSpPr>
          <p:spPr>
            <a:xfrm>
              <a:off x="1403648" y="3275692"/>
              <a:ext cx="4960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>
                  <a:solidFill>
                    <a:srgbClr val="FF0000"/>
                  </a:solidFill>
                  <a:latin typeface="Comic Sans MS"/>
                  <a:cs typeface="Comic Sans MS"/>
                </a:rPr>
                <a:t>n,</a:t>
              </a:r>
              <a:r>
                <a:rPr lang="en-US" sz="1800" dirty="0" err="1" smtClean="0">
                  <a:solidFill>
                    <a:srgbClr val="0000FF"/>
                  </a:solidFill>
                  <a:latin typeface="Symbol" charset="2"/>
                  <a:cs typeface="Symbol" charset="2"/>
                </a:rPr>
                <a:t>b</a:t>
              </a:r>
              <a:endParaRPr lang="en-US" sz="1800" dirty="0">
                <a:solidFill>
                  <a:srgbClr val="0000FF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619672" y="3861048"/>
              <a:ext cx="4522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>
                  <a:solidFill>
                    <a:srgbClr val="FF0000"/>
                  </a:solidFill>
                  <a:latin typeface="Comic Sans MS"/>
                  <a:cs typeface="Comic Sans MS"/>
                </a:rPr>
                <a:t>t,</a:t>
              </a:r>
              <a:r>
                <a:rPr lang="en-US" sz="1800" dirty="0" err="1" smtClean="0">
                  <a:solidFill>
                    <a:srgbClr val="0000FF"/>
                  </a:solidFill>
                  <a:latin typeface="Symbol" charset="2"/>
                  <a:cs typeface="Symbol" charset="2"/>
                </a:rPr>
                <a:t>g</a:t>
              </a:r>
              <a:endParaRPr lang="en-US" sz="1800" dirty="0">
                <a:solidFill>
                  <a:srgbClr val="0000FF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742876" y="3907656"/>
              <a:ext cx="5309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>
                  <a:solidFill>
                    <a:srgbClr val="FF0000"/>
                  </a:solidFill>
                  <a:latin typeface="Comic Sans MS"/>
                  <a:cs typeface="Comic Sans MS"/>
                </a:rPr>
                <a:t>d,</a:t>
              </a:r>
              <a:r>
                <a:rPr lang="en-US" sz="1800" dirty="0" err="1" smtClean="0">
                  <a:solidFill>
                    <a:srgbClr val="0000FF"/>
                  </a:solidFill>
                  <a:latin typeface="Symbol" charset="2"/>
                  <a:cs typeface="Symbol" charset="2"/>
                </a:rPr>
                <a:t>a</a:t>
              </a:r>
              <a:endParaRPr lang="en-US" sz="1800" dirty="0">
                <a:solidFill>
                  <a:srgbClr val="0000FF"/>
                </a:solidFill>
                <a:latin typeface="Comic Sans MS"/>
                <a:cs typeface="Comic Sans MS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539552" y="1052736"/>
            <a:ext cx="1505390" cy="400110"/>
          </a:xfrm>
          <a:prstGeom prst="rect">
            <a:avLst/>
          </a:prstGeom>
          <a:solidFill>
            <a:srgbClr val="F2F2F2"/>
          </a:solidFill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Definitions</a:t>
            </a:r>
            <a:endParaRPr lang="en-US" sz="2000" dirty="0">
              <a:latin typeface="Comic Sans MS"/>
              <a:cs typeface="Comic Sans MS"/>
            </a:endParaRPr>
          </a:p>
        </p:txBody>
      </p:sp>
      <p:graphicFrame>
        <p:nvGraphicFramePr>
          <p:cNvPr id="32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2851689"/>
              </p:ext>
            </p:extLst>
          </p:nvPr>
        </p:nvGraphicFramePr>
        <p:xfrm>
          <a:off x="6372200" y="2132856"/>
          <a:ext cx="2489961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502" name="Equation" r:id="rId3" imgW="927100" imgH="241300" progId="Equation.3">
                  <p:embed/>
                </p:oleObj>
              </mc:Choice>
              <mc:Fallback>
                <p:oleObj name="Equation" r:id="rId3" imgW="927100" imgH="2413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372200" y="2132856"/>
                        <a:ext cx="2489961" cy="648072"/>
                      </a:xfrm>
                      <a:prstGeom prst="rect">
                        <a:avLst/>
                      </a:prstGeom>
                      <a:solidFill>
                        <a:srgbClr val="F2F2F2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TextBox 32"/>
          <p:cNvSpPr txBox="1"/>
          <p:nvPr/>
        </p:nvSpPr>
        <p:spPr>
          <a:xfrm>
            <a:off x="3923927" y="1052736"/>
            <a:ext cx="5040561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dirty="0" smtClean="0">
                <a:latin typeface="Comic Sans MS"/>
                <a:cs typeface="Comic Sans MS"/>
              </a:rPr>
              <a:t>Survey info is used in initial Local-to-Global  transforms and inverse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 smtClean="0">
                <a:latin typeface="Comic Sans MS"/>
                <a:cs typeface="Comic Sans MS"/>
              </a:rPr>
              <a:t>Done in terms of </a:t>
            </a:r>
            <a:r>
              <a:rPr lang="en-US" sz="2000" b="1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TGeoHMatrix</a:t>
            </a:r>
            <a:endParaRPr lang="en-US" sz="2000" b="1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endParaRPr lang="en-US" sz="2000" b="1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r>
              <a:rPr lang="en-US" sz="2000" dirty="0" smtClean="0">
                <a:latin typeface="Comic Sans MS"/>
                <a:cs typeface="Comic Sans MS"/>
              </a:rPr>
              <a:t>General form is:</a:t>
            </a:r>
          </a:p>
          <a:p>
            <a:pPr marL="342900" indent="-342900">
              <a:buFont typeface="Arial"/>
              <a:buChar char="•"/>
            </a:pPr>
            <a:endParaRPr lang="en-US" sz="2000" dirty="0"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r>
              <a:rPr lang="en-US" sz="2000" dirty="0" smtClean="0">
                <a:latin typeface="Comic Sans MS"/>
                <a:cs typeface="Comic Sans MS"/>
              </a:rPr>
              <a:t>This can be e.g. the center of a sensor or a hit. For PXL sensors a distortion function (TPS output) will take care of individual pixels in a wafer.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n,d,t</a:t>
            </a:r>
            <a:r>
              <a:rPr lang="en-US" sz="2000" dirty="0" smtClean="0">
                <a:latin typeface="Comic Sans MS"/>
                <a:cs typeface="Comic Sans MS"/>
              </a:rPr>
              <a:t> are unit vectors and </a:t>
            </a:r>
            <a:r>
              <a:rPr lang="en-US" sz="2000" dirty="0" err="1" smtClean="0">
                <a:solidFill>
                  <a:srgbClr val="0000FF"/>
                </a:solidFill>
                <a:latin typeface="Symbol" charset="2"/>
                <a:cs typeface="Symbol" charset="2"/>
              </a:rPr>
              <a:t>b,a,g</a:t>
            </a:r>
            <a:r>
              <a:rPr lang="en-US" sz="2000" dirty="0" smtClean="0">
                <a:latin typeface="Comic Sans MS"/>
                <a:cs typeface="Comic Sans MS"/>
              </a:rPr>
              <a:t> the corresponding rotation angles, RHS</a:t>
            </a:r>
            <a:endParaRPr lang="en-US" sz="2000" dirty="0">
              <a:latin typeface="Comic Sans MS"/>
              <a:cs typeface="Comic Sans MS"/>
            </a:endParaRPr>
          </a:p>
        </p:txBody>
      </p:sp>
      <p:graphicFrame>
        <p:nvGraphicFramePr>
          <p:cNvPr id="35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8103178"/>
              </p:ext>
            </p:extLst>
          </p:nvPr>
        </p:nvGraphicFramePr>
        <p:xfrm>
          <a:off x="251520" y="4841974"/>
          <a:ext cx="3888326" cy="19333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503" name="Equation" r:id="rId5" imgW="2273300" imgH="1130300" progId="Equation.3">
                  <p:embed/>
                </p:oleObj>
              </mc:Choice>
              <mc:Fallback>
                <p:oleObj name="Equation" r:id="rId5" imgW="2273300" imgH="11303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51520" y="4841974"/>
                        <a:ext cx="3888326" cy="1933302"/>
                      </a:xfrm>
                      <a:prstGeom prst="rect">
                        <a:avLst/>
                      </a:prstGeom>
                      <a:solidFill>
                        <a:srgbClr val="F2F2F2"/>
                      </a:solidFill>
                      <a:ln>
                        <a:solidFill>
                          <a:srgbClr val="FF66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058983"/>
              </p:ext>
            </p:extLst>
          </p:nvPr>
        </p:nvGraphicFramePr>
        <p:xfrm>
          <a:off x="4499992" y="6093296"/>
          <a:ext cx="3710211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504" name="Equation" r:id="rId7" imgW="1993900" imgH="317500" progId="Equation.3">
                  <p:embed/>
                </p:oleObj>
              </mc:Choice>
              <mc:Fallback>
                <p:oleObj name="Equation" r:id="rId7" imgW="1993900" imgH="317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499992" y="6093296"/>
                        <a:ext cx="3710211" cy="576064"/>
                      </a:xfrm>
                      <a:prstGeom prst="rect">
                        <a:avLst/>
                      </a:prstGeom>
                      <a:solidFill>
                        <a:srgbClr val="F2F2F2"/>
                      </a:solidFill>
                      <a:ln>
                        <a:solidFill>
                          <a:srgbClr val="FF66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TextBox 37"/>
          <p:cNvSpPr txBox="1"/>
          <p:nvPr/>
        </p:nvSpPr>
        <p:spPr>
          <a:xfrm>
            <a:off x="1043608" y="4509120"/>
            <a:ext cx="2536572" cy="338554"/>
          </a:xfrm>
          <a:prstGeom prst="rect">
            <a:avLst/>
          </a:prstGeom>
          <a:solidFill>
            <a:srgbClr val="F2F2F2"/>
          </a:solidFill>
          <a:ln>
            <a:solidFill>
              <a:srgbClr val="FF660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1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TGeoHMatrix</a:t>
            </a:r>
            <a:r>
              <a:rPr lang="en-US" sz="1600" b="1" dirty="0" smtClean="0">
                <a:solidFill>
                  <a:srgbClr val="000090"/>
                </a:solidFill>
                <a:latin typeface="Comic Sans MS"/>
                <a:cs typeface="Comic Sans MS"/>
              </a:rPr>
              <a:t> definition</a:t>
            </a:r>
            <a:endParaRPr lang="en-US" sz="1600" b="1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292080" y="5733256"/>
            <a:ext cx="2096347" cy="338554"/>
          </a:xfrm>
          <a:prstGeom prst="rect">
            <a:avLst/>
          </a:prstGeom>
          <a:solidFill>
            <a:srgbClr val="F2F2F2"/>
          </a:solidFill>
          <a:ln>
            <a:solidFill>
              <a:srgbClr val="FF660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90"/>
                </a:solidFill>
                <a:latin typeface="Comic Sans MS"/>
                <a:cs typeface="Comic Sans MS"/>
              </a:rPr>
              <a:t>Transform example</a:t>
            </a:r>
            <a:endParaRPr lang="en-US" sz="1600" b="1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4934985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71600" y="1196752"/>
            <a:ext cx="7200800" cy="400110"/>
          </a:xfrm>
          <a:prstGeom prst="rect">
            <a:avLst/>
          </a:prstGeom>
          <a:noFill/>
          <a:ln>
            <a:solidFill>
              <a:srgbClr val="FF6600"/>
            </a:solidFill>
          </a:ln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Example: </a:t>
            </a:r>
            <a:r>
              <a:rPr lang="en-US" sz="2000" dirty="0" smtClean="0">
                <a:solidFill>
                  <a:srgbClr val="0000FF"/>
                </a:solidFill>
              </a:rPr>
              <a:t>$</a:t>
            </a:r>
            <a:r>
              <a:rPr lang="en-US" sz="2000" dirty="0">
                <a:solidFill>
                  <a:srgbClr val="0000FF"/>
                </a:solidFill>
              </a:rPr>
              <a:t>STAR/</a:t>
            </a:r>
            <a:r>
              <a:rPr lang="en-US" sz="2000" dirty="0" err="1">
                <a:solidFill>
                  <a:srgbClr val="0000FF"/>
                </a:solidFill>
              </a:rPr>
              <a:t>StarDb</a:t>
            </a:r>
            <a:r>
              <a:rPr lang="en-US" sz="2000" dirty="0">
                <a:solidFill>
                  <a:srgbClr val="0000FF"/>
                </a:solidFill>
              </a:rPr>
              <a:t>/Geometry/</a:t>
            </a:r>
            <a:r>
              <a:rPr lang="en-US" sz="2000" dirty="0" err="1">
                <a:solidFill>
                  <a:srgbClr val="0000FF"/>
                </a:solidFill>
              </a:rPr>
              <a:t>ssd</a:t>
            </a:r>
            <a:r>
              <a:rPr lang="en-US" sz="2000" dirty="0">
                <a:solidFill>
                  <a:srgbClr val="0000FF"/>
                </a:solidFill>
              </a:rPr>
              <a:t>/SsdOnGlobal.upgr01.C</a:t>
            </a:r>
          </a:p>
        </p:txBody>
      </p:sp>
      <p:sp>
        <p:nvSpPr>
          <p:cNvPr id="6" name="Rectangle 5"/>
          <p:cNvSpPr/>
          <p:nvPr/>
        </p:nvSpPr>
        <p:spPr>
          <a:xfrm>
            <a:off x="179512" y="1916832"/>
            <a:ext cx="8784976" cy="892552"/>
          </a:xfrm>
          <a:prstGeom prst="rect">
            <a:avLst/>
          </a:prstGeom>
          <a:solidFill>
            <a:srgbClr val="F2F2F2"/>
          </a:solidFill>
          <a:ln>
            <a:solidFill>
              <a:srgbClr val="FF6600"/>
            </a:solidFill>
          </a:ln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</a:rPr>
              <a:t>WG </a:t>
            </a:r>
            <a:r>
              <a:rPr lang="en-US" sz="1800" dirty="0" smtClean="0">
                <a:solidFill>
                  <a:srgbClr val="0000FF"/>
                </a:solidFill>
              </a:rPr>
              <a:t>	        = </a:t>
            </a:r>
            <a:r>
              <a:rPr lang="en-US" sz="1800" dirty="0">
                <a:solidFill>
                  <a:srgbClr val="0000FF"/>
                </a:solidFill>
              </a:rPr>
              <a:t>Tpc2Global * GL </a:t>
            </a:r>
            <a:r>
              <a:rPr lang="en-US" sz="1800" dirty="0" smtClean="0">
                <a:solidFill>
                  <a:srgbClr val="0000FF"/>
                </a:solidFill>
              </a:rPr>
              <a:t>         * </a:t>
            </a:r>
            <a:r>
              <a:rPr lang="en-US" sz="1800" dirty="0">
                <a:solidFill>
                  <a:srgbClr val="0000FF"/>
                </a:solidFill>
              </a:rPr>
              <a:t>SG </a:t>
            </a:r>
            <a:r>
              <a:rPr lang="en-US" sz="1800" dirty="0" smtClean="0">
                <a:solidFill>
                  <a:srgbClr val="0000FF"/>
                </a:solidFill>
              </a:rPr>
              <a:t>              </a:t>
            </a:r>
            <a:r>
              <a:rPr lang="en-US" sz="1800" dirty="0" smtClean="0">
                <a:solidFill>
                  <a:srgbClr val="FF0000"/>
                </a:solidFill>
              </a:rPr>
              <a:t>* </a:t>
            </a:r>
            <a:r>
              <a:rPr lang="en-US" sz="1800" dirty="0">
                <a:solidFill>
                  <a:srgbClr val="FF0000"/>
                </a:solidFill>
              </a:rPr>
              <a:t>LS</a:t>
            </a:r>
            <a:r>
              <a:rPr lang="en-US" sz="1800" dirty="0">
                <a:solidFill>
                  <a:srgbClr val="0000FF"/>
                </a:solidFill>
              </a:rPr>
              <a:t> </a:t>
            </a:r>
            <a:r>
              <a:rPr lang="en-US" sz="1800" dirty="0" smtClean="0">
                <a:solidFill>
                  <a:srgbClr val="0000FF"/>
                </a:solidFill>
              </a:rPr>
              <a:t>                  * </a:t>
            </a:r>
            <a:r>
              <a:rPr lang="en-US" sz="1800" dirty="0">
                <a:solidFill>
                  <a:srgbClr val="0000FF"/>
                </a:solidFill>
              </a:rPr>
              <a:t>WLL</a:t>
            </a:r>
            <a:r>
              <a:rPr lang="en-US" sz="1800" dirty="0" smtClean="0">
                <a:solidFill>
                  <a:srgbClr val="0000FF"/>
                </a:solidFill>
              </a:rPr>
              <a:t>;</a:t>
            </a:r>
          </a:p>
          <a:p>
            <a:endParaRPr lang="en-US" sz="1800" dirty="0" smtClean="0">
              <a:solidFill>
                <a:srgbClr val="0000FF"/>
              </a:solidFill>
            </a:endParaRPr>
          </a:p>
          <a:p>
            <a:r>
              <a:rPr lang="en-US" sz="1600" dirty="0" err="1" smtClean="0">
                <a:latin typeface="Comic Sans MS"/>
                <a:cs typeface="Comic Sans MS"/>
              </a:rPr>
              <a:t>WaferInGlobal</a:t>
            </a:r>
            <a:r>
              <a:rPr lang="en-US" sz="1600" dirty="0" smtClean="0">
                <a:latin typeface="Comic Sans MS"/>
                <a:cs typeface="Comic Sans MS"/>
              </a:rPr>
              <a:t>= Tpc2Global *</a:t>
            </a:r>
            <a:r>
              <a:rPr lang="en-US" sz="1600" dirty="0" err="1" smtClean="0">
                <a:latin typeface="Comic Sans MS"/>
                <a:cs typeface="Comic Sans MS"/>
              </a:rPr>
              <a:t>SsdinTpc</a:t>
            </a:r>
            <a:r>
              <a:rPr lang="en-US" sz="1600" dirty="0" smtClean="0">
                <a:latin typeface="Comic Sans MS"/>
                <a:cs typeface="Comic Sans MS"/>
              </a:rPr>
              <a:t>*</a:t>
            </a:r>
            <a:r>
              <a:rPr lang="en-US" sz="1600" dirty="0" err="1" smtClean="0">
                <a:latin typeface="Comic Sans MS"/>
                <a:cs typeface="Comic Sans MS"/>
              </a:rPr>
              <a:t>SectorInSSD</a:t>
            </a:r>
            <a:r>
              <a:rPr lang="en-US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*</a:t>
            </a:r>
            <a:r>
              <a:rPr lang="en-US" sz="16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LadderInSector</a:t>
            </a:r>
            <a:r>
              <a:rPr lang="en-US" sz="1600" dirty="0" smtClean="0">
                <a:latin typeface="Comic Sans MS"/>
                <a:cs typeface="Comic Sans MS"/>
              </a:rPr>
              <a:t>*</a:t>
            </a:r>
            <a:r>
              <a:rPr lang="en-US" sz="1600" dirty="0" err="1" smtClean="0">
                <a:latin typeface="Comic Sans MS"/>
                <a:cs typeface="Comic Sans MS"/>
              </a:rPr>
              <a:t>WaferInLadder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196" y="3538751"/>
            <a:ext cx="9036496" cy="2800766"/>
          </a:xfrm>
          <a:prstGeom prst="rect">
            <a:avLst/>
          </a:prstGeom>
          <a:solidFill>
            <a:srgbClr val="F2F2F2"/>
          </a:solidFill>
          <a:ln>
            <a:solidFill>
              <a:srgbClr val="FF6600"/>
            </a:solidFill>
          </a:ln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32946A"/>
                </a:solidFill>
              </a:rPr>
              <a:t>// SSD and SVT as whole </a:t>
            </a:r>
          </a:p>
          <a:p>
            <a:r>
              <a:rPr lang="en-US" sz="1600" dirty="0" err="1" smtClean="0">
                <a:solidFill>
                  <a:srgbClr val="000090"/>
                </a:solidFill>
              </a:rPr>
              <a:t>St_Survey</a:t>
            </a:r>
            <a:r>
              <a:rPr lang="en-US" sz="1600" dirty="0" smtClean="0">
                <a:solidFill>
                  <a:srgbClr val="000090"/>
                </a:solidFill>
              </a:rPr>
              <a:t> </a:t>
            </a:r>
            <a:r>
              <a:rPr lang="en-US" sz="1600" dirty="0">
                <a:solidFill>
                  <a:srgbClr val="000090"/>
                </a:solidFill>
              </a:rPr>
              <a:t>*</a:t>
            </a:r>
            <a:r>
              <a:rPr lang="en-US" sz="1600" dirty="0" err="1">
                <a:solidFill>
                  <a:srgbClr val="000090"/>
                </a:solidFill>
              </a:rPr>
              <a:t>SsdOnGlobal</a:t>
            </a:r>
            <a:r>
              <a:rPr lang="en-US" sz="1600" dirty="0">
                <a:solidFill>
                  <a:srgbClr val="000090"/>
                </a:solidFill>
              </a:rPr>
              <a:t> = (</a:t>
            </a:r>
            <a:r>
              <a:rPr lang="en-US" sz="1600" dirty="0" err="1">
                <a:solidFill>
                  <a:srgbClr val="000090"/>
                </a:solidFill>
              </a:rPr>
              <a:t>St_Survey</a:t>
            </a:r>
            <a:r>
              <a:rPr lang="en-US" sz="1600" dirty="0">
                <a:solidFill>
                  <a:srgbClr val="000090"/>
                </a:solidFill>
              </a:rPr>
              <a:t> *) </a:t>
            </a:r>
            <a:r>
              <a:rPr lang="en-US" sz="1600" dirty="0" err="1">
                <a:solidFill>
                  <a:srgbClr val="000090"/>
                </a:solidFill>
              </a:rPr>
              <a:t>GetDataBase</a:t>
            </a:r>
            <a:r>
              <a:rPr lang="en-US" sz="1600" dirty="0">
                <a:solidFill>
                  <a:srgbClr val="000090"/>
                </a:solidFill>
              </a:rPr>
              <a:t>("Geometry/</a:t>
            </a:r>
            <a:r>
              <a:rPr lang="en-US" sz="1600" dirty="0" err="1">
                <a:solidFill>
                  <a:srgbClr val="000090"/>
                </a:solidFill>
              </a:rPr>
              <a:t>ssd</a:t>
            </a:r>
            <a:r>
              <a:rPr lang="en-US" sz="1600" dirty="0">
                <a:solidFill>
                  <a:srgbClr val="000090"/>
                </a:solidFill>
              </a:rPr>
              <a:t>/</a:t>
            </a:r>
            <a:r>
              <a:rPr lang="en-US" sz="1600" dirty="0" err="1">
                <a:solidFill>
                  <a:srgbClr val="000090"/>
                </a:solidFill>
              </a:rPr>
              <a:t>SsdOnGlobal</a:t>
            </a:r>
            <a:r>
              <a:rPr lang="en-US" sz="1600" dirty="0">
                <a:solidFill>
                  <a:srgbClr val="000090"/>
                </a:solidFill>
              </a:rPr>
              <a:t>")</a:t>
            </a:r>
            <a:r>
              <a:rPr lang="en-US" sz="1600" dirty="0" smtClean="0">
                <a:solidFill>
                  <a:srgbClr val="000090"/>
                </a:solidFill>
              </a:rPr>
              <a:t>;</a:t>
            </a:r>
            <a:endParaRPr lang="en-US" sz="1600" dirty="0">
              <a:solidFill>
                <a:srgbClr val="000090"/>
              </a:solidFill>
            </a:endParaRPr>
          </a:p>
          <a:p>
            <a:r>
              <a:rPr lang="en-US" sz="1600" dirty="0" err="1" smtClean="0">
                <a:solidFill>
                  <a:srgbClr val="000090"/>
                </a:solidFill>
              </a:rPr>
              <a:t>Survey_st</a:t>
            </a:r>
            <a:r>
              <a:rPr lang="en-US" sz="1600" dirty="0" smtClean="0">
                <a:solidFill>
                  <a:srgbClr val="000090"/>
                </a:solidFill>
              </a:rPr>
              <a:t> </a:t>
            </a:r>
            <a:r>
              <a:rPr lang="en-US" sz="1600" dirty="0">
                <a:solidFill>
                  <a:srgbClr val="000090"/>
                </a:solidFill>
              </a:rPr>
              <a:t>*</a:t>
            </a:r>
            <a:r>
              <a:rPr lang="en-US" sz="1600" dirty="0" err="1">
                <a:solidFill>
                  <a:srgbClr val="000090"/>
                </a:solidFill>
              </a:rPr>
              <a:t>OnGlobal</a:t>
            </a:r>
            <a:r>
              <a:rPr lang="en-US" sz="1600" dirty="0">
                <a:solidFill>
                  <a:srgbClr val="000090"/>
                </a:solidFill>
              </a:rPr>
              <a:t>         = </a:t>
            </a:r>
            <a:r>
              <a:rPr lang="en-US" sz="1600" dirty="0" err="1">
                <a:solidFill>
                  <a:srgbClr val="000090"/>
                </a:solidFill>
              </a:rPr>
              <a:t>SsdOnGlobal</a:t>
            </a:r>
            <a:r>
              <a:rPr lang="en-US" sz="1600" dirty="0">
                <a:solidFill>
                  <a:srgbClr val="000090"/>
                </a:solidFill>
              </a:rPr>
              <a:t>-&gt;</a:t>
            </a:r>
            <a:r>
              <a:rPr lang="en-US" sz="1600" dirty="0" err="1">
                <a:solidFill>
                  <a:srgbClr val="000090"/>
                </a:solidFill>
              </a:rPr>
              <a:t>GetTable</a:t>
            </a:r>
            <a:r>
              <a:rPr lang="en-US" sz="1600" dirty="0">
                <a:solidFill>
                  <a:srgbClr val="000090"/>
                </a:solidFill>
              </a:rPr>
              <a:t>();  </a:t>
            </a:r>
            <a:endParaRPr lang="en-US" sz="16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sz="1600" b="1" dirty="0" smtClean="0">
                <a:solidFill>
                  <a:srgbClr val="0000FF"/>
                </a:solidFill>
              </a:rPr>
              <a:t>  </a:t>
            </a:r>
            <a:r>
              <a:rPr lang="en-US" sz="1600" b="1" dirty="0" err="1" smtClean="0">
                <a:solidFill>
                  <a:srgbClr val="0000FF"/>
                </a:solidFill>
              </a:rPr>
              <a:t>GL</a:t>
            </a:r>
            <a:r>
              <a:rPr lang="en-US" sz="1600" dirty="0" err="1" smtClean="0">
                <a:solidFill>
                  <a:srgbClr val="000090"/>
                </a:solidFill>
              </a:rPr>
              <a:t>.SetRotation</a:t>
            </a:r>
            <a:r>
              <a:rPr lang="en-US" sz="1600" dirty="0">
                <a:solidFill>
                  <a:srgbClr val="000090"/>
                </a:solidFill>
              </a:rPr>
              <a:t>(&amp;</a:t>
            </a:r>
            <a:r>
              <a:rPr lang="en-US" sz="1600" dirty="0" err="1">
                <a:solidFill>
                  <a:srgbClr val="000090"/>
                </a:solidFill>
              </a:rPr>
              <a:t>OnGlobal</a:t>
            </a:r>
            <a:r>
              <a:rPr lang="en-US" sz="1600" dirty="0">
                <a:solidFill>
                  <a:srgbClr val="000090"/>
                </a:solidFill>
              </a:rPr>
              <a:t>-&gt;r00);</a:t>
            </a:r>
          </a:p>
          <a:p>
            <a:r>
              <a:rPr lang="en-US" sz="1600" dirty="0">
                <a:solidFill>
                  <a:srgbClr val="000090"/>
                </a:solidFill>
              </a:rPr>
              <a:t>  </a:t>
            </a:r>
            <a:r>
              <a:rPr lang="en-US" sz="1600" b="1" dirty="0" err="1">
                <a:solidFill>
                  <a:srgbClr val="0000FF"/>
                </a:solidFill>
              </a:rPr>
              <a:t>GL</a:t>
            </a:r>
            <a:r>
              <a:rPr lang="en-US" sz="1600" dirty="0" err="1">
                <a:solidFill>
                  <a:srgbClr val="000090"/>
                </a:solidFill>
              </a:rPr>
              <a:t>.SetTranslation</a:t>
            </a:r>
            <a:r>
              <a:rPr lang="en-US" sz="1600" dirty="0">
                <a:solidFill>
                  <a:srgbClr val="000090"/>
                </a:solidFill>
              </a:rPr>
              <a:t>(&amp;</a:t>
            </a:r>
            <a:r>
              <a:rPr lang="en-US" sz="1600" dirty="0" err="1">
                <a:solidFill>
                  <a:srgbClr val="000090"/>
                </a:solidFill>
              </a:rPr>
              <a:t>OnGlobal</a:t>
            </a:r>
            <a:r>
              <a:rPr lang="en-US" sz="1600" dirty="0">
                <a:solidFill>
                  <a:srgbClr val="000090"/>
                </a:solidFill>
              </a:rPr>
              <a:t>-&gt;t0)</a:t>
            </a:r>
            <a:r>
              <a:rPr lang="en-US" sz="1600" dirty="0" smtClean="0">
                <a:solidFill>
                  <a:srgbClr val="000090"/>
                </a:solidFill>
              </a:rPr>
              <a:t>;</a:t>
            </a:r>
          </a:p>
          <a:p>
            <a:r>
              <a:rPr lang="en-US" sz="1600" dirty="0" smtClean="0">
                <a:solidFill>
                  <a:srgbClr val="32946A"/>
                </a:solidFill>
              </a:rPr>
              <a:t>// SSD sectors in SSD/SVT system</a:t>
            </a:r>
            <a:endParaRPr lang="en-US" sz="1600" dirty="0">
              <a:solidFill>
                <a:srgbClr val="32946A"/>
              </a:solidFill>
            </a:endParaRPr>
          </a:p>
          <a:p>
            <a:r>
              <a:rPr lang="en-US" sz="1600" dirty="0" err="1" smtClean="0">
                <a:solidFill>
                  <a:srgbClr val="000090"/>
                </a:solidFill>
              </a:rPr>
              <a:t>St_Survey</a:t>
            </a:r>
            <a:r>
              <a:rPr lang="en-US" sz="1600" dirty="0" smtClean="0">
                <a:solidFill>
                  <a:srgbClr val="000090"/>
                </a:solidFill>
              </a:rPr>
              <a:t> </a:t>
            </a:r>
            <a:r>
              <a:rPr lang="en-US" sz="1600" dirty="0">
                <a:solidFill>
                  <a:srgbClr val="000090"/>
                </a:solidFill>
              </a:rPr>
              <a:t>*</a:t>
            </a:r>
            <a:r>
              <a:rPr lang="en-US" sz="1600" dirty="0" err="1">
                <a:solidFill>
                  <a:srgbClr val="000090"/>
                </a:solidFill>
              </a:rPr>
              <a:t>SsdSectorsOnGlobal</a:t>
            </a:r>
            <a:r>
              <a:rPr lang="en-US" sz="1600" dirty="0">
                <a:solidFill>
                  <a:srgbClr val="000090"/>
                </a:solidFill>
              </a:rPr>
              <a:t> = (</a:t>
            </a:r>
            <a:r>
              <a:rPr lang="en-US" sz="1600" dirty="0" err="1">
                <a:solidFill>
                  <a:srgbClr val="000090"/>
                </a:solidFill>
              </a:rPr>
              <a:t>St_Survey</a:t>
            </a:r>
            <a:r>
              <a:rPr lang="en-US" sz="1600" dirty="0">
                <a:solidFill>
                  <a:srgbClr val="000090"/>
                </a:solidFill>
              </a:rPr>
              <a:t> *) </a:t>
            </a:r>
            <a:r>
              <a:rPr lang="en-US" sz="1600" dirty="0" err="1">
                <a:solidFill>
                  <a:srgbClr val="000090"/>
                </a:solidFill>
              </a:rPr>
              <a:t>GetDataBase</a:t>
            </a:r>
            <a:r>
              <a:rPr lang="en-US" sz="1600" dirty="0">
                <a:solidFill>
                  <a:srgbClr val="000090"/>
                </a:solidFill>
              </a:rPr>
              <a:t>("Geometry/</a:t>
            </a:r>
            <a:r>
              <a:rPr lang="en-US" sz="1600" dirty="0" err="1">
                <a:solidFill>
                  <a:srgbClr val="000090"/>
                </a:solidFill>
              </a:rPr>
              <a:t>ssd</a:t>
            </a:r>
            <a:r>
              <a:rPr lang="en-US" sz="1600" dirty="0">
                <a:solidFill>
                  <a:srgbClr val="000090"/>
                </a:solidFill>
              </a:rPr>
              <a:t>/</a:t>
            </a:r>
            <a:r>
              <a:rPr lang="en-US" sz="1600" dirty="0" err="1">
                <a:solidFill>
                  <a:srgbClr val="000090"/>
                </a:solidFill>
              </a:rPr>
              <a:t>SsdSectorsOnGlobal</a:t>
            </a:r>
            <a:r>
              <a:rPr lang="en-US" sz="1600" dirty="0">
                <a:solidFill>
                  <a:srgbClr val="000090"/>
                </a:solidFill>
              </a:rPr>
              <a:t>");</a:t>
            </a:r>
          </a:p>
          <a:p>
            <a:r>
              <a:rPr lang="en-US" sz="1600" dirty="0">
                <a:solidFill>
                  <a:srgbClr val="32946A"/>
                </a:solidFill>
              </a:rPr>
              <a:t>// ladders in the SSD sector coordinate systems</a:t>
            </a:r>
          </a:p>
          <a:p>
            <a:r>
              <a:rPr lang="en-US" sz="1600" dirty="0" err="1" smtClean="0">
                <a:solidFill>
                  <a:srgbClr val="000090"/>
                </a:solidFill>
              </a:rPr>
              <a:t>St_Survey</a:t>
            </a:r>
            <a:r>
              <a:rPr lang="en-US" sz="1600" dirty="0" smtClean="0">
                <a:solidFill>
                  <a:srgbClr val="000090"/>
                </a:solidFill>
              </a:rPr>
              <a:t> </a:t>
            </a:r>
            <a:r>
              <a:rPr lang="en-US" sz="1600" dirty="0">
                <a:solidFill>
                  <a:srgbClr val="000090"/>
                </a:solidFill>
              </a:rPr>
              <a:t>*</a:t>
            </a:r>
            <a:r>
              <a:rPr lang="en-US" sz="1600" dirty="0" err="1">
                <a:solidFill>
                  <a:srgbClr val="000090"/>
                </a:solidFill>
              </a:rPr>
              <a:t>SsdLaddersOnSectors</a:t>
            </a:r>
            <a:r>
              <a:rPr lang="en-US" sz="1600" dirty="0">
                <a:solidFill>
                  <a:srgbClr val="000090"/>
                </a:solidFill>
              </a:rPr>
              <a:t> = (</a:t>
            </a:r>
            <a:r>
              <a:rPr lang="en-US" sz="1600" dirty="0" err="1">
                <a:solidFill>
                  <a:srgbClr val="000090"/>
                </a:solidFill>
              </a:rPr>
              <a:t>St_Survey</a:t>
            </a:r>
            <a:r>
              <a:rPr lang="en-US" sz="1600" dirty="0">
                <a:solidFill>
                  <a:srgbClr val="000090"/>
                </a:solidFill>
              </a:rPr>
              <a:t> *) </a:t>
            </a:r>
            <a:r>
              <a:rPr lang="en-US" sz="1600" dirty="0" err="1">
                <a:solidFill>
                  <a:srgbClr val="000090"/>
                </a:solidFill>
              </a:rPr>
              <a:t>GetDataBase</a:t>
            </a:r>
            <a:r>
              <a:rPr lang="en-US" sz="1600" dirty="0">
                <a:solidFill>
                  <a:srgbClr val="000090"/>
                </a:solidFill>
              </a:rPr>
              <a:t>("Geometry/</a:t>
            </a:r>
            <a:r>
              <a:rPr lang="en-US" sz="1600" dirty="0" err="1">
                <a:solidFill>
                  <a:srgbClr val="000090"/>
                </a:solidFill>
              </a:rPr>
              <a:t>ssd</a:t>
            </a:r>
            <a:r>
              <a:rPr lang="en-US" sz="1600" dirty="0">
                <a:solidFill>
                  <a:srgbClr val="000090"/>
                </a:solidFill>
              </a:rPr>
              <a:t>/</a:t>
            </a:r>
            <a:r>
              <a:rPr lang="en-US" sz="1600" dirty="0" err="1">
                <a:solidFill>
                  <a:srgbClr val="000090"/>
                </a:solidFill>
              </a:rPr>
              <a:t>SsdLaddersOnSectors</a:t>
            </a:r>
            <a:r>
              <a:rPr lang="en-US" sz="1600" dirty="0">
                <a:solidFill>
                  <a:srgbClr val="000090"/>
                </a:solidFill>
              </a:rPr>
              <a:t>")</a:t>
            </a:r>
            <a:r>
              <a:rPr lang="en-US" sz="1600" dirty="0" smtClean="0">
                <a:solidFill>
                  <a:srgbClr val="000090"/>
                </a:solidFill>
              </a:rPr>
              <a:t>;</a:t>
            </a:r>
          </a:p>
          <a:p>
            <a:r>
              <a:rPr lang="en-US" sz="1600" dirty="0" smtClean="0">
                <a:solidFill>
                  <a:srgbClr val="32946A"/>
                </a:solidFill>
              </a:rPr>
              <a:t>/</a:t>
            </a:r>
            <a:r>
              <a:rPr lang="en-US" sz="1600" dirty="0">
                <a:solidFill>
                  <a:srgbClr val="32946A"/>
                </a:solidFill>
              </a:rPr>
              <a:t>/ wafers in the SSD ladder coordinate systems</a:t>
            </a:r>
          </a:p>
          <a:p>
            <a:r>
              <a:rPr lang="en-US" sz="1600" dirty="0" err="1" smtClean="0">
                <a:solidFill>
                  <a:srgbClr val="000090"/>
                </a:solidFill>
              </a:rPr>
              <a:t>St_Survey</a:t>
            </a:r>
            <a:r>
              <a:rPr lang="en-US" sz="1600" dirty="0" smtClean="0">
                <a:solidFill>
                  <a:srgbClr val="000090"/>
                </a:solidFill>
              </a:rPr>
              <a:t> </a:t>
            </a:r>
            <a:r>
              <a:rPr lang="en-US" sz="1600" dirty="0">
                <a:solidFill>
                  <a:srgbClr val="000090"/>
                </a:solidFill>
              </a:rPr>
              <a:t>*</a:t>
            </a:r>
            <a:r>
              <a:rPr lang="en-US" sz="1600" dirty="0" err="1">
                <a:solidFill>
                  <a:srgbClr val="000090"/>
                </a:solidFill>
              </a:rPr>
              <a:t>SsdWafersOnLadders</a:t>
            </a:r>
            <a:r>
              <a:rPr lang="en-US" sz="1600" dirty="0">
                <a:solidFill>
                  <a:srgbClr val="000090"/>
                </a:solidFill>
              </a:rPr>
              <a:t> = (</a:t>
            </a:r>
            <a:r>
              <a:rPr lang="en-US" sz="1600" dirty="0" err="1">
                <a:solidFill>
                  <a:srgbClr val="000090"/>
                </a:solidFill>
              </a:rPr>
              <a:t>St_Survey</a:t>
            </a:r>
            <a:r>
              <a:rPr lang="en-US" sz="1600" dirty="0">
                <a:solidFill>
                  <a:srgbClr val="000090"/>
                </a:solidFill>
              </a:rPr>
              <a:t> *) </a:t>
            </a:r>
            <a:r>
              <a:rPr lang="en-US" sz="1600" dirty="0" err="1">
                <a:solidFill>
                  <a:srgbClr val="000090"/>
                </a:solidFill>
              </a:rPr>
              <a:t>GetDataBase</a:t>
            </a:r>
            <a:r>
              <a:rPr lang="en-US" sz="1600" dirty="0">
                <a:solidFill>
                  <a:srgbClr val="000090"/>
                </a:solidFill>
              </a:rPr>
              <a:t>("Geometry/</a:t>
            </a:r>
            <a:r>
              <a:rPr lang="en-US" sz="1600" dirty="0" err="1">
                <a:solidFill>
                  <a:srgbClr val="000090"/>
                </a:solidFill>
              </a:rPr>
              <a:t>ssd</a:t>
            </a:r>
            <a:r>
              <a:rPr lang="en-US" sz="1600" dirty="0">
                <a:solidFill>
                  <a:srgbClr val="000090"/>
                </a:solidFill>
              </a:rPr>
              <a:t>/</a:t>
            </a:r>
            <a:r>
              <a:rPr lang="en-US" sz="1600" dirty="0" err="1">
                <a:solidFill>
                  <a:srgbClr val="000090"/>
                </a:solidFill>
              </a:rPr>
              <a:t>SsdWafersOnLadders</a:t>
            </a:r>
            <a:r>
              <a:rPr lang="en-US" sz="1600" dirty="0">
                <a:solidFill>
                  <a:srgbClr val="000090"/>
                </a:solidFill>
              </a:rPr>
              <a:t>"); </a:t>
            </a:r>
            <a:endParaRPr lang="en-US" sz="1600" dirty="0" smtClean="0">
              <a:solidFill>
                <a:srgbClr val="00009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27584" y="116632"/>
            <a:ext cx="7632848" cy="76944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Local &lt;-&gt; Global transforms</a:t>
            </a:r>
          </a:p>
          <a:p>
            <a:pPr algn="ctr"/>
            <a:r>
              <a:rPr lang="en-US" sz="2000" i="1" dirty="0" smtClean="0">
                <a:solidFill>
                  <a:srgbClr val="0000FF"/>
                </a:solidFill>
                <a:latin typeface="Comic Sans MS"/>
                <a:cs typeface="Comic Sans MS"/>
              </a:rPr>
              <a:t>A series of matrix multiplications</a:t>
            </a:r>
            <a:endParaRPr lang="en-US" sz="20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6903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27112"/>
            <a:ext cx="6264696" cy="465584"/>
          </a:xfrm>
        </p:spPr>
        <p:txBody>
          <a:bodyPr/>
          <a:lstStyle/>
          <a:p>
            <a:r>
              <a:rPr lang="en-US" sz="2800" b="0" dirty="0" smtClean="0"/>
              <a:t>Alignment methods (outline only)</a:t>
            </a:r>
            <a:endParaRPr lang="en-US" sz="28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184576"/>
          </a:xfrm>
        </p:spPr>
        <p:txBody>
          <a:bodyPr/>
          <a:lstStyle/>
          <a:p>
            <a:r>
              <a:rPr lang="en-US" b="0" dirty="0">
                <a:solidFill>
                  <a:srgbClr val="000090"/>
                </a:solidFill>
                <a:latin typeface="Comic Sans MS" charset="0"/>
                <a:cs typeface="Comic Sans MS" charset="0"/>
              </a:rPr>
              <a:t>There are </a:t>
            </a:r>
            <a:r>
              <a:rPr lang="ja-JP" altLang="en-US" b="0" dirty="0">
                <a:solidFill>
                  <a:srgbClr val="000090"/>
                </a:solidFill>
                <a:latin typeface="Comic Sans MS" charset="0"/>
                <a:cs typeface="Comic Sans MS" charset="0"/>
              </a:rPr>
              <a:t>‘</a:t>
            </a:r>
            <a:r>
              <a:rPr lang="en-US" altLang="ja-JP" b="0" dirty="0">
                <a:solidFill>
                  <a:srgbClr val="000090"/>
                </a:solidFill>
                <a:latin typeface="Comic Sans MS" charset="0"/>
                <a:cs typeface="Comic Sans MS" charset="0"/>
              </a:rPr>
              <a:t>Global</a:t>
            </a:r>
            <a:r>
              <a:rPr lang="ja-JP" altLang="en-US" b="0" dirty="0">
                <a:solidFill>
                  <a:srgbClr val="000090"/>
                </a:solidFill>
                <a:latin typeface="Comic Sans MS" charset="0"/>
                <a:cs typeface="Comic Sans MS" charset="0"/>
              </a:rPr>
              <a:t>’</a:t>
            </a:r>
            <a:r>
              <a:rPr lang="en-US" altLang="ja-JP" b="0" dirty="0">
                <a:solidFill>
                  <a:srgbClr val="000090"/>
                </a:solidFill>
                <a:latin typeface="Comic Sans MS" charset="0"/>
                <a:cs typeface="Comic Sans MS" charset="0"/>
              </a:rPr>
              <a:t> and </a:t>
            </a:r>
            <a:r>
              <a:rPr lang="ja-JP" altLang="en-US" b="0" dirty="0">
                <a:solidFill>
                  <a:srgbClr val="000090"/>
                </a:solidFill>
                <a:latin typeface="Comic Sans MS" charset="0"/>
                <a:cs typeface="Comic Sans MS" charset="0"/>
              </a:rPr>
              <a:t>‘</a:t>
            </a:r>
            <a:r>
              <a:rPr lang="en-US" altLang="ja-JP" b="0" dirty="0">
                <a:solidFill>
                  <a:srgbClr val="000090"/>
                </a:solidFill>
                <a:latin typeface="Comic Sans MS" charset="0"/>
                <a:cs typeface="Comic Sans MS" charset="0"/>
              </a:rPr>
              <a:t>Self</a:t>
            </a:r>
            <a:r>
              <a:rPr lang="ja-JP" altLang="en-US" b="0" dirty="0">
                <a:solidFill>
                  <a:srgbClr val="000090"/>
                </a:solidFill>
                <a:latin typeface="Comic Sans MS" charset="0"/>
                <a:cs typeface="Comic Sans MS" charset="0"/>
              </a:rPr>
              <a:t>’</a:t>
            </a:r>
            <a:r>
              <a:rPr lang="en-US" altLang="ja-JP" b="0" dirty="0">
                <a:solidFill>
                  <a:srgbClr val="000090"/>
                </a:solidFill>
                <a:latin typeface="Comic Sans MS" charset="0"/>
                <a:cs typeface="Comic Sans MS" charset="0"/>
              </a:rPr>
              <a:t> Alignment </a:t>
            </a:r>
            <a:r>
              <a:rPr lang="en-US" altLang="ja-JP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methods</a:t>
            </a:r>
          </a:p>
          <a:p>
            <a:pPr lvl="1"/>
            <a:r>
              <a:rPr lang="en-US" altLang="ja-JP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use ‘external’ track info or ‘internal’</a:t>
            </a:r>
          </a:p>
          <a:p>
            <a:endParaRPr lang="en-US" b="0" dirty="0">
              <a:solidFill>
                <a:srgbClr val="000090"/>
              </a:solidFill>
              <a:latin typeface="Comic Sans MS" charset="0"/>
              <a:cs typeface="Comic Sans MS" charset="0"/>
            </a:endParaRPr>
          </a:p>
          <a:p>
            <a:r>
              <a:rPr lang="en-US" b="0" dirty="0">
                <a:solidFill>
                  <a:srgbClr val="000090"/>
                </a:solidFill>
                <a:latin typeface="Comic Sans MS" charset="0"/>
                <a:cs typeface="Comic Sans MS" charset="0"/>
              </a:rPr>
              <a:t>We lack a hardware monitoring system. </a:t>
            </a:r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Once detectors are </a:t>
            </a:r>
            <a:r>
              <a:rPr lang="en-US" b="0" dirty="0">
                <a:solidFill>
                  <a:srgbClr val="000090"/>
                </a:solidFill>
                <a:latin typeface="Comic Sans MS" charset="0"/>
                <a:cs typeface="Comic Sans MS" charset="0"/>
              </a:rPr>
              <a:t>installed we rely on </a:t>
            </a:r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survey and alignment software</a:t>
            </a:r>
          </a:p>
          <a:p>
            <a:endParaRPr lang="en-US" b="0" dirty="0" smtClean="0">
              <a:solidFill>
                <a:srgbClr val="000090"/>
              </a:solidFill>
              <a:latin typeface="Comic Sans MS" charset="0"/>
              <a:cs typeface="Comic Sans MS" charset="0"/>
            </a:endParaRPr>
          </a:p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We have successful ‘Global’ methods already in place</a:t>
            </a:r>
            <a:endParaRPr lang="en-US" b="0" dirty="0">
              <a:solidFill>
                <a:srgbClr val="000090"/>
              </a:solidFill>
              <a:latin typeface="Comic Sans MS" charset="0"/>
              <a:cs typeface="Comic Sans MS" charset="0"/>
            </a:endParaRPr>
          </a:p>
          <a:p>
            <a:pPr lvl="1"/>
            <a:r>
              <a:rPr lang="en-US" sz="1800" b="0" dirty="0">
                <a:solidFill>
                  <a:srgbClr val="000090"/>
                </a:solidFill>
                <a:latin typeface="Comic Sans MS" charset="0"/>
                <a:ea typeface="Arial" charset="0"/>
                <a:cs typeface="Comic Sans MS" charset="0"/>
              </a:rPr>
              <a:t>Software can be </a:t>
            </a:r>
            <a:r>
              <a:rPr lang="en-US" sz="1800" b="0" dirty="0" smtClean="0">
                <a:solidFill>
                  <a:srgbClr val="000090"/>
                </a:solidFill>
                <a:latin typeface="Comic Sans MS" charset="0"/>
                <a:ea typeface="Arial" charset="0"/>
                <a:cs typeface="Comic Sans MS" charset="0"/>
              </a:rPr>
              <a:t>re-checked </a:t>
            </a:r>
            <a:r>
              <a:rPr lang="en-US" sz="1800" b="0" dirty="0">
                <a:solidFill>
                  <a:srgbClr val="000090"/>
                </a:solidFill>
                <a:latin typeface="Comic Sans MS" charset="0"/>
                <a:ea typeface="Arial" charset="0"/>
                <a:cs typeface="Comic Sans MS" charset="0"/>
              </a:rPr>
              <a:t>with simulations </a:t>
            </a:r>
            <a:r>
              <a:rPr lang="en-US" sz="1800" b="0" dirty="0" smtClean="0">
                <a:solidFill>
                  <a:srgbClr val="000090"/>
                </a:solidFill>
                <a:latin typeface="Comic Sans MS" charset="0"/>
                <a:ea typeface="Arial" charset="0"/>
                <a:cs typeface="Comic Sans MS" charset="0"/>
              </a:rPr>
              <a:t>[-</a:t>
            </a:r>
            <a:r>
              <a:rPr lang="en-US" sz="1800" b="0" dirty="0">
                <a:solidFill>
                  <a:srgbClr val="000090"/>
                </a:solidFill>
                <a:latin typeface="Comic Sans MS" charset="0"/>
                <a:ea typeface="Arial" charset="0"/>
                <a:cs typeface="Comic Sans MS" charset="0"/>
              </a:rPr>
              <a:t>&gt;</a:t>
            </a:r>
            <a:r>
              <a:rPr lang="en-US" sz="1800" b="0" dirty="0" smtClean="0">
                <a:solidFill>
                  <a:srgbClr val="000090"/>
                </a:solidFill>
                <a:latin typeface="Comic Sans MS" charset="0"/>
                <a:ea typeface="Arial" charset="0"/>
                <a:cs typeface="Comic Sans MS" charset="0"/>
              </a:rPr>
              <a:t>need (now have) geometry]. In SVT era precision was 10 microns and 0.1mrad </a:t>
            </a:r>
          </a:p>
          <a:p>
            <a:pPr lvl="1"/>
            <a:r>
              <a:rPr lang="en-US" sz="1800" b="0" dirty="0" smtClean="0">
                <a:solidFill>
                  <a:srgbClr val="000090"/>
                </a:solidFill>
                <a:latin typeface="Comic Sans MS" charset="0"/>
                <a:ea typeface="Arial" charset="0"/>
                <a:cs typeface="Comic Sans MS" charset="0"/>
              </a:rPr>
              <a:t>In PXL era should practically vanish</a:t>
            </a:r>
          </a:p>
          <a:p>
            <a:pPr lvl="1"/>
            <a:r>
              <a:rPr lang="en-US" sz="1800" b="0" dirty="0" smtClean="0">
                <a:solidFill>
                  <a:srgbClr val="000090"/>
                </a:solidFill>
                <a:latin typeface="Comic Sans MS" charset="0"/>
                <a:ea typeface="Arial" charset="0"/>
                <a:cs typeface="Comic Sans MS" charset="0"/>
              </a:rPr>
              <a:t>Specific alignment </a:t>
            </a:r>
            <a:r>
              <a:rPr lang="en-US" sz="1800" b="0" dirty="0" smtClean="0">
                <a:solidFill>
                  <a:srgbClr val="0000FF"/>
                </a:solidFill>
                <a:latin typeface="Comic Sans MS" charset="0"/>
                <a:ea typeface="Arial" charset="0"/>
                <a:cs typeface="Comic Sans MS" charset="0"/>
              </a:rPr>
              <a:t>procedures</a:t>
            </a:r>
            <a:r>
              <a:rPr lang="en-US" sz="1800" b="0" dirty="0" smtClean="0">
                <a:solidFill>
                  <a:srgbClr val="000090"/>
                </a:solidFill>
                <a:latin typeface="Comic Sans MS" charset="0"/>
                <a:ea typeface="Arial" charset="0"/>
                <a:cs typeface="Comic Sans MS" charset="0"/>
              </a:rPr>
              <a:t> might be different (next slide)</a:t>
            </a:r>
          </a:p>
          <a:p>
            <a:pPr lvl="1"/>
            <a:endParaRPr lang="en-US" sz="1800" b="0" dirty="0" smtClean="0">
              <a:solidFill>
                <a:srgbClr val="000090"/>
              </a:solidFill>
              <a:latin typeface="Comic Sans MS" charset="0"/>
              <a:ea typeface="Arial" charset="0"/>
              <a:cs typeface="Comic Sans MS" charset="0"/>
            </a:endParaRPr>
          </a:p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ea typeface="Arial" charset="0"/>
                <a:cs typeface="Comic Sans MS" charset="0"/>
              </a:rPr>
              <a:t>We now have significant sensor overlap to make use of ‘Self’ alignment methods. Industry standard is ‘</a:t>
            </a:r>
            <a:r>
              <a:rPr lang="en-US" b="0" i="1" dirty="0" err="1" smtClean="0">
                <a:solidFill>
                  <a:srgbClr val="0000FF"/>
                </a:solidFill>
                <a:latin typeface="Comic Sans MS" charset="0"/>
                <a:ea typeface="Arial" charset="0"/>
                <a:cs typeface="Comic Sans MS" charset="0"/>
              </a:rPr>
              <a:t>Millepede</a:t>
            </a:r>
            <a:r>
              <a:rPr lang="en-US" b="0" dirty="0" smtClean="0">
                <a:solidFill>
                  <a:srgbClr val="000090"/>
                </a:solidFill>
                <a:latin typeface="Comic Sans MS" charset="0"/>
                <a:ea typeface="Arial" charset="0"/>
                <a:cs typeface="Comic Sans MS" charset="0"/>
              </a:rPr>
              <a:t>’ code which was successfully used in Alice and elsewhere</a:t>
            </a:r>
            <a:endParaRPr lang="en-US" b="0" dirty="0">
              <a:solidFill>
                <a:srgbClr val="000090"/>
              </a:solidFill>
              <a:latin typeface="Comic Sans MS" charset="0"/>
              <a:ea typeface="Arial" charset="0"/>
              <a:cs typeface="Comic Sans MS" charset="0"/>
            </a:endParaRPr>
          </a:p>
          <a:p>
            <a:pPr marL="0" indent="0">
              <a:buNone/>
            </a:pPr>
            <a:endParaRPr lang="en-US" sz="1600" b="0" dirty="0">
              <a:solidFill>
                <a:srgbClr val="000090"/>
              </a:solidFill>
              <a:latin typeface="Comic Sans MS" charset="0"/>
              <a:cs typeface="Comic Sans MS" charset="0"/>
            </a:endParaRPr>
          </a:p>
          <a:p>
            <a:pPr marL="0" indent="0">
              <a:buNone/>
            </a:pPr>
            <a:endParaRPr lang="en-US" sz="1600" b="0" dirty="0">
              <a:solidFill>
                <a:srgbClr val="000090"/>
              </a:solidFill>
              <a:latin typeface="Comic Sans MS" charset="0"/>
              <a:cs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3947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4624"/>
            <a:ext cx="2267744" cy="416768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2800" b="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  <a:cs typeface="Comic Sans MS" charset="0"/>
              </a:rPr>
              <a:t>Procedure</a:t>
            </a:r>
            <a:endParaRPr lang="en-US" sz="2800" b="0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charset="0"/>
              <a:cs typeface="Comic Sans MS" charset="0"/>
            </a:endParaRPr>
          </a:p>
        </p:txBody>
      </p:sp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99792" y="260648"/>
            <a:ext cx="6143600" cy="3672408"/>
          </a:xfrm>
          <a:ln>
            <a:solidFill>
              <a:srgbClr val="FF6600"/>
            </a:solidFill>
          </a:ln>
        </p:spPr>
        <p:txBody>
          <a:bodyPr/>
          <a:lstStyle/>
          <a:p>
            <a:pPr marL="514433" indent="-457200" eaLnBrk="1" hangingPunct="1">
              <a:lnSpc>
                <a:spcPct val="80000"/>
              </a:lnSpc>
              <a:buFontTx/>
              <a:buNone/>
            </a:pPr>
            <a:r>
              <a:rPr lang="en-US" sz="1600" b="1" dirty="0" smtClean="0">
                <a:latin typeface="Arial" charset="0"/>
                <a:ea typeface="Arial" charset="0"/>
                <a:cs typeface="Arial" charset="0"/>
              </a:rPr>
              <a:t>TPC </a:t>
            </a:r>
            <a:r>
              <a:rPr lang="en-US" sz="1600" b="1" dirty="0">
                <a:latin typeface="Arial" charset="0"/>
                <a:ea typeface="Arial" charset="0"/>
                <a:cs typeface="Arial" charset="0"/>
              </a:rPr>
              <a:t>only tracks</a:t>
            </a:r>
            <a:endParaRPr lang="en-US" sz="1600" dirty="0">
              <a:latin typeface="Arial" charset="0"/>
              <a:ea typeface="Arial" charset="0"/>
              <a:cs typeface="Arial" charset="0"/>
            </a:endParaRPr>
          </a:p>
          <a:p>
            <a:pPr marL="895432" lvl="1" indent="-381000" eaLnBrk="1" hangingPunct="1">
              <a:lnSpc>
                <a:spcPct val="80000"/>
              </a:lnSpc>
            </a:pPr>
            <a:r>
              <a:rPr lang="en-US" sz="1600" dirty="0">
                <a:latin typeface="Arial" charset="0"/>
                <a:ea typeface="Arial" charset="0"/>
                <a:cs typeface="Arial" charset="0"/>
              </a:rPr>
              <a:t>Global alignment of SSD (+SVT) with respect to TPC</a:t>
            </a:r>
          </a:p>
          <a:p>
            <a:pPr marL="895432" lvl="1" indent="-381000" eaLnBrk="1" hangingPunct="1">
              <a:lnSpc>
                <a:spcPct val="80000"/>
              </a:lnSpc>
            </a:pPr>
            <a:r>
              <a:rPr lang="en-US" sz="1600" dirty="0">
                <a:latin typeface="Arial" charset="0"/>
                <a:ea typeface="Arial" charset="0"/>
                <a:cs typeface="Arial" charset="0"/>
              </a:rPr>
              <a:t>(Local) Alignment of SSD ladders</a:t>
            </a:r>
            <a:r>
              <a:rPr lang="en-US" sz="1600" dirty="0" smtClean="0">
                <a:latin typeface="Arial" charset="0"/>
                <a:ea typeface="Arial" charset="0"/>
                <a:cs typeface="Arial" charset="0"/>
              </a:rPr>
              <a:t>:</a:t>
            </a:r>
            <a:endParaRPr lang="en-US" sz="1600" dirty="0">
              <a:solidFill>
                <a:srgbClr val="B500B5"/>
              </a:solidFill>
              <a:latin typeface="Arial" charset="0"/>
              <a:ea typeface="Arial" charset="0"/>
              <a:cs typeface="Arial" charset="0"/>
            </a:endParaRPr>
          </a:p>
          <a:p>
            <a:pPr marL="514433" indent="-457200" eaLnBrk="1" hangingPunct="1">
              <a:lnSpc>
                <a:spcPct val="80000"/>
              </a:lnSpc>
              <a:buFontTx/>
              <a:buNone/>
            </a:pPr>
            <a:r>
              <a:rPr lang="en-US" sz="1600" b="1" dirty="0">
                <a:latin typeface="Arial" charset="0"/>
                <a:ea typeface="Arial" charset="0"/>
                <a:cs typeface="Arial" charset="0"/>
              </a:rPr>
              <a:t>TPC + SSD tracks</a:t>
            </a:r>
          </a:p>
          <a:p>
            <a:pPr marL="895432" lvl="1" indent="-381000" eaLnBrk="1" hangingPunct="1">
              <a:lnSpc>
                <a:spcPct val="80000"/>
              </a:lnSpc>
            </a:pPr>
            <a:r>
              <a:rPr lang="en-US" sz="1600" dirty="0">
                <a:latin typeface="Arial" charset="0"/>
                <a:ea typeface="Arial" charset="0"/>
                <a:cs typeface="Arial" charset="0"/>
              </a:rPr>
              <a:t>(Global) Alignment of SVT Clam Shells</a:t>
            </a:r>
          </a:p>
          <a:p>
            <a:pPr marL="895432" lvl="1" indent="-381000" eaLnBrk="1" hangingPunct="1">
              <a:lnSpc>
                <a:spcPct val="80000"/>
              </a:lnSpc>
            </a:pPr>
            <a:r>
              <a:rPr lang="en-US" sz="1600" dirty="0">
                <a:latin typeface="Arial" charset="0"/>
                <a:ea typeface="Arial" charset="0"/>
                <a:cs typeface="Arial" charset="0"/>
              </a:rPr>
              <a:t>(Local) Alignment of SVT </a:t>
            </a:r>
            <a:r>
              <a:rPr lang="en-US" sz="1600" dirty="0" smtClean="0">
                <a:latin typeface="Arial" charset="0"/>
                <a:ea typeface="Arial" charset="0"/>
                <a:cs typeface="Arial" charset="0"/>
              </a:rPr>
              <a:t>ladders</a:t>
            </a:r>
            <a:endParaRPr lang="en-US" sz="1600" dirty="0">
              <a:latin typeface="Arial" charset="0"/>
              <a:ea typeface="Arial" charset="0"/>
              <a:cs typeface="Arial" charset="0"/>
            </a:endParaRPr>
          </a:p>
          <a:p>
            <a:pPr marL="514433" indent="-457200" eaLnBrk="1" hangingPunct="1">
              <a:lnSpc>
                <a:spcPct val="80000"/>
              </a:lnSpc>
              <a:buFontTx/>
              <a:buNone/>
            </a:pPr>
            <a:r>
              <a:rPr lang="en-US" sz="1600" b="1" dirty="0">
                <a:latin typeface="Arial" charset="0"/>
                <a:ea typeface="Arial" charset="0"/>
                <a:cs typeface="Arial" charset="0"/>
              </a:rPr>
              <a:t>TPC + SSD + SVT tracks</a:t>
            </a:r>
            <a:endParaRPr lang="en-US" sz="1600" dirty="0">
              <a:latin typeface="Arial" charset="0"/>
              <a:ea typeface="Arial" charset="0"/>
              <a:cs typeface="Arial" charset="0"/>
            </a:endParaRPr>
          </a:p>
          <a:p>
            <a:pPr marL="895432" lvl="1" indent="-381000" eaLnBrk="1" hangingPunct="1">
              <a:lnSpc>
                <a:spcPct val="80000"/>
              </a:lnSpc>
            </a:pPr>
            <a:r>
              <a:rPr lang="en-US" sz="1600" dirty="0">
                <a:solidFill>
                  <a:srgbClr val="B500B5"/>
                </a:solidFill>
                <a:latin typeface="Arial" charset="0"/>
                <a:ea typeface="Arial" charset="0"/>
                <a:cs typeface="Arial" charset="0"/>
              </a:rPr>
              <a:t>Check consistency and </a:t>
            </a:r>
          </a:p>
          <a:p>
            <a:pPr marL="895432" lvl="1" indent="-381000" eaLnBrk="1" hangingPunct="1">
              <a:lnSpc>
                <a:spcPct val="80000"/>
              </a:lnSpc>
            </a:pPr>
            <a:r>
              <a:rPr lang="en-US" sz="1600" dirty="0">
                <a:solidFill>
                  <a:srgbClr val="B500B5"/>
                </a:solidFill>
                <a:latin typeface="Arial" charset="0"/>
                <a:ea typeface="Arial" charset="0"/>
                <a:cs typeface="Arial" charset="0"/>
              </a:rPr>
              <a:t>re-evaluate SVT &amp; SSD hit errors</a:t>
            </a:r>
            <a:endParaRPr lang="en-US" sz="1600" b="1" dirty="0">
              <a:latin typeface="Arial" charset="0"/>
              <a:ea typeface="Arial" charset="0"/>
              <a:cs typeface="Arial" charset="0"/>
            </a:endParaRPr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endParaRPr lang="en-US" sz="1600" b="1" dirty="0">
              <a:latin typeface="Arial" charset="0"/>
              <a:cs typeface="Arial" charset="0"/>
            </a:endParaRPr>
          </a:p>
        </p:txBody>
      </p:sp>
      <p:sp>
        <p:nvSpPr>
          <p:cNvPr id="37891" name="Rectangle 6"/>
          <p:cNvSpPr>
            <a:spLocks noChangeArrowheads="1"/>
          </p:cNvSpPr>
          <p:nvPr/>
        </p:nvSpPr>
        <p:spPr bwMode="auto">
          <a:xfrm>
            <a:off x="3203848" y="2564904"/>
            <a:ext cx="56864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</a:rPr>
              <a:t>Statistics needed:  </a:t>
            </a:r>
          </a:p>
          <a:p>
            <a:r>
              <a:rPr lang="en-US" sz="1800" dirty="0">
                <a:solidFill>
                  <a:srgbClr val="0000FF"/>
                </a:solidFill>
              </a:rPr>
              <a:t>1 mm </a:t>
            </a:r>
            <a:r>
              <a:rPr lang="en-US" sz="1800" dirty="0">
                <a:solidFill>
                  <a:srgbClr val="0000FF"/>
                </a:solidFill>
                <a:sym typeface="Wingdings" charset="0"/>
              </a:rPr>
              <a:t> ~20 micron:</a:t>
            </a:r>
            <a:r>
              <a:rPr lang="en-US" sz="1800" dirty="0">
                <a:solidFill>
                  <a:srgbClr val="0000FF"/>
                </a:solidFill>
              </a:rPr>
              <a:t>  reduction factor 50 </a:t>
            </a:r>
          </a:p>
          <a:p>
            <a:pPr>
              <a:buFont typeface="Wingdings" charset="0"/>
              <a:buChar char="à"/>
            </a:pPr>
            <a:r>
              <a:rPr lang="en-US" sz="1800" dirty="0">
                <a:solidFill>
                  <a:srgbClr val="0000FF"/>
                </a:solidFill>
              </a:rPr>
              <a:t> ~2,500 tracks per SVT sensor</a:t>
            </a:r>
          </a:p>
          <a:p>
            <a:pPr>
              <a:buFont typeface="Wingdings" charset="0"/>
              <a:buChar char="à"/>
            </a:pPr>
            <a:r>
              <a:rPr lang="en-US" sz="1800" dirty="0">
                <a:solidFill>
                  <a:srgbClr val="0000FF"/>
                </a:solidFill>
              </a:rPr>
              <a:t> data sample with ~250,000 tracks -&gt; 250K </a:t>
            </a:r>
            <a:r>
              <a:rPr lang="en-US" sz="1800" dirty="0" err="1">
                <a:solidFill>
                  <a:srgbClr val="0000FF"/>
                </a:solidFill>
              </a:rPr>
              <a:t>CuCu</a:t>
            </a:r>
            <a:r>
              <a:rPr lang="en-US" sz="1800" dirty="0">
                <a:solidFill>
                  <a:srgbClr val="0000FF"/>
                </a:solidFill>
              </a:rPr>
              <a:t> events 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699792" y="4365104"/>
            <a:ext cx="6192688" cy="1872208"/>
          </a:xfrm>
          <a:prstGeom prst="rect">
            <a:avLst/>
          </a:prstGeom>
          <a:noFill/>
          <a:ln w="12700">
            <a:solidFill>
              <a:srgbClr val="FF6600"/>
            </a:solidFill>
            <a:miter lim="800000"/>
            <a:headEnd/>
            <a:tailEnd/>
          </a:ln>
        </p:spPr>
        <p:txBody>
          <a:bodyPr vert="horz" wrap="square" lIns="90469" tIns="44441" rIns="90469" bIns="44441" numCol="1" anchor="t" anchorCtr="0" compatLnSpc="1">
            <a:prstTxWarp prst="textNoShape">
              <a:avLst/>
            </a:prstTxWarp>
          </a:bodyPr>
          <a:lstStyle>
            <a:lvl1pPr marL="342829" indent="-342829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 b="1">
                <a:solidFill>
                  <a:srgbClr val="FF0000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796" indent="-28569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rgbClr val="000099"/>
                </a:solidFill>
                <a:latin typeface="+mn-lt"/>
                <a:ea typeface="ＭＳ Ｐゴシック" charset="-128"/>
              </a:defRPr>
            </a:lvl2pPr>
            <a:lvl3pPr marL="114276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 b="1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599868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697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07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97118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42828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88539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 marL="514433" indent="-457200" eaLnBrk="1" hangingPunct="1">
              <a:lnSpc>
                <a:spcPct val="80000"/>
              </a:lnSpc>
              <a:buFontTx/>
              <a:buNone/>
            </a:pPr>
            <a:r>
              <a:rPr lang="en-US" sz="1600" dirty="0" smtClean="0">
                <a:solidFill>
                  <a:srgbClr val="800000"/>
                </a:solidFill>
                <a:latin typeface="Arial" charset="0"/>
                <a:ea typeface="Arial" charset="0"/>
                <a:cs typeface="Arial" charset="0"/>
              </a:rPr>
              <a:t>PXL detector is a big asset (avoid TPC distortions):</a:t>
            </a:r>
          </a:p>
          <a:p>
            <a:pPr marL="514433" indent="-457200" eaLnBrk="1" hangingPunct="1">
              <a:lnSpc>
                <a:spcPct val="80000"/>
              </a:lnSpc>
              <a:buFontTx/>
              <a:buNone/>
            </a:pPr>
            <a:endParaRPr lang="en-US" sz="1600" dirty="0" smtClean="0">
              <a:solidFill>
                <a:srgbClr val="800000"/>
              </a:solidFill>
              <a:latin typeface="Arial" charset="0"/>
              <a:ea typeface="Arial" charset="0"/>
              <a:cs typeface="Arial" charset="0"/>
            </a:endParaRPr>
          </a:p>
          <a:p>
            <a:pPr marL="514433" indent="-457200" eaLnBrk="1" hangingPunct="1">
              <a:lnSpc>
                <a:spcPct val="80000"/>
              </a:lnSpc>
              <a:buFontTx/>
              <a:buNone/>
            </a:pPr>
            <a:r>
              <a:rPr lang="en-US" sz="1600" dirty="0" smtClean="0">
                <a:latin typeface="Arial" charset="0"/>
                <a:ea typeface="Arial" charset="0"/>
                <a:cs typeface="Arial" charset="0"/>
              </a:rPr>
              <a:t>Primary tracks with TPC+PXL hits</a:t>
            </a:r>
          </a:p>
          <a:p>
            <a:pPr marL="895432" lvl="1" indent="-381000" eaLnBrk="1" hangingPunct="1">
              <a:lnSpc>
                <a:spcPct val="80000"/>
              </a:lnSpc>
            </a:pPr>
            <a:r>
              <a:rPr lang="en-US" sz="1600" dirty="0" smtClean="0">
                <a:latin typeface="Arial" charset="0"/>
                <a:ea typeface="Arial" charset="0"/>
                <a:cs typeface="Arial" charset="0"/>
              </a:rPr>
              <a:t>Relative alignment of PXL halves (check survey)</a:t>
            </a:r>
          </a:p>
          <a:p>
            <a:pPr marL="895432" lvl="1" indent="-381000" eaLnBrk="1" hangingPunct="1">
              <a:lnSpc>
                <a:spcPct val="80000"/>
              </a:lnSpc>
            </a:pPr>
            <a:r>
              <a:rPr lang="en-US" sz="1600" dirty="0" smtClean="0">
                <a:latin typeface="Arial" charset="0"/>
                <a:ea typeface="Arial" charset="0"/>
                <a:cs typeface="Arial" charset="0"/>
              </a:rPr>
              <a:t>Alignment of IST ladders with respect to PXL</a:t>
            </a:r>
          </a:p>
          <a:p>
            <a:pPr marL="514433" indent="-457200" eaLnBrk="1" hangingPunct="1">
              <a:lnSpc>
                <a:spcPct val="80000"/>
              </a:lnSpc>
              <a:buFontTx/>
              <a:buNone/>
            </a:pPr>
            <a:r>
              <a:rPr lang="en-US" sz="1600" dirty="0" smtClean="0">
                <a:latin typeface="Arial" charset="0"/>
                <a:ea typeface="Arial" charset="0"/>
                <a:cs typeface="Arial" charset="0"/>
              </a:rPr>
              <a:t>Primary tracks with (All – SSD) hits</a:t>
            </a:r>
          </a:p>
          <a:p>
            <a:pPr marL="895432" lvl="1" indent="-381000" eaLnBrk="1" hangingPunct="1">
              <a:lnSpc>
                <a:spcPct val="80000"/>
              </a:lnSpc>
            </a:pPr>
            <a:r>
              <a:rPr lang="en-US" sz="1600" dirty="0" smtClean="0">
                <a:latin typeface="Arial" charset="0"/>
                <a:ea typeface="Arial" charset="0"/>
                <a:cs typeface="Arial" charset="0"/>
              </a:rPr>
              <a:t>Alignment of SSD ladders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55576" y="1628800"/>
            <a:ext cx="1172116" cy="461665"/>
          </a:xfrm>
          <a:prstGeom prst="rect">
            <a:avLst/>
          </a:prstGeom>
          <a:solidFill>
            <a:srgbClr val="F2F2F2"/>
          </a:solidFill>
          <a:ln>
            <a:solidFill>
              <a:srgbClr val="FF6600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OLD -&gt;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5576" y="4983559"/>
            <a:ext cx="1279617" cy="461665"/>
          </a:xfrm>
          <a:prstGeom prst="rect">
            <a:avLst/>
          </a:prstGeom>
          <a:solidFill>
            <a:srgbClr val="F2F2F2"/>
          </a:solidFill>
          <a:ln>
            <a:solidFill>
              <a:srgbClr val="FF6600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NEW -&gt;</a:t>
            </a:r>
            <a:endParaRPr lang="en-US" sz="24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5110975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260648"/>
            <a:ext cx="8458200" cy="252028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endParaRPr lang="en-US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eaLnBrk="1" hangingPunct="1">
              <a:lnSpc>
                <a:spcPct val="80000"/>
              </a:lnSpc>
            </a:pPr>
            <a:r>
              <a:rPr lang="en-US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For </a:t>
            </a:r>
            <a:r>
              <a:rPr lang="en-US" b="0" dirty="0">
                <a:solidFill>
                  <a:srgbClr val="000090"/>
                </a:solidFill>
                <a:latin typeface="Comic Sans MS"/>
                <a:cs typeface="Comic Sans MS"/>
              </a:rPr>
              <a:t>alignment we use </a:t>
            </a:r>
            <a:r>
              <a:rPr lang="ja-JP" altLang="en-US" b="0" dirty="0">
                <a:solidFill>
                  <a:srgbClr val="000090"/>
                </a:solidFill>
                <a:latin typeface="Comic Sans MS"/>
                <a:cs typeface="Comic Sans MS"/>
              </a:rPr>
              <a:t>“</a:t>
            </a:r>
            <a:r>
              <a:rPr lang="en-US" altLang="ja-JP" b="0" dirty="0">
                <a:solidFill>
                  <a:srgbClr val="000090"/>
                </a:solidFill>
                <a:latin typeface="Comic Sans MS"/>
                <a:cs typeface="Comic Sans MS"/>
              </a:rPr>
              <a:t>good</a:t>
            </a:r>
            <a:r>
              <a:rPr lang="ja-JP" altLang="en-US" b="0" dirty="0">
                <a:solidFill>
                  <a:srgbClr val="000090"/>
                </a:solidFill>
                <a:latin typeface="Comic Sans MS"/>
                <a:cs typeface="Comic Sans MS"/>
              </a:rPr>
              <a:t>”</a:t>
            </a:r>
            <a:r>
              <a:rPr lang="en-US" altLang="ja-JP" b="0" dirty="0">
                <a:solidFill>
                  <a:srgbClr val="000090"/>
                </a:solidFill>
                <a:latin typeface="Comic Sans MS"/>
                <a:cs typeface="Comic Sans MS"/>
              </a:rPr>
              <a:t> </a:t>
            </a:r>
            <a:r>
              <a:rPr lang="en-US" altLang="ja-JP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(well defined) </a:t>
            </a:r>
            <a:r>
              <a:rPr lang="en-US" altLang="ja-JP" b="0" dirty="0">
                <a:solidFill>
                  <a:srgbClr val="000090"/>
                </a:solidFill>
                <a:latin typeface="Comic Sans MS"/>
                <a:cs typeface="Comic Sans MS"/>
              </a:rPr>
              <a:t>tracks fitted with the primary vertex.</a:t>
            </a:r>
          </a:p>
          <a:p>
            <a:pPr lvl="1" eaLnBrk="1" hangingPunct="1">
              <a:lnSpc>
                <a:spcPct val="80000"/>
              </a:lnSpc>
            </a:pPr>
            <a:r>
              <a:rPr lang="en-US" b="0" dirty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Use of primary tracks significantly improves precision of track predictions in Silicon detectors and reduces influence of systematics.</a:t>
            </a:r>
          </a:p>
          <a:p>
            <a:pPr lvl="1" eaLnBrk="1" hangingPunct="1">
              <a:lnSpc>
                <a:spcPct val="80000"/>
              </a:lnSpc>
            </a:pPr>
            <a:endParaRPr lang="en-US" b="0" dirty="0" smtClean="0">
              <a:solidFill>
                <a:srgbClr val="000090"/>
              </a:solidFill>
              <a:latin typeface="Comic Sans MS"/>
              <a:ea typeface="Arial" charset="0"/>
              <a:cs typeface="Comic Sans MS"/>
            </a:endParaRPr>
          </a:p>
          <a:p>
            <a:pPr eaLnBrk="1" hangingPunct="1">
              <a:lnSpc>
                <a:spcPct val="80000"/>
              </a:lnSpc>
            </a:pP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In order to minimize TPC space-charge distortions (and PXL pileup) we will need to use low luminosity data</a:t>
            </a:r>
            <a:endParaRPr lang="en-US" b="0" dirty="0">
              <a:solidFill>
                <a:srgbClr val="000090"/>
              </a:solidFill>
              <a:latin typeface="Comic Sans MS"/>
              <a:ea typeface="Arial" charset="0"/>
              <a:cs typeface="Comic Sans MS"/>
            </a:endParaRPr>
          </a:p>
        </p:txBody>
      </p:sp>
      <p:sp>
        <p:nvSpPr>
          <p:cNvPr id="5" name="Rectangle 1027"/>
          <p:cNvSpPr txBox="1">
            <a:spLocks noChangeArrowheads="1"/>
          </p:cNvSpPr>
          <p:nvPr/>
        </p:nvSpPr>
        <p:spPr bwMode="auto">
          <a:xfrm>
            <a:off x="381000" y="3356992"/>
            <a:ext cx="8382000" cy="324036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t" anchorCtr="0" compatLnSpc="1">
            <a:prstTxWarp prst="textNoShape">
              <a:avLst/>
            </a:prstTxWarp>
          </a:bodyPr>
          <a:lstStyle>
            <a:lvl1pPr marL="342829" indent="-342829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 b="1">
                <a:solidFill>
                  <a:srgbClr val="FF0000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796" indent="-28569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rgbClr val="000099"/>
                </a:solidFill>
                <a:latin typeface="+mn-lt"/>
                <a:ea typeface="ＭＳ Ｐゴシック" charset="-128"/>
              </a:defRPr>
            </a:lvl2pPr>
            <a:lvl3pPr marL="114276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 b="1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599868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697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07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97118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42828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88539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 eaLnBrk="1" hangingPunct="1"/>
            <a:r>
              <a:rPr lang="en-US" sz="1800" b="0" dirty="0" smtClean="0">
                <a:solidFill>
                  <a:srgbClr val="FE191F"/>
                </a:solidFill>
                <a:latin typeface="Comic Sans MS"/>
                <a:cs typeface="Comic Sans MS"/>
              </a:rPr>
              <a:t>Pointing accuracy</a:t>
            </a:r>
            <a:r>
              <a:rPr lang="en-US" sz="1800" b="0" dirty="0" smtClean="0">
                <a:latin typeface="Comic Sans MS"/>
                <a:cs typeface="Comic Sans MS"/>
              </a:rPr>
              <a:t>, aka Impact parameter resolution:</a:t>
            </a:r>
          </a:p>
          <a:p>
            <a:pPr lvl="1" eaLnBrk="1" hangingPunct="1"/>
            <a:r>
              <a:rPr lang="en-US" sz="1800" b="0" dirty="0" smtClean="0">
                <a:latin typeface="Comic Sans MS"/>
                <a:ea typeface="Arial" charset="0"/>
                <a:cs typeface="Comic Sans MS"/>
              </a:rPr>
              <a:t>DCA resolution (in bending XY 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  <a:sym typeface="Symbol" charset="0"/>
              </a:rPr>
              <a:t>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</a:rPr>
              <a:t> plane: </a:t>
            </a:r>
            <a:r>
              <a:rPr lang="en-US" sz="1800" b="0" dirty="0" smtClean="0">
                <a:solidFill>
                  <a:srgbClr val="FE191F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</a:t>
            </a:r>
            <a:r>
              <a:rPr lang="en-US" sz="1800" b="0" baseline="-25000" dirty="0" smtClean="0">
                <a:solidFill>
                  <a:srgbClr val="FE191F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DCA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</a:rPr>
              <a:t>), and r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  <a:sym typeface="Symbol" charset="0"/>
              </a:rPr>
              <a:t>esolution in non-bending plane: </a:t>
            </a:r>
            <a:r>
              <a:rPr lang="en-US" sz="1800" b="0" dirty="0" smtClean="0">
                <a:solidFill>
                  <a:srgbClr val="FE191F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</a:t>
            </a:r>
            <a:r>
              <a:rPr lang="en-US" sz="1800" b="0" baseline="-25000" dirty="0" smtClean="0">
                <a:solidFill>
                  <a:srgbClr val="FE191F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z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</a:rPr>
              <a:t>, is </a:t>
            </a:r>
            <a:r>
              <a:rPr lang="en-US" sz="1800" b="0" dirty="0" smtClean="0">
                <a:solidFill>
                  <a:srgbClr val="FE191F"/>
                </a:solidFill>
                <a:latin typeface="Comic Sans MS"/>
                <a:ea typeface="Arial" charset="0"/>
                <a:cs typeface="Comic Sans MS"/>
              </a:rPr>
              <a:t>figure of merit</a:t>
            </a:r>
            <a:endParaRPr lang="en-US" sz="1800" b="0" dirty="0" smtClean="0">
              <a:latin typeface="Comic Sans MS"/>
              <a:ea typeface="Arial" charset="0"/>
              <a:cs typeface="Comic Sans MS"/>
            </a:endParaRPr>
          </a:p>
          <a:p>
            <a:pPr lvl="1" eaLnBrk="1" hangingPunct="1"/>
            <a:r>
              <a:rPr lang="en-US" sz="1800" b="0" dirty="0" smtClean="0">
                <a:solidFill>
                  <a:srgbClr val="FE191F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</a:t>
            </a:r>
            <a:r>
              <a:rPr lang="en-US" sz="1800" b="0" baseline="30000" dirty="0" smtClean="0">
                <a:solidFill>
                  <a:srgbClr val="FE191F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2</a:t>
            </a:r>
            <a:r>
              <a:rPr lang="en-US" sz="1800" b="0" baseline="-25000" dirty="0" smtClean="0">
                <a:solidFill>
                  <a:srgbClr val="FE191F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DCA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  <a:sym typeface="Symbol" charset="0"/>
              </a:rPr>
              <a:t>= </a:t>
            </a:r>
            <a:r>
              <a:rPr lang="en-US" sz="1800" b="0" baseline="30000" dirty="0" smtClean="0">
                <a:latin typeface="Comic Sans MS"/>
                <a:ea typeface="Arial" charset="0"/>
                <a:cs typeface="Comic Sans MS"/>
                <a:sym typeface="Symbol" charset="0"/>
              </a:rPr>
              <a:t>2</a:t>
            </a:r>
            <a:r>
              <a:rPr lang="en-US" sz="1800" b="0" baseline="-25000" dirty="0" smtClean="0">
                <a:latin typeface="Comic Sans MS"/>
                <a:ea typeface="Arial" charset="0"/>
                <a:cs typeface="Comic Sans MS"/>
                <a:sym typeface="Symbol" charset="0"/>
              </a:rPr>
              <a:t>vertex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  <a:sym typeface="Symbol" charset="0"/>
              </a:rPr>
              <a:t>+ </a:t>
            </a:r>
            <a:r>
              <a:rPr lang="en-US" sz="1800" b="0" baseline="30000" dirty="0" smtClean="0">
                <a:latin typeface="Comic Sans MS"/>
                <a:ea typeface="Arial" charset="0"/>
                <a:cs typeface="Comic Sans MS"/>
                <a:sym typeface="Symbol" charset="0"/>
              </a:rPr>
              <a:t>2</a:t>
            </a:r>
            <a:r>
              <a:rPr lang="en-US" sz="1800" b="0" baseline="-25000" dirty="0" smtClean="0">
                <a:latin typeface="Comic Sans MS"/>
                <a:ea typeface="Arial" charset="0"/>
                <a:cs typeface="Comic Sans MS"/>
                <a:sym typeface="Symbol" charset="0"/>
              </a:rPr>
              <a:t>track 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  <a:sym typeface="Symbol" charset="0"/>
              </a:rPr>
              <a:t>+ </a:t>
            </a:r>
            <a:r>
              <a:rPr lang="en-US" sz="1800" b="0" baseline="30000" dirty="0" smtClean="0">
                <a:latin typeface="Comic Sans MS"/>
                <a:ea typeface="Arial" charset="0"/>
                <a:cs typeface="Comic Sans MS"/>
                <a:sym typeface="Symbol" charset="0"/>
              </a:rPr>
              <a:t>2</a:t>
            </a:r>
            <a:r>
              <a:rPr lang="en-US" sz="1800" b="0" baseline="-25000" dirty="0" smtClean="0">
                <a:latin typeface="Comic Sans MS"/>
                <a:ea typeface="Arial" charset="0"/>
                <a:cs typeface="Comic Sans MS"/>
                <a:sym typeface="Symbol" charset="0"/>
              </a:rPr>
              <a:t>MCS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  <a:sym typeface="Symbol" charset="0"/>
              </a:rPr>
              <a:t> (the same for non-bending plane),</a:t>
            </a:r>
          </a:p>
          <a:p>
            <a:pPr lvl="1" eaLnBrk="1" hangingPunct="1">
              <a:spcBef>
                <a:spcPct val="0"/>
              </a:spcBef>
            </a:pPr>
            <a:r>
              <a:rPr lang="en-US" sz="1800" b="0" dirty="0" smtClean="0">
                <a:solidFill>
                  <a:srgbClr val="FE191F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primary vertex resolution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  <a:sym typeface="Symbol" charset="0"/>
              </a:rPr>
              <a:t>: </a:t>
            </a:r>
            <a:r>
              <a:rPr lang="en-US" sz="1800" b="0" baseline="-25000" dirty="0" smtClean="0">
                <a:latin typeface="Comic Sans MS"/>
                <a:ea typeface="Arial" charset="0"/>
                <a:cs typeface="Comic Sans MS"/>
                <a:sym typeface="Symbol" charset="0"/>
              </a:rPr>
              <a:t>vertex  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  <a:sym typeface="Symbol" charset="0"/>
              </a:rPr>
              <a:t>~ 3</a:t>
            </a:r>
            <a:r>
              <a:rPr lang="en-US" sz="1800" b="0" dirty="0" smtClean="0">
                <a:latin typeface="Symbol" charset="2"/>
                <a:ea typeface="Arial" charset="0"/>
                <a:cs typeface="Symbol" charset="2"/>
              </a:rPr>
              <a:t>m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  <a:sym typeface="Symbol" charset="0"/>
              </a:rPr>
              <a:t>m+(120 </a:t>
            </a:r>
            <a:r>
              <a:rPr lang="en-US" sz="1800" b="0" dirty="0" smtClean="0">
                <a:latin typeface="Symbol" charset="2"/>
                <a:ea typeface="Arial" charset="0"/>
                <a:cs typeface="Symbol" charset="2"/>
              </a:rPr>
              <a:t>m</a:t>
            </a:r>
            <a:r>
              <a:rPr lang="en-US" sz="1800" b="0" dirty="0" smtClean="0">
                <a:ea typeface="Arial" charset="0"/>
                <a:cs typeface="Comic Sans MS"/>
                <a:sym typeface="Symbol" charset="0"/>
              </a:rPr>
              <a:t>m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</a:rPr>
              <a:t> / √</a:t>
            </a:r>
            <a:r>
              <a:rPr lang="en-US" sz="1800" b="0" dirty="0" err="1" smtClean="0">
                <a:latin typeface="Comic Sans MS"/>
                <a:ea typeface="Arial" charset="0"/>
                <a:cs typeface="Comic Sans MS"/>
              </a:rPr>
              <a:t>N</a:t>
            </a:r>
            <a:r>
              <a:rPr lang="en-US" sz="1800" b="0" baseline="-25000" dirty="0" err="1" smtClean="0">
                <a:latin typeface="Comic Sans MS"/>
                <a:ea typeface="Arial" charset="0"/>
                <a:cs typeface="Comic Sans MS"/>
              </a:rPr>
              <a:t>ch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</a:rPr>
              <a:t>); for central </a:t>
            </a:r>
            <a:r>
              <a:rPr lang="en-US" sz="1800" b="0" dirty="0" err="1" smtClean="0">
                <a:latin typeface="Comic Sans MS"/>
                <a:ea typeface="Arial" charset="0"/>
                <a:cs typeface="Comic Sans MS"/>
              </a:rPr>
              <a:t>Au+Au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</a:rPr>
              <a:t> collisions turns out to be </a:t>
            </a:r>
            <a:r>
              <a:rPr lang="en-US" sz="1800" b="0" dirty="0" smtClean="0">
                <a:solidFill>
                  <a:srgbClr val="FE191F"/>
                </a:solidFill>
                <a:latin typeface="Comic Sans MS"/>
                <a:ea typeface="Arial" charset="0"/>
                <a:cs typeface="Comic Sans MS"/>
              </a:rPr>
              <a:t>~5 </a:t>
            </a:r>
            <a:r>
              <a:rPr lang="en-US" sz="1800" b="0" dirty="0" smtClean="0">
                <a:latin typeface="Symbol" charset="2"/>
                <a:ea typeface="Arial" charset="0"/>
                <a:cs typeface="Symbol" charset="2"/>
              </a:rPr>
              <a:t>m</a:t>
            </a:r>
            <a:r>
              <a:rPr lang="en-US" sz="1800" b="0" dirty="0" smtClean="0">
                <a:ea typeface="Arial" charset="0"/>
                <a:cs typeface="Comic Sans MS"/>
                <a:sym typeface="Symbol" charset="0"/>
              </a:rPr>
              <a:t>m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</a:rPr>
              <a:t> </a:t>
            </a:r>
            <a:endParaRPr lang="en-US" sz="1800" b="0" dirty="0" smtClean="0">
              <a:latin typeface="Comic Sans MS"/>
              <a:ea typeface="Arial" charset="0"/>
              <a:cs typeface="Comic Sans MS"/>
              <a:sym typeface="Symbol" charset="0"/>
            </a:endParaRPr>
          </a:p>
          <a:p>
            <a:pPr lvl="1" eaLnBrk="1" hangingPunct="1">
              <a:spcBef>
                <a:spcPct val="0"/>
              </a:spcBef>
            </a:pPr>
            <a:r>
              <a:rPr lang="en-US" sz="1800" b="0" dirty="0" smtClean="0">
                <a:solidFill>
                  <a:srgbClr val="FE191F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track pointing resolution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  <a:sym typeface="Symbol" charset="0"/>
              </a:rPr>
              <a:t>: </a:t>
            </a:r>
            <a:r>
              <a:rPr lang="en-US" sz="1800" b="0" baseline="-25000" dirty="0" smtClean="0">
                <a:latin typeface="Comic Sans MS"/>
                <a:ea typeface="Arial" charset="0"/>
                <a:cs typeface="Comic Sans MS"/>
                <a:sym typeface="Symbol" charset="0"/>
              </a:rPr>
              <a:t>track  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  <a:sym typeface="Symbol" charset="0"/>
              </a:rPr>
              <a:t>~ 1.5 </a:t>
            </a:r>
            <a:r>
              <a:rPr lang="en-US" sz="1800" b="0" baseline="-25000" dirty="0" smtClean="0">
                <a:latin typeface="Comic Sans MS"/>
                <a:ea typeface="Arial" charset="0"/>
                <a:cs typeface="Comic Sans MS"/>
                <a:sym typeface="Symbol" charset="0"/>
              </a:rPr>
              <a:t>XY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  <a:sym typeface="Symbol" charset="0"/>
              </a:rPr>
              <a:t> in our case, where </a:t>
            </a:r>
            <a:r>
              <a:rPr lang="en-US" sz="1800" b="0" baseline="-25000" dirty="0" smtClean="0">
                <a:latin typeface="Comic Sans MS"/>
                <a:ea typeface="Arial" charset="0"/>
                <a:cs typeface="Comic Sans MS"/>
                <a:sym typeface="Symbol" charset="0"/>
              </a:rPr>
              <a:t>XY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  <a:sym typeface="Symbol" charset="0"/>
              </a:rPr>
              <a:t> is intrinsic detector precision (~10</a:t>
            </a:r>
            <a:r>
              <a:rPr lang="en-US" sz="1800" b="0" dirty="0" smtClean="0">
                <a:latin typeface="Symbol" charset="2"/>
                <a:ea typeface="Arial" charset="0"/>
                <a:cs typeface="Symbol" charset="2"/>
              </a:rPr>
              <a:t>m</a:t>
            </a:r>
            <a:r>
              <a:rPr lang="en-US" sz="1800" b="0" dirty="0" smtClean="0">
                <a:ea typeface="Arial" charset="0"/>
                <a:cs typeface="Comic Sans MS"/>
                <a:sym typeface="Symbol" charset="0"/>
              </a:rPr>
              <a:t>m)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  <a:sym typeface="Symbol" charset="0"/>
              </a:rPr>
              <a:t>   alignment errors,</a:t>
            </a:r>
          </a:p>
          <a:p>
            <a:pPr lvl="1" eaLnBrk="1" hangingPunct="1">
              <a:spcBef>
                <a:spcPct val="0"/>
              </a:spcBef>
            </a:pPr>
            <a:r>
              <a:rPr lang="en-US" sz="1800" b="0" dirty="0" smtClean="0">
                <a:solidFill>
                  <a:srgbClr val="FE191F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Multiple Coulomb Scattering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  <a:sym typeface="Symbol" charset="0"/>
              </a:rPr>
              <a:t> (MCS): </a:t>
            </a:r>
            <a:r>
              <a:rPr lang="en-US" sz="1800" b="0" baseline="-25000" dirty="0" smtClean="0">
                <a:latin typeface="Comic Sans MS"/>
                <a:ea typeface="Arial" charset="0"/>
                <a:cs typeface="Comic Sans MS"/>
                <a:sym typeface="Symbol" charset="0"/>
              </a:rPr>
              <a:t>MCS 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</a:rPr>
              <a:t>~ 20</a:t>
            </a:r>
            <a:r>
              <a:rPr lang="en-US" sz="1800" b="0" dirty="0" smtClean="0">
                <a:latin typeface="Symbol" charset="2"/>
                <a:ea typeface="Arial" charset="0"/>
                <a:cs typeface="Symbol" charset="2"/>
              </a:rPr>
              <a:t>m</a:t>
            </a:r>
            <a:r>
              <a:rPr lang="en-US" sz="1800" b="0" dirty="0" smtClean="0">
                <a:ea typeface="Arial" charset="0"/>
                <a:cs typeface="Comic Sans MS"/>
                <a:sym typeface="Symbol" charset="0"/>
              </a:rPr>
              <a:t>m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</a:rPr>
              <a:t> / </a:t>
            </a:r>
            <a:r>
              <a:rPr lang="en-US" sz="1800" b="0" dirty="0" err="1" smtClean="0">
                <a:latin typeface="Symbol" charset="2"/>
                <a:ea typeface="Arial" charset="0"/>
                <a:cs typeface="Symbol" charset="2"/>
              </a:rPr>
              <a:t>b</a:t>
            </a:r>
            <a:r>
              <a:rPr lang="en-US" sz="1800" b="0" dirty="0" err="1" smtClean="0">
                <a:latin typeface="Comic Sans MS"/>
                <a:ea typeface="Arial" charset="0"/>
                <a:cs typeface="Comic Sans MS"/>
              </a:rPr>
              <a:t>p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</a:rPr>
              <a:t> (</a:t>
            </a:r>
            <a:r>
              <a:rPr lang="en-US" sz="1800" b="0" dirty="0" err="1" smtClean="0">
                <a:latin typeface="Comic Sans MS"/>
                <a:ea typeface="Arial" charset="0"/>
                <a:cs typeface="Comic Sans MS"/>
              </a:rPr>
              <a:t>GeV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</a:rPr>
              <a:t>/c) (for thin PXL)</a:t>
            </a:r>
          </a:p>
          <a:p>
            <a:pPr lvl="1" eaLnBrk="1" hangingPunct="1">
              <a:spcBef>
                <a:spcPct val="0"/>
              </a:spcBef>
            </a:pPr>
            <a:r>
              <a:rPr lang="en-US" sz="1800" b="0" dirty="0" smtClean="0">
                <a:latin typeface="Comic Sans MS"/>
                <a:ea typeface="Arial" charset="0"/>
                <a:cs typeface="Comic Sans MS"/>
              </a:rPr>
              <a:t>Overall </a:t>
            </a:r>
            <a:r>
              <a:rPr lang="en-US" sz="1800" b="0" dirty="0" err="1" smtClean="0">
                <a:latin typeface="Comic Sans MS"/>
                <a:ea typeface="Arial" charset="0"/>
                <a:cs typeface="Comic Sans MS"/>
              </a:rPr>
              <a:t>mis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</a:rPr>
              <a:t>-alignments of &lt; 10 </a:t>
            </a:r>
            <a:r>
              <a:rPr lang="en-US" sz="1800" b="0" dirty="0" smtClean="0">
                <a:latin typeface="Symbol" charset="2"/>
                <a:ea typeface="Arial" charset="0"/>
                <a:cs typeface="Symbol" charset="2"/>
              </a:rPr>
              <a:t>m</a:t>
            </a:r>
            <a:r>
              <a:rPr lang="en-US" sz="1800" b="0" dirty="0" smtClean="0">
                <a:ea typeface="Arial" charset="0"/>
                <a:cs typeface="Comic Sans MS"/>
                <a:sym typeface="Symbol" charset="0"/>
              </a:rPr>
              <a:t>m are acceptable (no big impact)</a:t>
            </a:r>
            <a:endParaRPr lang="en-US" sz="1800" b="0" dirty="0">
              <a:latin typeface="Comic Sans MS"/>
              <a:ea typeface="Arial" charset="0"/>
              <a:cs typeface="Comic Sans MS"/>
            </a:endParaRPr>
          </a:p>
        </p:txBody>
      </p:sp>
      <p:sp>
        <p:nvSpPr>
          <p:cNvPr id="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755576" y="2852936"/>
            <a:ext cx="7391400" cy="513928"/>
          </a:xfrm>
        </p:spPr>
        <p:txBody>
          <a:bodyPr/>
          <a:lstStyle/>
          <a:p>
            <a:pPr eaLnBrk="1" hangingPunct="1"/>
            <a:r>
              <a:rPr lang="en-US" sz="2400" b="0" dirty="0" smtClean="0">
                <a:solidFill>
                  <a:srgbClr val="0000FF"/>
                </a:solidFill>
                <a:latin typeface="Comic Sans MS" charset="0"/>
                <a:cs typeface="Comic Sans MS" charset="0"/>
              </a:rPr>
              <a:t>Figure </a:t>
            </a:r>
            <a:r>
              <a:rPr lang="en-US" sz="2400" b="0" dirty="0">
                <a:solidFill>
                  <a:srgbClr val="0000FF"/>
                </a:solidFill>
                <a:latin typeface="Comic Sans MS" charset="0"/>
                <a:cs typeface="Comic Sans MS" charset="0"/>
              </a:rPr>
              <a:t>of merit for </a:t>
            </a:r>
            <a:r>
              <a:rPr lang="en-US" sz="2400" b="0" dirty="0" smtClean="0">
                <a:solidFill>
                  <a:srgbClr val="0000FF"/>
                </a:solidFill>
                <a:latin typeface="Comic Sans MS" charset="0"/>
                <a:cs typeface="Comic Sans MS" charset="0"/>
              </a:rPr>
              <a:t>HFT alignment.</a:t>
            </a:r>
            <a:endParaRPr lang="en-US" sz="1600" b="0" dirty="0">
              <a:solidFill>
                <a:srgbClr val="0000FF"/>
              </a:solidFill>
              <a:latin typeface="Comic Sans MS" charset="0"/>
              <a:cs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78952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64" y="0"/>
            <a:ext cx="4824536" cy="548680"/>
          </a:xfrm>
        </p:spPr>
        <p:txBody>
          <a:bodyPr/>
          <a:lstStyle/>
          <a:p>
            <a:r>
              <a:rPr lang="en-US" sz="2800" b="0" dirty="0" smtClean="0"/>
              <a:t>Schedule - Manpower</a:t>
            </a:r>
            <a:endParaRPr lang="en-US" sz="28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95536" y="764704"/>
            <a:ext cx="8352928" cy="504056"/>
          </a:xfrm>
        </p:spPr>
        <p:txBody>
          <a:bodyPr/>
          <a:lstStyle/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Some sub-system estimates are in following talks</a:t>
            </a:r>
            <a:endParaRPr lang="en-US" b="0" dirty="0">
              <a:solidFill>
                <a:srgbClr val="000090"/>
              </a:solidFill>
              <a:latin typeface="Comic Sans MS" charset="0"/>
              <a:cs typeface="Comic Sans MS" charset="0"/>
            </a:endParaRPr>
          </a:p>
          <a:p>
            <a:pPr marL="0" indent="0">
              <a:buNone/>
            </a:pPr>
            <a:endParaRPr lang="en-US" sz="1600" b="0" dirty="0">
              <a:solidFill>
                <a:srgbClr val="000090"/>
              </a:solidFill>
              <a:latin typeface="Comic Sans MS" charset="0"/>
              <a:cs typeface="Comic Sans MS" charset="0"/>
            </a:endParaRPr>
          </a:p>
          <a:p>
            <a:pPr marL="0" indent="0">
              <a:buNone/>
            </a:pPr>
            <a:endParaRPr lang="en-US" sz="1600" b="0" dirty="0">
              <a:solidFill>
                <a:srgbClr val="000090"/>
              </a:solidFill>
              <a:latin typeface="Comic Sans MS" charset="0"/>
              <a:cs typeface="Comic Sans MS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340768"/>
            <a:ext cx="8623300" cy="406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100" y="1718692"/>
            <a:ext cx="8547100" cy="16383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b="30534"/>
          <a:stretch/>
        </p:blipFill>
        <p:spPr>
          <a:xfrm>
            <a:off x="304800" y="3284984"/>
            <a:ext cx="8534400" cy="11557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36" y="4797152"/>
            <a:ext cx="8064896" cy="609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8000" y="4581128"/>
            <a:ext cx="8128000" cy="254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8508" y="5445224"/>
            <a:ext cx="8039224" cy="24796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23528" y="5949280"/>
            <a:ext cx="8174033" cy="646331"/>
          </a:xfrm>
          <a:prstGeom prst="rect">
            <a:avLst/>
          </a:prstGeom>
          <a:solidFill>
            <a:srgbClr val="F2F2F2"/>
          </a:solidFill>
          <a:ln>
            <a:solidFill>
              <a:srgbClr val="FF6600"/>
            </a:solidFill>
          </a:ln>
        </p:spPr>
        <p:txBody>
          <a:bodyPr wrap="non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1800" dirty="0" smtClean="0">
                <a:solidFill>
                  <a:srgbClr val="0000FF"/>
                </a:solidFill>
                <a:latin typeface="Comic Sans MS"/>
                <a:cs typeface="Comic Sans MS"/>
              </a:rPr>
              <a:t>We could use some more people here, especially a student ~50% at LBL</a:t>
            </a:r>
          </a:p>
          <a:p>
            <a:pPr marL="342900" indent="-342900">
              <a:buFont typeface="Arial"/>
              <a:buChar char="•"/>
            </a:pPr>
            <a:r>
              <a:rPr lang="en-US" sz="1800" dirty="0" smtClean="0">
                <a:solidFill>
                  <a:srgbClr val="0000FF"/>
                </a:solidFill>
                <a:latin typeface="Comic Sans MS"/>
                <a:cs typeface="Comic Sans MS"/>
              </a:rPr>
              <a:t>SSD, IST situation less clear</a:t>
            </a:r>
            <a:endParaRPr lang="en-US" sz="18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3491880" y="4653136"/>
            <a:ext cx="360040" cy="1224136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3" name="Oval 12"/>
          <p:cNvSpPr/>
          <p:nvPr/>
        </p:nvSpPr>
        <p:spPr bwMode="auto">
          <a:xfrm>
            <a:off x="5660504" y="4653136"/>
            <a:ext cx="3159968" cy="1224136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30017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Software WBS.pd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81" t="42723" r="25577" b="24265"/>
          <a:stretch/>
        </p:blipFill>
        <p:spPr>
          <a:xfrm>
            <a:off x="3779912" y="548680"/>
            <a:ext cx="5472608" cy="630932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2411760" cy="404664"/>
          </a:xfrm>
          <a:solidFill>
            <a:srgbClr val="FDEADA"/>
          </a:solidFill>
        </p:spPr>
        <p:txBody>
          <a:bodyPr/>
          <a:lstStyle/>
          <a:p>
            <a:r>
              <a:rPr lang="en-US" sz="2400" dirty="0" smtClean="0">
                <a:solidFill>
                  <a:srgbClr val="0000FF"/>
                </a:solidFill>
              </a:rPr>
              <a:t>Schedule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3995936" y="1412776"/>
            <a:ext cx="2160240" cy="432048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4644008" y="6278840"/>
            <a:ext cx="2664296" cy="318512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60032" y="188640"/>
            <a:ext cx="7664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10/2011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95188" y="188640"/>
            <a:ext cx="7731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10/2012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479364" y="188640"/>
            <a:ext cx="7731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10/2013</a:t>
            </a:r>
            <a:endParaRPr lang="en-US" sz="1400" dirty="0">
              <a:solidFill>
                <a:srgbClr val="0000FF"/>
              </a:solidFill>
            </a:endParaRPr>
          </a:p>
        </p:txBody>
      </p:sp>
      <p:pic>
        <p:nvPicPr>
          <p:cNvPr id="13" name="Content Placeholder 5" descr="Software WBS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8" t="42723" r="75665" b="24265"/>
          <a:stretch/>
        </p:blipFill>
        <p:spPr bwMode="auto">
          <a:xfrm>
            <a:off x="0" y="575464"/>
            <a:ext cx="3779912" cy="62379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6084168" y="188640"/>
            <a:ext cx="800219" cy="369332"/>
          </a:xfrm>
          <a:prstGeom prst="rect">
            <a:avLst/>
          </a:prstGeom>
          <a:solidFill>
            <a:srgbClr val="FFF5E6"/>
          </a:solidFill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FF0000"/>
                </a:solidFill>
                <a:latin typeface="+mn-lt"/>
              </a:rPr>
              <a:t>NOW</a:t>
            </a:r>
            <a:endParaRPr lang="en-US" sz="1800" b="1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49565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680" y="188640"/>
            <a:ext cx="6705600" cy="609600"/>
          </a:xfrm>
        </p:spPr>
        <p:txBody>
          <a:bodyPr/>
          <a:lstStyle/>
          <a:p>
            <a:pPr algn="l"/>
            <a:r>
              <a:rPr lang="en-US" sz="2800" b="0" dirty="0" smtClean="0"/>
              <a:t>Open Items/Issues</a:t>
            </a:r>
            <a:endParaRPr lang="en-US" sz="28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23528" y="1124744"/>
            <a:ext cx="8424936" cy="5040560"/>
          </a:xfrm>
        </p:spPr>
        <p:txBody>
          <a:bodyPr/>
          <a:lstStyle/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Need to finalize the PXL sensor representation in Db. This will be done with the survey of the prototype sector</a:t>
            </a:r>
          </a:p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Need to setup Data formats, </a:t>
            </a:r>
            <a:r>
              <a:rPr lang="en-US" b="0" dirty="0" err="1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Db</a:t>
            </a:r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(s), code to deliver matrices</a:t>
            </a:r>
          </a:p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Need to clarify/verify/define reference system (physical) dependencies and hierarchy</a:t>
            </a:r>
          </a:p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Need to know/map the (realistic) error of every survey step</a:t>
            </a:r>
          </a:p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Need to start simulations to determine alignment software performance</a:t>
            </a:r>
          </a:p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Need to rework GEANT geometry synchronization (STV, VMC)</a:t>
            </a:r>
          </a:p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Need to finalize SSD procedures and initialize/define IST ones</a:t>
            </a:r>
          </a:p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Need to keep/use expertise around</a:t>
            </a:r>
          </a:p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Need to rework/prioritize Software Summer activities</a:t>
            </a:r>
          </a:p>
          <a:p>
            <a:endParaRPr lang="en-US" b="0" dirty="0">
              <a:solidFill>
                <a:srgbClr val="000090"/>
              </a:solidFill>
              <a:latin typeface="Comic Sans MS" charset="0"/>
              <a:cs typeface="Comic Sans MS" charset="0"/>
            </a:endParaRPr>
          </a:p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See also sub-system specific issues </a:t>
            </a:r>
            <a:endParaRPr lang="en-US" b="0" dirty="0">
              <a:solidFill>
                <a:srgbClr val="000090"/>
              </a:solidFill>
              <a:latin typeface="Comic Sans MS" charset="0"/>
              <a:cs typeface="Comic Sans MS" charset="0"/>
            </a:endParaRPr>
          </a:p>
          <a:p>
            <a:pPr marL="0" indent="0">
              <a:buNone/>
            </a:pPr>
            <a:endParaRPr lang="en-US" sz="1600" b="0" dirty="0">
              <a:solidFill>
                <a:srgbClr val="000090"/>
              </a:solidFill>
              <a:latin typeface="Comic Sans MS" charset="0"/>
              <a:cs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5095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971600" y="1916832"/>
            <a:ext cx="6048672" cy="3994921"/>
          </a:xfrm>
          <a:prstGeom prst="rect">
            <a:avLst/>
          </a:prstGeom>
        </p:spPr>
        <p:txBody>
          <a:bodyPr wrap="square" lIns="91420" tIns="45711" rIns="91420" bIns="45711">
            <a:spAutoFit/>
          </a:bodyPr>
          <a:lstStyle/>
          <a:p>
            <a:pPr marL="457106" indent="-457106">
              <a:lnSpc>
                <a:spcPct val="120000"/>
              </a:lnSpc>
              <a:buFont typeface="Arial"/>
              <a:buChar char="•"/>
            </a:pP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Task(s) overview</a:t>
            </a:r>
          </a:p>
          <a:p>
            <a:pPr marL="457106" indent="-457106">
              <a:lnSpc>
                <a:spcPct val="120000"/>
              </a:lnSpc>
              <a:buFont typeface="Arial"/>
              <a:buChar char="•"/>
            </a:pP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Hierarchy of Coordinate systems</a:t>
            </a:r>
          </a:p>
          <a:p>
            <a:pPr marL="914212" lvl="1" indent="-457106">
              <a:lnSpc>
                <a:spcPct val="120000"/>
              </a:lnSpc>
              <a:buFont typeface="Arial"/>
              <a:buChar char="•"/>
            </a:pPr>
            <a:r>
              <a:rPr lang="en-US" sz="2000" dirty="0" smtClean="0">
                <a:solidFill>
                  <a:srgbClr val="0000FF"/>
                </a:solidFill>
                <a:latin typeface="Comic Sans MS"/>
                <a:cs typeface="Comic Sans MS"/>
              </a:rPr>
              <a:t>Required precisions in Survey</a:t>
            </a:r>
          </a:p>
          <a:p>
            <a:pPr marL="457106" indent="-457106">
              <a:lnSpc>
                <a:spcPct val="120000"/>
              </a:lnSpc>
              <a:buFont typeface="Arial"/>
              <a:buChar char="•"/>
            </a:pP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Survey structures needs/usage</a:t>
            </a:r>
          </a:p>
          <a:p>
            <a:pPr marL="914212" lvl="1" indent="-457106">
              <a:lnSpc>
                <a:spcPct val="120000"/>
              </a:lnSpc>
              <a:buFont typeface="Arial"/>
              <a:buChar char="•"/>
            </a:pPr>
            <a:r>
              <a:rPr lang="en-US" sz="2000" dirty="0" smtClean="0">
                <a:solidFill>
                  <a:srgbClr val="0000FF"/>
                </a:solidFill>
                <a:latin typeface="Comic Sans MS"/>
                <a:cs typeface="Comic Sans MS"/>
              </a:rPr>
              <a:t>see also other talks </a:t>
            </a:r>
          </a:p>
          <a:p>
            <a:pPr marL="457106" indent="-457106">
              <a:lnSpc>
                <a:spcPct val="120000"/>
              </a:lnSpc>
              <a:buFont typeface="Arial"/>
              <a:buChar char="•"/>
            </a:pP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Alignment methods</a:t>
            </a:r>
            <a:r>
              <a:rPr lang="en-US" sz="2400" dirty="0">
                <a:solidFill>
                  <a:srgbClr val="0000FF"/>
                </a:solidFill>
                <a:latin typeface="Comic Sans MS"/>
                <a:cs typeface="Comic Sans MS"/>
              </a:rPr>
              <a:t> </a:t>
            </a: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and needs</a:t>
            </a:r>
          </a:p>
          <a:p>
            <a:pPr marL="457106" indent="-457106">
              <a:lnSpc>
                <a:spcPct val="120000"/>
              </a:lnSpc>
              <a:buFont typeface="Arial"/>
              <a:buChar char="•"/>
            </a:pP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Schedule, Manpower</a:t>
            </a:r>
          </a:p>
          <a:p>
            <a:pPr marL="457106" indent="-457106">
              <a:lnSpc>
                <a:spcPct val="120000"/>
              </a:lnSpc>
              <a:buFont typeface="Arial"/>
              <a:buChar char="•"/>
            </a:pP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Open issues</a:t>
            </a:r>
          </a:p>
          <a:p>
            <a:pPr marL="457106" indent="-457106">
              <a:lnSpc>
                <a:spcPct val="120000"/>
              </a:lnSpc>
              <a:buFont typeface="Arial"/>
              <a:buChar char="•"/>
            </a:pPr>
            <a:endParaRPr lang="en-US" sz="24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90600" y="515144"/>
            <a:ext cx="6705600" cy="609600"/>
          </a:xfrm>
        </p:spPr>
        <p:txBody>
          <a:bodyPr/>
          <a:lstStyle/>
          <a:p>
            <a:pPr algn="l"/>
            <a:r>
              <a:rPr lang="en-US" dirty="0" smtClean="0"/>
              <a:t>Outline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62525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803176"/>
            <a:ext cx="6705600" cy="609600"/>
          </a:xfrm>
        </p:spPr>
        <p:txBody>
          <a:bodyPr/>
          <a:lstStyle/>
          <a:p>
            <a:pPr algn="l"/>
            <a:r>
              <a:rPr lang="en-US" sz="2800" b="0" dirty="0" smtClean="0"/>
              <a:t>Summary </a:t>
            </a:r>
            <a:endParaRPr lang="en-US" sz="28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95536" y="2132856"/>
            <a:ext cx="820891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Activity is picking up</a:t>
            </a:r>
          </a:p>
          <a:p>
            <a:pPr marL="285750" indent="-285750">
              <a:buFont typeface="Arial"/>
              <a:buChar char="•"/>
            </a:pPr>
            <a:endParaRPr lang="en-US" sz="200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Critical mass/think-tank is building</a:t>
            </a:r>
          </a:p>
          <a:p>
            <a:pPr marL="285750" indent="-285750">
              <a:buFont typeface="Arial"/>
              <a:buChar char="•"/>
            </a:pPr>
            <a:endParaRPr lang="en-US" sz="200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I do not see, or foresee, any show stoppers</a:t>
            </a:r>
          </a:p>
          <a:p>
            <a:pPr marL="285750" indent="-285750">
              <a:buFont typeface="Arial"/>
              <a:buChar char="•"/>
            </a:pPr>
            <a:endParaRPr lang="en-US" sz="200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but…most of the work is still ahead of us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itle 1"/>
          <p:cNvSpPr txBox="1">
            <a:spLocks/>
          </p:cNvSpPr>
          <p:nvPr/>
        </p:nvSpPr>
        <p:spPr bwMode="auto">
          <a:xfrm>
            <a:off x="467544" y="188640"/>
            <a:ext cx="8280920" cy="504056"/>
          </a:xfrm>
          <a:prstGeom prst="rect">
            <a:avLst/>
          </a:prstGeom>
          <a:solidFill>
            <a:srgbClr val="FFF5E6"/>
          </a:solidFill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  <a:ea typeface="ＭＳ Ｐゴシック" charset="-128"/>
                <a:cs typeface="ＭＳ Ｐゴシック" charset="-128"/>
              </a:defRPr>
            </a:lvl5pPr>
            <a:lvl6pPr marL="457106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</a:defRPr>
            </a:lvl6pPr>
            <a:lvl7pPr marL="914210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</a:defRPr>
            </a:lvl7pPr>
            <a:lvl8pPr marL="1371316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</a:defRPr>
            </a:lvl8pPr>
            <a:lvl9pPr marL="1828421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</a:defRPr>
            </a:lvl9pPr>
          </a:lstStyle>
          <a:p>
            <a:r>
              <a:rPr lang="en-US" sz="2800" dirty="0" smtClean="0"/>
              <a:t>General Flowchart of Survey/Alignment Tasks</a:t>
            </a:r>
            <a:endParaRPr lang="en-US" sz="2800" dirty="0"/>
          </a:p>
        </p:txBody>
      </p:sp>
      <p:grpSp>
        <p:nvGrpSpPr>
          <p:cNvPr id="101" name="Group 100"/>
          <p:cNvGrpSpPr/>
          <p:nvPr/>
        </p:nvGrpSpPr>
        <p:grpSpPr>
          <a:xfrm>
            <a:off x="188020" y="1275576"/>
            <a:ext cx="8632452" cy="4745712"/>
            <a:chOff x="188020" y="1212860"/>
            <a:chExt cx="8632452" cy="4745712"/>
          </a:xfrm>
        </p:grpSpPr>
        <p:grpSp>
          <p:nvGrpSpPr>
            <p:cNvPr id="90" name="Group 89"/>
            <p:cNvGrpSpPr/>
            <p:nvPr/>
          </p:nvGrpSpPr>
          <p:grpSpPr>
            <a:xfrm>
              <a:off x="323528" y="1628800"/>
              <a:ext cx="8496944" cy="3528392"/>
              <a:chOff x="611560" y="476672"/>
              <a:chExt cx="7416824" cy="3002850"/>
            </a:xfrm>
          </p:grpSpPr>
          <p:sp>
            <p:nvSpPr>
              <p:cNvPr id="2" name="TextBox 1"/>
              <p:cNvSpPr txBox="1"/>
              <p:nvPr/>
            </p:nvSpPr>
            <p:spPr>
              <a:xfrm>
                <a:off x="611560" y="476672"/>
                <a:ext cx="2376264" cy="314321"/>
              </a:xfrm>
              <a:prstGeom prst="rect">
                <a:avLst/>
              </a:prstGeom>
              <a:gradFill flip="none" rotWithShape="1">
                <a:gsLst>
                  <a:gs pos="73000">
                    <a:srgbClr val="AAF4FF"/>
                  </a:gs>
                  <a:gs pos="100000">
                    <a:srgbClr val="FFFFFF"/>
                  </a:gs>
                </a:gsLst>
                <a:lin ang="16200000" scaled="0"/>
                <a:tileRect/>
              </a:gradFill>
              <a:ln w="19050" cmpd="sng">
                <a:solidFill>
                  <a:srgbClr val="00009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800" b="1" dirty="0" smtClean="0">
                    <a:solidFill>
                      <a:srgbClr val="FF0000"/>
                    </a:solidFill>
                    <a:latin typeface="Comic Sans MS"/>
                    <a:cs typeface="Comic Sans MS"/>
                  </a:rPr>
                  <a:t>Sensor/Ladder Survey</a:t>
                </a:r>
                <a:endParaRPr lang="en-US" sz="1800" b="1" dirty="0">
                  <a:solidFill>
                    <a:srgbClr val="FF0000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>
                <a:off x="3419872" y="476672"/>
                <a:ext cx="1368152" cy="585936"/>
              </a:xfrm>
              <a:prstGeom prst="rect">
                <a:avLst/>
              </a:prstGeom>
              <a:gradFill flip="none" rotWithShape="1">
                <a:gsLst>
                  <a:gs pos="73000">
                    <a:srgbClr val="AAF4FF"/>
                  </a:gs>
                  <a:gs pos="100000">
                    <a:srgbClr val="FFFFFF"/>
                  </a:gs>
                </a:gsLst>
                <a:lin ang="16200000" scaled="0"/>
                <a:tileRect/>
              </a:gradFill>
              <a:ln w="19050" cmpd="sng">
                <a:solidFill>
                  <a:srgbClr val="00009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 smtClean="0">
                    <a:solidFill>
                      <a:srgbClr val="000090"/>
                    </a:solidFill>
                    <a:latin typeface="Comic Sans MS"/>
                    <a:cs typeface="Comic Sans MS"/>
                  </a:rPr>
                  <a:t>Save – CVS?</a:t>
                </a:r>
                <a:endParaRPr lang="en-US" sz="1800" dirty="0">
                  <a:solidFill>
                    <a:srgbClr val="000090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5" name="TextBox 4"/>
              <p:cNvSpPr txBox="1"/>
              <p:nvPr/>
            </p:nvSpPr>
            <p:spPr>
              <a:xfrm>
                <a:off x="611560" y="1067883"/>
                <a:ext cx="2232248" cy="314321"/>
              </a:xfrm>
              <a:prstGeom prst="rect">
                <a:avLst/>
              </a:prstGeom>
              <a:gradFill flip="none" rotWithShape="1">
                <a:gsLst>
                  <a:gs pos="73000">
                    <a:srgbClr val="AAF4FF"/>
                  </a:gs>
                  <a:gs pos="100000">
                    <a:srgbClr val="FFFFFF"/>
                  </a:gs>
                </a:gsLst>
                <a:lin ang="16200000" scaled="0"/>
                <a:tileRect/>
              </a:gradFill>
              <a:ln w="19050" cmpd="sng">
                <a:solidFill>
                  <a:srgbClr val="00009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800" b="1" dirty="0" smtClean="0">
                    <a:solidFill>
                      <a:srgbClr val="FF0000"/>
                    </a:solidFill>
                    <a:latin typeface="Comic Sans MS"/>
                    <a:cs typeface="Comic Sans MS"/>
                  </a:rPr>
                  <a:t>Fit, get structures</a:t>
                </a:r>
                <a:endParaRPr lang="en-US" sz="1800" b="1" dirty="0">
                  <a:solidFill>
                    <a:srgbClr val="FF0000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3419872" y="1052736"/>
                <a:ext cx="1368152" cy="338554"/>
              </a:xfrm>
              <a:prstGeom prst="rect">
                <a:avLst/>
              </a:prstGeom>
              <a:gradFill flip="none" rotWithShape="1">
                <a:gsLst>
                  <a:gs pos="73000">
                    <a:srgbClr val="AAF4FF"/>
                  </a:gs>
                  <a:gs pos="100000">
                    <a:srgbClr val="FFFFFF"/>
                  </a:gs>
                </a:gsLst>
                <a:lin ang="16200000" scaled="0"/>
                <a:tileRect/>
              </a:gradFill>
              <a:ln w="19050" cmpd="sng">
                <a:solidFill>
                  <a:srgbClr val="00009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 smtClean="0">
                    <a:solidFill>
                      <a:srgbClr val="000090"/>
                    </a:solidFill>
                    <a:latin typeface="Comic Sans MS"/>
                    <a:cs typeface="Comic Sans MS"/>
                  </a:rPr>
                  <a:t>Save – </a:t>
                </a:r>
                <a:r>
                  <a:rPr lang="en-US" sz="1800" dirty="0" err="1" smtClean="0">
                    <a:solidFill>
                      <a:srgbClr val="000090"/>
                    </a:solidFill>
                    <a:latin typeface="Comic Sans MS"/>
                    <a:cs typeface="Comic Sans MS"/>
                  </a:rPr>
                  <a:t>Db</a:t>
                </a:r>
                <a:endParaRPr lang="en-US" sz="1800" dirty="0">
                  <a:solidFill>
                    <a:srgbClr val="000090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611560" y="2348880"/>
                <a:ext cx="2232248" cy="338554"/>
              </a:xfrm>
              <a:prstGeom prst="rect">
                <a:avLst/>
              </a:prstGeom>
              <a:gradFill flip="none" rotWithShape="1">
                <a:gsLst>
                  <a:gs pos="73000">
                    <a:srgbClr val="AAF4FF"/>
                  </a:gs>
                  <a:gs pos="100000">
                    <a:srgbClr val="FFFFFF"/>
                  </a:gs>
                </a:gsLst>
                <a:lin ang="16200000" scaled="0"/>
                <a:tileRect/>
              </a:gradFill>
              <a:ln w="19050" cmpd="sng">
                <a:solidFill>
                  <a:srgbClr val="00009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 smtClean="0">
                    <a:solidFill>
                      <a:srgbClr val="000090"/>
                    </a:solidFill>
                    <a:latin typeface="Comic Sans MS"/>
                    <a:cs typeface="Comic Sans MS"/>
                  </a:rPr>
                  <a:t>GEANT geometry</a:t>
                </a:r>
                <a:endParaRPr lang="en-US" sz="1800" dirty="0">
                  <a:solidFill>
                    <a:srgbClr val="000090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3419872" y="2348880"/>
                <a:ext cx="1368152" cy="314321"/>
              </a:xfrm>
              <a:prstGeom prst="rect">
                <a:avLst/>
              </a:prstGeom>
              <a:gradFill flip="none" rotWithShape="1">
                <a:gsLst>
                  <a:gs pos="73000">
                    <a:srgbClr val="AAF4FF"/>
                  </a:gs>
                  <a:gs pos="100000">
                    <a:srgbClr val="FFFFFF"/>
                  </a:gs>
                </a:gsLst>
                <a:lin ang="16200000" scaled="0"/>
                <a:tileRect/>
              </a:gradFill>
              <a:ln w="19050" cmpd="sng">
                <a:solidFill>
                  <a:srgbClr val="00009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 smtClean="0">
                    <a:solidFill>
                      <a:srgbClr val="000090"/>
                    </a:solidFill>
                    <a:latin typeface="Comic Sans MS"/>
                    <a:cs typeface="Comic Sans MS"/>
                  </a:rPr>
                  <a:t>Apply</a:t>
                </a:r>
                <a:r>
                  <a:rPr lang="en-US" sz="1800" dirty="0" smtClean="0">
                    <a:solidFill>
                      <a:srgbClr val="FF0000"/>
                    </a:solidFill>
                    <a:latin typeface="Comic Sans MS"/>
                    <a:cs typeface="Comic Sans MS"/>
                  </a:rPr>
                  <a:t>*</a:t>
                </a:r>
                <a:endParaRPr lang="en-US" sz="1800" dirty="0">
                  <a:solidFill>
                    <a:srgbClr val="FF0000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6228184" y="476672"/>
                <a:ext cx="1368152" cy="338554"/>
              </a:xfrm>
              <a:prstGeom prst="rect">
                <a:avLst/>
              </a:prstGeom>
              <a:gradFill flip="none" rotWithShape="1">
                <a:gsLst>
                  <a:gs pos="73000">
                    <a:srgbClr val="AAF4FF"/>
                  </a:gs>
                  <a:gs pos="100000">
                    <a:srgbClr val="FFFFFF"/>
                  </a:gs>
                </a:gsLst>
                <a:lin ang="16200000" scaled="0"/>
                <a:tileRect/>
              </a:gradFill>
              <a:ln w="19050" cmpd="sng">
                <a:solidFill>
                  <a:srgbClr val="00009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 err="1" smtClean="0">
                    <a:solidFill>
                      <a:srgbClr val="000090"/>
                    </a:solidFill>
                    <a:latin typeface="Comic Sans MS"/>
                    <a:cs typeface="Comic Sans MS"/>
                  </a:rPr>
                  <a:t>RawData</a:t>
                </a:r>
                <a:endParaRPr lang="en-US" sz="1800" dirty="0">
                  <a:solidFill>
                    <a:srgbClr val="000090"/>
                  </a:solidFill>
                  <a:latin typeface="Comic Sans MS"/>
                  <a:cs typeface="Comic Sans MS"/>
                </a:endParaRPr>
              </a:p>
            </p:txBody>
          </p:sp>
          <p:cxnSp>
            <p:nvCxnSpPr>
              <p:cNvPr id="51" name="Straight Connector 50"/>
              <p:cNvCxnSpPr/>
              <p:nvPr/>
            </p:nvCxnSpPr>
            <p:spPr bwMode="auto">
              <a:xfrm>
                <a:off x="4860032" y="1628800"/>
                <a:ext cx="792088" cy="0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arrow" w="med" len="med"/>
                <a:tailEnd type="none" w="med" len="med"/>
              </a:ln>
              <a:effectLst/>
            </p:spPr>
          </p:cxnSp>
          <p:cxnSp>
            <p:nvCxnSpPr>
              <p:cNvPr id="56" name="Straight Connector 55"/>
              <p:cNvCxnSpPr/>
              <p:nvPr/>
            </p:nvCxnSpPr>
            <p:spPr bwMode="auto">
              <a:xfrm flipH="1">
                <a:off x="3038624" y="667296"/>
                <a:ext cx="360040" cy="0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arrow" w="med" len="med"/>
                <a:tailEnd type="none" w="med" len="med"/>
              </a:ln>
              <a:effectLst/>
            </p:spPr>
          </p:cxnSp>
          <p:cxnSp>
            <p:nvCxnSpPr>
              <p:cNvPr id="60" name="Straight Connector 59"/>
              <p:cNvCxnSpPr>
                <a:stCxn id="6" idx="1"/>
                <a:endCxn id="5" idx="3"/>
              </p:cNvCxnSpPr>
              <p:nvPr/>
            </p:nvCxnSpPr>
            <p:spPr bwMode="auto">
              <a:xfrm flipH="1">
                <a:off x="2843808" y="1222013"/>
                <a:ext cx="576063" cy="3031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arrow" w="med" len="med"/>
                <a:tailEnd type="none" w="med" len="med"/>
              </a:ln>
              <a:effectLst/>
            </p:spPr>
          </p:cxnSp>
          <p:grpSp>
            <p:nvGrpSpPr>
              <p:cNvPr id="70" name="Group 69"/>
              <p:cNvGrpSpPr/>
              <p:nvPr/>
            </p:nvGrpSpPr>
            <p:grpSpPr>
              <a:xfrm>
                <a:off x="5652120" y="1052736"/>
                <a:ext cx="2376264" cy="1625129"/>
                <a:chOff x="5652120" y="1340768"/>
                <a:chExt cx="2376264" cy="1625129"/>
              </a:xfrm>
            </p:grpSpPr>
            <p:sp>
              <p:nvSpPr>
                <p:cNvPr id="11" name="TextBox 10"/>
                <p:cNvSpPr txBox="1"/>
                <p:nvPr/>
              </p:nvSpPr>
              <p:spPr>
                <a:xfrm>
                  <a:off x="6228184" y="1340768"/>
                  <a:ext cx="1368152" cy="338554"/>
                </a:xfrm>
                <a:prstGeom prst="rect">
                  <a:avLst/>
                </a:prstGeom>
                <a:gradFill flip="none" rotWithShape="1">
                  <a:gsLst>
                    <a:gs pos="73000">
                      <a:srgbClr val="AAF4FF"/>
                    </a:gs>
                    <a:gs pos="100000">
                      <a:srgbClr val="FFFFFF"/>
                    </a:gs>
                  </a:gsLst>
                  <a:lin ang="16200000" scaled="0"/>
                  <a:tileRect/>
                </a:gradFill>
                <a:ln w="19050" cmpd="sng">
                  <a:solidFill>
                    <a:srgbClr val="00009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800" dirty="0" smtClean="0">
                      <a:solidFill>
                        <a:srgbClr val="000090"/>
                      </a:solidFill>
                      <a:latin typeface="Comic Sans MS"/>
                      <a:cs typeface="Comic Sans MS"/>
                    </a:rPr>
                    <a:t>Apply</a:t>
                  </a:r>
                  <a:endParaRPr lang="en-US" sz="1800" dirty="0">
                    <a:solidFill>
                      <a:srgbClr val="000090"/>
                    </a:solidFill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12" name="TextBox 11"/>
                <p:cNvSpPr txBox="1"/>
                <p:nvPr/>
              </p:nvSpPr>
              <p:spPr>
                <a:xfrm>
                  <a:off x="6228184" y="1700808"/>
                  <a:ext cx="1368152" cy="314321"/>
                </a:xfrm>
                <a:prstGeom prst="rect">
                  <a:avLst/>
                </a:prstGeom>
                <a:gradFill flip="none" rotWithShape="1">
                  <a:gsLst>
                    <a:gs pos="73000">
                      <a:srgbClr val="AAF4FF"/>
                    </a:gs>
                    <a:gs pos="100000">
                      <a:srgbClr val="FFFFFF"/>
                    </a:gs>
                  </a:gsLst>
                  <a:lin ang="16200000" scaled="0"/>
                  <a:tileRect/>
                </a:gradFill>
                <a:ln w="19050" cmpd="sng">
                  <a:solidFill>
                    <a:srgbClr val="00009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800" b="1" dirty="0" smtClean="0">
                      <a:solidFill>
                        <a:srgbClr val="FF0000"/>
                      </a:solidFill>
                      <a:latin typeface="Comic Sans MS"/>
                      <a:cs typeface="Comic Sans MS"/>
                    </a:rPr>
                    <a:t>Alignment</a:t>
                  </a:r>
                  <a:endParaRPr lang="en-US" sz="1800" b="1" dirty="0">
                    <a:solidFill>
                      <a:srgbClr val="FF0000"/>
                    </a:solidFill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31" name="TextBox 30"/>
                <p:cNvSpPr txBox="1"/>
                <p:nvPr/>
              </p:nvSpPr>
              <p:spPr>
                <a:xfrm>
                  <a:off x="6228184" y="2060848"/>
                  <a:ext cx="1368152" cy="338554"/>
                </a:xfrm>
                <a:prstGeom prst="rect">
                  <a:avLst/>
                </a:prstGeom>
                <a:gradFill flip="none" rotWithShape="1">
                  <a:gsLst>
                    <a:gs pos="73000">
                      <a:srgbClr val="AAF4FF"/>
                    </a:gs>
                    <a:gs pos="100000">
                      <a:srgbClr val="FFFFFF"/>
                    </a:gs>
                  </a:gsLst>
                  <a:lin ang="16200000" scaled="0"/>
                  <a:tileRect/>
                </a:gradFill>
                <a:ln w="19050" cmpd="sng">
                  <a:solidFill>
                    <a:srgbClr val="00009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800" dirty="0" smtClean="0">
                      <a:solidFill>
                        <a:srgbClr val="000090"/>
                      </a:solidFill>
                      <a:latin typeface="Comic Sans MS"/>
                      <a:cs typeface="Comic Sans MS"/>
                    </a:rPr>
                    <a:t>Correct</a:t>
                  </a:r>
                  <a:endParaRPr lang="en-US" sz="1800" dirty="0">
                    <a:solidFill>
                      <a:srgbClr val="000090"/>
                    </a:solidFill>
                    <a:latin typeface="Comic Sans MS"/>
                    <a:cs typeface="Comic Sans MS"/>
                  </a:endParaRPr>
                </a:p>
              </p:txBody>
            </p:sp>
            <p:cxnSp>
              <p:nvCxnSpPr>
                <p:cNvPr id="35" name="Straight Connector 34"/>
                <p:cNvCxnSpPr/>
                <p:nvPr/>
              </p:nvCxnSpPr>
              <p:spPr bwMode="auto">
                <a:xfrm>
                  <a:off x="7308304" y="2636912"/>
                  <a:ext cx="720080" cy="0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rgbClr val="FF0000"/>
                  </a:solidFill>
                  <a:prstDash val="sysDash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6" name="Straight Connector 35"/>
                <p:cNvCxnSpPr/>
                <p:nvPr/>
              </p:nvCxnSpPr>
              <p:spPr bwMode="auto">
                <a:xfrm>
                  <a:off x="7596336" y="1544092"/>
                  <a:ext cx="432048" cy="0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rgbClr val="FF0000"/>
                  </a:solidFill>
                  <a:prstDash val="sysDash"/>
                  <a:round/>
                  <a:headEnd type="arrow" w="med" len="med"/>
                  <a:tailEnd type="none" w="med" len="med"/>
                </a:ln>
                <a:effectLst/>
              </p:spPr>
            </p:cxnSp>
            <p:cxnSp>
              <p:nvCxnSpPr>
                <p:cNvPr id="37" name="Straight Connector 36"/>
                <p:cNvCxnSpPr/>
                <p:nvPr/>
              </p:nvCxnSpPr>
              <p:spPr bwMode="auto">
                <a:xfrm flipV="1">
                  <a:off x="8028384" y="1544092"/>
                  <a:ext cx="0" cy="1092820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rgbClr val="FF0000"/>
                  </a:solidFill>
                  <a:prstDash val="sysDash"/>
                  <a:round/>
                  <a:headEnd type="none" w="med" len="med"/>
                  <a:tailEnd type="none" w="med" len="med"/>
                </a:ln>
                <a:effectLst/>
              </p:spPr>
            </p:cxnSp>
            <p:grpSp>
              <p:nvGrpSpPr>
                <p:cNvPr id="42" name="Group 41"/>
                <p:cNvGrpSpPr/>
                <p:nvPr/>
              </p:nvGrpSpPr>
              <p:grpSpPr>
                <a:xfrm>
                  <a:off x="6588224" y="2420888"/>
                  <a:ext cx="720080" cy="432048"/>
                  <a:chOff x="6588224" y="2708920"/>
                  <a:chExt cx="720080" cy="432048"/>
                </a:xfrm>
              </p:grpSpPr>
              <p:sp>
                <p:nvSpPr>
                  <p:cNvPr id="40" name="Diamond 39"/>
                  <p:cNvSpPr/>
                  <p:nvPr/>
                </p:nvSpPr>
                <p:spPr bwMode="auto">
                  <a:xfrm>
                    <a:off x="6588224" y="2708920"/>
                    <a:ext cx="720080" cy="432048"/>
                  </a:xfrm>
                  <a:prstGeom prst="diamond">
                    <a:avLst/>
                  </a:prstGeom>
                  <a:solidFill>
                    <a:schemeClr val="accent1"/>
                  </a:solidFill>
                  <a:ln w="1270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32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charset="0"/>
                    </a:endParaRPr>
                  </a:p>
                </p:txBody>
              </p:sp>
              <p:sp>
                <p:nvSpPr>
                  <p:cNvPr id="41" name="TextBox 40"/>
                  <p:cNvSpPr txBox="1"/>
                  <p:nvPr/>
                </p:nvSpPr>
                <p:spPr>
                  <a:xfrm>
                    <a:off x="6660232" y="2755528"/>
                    <a:ext cx="624102" cy="30691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600" dirty="0" smtClean="0">
                        <a:latin typeface="+mn-lt"/>
                      </a:rPr>
                      <a:t>Done</a:t>
                    </a:r>
                    <a:endParaRPr lang="en-US" sz="1600" dirty="0">
                      <a:latin typeface="+mn-lt"/>
                    </a:endParaRPr>
                  </a:p>
                </p:txBody>
              </p:sp>
            </p:grpSp>
            <p:cxnSp>
              <p:nvCxnSpPr>
                <p:cNvPr id="47" name="Straight Connector 46"/>
                <p:cNvCxnSpPr>
                  <a:endCxn id="40" idx="1"/>
                </p:cNvCxnSpPr>
                <p:nvPr/>
              </p:nvCxnSpPr>
              <p:spPr bwMode="auto">
                <a:xfrm>
                  <a:off x="5652120" y="2636912"/>
                  <a:ext cx="936104" cy="0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49" name="Straight Connector 48"/>
                <p:cNvCxnSpPr/>
                <p:nvPr/>
              </p:nvCxnSpPr>
              <p:spPr bwMode="auto">
                <a:xfrm flipV="1">
                  <a:off x="5652120" y="1916832"/>
                  <a:ext cx="0" cy="720080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63" name="TextBox 62"/>
                <p:cNvSpPr txBox="1"/>
                <p:nvPr/>
              </p:nvSpPr>
              <p:spPr>
                <a:xfrm>
                  <a:off x="7393012" y="2658120"/>
                  <a:ext cx="340558" cy="307777"/>
                </a:xfrm>
                <a:prstGeom prst="rect">
                  <a:avLst/>
                </a:prstGeom>
                <a:solidFill>
                  <a:srgbClr val="AAF4FF"/>
                </a:solidFill>
                <a:ln>
                  <a:solidFill>
                    <a:srgbClr val="000090"/>
                  </a:solidFill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b="1" dirty="0" smtClean="0">
                      <a:solidFill>
                        <a:srgbClr val="FF0000"/>
                      </a:solidFill>
                      <a:latin typeface="+mn-lt"/>
                    </a:rPr>
                    <a:t>N</a:t>
                  </a:r>
                  <a:endParaRPr lang="en-US" sz="1600" b="1" dirty="0">
                    <a:solidFill>
                      <a:srgbClr val="FF0000"/>
                    </a:solidFill>
                    <a:latin typeface="+mn-lt"/>
                  </a:endParaRPr>
                </a:p>
              </p:txBody>
            </p:sp>
            <p:sp>
              <p:nvSpPr>
                <p:cNvPr id="64" name="TextBox 63"/>
                <p:cNvSpPr txBox="1"/>
                <p:nvPr/>
              </p:nvSpPr>
              <p:spPr>
                <a:xfrm>
                  <a:off x="6228184" y="2649612"/>
                  <a:ext cx="298717" cy="307777"/>
                </a:xfrm>
                <a:prstGeom prst="rect">
                  <a:avLst/>
                </a:prstGeom>
                <a:solidFill>
                  <a:srgbClr val="AAF4FF"/>
                </a:solidFill>
                <a:ln>
                  <a:solidFill>
                    <a:srgbClr val="000090"/>
                  </a:solidFill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>
                      <a:latin typeface="+mn-lt"/>
                    </a:rPr>
                    <a:t>Y</a:t>
                  </a:r>
                </a:p>
              </p:txBody>
            </p:sp>
          </p:grpSp>
          <p:sp>
            <p:nvSpPr>
              <p:cNvPr id="65" name="TextBox 64"/>
              <p:cNvSpPr txBox="1"/>
              <p:nvPr/>
            </p:nvSpPr>
            <p:spPr>
              <a:xfrm>
                <a:off x="3419872" y="1412776"/>
                <a:ext cx="1368152" cy="585936"/>
              </a:xfrm>
              <a:prstGeom prst="rect">
                <a:avLst/>
              </a:prstGeom>
              <a:gradFill flip="none" rotWithShape="1">
                <a:gsLst>
                  <a:gs pos="73000">
                    <a:srgbClr val="AAF4FF"/>
                  </a:gs>
                  <a:gs pos="100000">
                    <a:srgbClr val="FFFFFF"/>
                  </a:gs>
                </a:gsLst>
                <a:lin ang="16200000" scaled="0"/>
                <a:tileRect/>
              </a:gradFill>
              <a:ln w="19050" cmpd="sng">
                <a:solidFill>
                  <a:srgbClr val="00009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 smtClean="0">
                    <a:solidFill>
                      <a:srgbClr val="000090"/>
                    </a:solidFill>
                    <a:latin typeface="Comic Sans MS"/>
                    <a:cs typeface="Comic Sans MS"/>
                  </a:rPr>
                  <a:t>Update – </a:t>
                </a:r>
                <a:r>
                  <a:rPr lang="en-US" sz="1800" dirty="0" err="1" smtClean="0">
                    <a:solidFill>
                      <a:srgbClr val="000090"/>
                    </a:solidFill>
                    <a:latin typeface="Comic Sans MS"/>
                    <a:cs typeface="Comic Sans MS"/>
                  </a:rPr>
                  <a:t>Db</a:t>
                </a:r>
                <a:endParaRPr lang="en-US" sz="1800" dirty="0">
                  <a:solidFill>
                    <a:srgbClr val="000090"/>
                  </a:solidFill>
                  <a:latin typeface="Comic Sans MS"/>
                  <a:cs typeface="Comic Sans MS"/>
                </a:endParaRPr>
              </a:p>
            </p:txBody>
          </p:sp>
          <p:cxnSp>
            <p:nvCxnSpPr>
              <p:cNvPr id="72" name="Straight Connector 71"/>
              <p:cNvCxnSpPr/>
              <p:nvPr/>
            </p:nvCxnSpPr>
            <p:spPr bwMode="auto">
              <a:xfrm flipH="1">
                <a:off x="4932040" y="1268760"/>
                <a:ext cx="1152128" cy="0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arrow" w="med" len="med"/>
                <a:tailEnd type="none" w="med" len="med"/>
              </a:ln>
              <a:effectLst/>
            </p:spPr>
          </p:cxnSp>
          <p:cxnSp>
            <p:nvCxnSpPr>
              <p:cNvPr id="75" name="Straight Connector 74"/>
              <p:cNvCxnSpPr/>
              <p:nvPr/>
            </p:nvCxnSpPr>
            <p:spPr bwMode="auto">
              <a:xfrm flipV="1">
                <a:off x="4131409" y="2008738"/>
                <a:ext cx="2" cy="306413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arrow" w="med" len="med"/>
                <a:tailEnd type="none" w="med" len="med"/>
              </a:ln>
              <a:effectLst/>
            </p:spPr>
          </p:cxnSp>
          <p:sp>
            <p:nvSpPr>
              <p:cNvPr id="78" name="TextBox 77"/>
              <p:cNvSpPr txBox="1"/>
              <p:nvPr/>
            </p:nvSpPr>
            <p:spPr>
              <a:xfrm>
                <a:off x="5004048" y="3140968"/>
                <a:ext cx="792088" cy="338554"/>
              </a:xfrm>
              <a:prstGeom prst="rect">
                <a:avLst/>
              </a:prstGeom>
              <a:gradFill flip="none" rotWithShape="1">
                <a:gsLst>
                  <a:gs pos="73000">
                    <a:srgbClr val="AAF4FF"/>
                  </a:gs>
                  <a:gs pos="100000">
                    <a:srgbClr val="FFFFFF"/>
                  </a:gs>
                </a:gsLst>
                <a:lin ang="16200000" scaled="0"/>
                <a:tileRect/>
              </a:gradFill>
              <a:ln w="19050" cmpd="sng">
                <a:solidFill>
                  <a:srgbClr val="00009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 smtClean="0">
                    <a:solidFill>
                      <a:srgbClr val="000090"/>
                    </a:solidFill>
                    <a:latin typeface="Comic Sans MS"/>
                    <a:cs typeface="Comic Sans MS"/>
                  </a:rPr>
                  <a:t>HITS</a:t>
                </a:r>
                <a:endParaRPr lang="en-US" sz="1800" dirty="0">
                  <a:solidFill>
                    <a:srgbClr val="000090"/>
                  </a:solidFill>
                  <a:latin typeface="Comic Sans MS"/>
                  <a:cs typeface="Comic Sans MS"/>
                </a:endParaRPr>
              </a:p>
            </p:txBody>
          </p:sp>
          <p:cxnSp>
            <p:nvCxnSpPr>
              <p:cNvPr id="79" name="Straight Connector 78"/>
              <p:cNvCxnSpPr>
                <a:stCxn id="78" idx="1"/>
                <a:endCxn id="8" idx="2"/>
              </p:cNvCxnSpPr>
              <p:nvPr/>
            </p:nvCxnSpPr>
            <p:spPr bwMode="auto">
              <a:xfrm flipH="1" flipV="1">
                <a:off x="4103948" y="2663201"/>
                <a:ext cx="900100" cy="647044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arrow" w="med" len="med"/>
                <a:tailEnd type="none" w="med" len="med"/>
              </a:ln>
              <a:effectLst/>
            </p:spPr>
          </p:cxnSp>
          <p:cxnSp>
            <p:nvCxnSpPr>
              <p:cNvPr id="82" name="Straight Connector 81"/>
              <p:cNvCxnSpPr/>
              <p:nvPr/>
            </p:nvCxnSpPr>
            <p:spPr bwMode="auto">
              <a:xfrm flipV="1">
                <a:off x="5652120" y="2348881"/>
                <a:ext cx="0" cy="792087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arrow" w="med" len="med"/>
                <a:tailEnd type="none" w="med" len="med"/>
              </a:ln>
              <a:effectLst/>
            </p:spPr>
          </p:cxnSp>
          <p:cxnSp>
            <p:nvCxnSpPr>
              <p:cNvPr id="88" name="Straight Connector 87"/>
              <p:cNvCxnSpPr/>
              <p:nvPr/>
            </p:nvCxnSpPr>
            <p:spPr bwMode="auto">
              <a:xfrm flipH="1">
                <a:off x="2928516" y="2518296"/>
                <a:ext cx="432048" cy="0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arrow" w="med" len="med"/>
                <a:tailEnd type="none" w="med" len="med"/>
              </a:ln>
              <a:effectLst/>
            </p:spPr>
          </p:cxnSp>
        </p:grpSp>
        <p:sp>
          <p:nvSpPr>
            <p:cNvPr id="96" name="TextBox 95"/>
            <p:cNvSpPr txBox="1"/>
            <p:nvPr/>
          </p:nvSpPr>
          <p:spPr>
            <a:xfrm>
              <a:off x="4932040" y="5589240"/>
              <a:ext cx="1800200" cy="369332"/>
            </a:xfrm>
            <a:prstGeom prst="rect">
              <a:avLst/>
            </a:prstGeom>
            <a:gradFill flip="none" rotWithShape="1">
              <a:gsLst>
                <a:gs pos="73000">
                  <a:srgbClr val="AAF4FF"/>
                </a:gs>
                <a:gs pos="100000">
                  <a:srgbClr val="FFFFFF"/>
                </a:gs>
              </a:gsLst>
              <a:lin ang="16200000" scaled="0"/>
              <a:tileRect/>
            </a:gradFill>
            <a:ln w="19050" cmpd="sng">
              <a:solidFill>
                <a:srgbClr val="00009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800" dirty="0" smtClean="0">
                  <a:solidFill>
                    <a:srgbClr val="000090"/>
                  </a:solidFill>
                  <a:latin typeface="Comic Sans MS"/>
                  <a:cs typeface="Comic Sans MS"/>
                </a:rPr>
                <a:t>Final </a:t>
              </a:r>
              <a:r>
                <a:rPr lang="en-US" sz="1800" dirty="0" err="1" smtClean="0">
                  <a:solidFill>
                    <a:srgbClr val="000090"/>
                  </a:solidFill>
                  <a:latin typeface="Comic Sans MS"/>
                  <a:cs typeface="Comic Sans MS"/>
                </a:rPr>
                <a:t>Reco</a:t>
              </a:r>
              <a:r>
                <a:rPr lang="en-US" sz="1800" dirty="0" smtClean="0">
                  <a:solidFill>
                    <a:srgbClr val="000090"/>
                  </a:solidFill>
                  <a:latin typeface="Comic Sans MS"/>
                  <a:cs typeface="Comic Sans MS"/>
                </a:rPr>
                <a:t> Pass</a:t>
              </a:r>
              <a:endParaRPr lang="en-US" sz="1800" dirty="0">
                <a:solidFill>
                  <a:srgbClr val="000090"/>
                </a:solidFill>
                <a:latin typeface="Comic Sans MS"/>
                <a:cs typeface="Comic Sans MS"/>
              </a:endParaRPr>
            </a:p>
          </p:txBody>
        </p:sp>
        <p:cxnSp>
          <p:nvCxnSpPr>
            <p:cNvPr id="97" name="Straight Connector 96"/>
            <p:cNvCxnSpPr/>
            <p:nvPr/>
          </p:nvCxnSpPr>
          <p:spPr bwMode="auto">
            <a:xfrm flipV="1">
              <a:off x="5796136" y="5229200"/>
              <a:ext cx="2" cy="36004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arrow" w="med" len="med"/>
              <a:tailEnd type="none" w="med" len="med"/>
            </a:ln>
            <a:effectLst/>
          </p:spPr>
        </p:cxnSp>
        <p:sp>
          <p:nvSpPr>
            <p:cNvPr id="99" name="TextBox 98"/>
            <p:cNvSpPr txBox="1"/>
            <p:nvPr/>
          </p:nvSpPr>
          <p:spPr>
            <a:xfrm>
              <a:off x="6732240" y="1230994"/>
              <a:ext cx="1567397" cy="369332"/>
            </a:xfrm>
            <a:prstGeom prst="rect">
              <a:avLst/>
            </a:prstGeom>
            <a:gradFill flip="none" rotWithShape="1">
              <a:gsLst>
                <a:gs pos="73000">
                  <a:srgbClr val="AAF4FF"/>
                </a:gs>
                <a:gs pos="100000">
                  <a:srgbClr val="FFFFFF"/>
                </a:gs>
              </a:gsLst>
              <a:lin ang="16200000" scaled="0"/>
              <a:tileRect/>
            </a:gradFill>
            <a:ln w="19050" cmpd="sng">
              <a:solidFill>
                <a:srgbClr val="00009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800" dirty="0" err="1" smtClean="0">
                  <a:solidFill>
                    <a:srgbClr val="000000"/>
                  </a:solidFill>
                  <a:latin typeface="Comic Sans MS"/>
                  <a:cs typeface="Comic Sans MS"/>
                </a:rPr>
                <a:t>ForEachRun</a:t>
              </a:r>
              <a:endParaRPr lang="en-US" sz="1800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188020" y="1212860"/>
              <a:ext cx="3168352" cy="369332"/>
            </a:xfrm>
            <a:prstGeom prst="rect">
              <a:avLst/>
            </a:prstGeom>
            <a:gradFill flip="none" rotWithShape="1">
              <a:gsLst>
                <a:gs pos="73000">
                  <a:srgbClr val="AAF4FF"/>
                </a:gs>
                <a:gs pos="100000">
                  <a:srgbClr val="FFFFFF"/>
                </a:gs>
              </a:gsLst>
              <a:lin ang="16200000" scaled="0"/>
              <a:tileRect/>
            </a:gradFill>
            <a:ln w="19050" cmpd="sng">
              <a:solidFill>
                <a:srgbClr val="00009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800" dirty="0" err="1" smtClean="0">
                  <a:latin typeface="Comic Sans MS"/>
                  <a:cs typeface="Comic Sans MS"/>
                </a:rPr>
                <a:t>ForEachNewSector</a:t>
              </a:r>
              <a:r>
                <a:rPr lang="en-US" sz="1800" dirty="0" smtClean="0">
                  <a:latin typeface="Comic Sans MS"/>
                  <a:cs typeface="Comic Sans MS"/>
                </a:rPr>
                <a:t>/Ladder</a:t>
              </a:r>
              <a:endParaRPr lang="en-US" sz="1800" dirty="0">
                <a:latin typeface="Comic Sans MS"/>
                <a:cs typeface="Comic Sans MS"/>
              </a:endParaRPr>
            </a:p>
          </p:txBody>
        </p:sp>
      </p:grpSp>
      <p:sp>
        <p:nvSpPr>
          <p:cNvPr id="102" name="TextBox 101"/>
          <p:cNvSpPr txBox="1"/>
          <p:nvPr/>
        </p:nvSpPr>
        <p:spPr>
          <a:xfrm>
            <a:off x="323528" y="4653136"/>
            <a:ext cx="2557333" cy="646331"/>
          </a:xfrm>
          <a:prstGeom prst="rect">
            <a:avLst/>
          </a:prstGeom>
          <a:gradFill flip="none" rotWithShape="1">
            <a:gsLst>
              <a:gs pos="73000">
                <a:srgbClr val="AAF4FF"/>
              </a:gs>
              <a:gs pos="100000">
                <a:srgbClr val="FFFFFF"/>
              </a:gs>
            </a:gsLst>
            <a:lin ang="16200000" scaled="0"/>
            <a:tileRect/>
          </a:gradFill>
          <a:ln w="19050" cmpd="sng">
            <a:solidFill>
              <a:srgbClr val="000090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Mis</a:t>
            </a: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-align/Check Alignment software</a:t>
            </a:r>
            <a:endParaRPr lang="en-US" sz="180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07504" y="6444044"/>
            <a:ext cx="2160240" cy="369332"/>
          </a:xfrm>
          <a:prstGeom prst="rect">
            <a:avLst/>
          </a:prstGeom>
          <a:solidFill>
            <a:srgbClr val="FFF5E6"/>
          </a:solidFill>
          <a:ln w="19050" cmpd="sng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FF0000"/>
                </a:solidFill>
                <a:latin typeface="Comic Sans MS"/>
                <a:cs typeface="Comic Sans MS"/>
              </a:rPr>
              <a:t>* </a:t>
            </a: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VMC, STV ready</a:t>
            </a:r>
            <a:endParaRPr lang="en-US" sz="180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4675744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83096"/>
            <a:ext cx="6705600" cy="609600"/>
          </a:xfrm>
        </p:spPr>
        <p:txBody>
          <a:bodyPr/>
          <a:lstStyle/>
          <a:p>
            <a:pPr algn="l"/>
            <a:r>
              <a:rPr lang="en-US" sz="2800" b="0" dirty="0" smtClean="0">
                <a:solidFill>
                  <a:srgbClr val="0000FF"/>
                </a:solidFill>
              </a:rPr>
              <a:t>Task features</a:t>
            </a:r>
            <a:endParaRPr lang="en-US" sz="2800" b="0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24744"/>
            <a:ext cx="8712968" cy="5328592"/>
          </a:xfrm>
        </p:spPr>
        <p:txBody>
          <a:bodyPr/>
          <a:lstStyle/>
          <a:p>
            <a:r>
              <a:rPr lang="en-US" b="0" dirty="0" smtClean="0">
                <a:solidFill>
                  <a:srgbClr val="000090"/>
                </a:solidFill>
              </a:rPr>
              <a:t>Anything we build or touch needs Survey</a:t>
            </a:r>
          </a:p>
          <a:p>
            <a:pPr lvl="1"/>
            <a:r>
              <a:rPr lang="en-US" b="0" dirty="0" smtClean="0">
                <a:solidFill>
                  <a:srgbClr val="000090"/>
                </a:solidFill>
              </a:rPr>
              <a:t>e.g. versioning of same physical PXL sector</a:t>
            </a:r>
            <a:r>
              <a:rPr lang="en-US" b="0" dirty="0">
                <a:solidFill>
                  <a:srgbClr val="000090"/>
                </a:solidFill>
              </a:rPr>
              <a:t> </a:t>
            </a:r>
            <a:r>
              <a:rPr lang="en-US" b="0" dirty="0" smtClean="0">
                <a:solidFill>
                  <a:srgbClr val="000090"/>
                </a:solidFill>
              </a:rPr>
              <a:t>after repairs</a:t>
            </a:r>
          </a:p>
          <a:p>
            <a:pPr lvl="1"/>
            <a:endParaRPr lang="en-US" b="0" dirty="0">
              <a:solidFill>
                <a:srgbClr val="000090"/>
              </a:solidFill>
            </a:endParaRPr>
          </a:p>
          <a:p>
            <a:r>
              <a:rPr lang="en-US" b="0" dirty="0" smtClean="0">
                <a:solidFill>
                  <a:srgbClr val="000090"/>
                </a:solidFill>
              </a:rPr>
              <a:t>Survey will freeze position of sensors on ladders and ladders on sector (PXL). Help also with sector on hemisphere (PXL). For SSD/IST will freeze position of sensors on ladder</a:t>
            </a:r>
          </a:p>
          <a:p>
            <a:pPr lvl="1"/>
            <a:r>
              <a:rPr lang="en-US" b="0" dirty="0" smtClean="0">
                <a:solidFill>
                  <a:srgbClr val="000090"/>
                </a:solidFill>
              </a:rPr>
              <a:t>Alignment can check for gross mistakes but never move sensors on ladder or PXL ladder on sector. </a:t>
            </a:r>
            <a:r>
              <a:rPr lang="en-US" sz="1800" b="0" dirty="0" smtClean="0">
                <a:solidFill>
                  <a:srgbClr val="0000FF"/>
                </a:solidFill>
              </a:rPr>
              <a:t>Note: this has been our way, not a universal truth</a:t>
            </a:r>
          </a:p>
          <a:p>
            <a:pPr lvl="1"/>
            <a:endParaRPr lang="en-US" b="0" dirty="0" smtClean="0">
              <a:solidFill>
                <a:srgbClr val="000090"/>
              </a:solidFill>
            </a:endParaRPr>
          </a:p>
          <a:p>
            <a:r>
              <a:rPr lang="en-US" b="0" dirty="0" smtClean="0">
                <a:solidFill>
                  <a:srgbClr val="000090"/>
                </a:solidFill>
              </a:rPr>
              <a:t>Survey raw measurements can be saved externally (CVS). Geometry and fitted parameters reside in the </a:t>
            </a:r>
            <a:r>
              <a:rPr lang="en-US" b="0" dirty="0" err="1" smtClean="0">
                <a:solidFill>
                  <a:srgbClr val="000090"/>
                </a:solidFill>
              </a:rPr>
              <a:t>Db</a:t>
            </a:r>
            <a:r>
              <a:rPr lang="en-US" b="0" dirty="0" smtClean="0">
                <a:solidFill>
                  <a:srgbClr val="000090"/>
                </a:solidFill>
              </a:rPr>
              <a:t> with a timestamp</a:t>
            </a:r>
          </a:p>
          <a:p>
            <a:endParaRPr lang="en-US" b="0" dirty="0">
              <a:solidFill>
                <a:srgbClr val="000090"/>
              </a:solidFill>
            </a:endParaRPr>
          </a:p>
          <a:p>
            <a:r>
              <a:rPr lang="en-US" b="0" dirty="0" smtClean="0">
                <a:solidFill>
                  <a:srgbClr val="000090"/>
                </a:solidFill>
              </a:rPr>
              <a:t>For each yearly Run the in-situ position of major detector elements needs to be rechecked</a:t>
            </a:r>
          </a:p>
          <a:p>
            <a:endParaRPr lang="en-US" b="0" dirty="0">
              <a:solidFill>
                <a:srgbClr val="00009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2645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032"/>
            <a:ext cx="4932040" cy="609600"/>
          </a:xfrm>
        </p:spPr>
        <p:txBody>
          <a:bodyPr/>
          <a:lstStyle/>
          <a:p>
            <a:pPr algn="l"/>
            <a:r>
              <a:rPr lang="en-US" sz="2800" b="0" dirty="0" smtClean="0">
                <a:solidFill>
                  <a:srgbClr val="0000FF"/>
                </a:solidFill>
              </a:rPr>
              <a:t>Reference system hierarchy</a:t>
            </a:r>
            <a:endParaRPr lang="en-US" sz="2800" b="0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4427984" y="1340768"/>
            <a:ext cx="4320480" cy="3960440"/>
          </a:xfrm>
          <a:prstGeom prst="rect">
            <a:avLst/>
          </a:prstGeom>
          <a:noFill/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4716016" y="1556792"/>
            <a:ext cx="3752800" cy="3536776"/>
          </a:xfrm>
          <a:prstGeom prst="rect">
            <a:avLst/>
          </a:prstGeom>
          <a:noFill/>
          <a:ln w="28575" cap="flat" cmpd="sng" algn="ctr">
            <a:solidFill>
              <a:srgbClr val="00009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355976" y="1700808"/>
            <a:ext cx="432048" cy="72008"/>
          </a:xfrm>
          <a:prstGeom prst="rect">
            <a:avLst/>
          </a:prstGeom>
          <a:solidFill>
            <a:srgbClr val="FF0000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355976" y="4869160"/>
            <a:ext cx="432048" cy="72008"/>
          </a:xfrm>
          <a:prstGeom prst="rect">
            <a:avLst/>
          </a:prstGeom>
          <a:solidFill>
            <a:srgbClr val="FF6600"/>
          </a:solidFill>
          <a:ln w="127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388424" y="1700808"/>
            <a:ext cx="432048" cy="72008"/>
          </a:xfrm>
          <a:prstGeom prst="rect">
            <a:avLst/>
          </a:prstGeom>
          <a:solidFill>
            <a:srgbClr val="008000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388424" y="4869160"/>
            <a:ext cx="432048" cy="72008"/>
          </a:xfrm>
          <a:prstGeom prst="rect">
            <a:avLst/>
          </a:prstGeom>
          <a:solidFill>
            <a:srgbClr val="FF6600"/>
          </a:solidFill>
          <a:ln w="127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08104" y="476672"/>
            <a:ext cx="2919715" cy="369332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/>
              <a:t>STAR Magnet=STAR system</a:t>
            </a:r>
            <a:endParaRPr lang="en-US" sz="1800" dirty="0"/>
          </a:p>
        </p:txBody>
      </p:sp>
      <p:cxnSp>
        <p:nvCxnSpPr>
          <p:cNvPr id="14" name="Straight Arrow Connector 13"/>
          <p:cNvCxnSpPr>
            <a:stCxn id="12" idx="2"/>
            <a:endCxn id="5" idx="0"/>
          </p:cNvCxnSpPr>
          <p:nvPr/>
        </p:nvCxnSpPr>
        <p:spPr bwMode="auto">
          <a:xfrm flipH="1">
            <a:off x="6588224" y="846004"/>
            <a:ext cx="379738" cy="4947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3203848" y="764704"/>
            <a:ext cx="1313180" cy="369332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/>
              <a:t>TPC system</a:t>
            </a:r>
            <a:endParaRPr lang="en-US" sz="1800" dirty="0"/>
          </a:p>
        </p:txBody>
      </p:sp>
      <p:cxnSp>
        <p:nvCxnSpPr>
          <p:cNvPr id="16" name="Straight Arrow Connector 15"/>
          <p:cNvCxnSpPr>
            <a:stCxn id="15" idx="3"/>
            <a:endCxn id="6" idx="0"/>
          </p:cNvCxnSpPr>
          <p:nvPr/>
        </p:nvCxnSpPr>
        <p:spPr bwMode="auto">
          <a:xfrm>
            <a:off x="4517028" y="949370"/>
            <a:ext cx="2075388" cy="60742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TextBox 18"/>
          <p:cNvSpPr txBox="1"/>
          <p:nvPr/>
        </p:nvSpPr>
        <p:spPr>
          <a:xfrm>
            <a:off x="5076056" y="1700808"/>
            <a:ext cx="1201884" cy="369332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/>
              <a:t>Fixed </a:t>
            </a:r>
            <a:r>
              <a:rPr lang="en-US" sz="1800" dirty="0" err="1" smtClean="0"/>
              <a:t>x,y,z</a:t>
            </a:r>
            <a:endParaRPr lang="en-US" sz="1800" dirty="0"/>
          </a:p>
        </p:txBody>
      </p:sp>
      <p:cxnSp>
        <p:nvCxnSpPr>
          <p:cNvPr id="20" name="Straight Arrow Connector 19"/>
          <p:cNvCxnSpPr>
            <a:stCxn id="19" idx="1"/>
            <a:endCxn id="7" idx="3"/>
          </p:cNvCxnSpPr>
          <p:nvPr/>
        </p:nvCxnSpPr>
        <p:spPr bwMode="auto">
          <a:xfrm flipH="1" flipV="1">
            <a:off x="4788024" y="1736812"/>
            <a:ext cx="288032" cy="14866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5436096" y="5517232"/>
            <a:ext cx="1402948" cy="369332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/>
              <a:t>Fixed-1D-rot</a:t>
            </a:r>
            <a:endParaRPr lang="en-US" sz="1800" dirty="0"/>
          </a:p>
        </p:txBody>
      </p:sp>
      <p:cxnSp>
        <p:nvCxnSpPr>
          <p:cNvPr id="24" name="Straight Arrow Connector 23"/>
          <p:cNvCxnSpPr>
            <a:stCxn id="23" idx="0"/>
            <a:endCxn id="8" idx="2"/>
          </p:cNvCxnSpPr>
          <p:nvPr/>
        </p:nvCxnSpPr>
        <p:spPr bwMode="auto">
          <a:xfrm flipH="1" flipV="1">
            <a:off x="4572000" y="4941168"/>
            <a:ext cx="1565570" cy="5760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>
            <a:stCxn id="23" idx="0"/>
            <a:endCxn id="10" idx="2"/>
          </p:cNvCxnSpPr>
          <p:nvPr/>
        </p:nvCxnSpPr>
        <p:spPr bwMode="auto">
          <a:xfrm flipV="1">
            <a:off x="6137570" y="4941168"/>
            <a:ext cx="2466878" cy="5760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0" name="TextBox 29"/>
          <p:cNvSpPr txBox="1"/>
          <p:nvPr/>
        </p:nvSpPr>
        <p:spPr>
          <a:xfrm>
            <a:off x="7524328" y="1691516"/>
            <a:ext cx="659180" cy="369332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/>
              <a:t>Float</a:t>
            </a:r>
            <a:endParaRPr lang="en-US" sz="1800" dirty="0"/>
          </a:p>
        </p:txBody>
      </p:sp>
      <p:sp>
        <p:nvSpPr>
          <p:cNvPr id="31" name="Rectangle 30"/>
          <p:cNvSpPr/>
          <p:nvPr/>
        </p:nvSpPr>
        <p:spPr bwMode="auto">
          <a:xfrm>
            <a:off x="4762624" y="2632720"/>
            <a:ext cx="3672408" cy="1296144"/>
          </a:xfrm>
          <a:prstGeom prst="rect">
            <a:avLst/>
          </a:prstGeom>
          <a:noFill/>
          <a:ln w="28575" cap="flat" cmpd="sng" algn="ctr">
            <a:solidFill>
              <a:srgbClr val="07501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4644008" y="2780928"/>
            <a:ext cx="144016" cy="72008"/>
          </a:xfrm>
          <a:prstGeom prst="rect">
            <a:avLst/>
          </a:prstGeom>
          <a:solidFill>
            <a:srgbClr val="800000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8388424" y="3717032"/>
            <a:ext cx="144016" cy="72008"/>
          </a:xfrm>
          <a:prstGeom prst="rect">
            <a:avLst/>
          </a:prstGeom>
          <a:solidFill>
            <a:srgbClr val="FF6600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8388424" y="2780928"/>
            <a:ext cx="144016" cy="72008"/>
          </a:xfrm>
          <a:prstGeom prst="rect">
            <a:avLst/>
          </a:prstGeom>
          <a:solidFill>
            <a:srgbClr val="008000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4644008" y="3717032"/>
            <a:ext cx="144016" cy="72008"/>
          </a:xfrm>
          <a:prstGeom prst="rect">
            <a:avLst/>
          </a:prstGeom>
          <a:solidFill>
            <a:srgbClr val="FF6600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6" name="Content Placeholder 2"/>
          <p:cNvSpPr>
            <a:spLocks noGrp="1"/>
          </p:cNvSpPr>
          <p:nvPr>
            <p:ph idx="1"/>
          </p:nvPr>
        </p:nvSpPr>
        <p:spPr>
          <a:xfrm>
            <a:off x="107504" y="1268760"/>
            <a:ext cx="3888432" cy="4608512"/>
          </a:xfrm>
        </p:spPr>
        <p:txBody>
          <a:bodyPr/>
          <a:lstStyle/>
          <a:p>
            <a:r>
              <a:rPr lang="en-US" b="0" dirty="0" smtClean="0">
                <a:solidFill>
                  <a:srgbClr val="000090"/>
                </a:solidFill>
              </a:rPr>
              <a:t>Star Magnet defines overall system (Field map)</a:t>
            </a:r>
          </a:p>
          <a:p>
            <a:r>
              <a:rPr lang="en-US" b="0" dirty="0" smtClean="0">
                <a:solidFill>
                  <a:srgbClr val="000090"/>
                </a:solidFill>
              </a:rPr>
              <a:t>TPC is the first important system for HFT (relative positioning), attached to Magnet</a:t>
            </a:r>
          </a:p>
          <a:p>
            <a:r>
              <a:rPr lang="en-US" dirty="0" smtClean="0">
                <a:solidFill>
                  <a:srgbClr val="000090"/>
                </a:solidFill>
              </a:rPr>
              <a:t>ESC/WSC </a:t>
            </a:r>
            <a:r>
              <a:rPr lang="en-US" b="0" dirty="0" smtClean="0">
                <a:solidFill>
                  <a:srgbClr val="000090"/>
                </a:solidFill>
              </a:rPr>
              <a:t>attached to TPC wheel. It defines the HFT system’s relation (as </a:t>
            </a:r>
            <a:r>
              <a:rPr lang="en-US" b="0" dirty="0">
                <a:solidFill>
                  <a:srgbClr val="000090"/>
                </a:solidFill>
              </a:rPr>
              <a:t>a </a:t>
            </a:r>
            <a:r>
              <a:rPr lang="en-US" b="0" dirty="0" smtClean="0">
                <a:solidFill>
                  <a:srgbClr val="000090"/>
                </a:solidFill>
              </a:rPr>
              <a:t>whole) to TPC system</a:t>
            </a:r>
          </a:p>
          <a:p>
            <a:r>
              <a:rPr lang="en-US" b="0" dirty="0" smtClean="0">
                <a:solidFill>
                  <a:srgbClr val="000090"/>
                </a:solidFill>
              </a:rPr>
              <a:t>See next slides for systems inside the HFT complex</a:t>
            </a:r>
          </a:p>
          <a:p>
            <a:r>
              <a:rPr lang="en-US" b="0" dirty="0" smtClean="0">
                <a:solidFill>
                  <a:srgbClr val="000090"/>
                </a:solidFill>
              </a:rPr>
              <a:t>Beam line constraint (new) is not a factor (?)</a:t>
            </a:r>
          </a:p>
          <a:p>
            <a:endParaRPr lang="en-US" b="0" dirty="0" smtClean="0">
              <a:solidFill>
                <a:srgbClr val="000090"/>
              </a:solidFill>
            </a:endParaRPr>
          </a:p>
          <a:p>
            <a:endParaRPr lang="en-US" b="0" dirty="0">
              <a:solidFill>
                <a:srgbClr val="000090"/>
              </a:solidFill>
            </a:endParaRPr>
          </a:p>
        </p:txBody>
      </p:sp>
      <p:cxnSp>
        <p:nvCxnSpPr>
          <p:cNvPr id="41" name="Straight Arrow Connector 40"/>
          <p:cNvCxnSpPr>
            <a:stCxn id="30" idx="3"/>
            <a:endCxn id="9" idx="1"/>
          </p:cNvCxnSpPr>
          <p:nvPr/>
        </p:nvCxnSpPr>
        <p:spPr bwMode="auto">
          <a:xfrm flipV="1">
            <a:off x="8183508" y="1736812"/>
            <a:ext cx="204916" cy="1393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4" name="Straight Arrow Connector 43"/>
          <p:cNvCxnSpPr/>
          <p:nvPr/>
        </p:nvCxnSpPr>
        <p:spPr bwMode="auto">
          <a:xfrm flipV="1">
            <a:off x="3779912" y="2132856"/>
            <a:ext cx="936104" cy="36004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7" name="Straight Arrow Connector 46"/>
          <p:cNvCxnSpPr/>
          <p:nvPr/>
        </p:nvCxnSpPr>
        <p:spPr bwMode="auto">
          <a:xfrm flipV="1">
            <a:off x="3923928" y="1484784"/>
            <a:ext cx="504056" cy="2160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0" name="Straight Arrow Connector 49"/>
          <p:cNvCxnSpPr/>
          <p:nvPr/>
        </p:nvCxnSpPr>
        <p:spPr bwMode="auto">
          <a:xfrm flipV="1">
            <a:off x="3779912" y="2636912"/>
            <a:ext cx="1656184" cy="13681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7" name="TextBox 56"/>
          <p:cNvSpPr txBox="1"/>
          <p:nvPr/>
        </p:nvSpPr>
        <p:spPr>
          <a:xfrm>
            <a:off x="107504" y="6413266"/>
            <a:ext cx="8284590" cy="400110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solidFill>
              <a:srgbClr val="075014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+mn-lt"/>
              </a:rPr>
              <a:t>Experts please watch following slides – I need your input/comments</a:t>
            </a:r>
            <a:endParaRPr lang="en-US" sz="2000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770834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y2013_support_material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16" t="38316" r="11223" b="27156"/>
          <a:stretch/>
        </p:blipFill>
        <p:spPr>
          <a:xfrm>
            <a:off x="166813" y="201340"/>
            <a:ext cx="8856984" cy="6418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3472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44624"/>
            <a:ext cx="6705600" cy="504056"/>
          </a:xfrm>
        </p:spPr>
        <p:txBody>
          <a:bodyPr/>
          <a:lstStyle/>
          <a:p>
            <a:r>
              <a:rPr lang="en-US" sz="2800" dirty="0" smtClean="0"/>
              <a:t>General Layout</a:t>
            </a:r>
            <a:endParaRPr lang="en-US" sz="28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-198" b="528"/>
          <a:stretch/>
        </p:blipFill>
        <p:spPr>
          <a:xfrm>
            <a:off x="899592" y="620688"/>
            <a:ext cx="7196336" cy="4300039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 rot="1389916">
            <a:off x="3713694" y="2432419"/>
            <a:ext cx="842586" cy="252610"/>
            <a:chOff x="1187624" y="6033988"/>
            <a:chExt cx="1296144" cy="307777"/>
          </a:xfrm>
        </p:grpSpPr>
        <p:sp>
          <p:nvSpPr>
            <p:cNvPr id="6" name="Rectangle 5"/>
            <p:cNvSpPr/>
            <p:nvPr/>
          </p:nvSpPr>
          <p:spPr bwMode="auto">
            <a:xfrm>
              <a:off x="1187624" y="6093296"/>
              <a:ext cx="1296144" cy="216024"/>
            </a:xfrm>
            <a:prstGeom prst="rect">
              <a:avLst/>
            </a:prstGeom>
            <a:solidFill>
              <a:srgbClr val="FF660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547664" y="6033988"/>
              <a:ext cx="52927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latin typeface="+mn-lt"/>
                </a:rPr>
                <a:t>IST</a:t>
              </a:r>
              <a:endParaRPr lang="en-US" sz="1400" b="1" dirty="0">
                <a:latin typeface="+mn-lt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 rot="1473083">
            <a:off x="3974254" y="2190167"/>
            <a:ext cx="1025283" cy="244804"/>
            <a:chOff x="1187623" y="6058301"/>
            <a:chExt cx="1341410" cy="297110"/>
          </a:xfrm>
        </p:grpSpPr>
        <p:sp>
          <p:nvSpPr>
            <p:cNvPr id="10" name="Rectangle 9"/>
            <p:cNvSpPr/>
            <p:nvPr/>
          </p:nvSpPr>
          <p:spPr bwMode="auto">
            <a:xfrm>
              <a:off x="1187623" y="6153629"/>
              <a:ext cx="1341410" cy="155690"/>
            </a:xfrm>
            <a:prstGeom prst="rect">
              <a:avLst/>
            </a:prstGeom>
            <a:solidFill>
              <a:srgbClr val="FFFF99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530689" y="6058301"/>
              <a:ext cx="616734" cy="297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latin typeface="+mn-lt"/>
                </a:rPr>
                <a:t>SSD</a:t>
              </a:r>
              <a:endParaRPr lang="en-US" sz="1200" b="1" dirty="0">
                <a:latin typeface="+mn-lt"/>
              </a:endParaRPr>
            </a:p>
          </p:txBody>
        </p:sp>
      </p:grpSp>
      <p:pic>
        <p:nvPicPr>
          <p:cNvPr id="12" name="Picture 11" descr="IDS_layout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4" t="8989" r="5244"/>
          <a:stretch/>
        </p:blipFill>
        <p:spPr>
          <a:xfrm>
            <a:off x="114300" y="3861048"/>
            <a:ext cx="4889748" cy="292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733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23528" y="3140968"/>
            <a:ext cx="5076056" cy="3433192"/>
            <a:chOff x="1403648" y="2276872"/>
            <a:chExt cx="5076056" cy="3433192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3" cstate="print">
              <a:lum bright="24000" contrast="41000"/>
            </a:blip>
            <a:srcRect/>
            <a:stretch>
              <a:fillRect/>
            </a:stretch>
          </p:blipFill>
          <p:spPr bwMode="auto">
            <a:xfrm>
              <a:off x="1403648" y="2276872"/>
              <a:ext cx="5076056" cy="3433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11" name="Group 10"/>
            <p:cNvGrpSpPr/>
            <p:nvPr/>
          </p:nvGrpSpPr>
          <p:grpSpPr>
            <a:xfrm rot="931519">
              <a:off x="4177861" y="3553267"/>
              <a:ext cx="1067360" cy="388037"/>
              <a:chOff x="1187624" y="5691076"/>
              <a:chExt cx="1296144" cy="618244"/>
            </a:xfrm>
          </p:grpSpPr>
          <p:sp>
            <p:nvSpPr>
              <p:cNvPr id="12" name="Rectangle 11"/>
              <p:cNvSpPr/>
              <p:nvPr/>
            </p:nvSpPr>
            <p:spPr bwMode="auto">
              <a:xfrm>
                <a:off x="1187624" y="6093296"/>
                <a:ext cx="1296144" cy="216024"/>
              </a:xfrm>
              <a:prstGeom prst="rect">
                <a:avLst/>
              </a:prstGeom>
              <a:solidFill>
                <a:srgbClr val="FF6600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charset="0"/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1475059" y="5691076"/>
                <a:ext cx="52927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 smtClean="0">
                    <a:latin typeface="+mn-lt"/>
                  </a:rPr>
                  <a:t>IST</a:t>
                </a:r>
                <a:endParaRPr lang="en-US" sz="1400" b="1" dirty="0">
                  <a:latin typeface="+mn-lt"/>
                </a:endParaRPr>
              </a:p>
            </p:txBody>
          </p:sp>
        </p:grpSp>
      </p:grpSp>
      <p:pic>
        <p:nvPicPr>
          <p:cNvPr id="8" name="Picture 7" descr="P1000610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4" t="28928" r="15834" b="25287"/>
          <a:stretch/>
        </p:blipFill>
        <p:spPr>
          <a:xfrm>
            <a:off x="2555776" y="476672"/>
            <a:ext cx="6362700" cy="2794000"/>
          </a:xfrm>
          <a:prstGeom prst="rect">
            <a:avLst/>
          </a:prstGeom>
        </p:spPr>
      </p:pic>
      <p:cxnSp>
        <p:nvCxnSpPr>
          <p:cNvPr id="14" name="Straight Arrow Connector 13"/>
          <p:cNvCxnSpPr/>
          <p:nvPr/>
        </p:nvCxnSpPr>
        <p:spPr bwMode="auto">
          <a:xfrm flipV="1">
            <a:off x="1547664" y="1916832"/>
            <a:ext cx="2376264" cy="165618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18" name="Straight Arrow Connector 17"/>
          <p:cNvCxnSpPr/>
          <p:nvPr/>
        </p:nvCxnSpPr>
        <p:spPr bwMode="auto">
          <a:xfrm flipV="1">
            <a:off x="4283968" y="2204864"/>
            <a:ext cx="1800200" cy="26896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sp>
        <p:nvSpPr>
          <p:cNvPr id="20" name="Content Placeholder 2"/>
          <p:cNvSpPr txBox="1">
            <a:spLocks/>
          </p:cNvSpPr>
          <p:nvPr/>
        </p:nvSpPr>
        <p:spPr bwMode="auto">
          <a:xfrm>
            <a:off x="5508104" y="3933056"/>
            <a:ext cx="3528392" cy="216024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Tx/>
              <a:buNone/>
              <a:defRPr sz="2000" b="1">
                <a:solidFill>
                  <a:srgbClr val="FF0000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796" indent="-28569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rgbClr val="000099"/>
                </a:solidFill>
                <a:latin typeface="+mn-lt"/>
                <a:ea typeface="ＭＳ Ｐゴシック" charset="-128"/>
              </a:defRPr>
            </a:lvl2pPr>
            <a:lvl3pPr marL="114276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 b="1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599868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697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07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97118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42828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88539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 marL="342900" indent="-342900" algn="l">
              <a:buFont typeface="Arial"/>
              <a:buChar char="•"/>
            </a:pPr>
            <a:r>
              <a:rPr lang="en-US" b="0" dirty="0" smtClean="0">
                <a:solidFill>
                  <a:srgbClr val="000090"/>
                </a:solidFill>
              </a:rPr>
              <a:t>The IST and PXL is a common/co-moving system</a:t>
            </a:r>
          </a:p>
          <a:p>
            <a:pPr marL="342900" indent="-342900" algn="l">
              <a:buFont typeface="Arial"/>
              <a:buChar char="•"/>
            </a:pPr>
            <a:endParaRPr lang="en-US" b="0" dirty="0" smtClean="0">
              <a:solidFill>
                <a:srgbClr val="000090"/>
              </a:solidFill>
            </a:endParaRPr>
          </a:p>
          <a:p>
            <a:pPr marL="342900" indent="-342900" algn="l">
              <a:buFont typeface="Arial"/>
              <a:buChar char="•"/>
            </a:pPr>
            <a:r>
              <a:rPr lang="en-US" b="0" dirty="0" smtClean="0">
                <a:solidFill>
                  <a:srgbClr val="000090"/>
                </a:solidFill>
              </a:rPr>
              <a:t>The SSD is independent</a:t>
            </a:r>
            <a:endParaRPr lang="en-US" b="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5811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95000"/>
            </a:schemeClr>
          </a:solidFill>
          <a:ln>
            <a:noFill/>
          </a:ln>
        </p:spPr>
        <p:txBody>
          <a:bodyPr/>
          <a:lstStyle/>
          <a:p>
            <a:r>
              <a:rPr lang="en-US" sz="2400" b="0" dirty="0" smtClean="0"/>
              <a:t>But…OSC and PST are connected(?) </a:t>
            </a:r>
            <a:endParaRPr lang="en-US" sz="2400" b="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rcRect t="1937" b="1937"/>
          <a:stretch>
            <a:fillRect/>
          </a:stretch>
        </p:blipFill>
        <p:spPr>
          <a:xfrm>
            <a:off x="899592" y="1556792"/>
            <a:ext cx="7772400" cy="4572000"/>
          </a:xfrm>
          <a:solidFill>
            <a:schemeClr val="bg1"/>
          </a:solidFill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6" name="Oval 5"/>
          <p:cNvSpPr/>
          <p:nvPr/>
        </p:nvSpPr>
        <p:spPr bwMode="auto">
          <a:xfrm>
            <a:off x="1475656" y="1412776"/>
            <a:ext cx="1296144" cy="1944216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7452320" y="1844824"/>
            <a:ext cx="1296144" cy="1944216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cxnSp>
        <p:nvCxnSpPr>
          <p:cNvPr id="9" name="Straight Arrow Connector 8"/>
          <p:cNvCxnSpPr>
            <a:stCxn id="2" idx="2"/>
          </p:cNvCxnSpPr>
          <p:nvPr/>
        </p:nvCxnSpPr>
        <p:spPr bwMode="auto">
          <a:xfrm flipH="1">
            <a:off x="2339752" y="914402"/>
            <a:ext cx="2003648" cy="201054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/>
          <p:cNvCxnSpPr>
            <a:stCxn id="2" idx="2"/>
          </p:cNvCxnSpPr>
          <p:nvPr/>
        </p:nvCxnSpPr>
        <p:spPr bwMode="auto">
          <a:xfrm>
            <a:off x="4343400" y="914402"/>
            <a:ext cx="3829000" cy="208255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" name="TextBox 2"/>
          <p:cNvSpPr txBox="1"/>
          <p:nvPr/>
        </p:nvSpPr>
        <p:spPr>
          <a:xfrm>
            <a:off x="4277821" y="3068960"/>
            <a:ext cx="1135948" cy="369332"/>
          </a:xfrm>
          <a:prstGeom prst="rect">
            <a:avLst/>
          </a:prstGeom>
          <a:solidFill>
            <a:srgbClr val="FFF5E6"/>
          </a:solidFill>
          <a:ln>
            <a:solidFill>
              <a:srgbClr val="00CC99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/>
              <a:t>PST (IST)</a:t>
            </a:r>
            <a:endParaRPr lang="en-US" sz="1800" dirty="0"/>
          </a:p>
        </p:txBody>
      </p:sp>
      <p:sp>
        <p:nvSpPr>
          <p:cNvPr id="11" name="TextBox 10"/>
          <p:cNvSpPr txBox="1"/>
          <p:nvPr/>
        </p:nvSpPr>
        <p:spPr>
          <a:xfrm>
            <a:off x="4283968" y="2539504"/>
            <a:ext cx="1268609" cy="369332"/>
          </a:xfrm>
          <a:prstGeom prst="rect">
            <a:avLst/>
          </a:prstGeom>
          <a:solidFill>
            <a:srgbClr val="FFF5E6"/>
          </a:solidFill>
          <a:ln>
            <a:solidFill>
              <a:srgbClr val="00CC99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/>
              <a:t>OSC (SSD)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25050155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20555</TotalTime>
  <Words>1504</Words>
  <Application>Microsoft Macintosh PowerPoint</Application>
  <PresentationFormat>On-screen Show (4:3)</PresentationFormat>
  <Paragraphs>216</Paragraphs>
  <Slides>20</Slides>
  <Notes>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Blank Presentation</vt:lpstr>
      <vt:lpstr>PowerPoint.Show.8</vt:lpstr>
      <vt:lpstr>Equation</vt:lpstr>
      <vt:lpstr>Overview </vt:lpstr>
      <vt:lpstr>Outline </vt:lpstr>
      <vt:lpstr>PowerPoint Presentation</vt:lpstr>
      <vt:lpstr>Task features</vt:lpstr>
      <vt:lpstr>Reference system hierarchy</vt:lpstr>
      <vt:lpstr>PowerPoint Presentation</vt:lpstr>
      <vt:lpstr>General Layout</vt:lpstr>
      <vt:lpstr>PowerPoint Presentation</vt:lpstr>
      <vt:lpstr>But…OSC and PST are connected(?) </vt:lpstr>
      <vt:lpstr>Eric’s system definitions</vt:lpstr>
      <vt:lpstr>Reference system(s) issues</vt:lpstr>
      <vt:lpstr>Offline use of Survey Info</vt:lpstr>
      <vt:lpstr>PowerPoint Presentation</vt:lpstr>
      <vt:lpstr>Alignment methods (outline only)</vt:lpstr>
      <vt:lpstr>Procedure</vt:lpstr>
      <vt:lpstr>Figure of merit for HFT alignment.</vt:lpstr>
      <vt:lpstr>Schedule - Manpower</vt:lpstr>
      <vt:lpstr>Schedule</vt:lpstr>
      <vt:lpstr>Open Items/Issues</vt:lpstr>
      <vt:lpstr>Summary 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HFT Project Overview</dc:title>
  <dc:subject/>
  <dc:creator>HG HGR</dc:creator>
  <cp:keywords/>
  <dc:description/>
  <cp:lastModifiedBy>Spyridon Margetis</cp:lastModifiedBy>
  <cp:revision>431</cp:revision>
  <cp:lastPrinted>2005-05-03T16:20:45Z</cp:lastPrinted>
  <dcterms:created xsi:type="dcterms:W3CDTF">2010-12-08T17:11:25Z</dcterms:created>
  <dcterms:modified xsi:type="dcterms:W3CDTF">2012-10-11T12:23:34Z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74911593</vt:i4>
  </property>
  <property fmtid="{D5CDD505-2E9C-101B-9397-08002B2CF9AE}" pid="3" name="_EmailSubject">
    <vt:lpwstr/>
  </property>
  <property fmtid="{D5CDD505-2E9C-101B-9397-08002B2CF9AE}" pid="4" name="_AuthorEmail">
    <vt:lpwstr>HHWieman@lbl.gov</vt:lpwstr>
  </property>
  <property fmtid="{D5CDD505-2E9C-101B-9397-08002B2CF9AE}" pid="5" name="_AuthorEmailDisplayName">
    <vt:lpwstr>Howard Wieman</vt:lpwstr>
  </property>
  <property fmtid="{D5CDD505-2E9C-101B-9397-08002B2CF9AE}" pid="6" name="_ReviewingToolsShownOnce">
    <vt:lpwstr/>
  </property>
</Properties>
</file>