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80" r:id="rId2"/>
    <p:sldId id="420" r:id="rId3"/>
    <p:sldId id="419" r:id="rId4"/>
    <p:sldId id="411" r:id="rId5"/>
    <p:sldId id="381" r:id="rId6"/>
    <p:sldId id="378" r:id="rId7"/>
    <p:sldId id="423" r:id="rId8"/>
    <p:sldId id="424" r:id="rId9"/>
    <p:sldId id="422" r:id="rId10"/>
    <p:sldId id="427" r:id="rId11"/>
    <p:sldId id="428" r:id="rId12"/>
    <p:sldId id="430" r:id="rId13"/>
    <p:sldId id="426" r:id="rId14"/>
    <p:sldId id="425" r:id="rId15"/>
    <p:sldId id="431" r:id="rId16"/>
    <p:sldId id="436" r:id="rId17"/>
    <p:sldId id="439" r:id="rId18"/>
    <p:sldId id="438" r:id="rId19"/>
    <p:sldId id="440" r:id="rId20"/>
    <p:sldId id="432" r:id="rId21"/>
    <p:sldId id="435" r:id="rId22"/>
    <p:sldId id="433" r:id="rId23"/>
    <p:sldId id="434" r:id="rId24"/>
    <p:sldId id="429" r:id="rId25"/>
    <p:sldId id="441" r:id="rId26"/>
    <p:sldId id="421" r:id="rId27"/>
    <p:sldId id="410" r:id="rId28"/>
    <p:sldId id="437" r:id="rId29"/>
    <p:sldId id="405" r:id="rId30"/>
    <p:sldId id="385" r:id="rId31"/>
    <p:sldId id="361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00FF"/>
    <a:srgbClr val="00FF00"/>
    <a:srgbClr val="205DE7"/>
    <a:srgbClr val="62C260"/>
    <a:srgbClr val="FF3300"/>
    <a:srgbClr val="117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0" autoAdjust="0"/>
  </p:normalViewPr>
  <p:slideViewPr>
    <p:cSldViewPr>
      <p:cViewPr varScale="1">
        <p:scale>
          <a:sx n="102" d="100"/>
          <a:sy n="102" d="100"/>
        </p:scale>
        <p:origin x="-3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0AB07D0B-43EF-9142-9D67-C194B9A0276B}" type="datetime1">
              <a:rPr lang="en-US"/>
              <a:pPr>
                <a:defRPr/>
              </a:pPr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01D31616-5C88-C240-9016-F608C06B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5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4B5BC30D-C89E-DF45-9831-F8CFAC2F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10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MAPS=Monolithic Active Pixel Sensor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8D75FBD3-08C2-3A43-8492-B7666B6AB25A}" type="slidenum">
              <a:rPr lang="en-US" sz="1300"/>
              <a:pPr/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C7D144D-6389-E74A-AE32-237ED5D11F95}" type="slidenum">
              <a:rPr lang="en-US" sz="1300"/>
              <a:pPr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661" tIns="48331" rIns="96661" bIns="48331"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ヒラギノ角ゴ Pro W3" charset="0"/>
                <a:cs typeface="ヒラギノ角ゴ Pro W3" charset="0"/>
              </a:rPr>
              <a:t>Highlight detecting short lived particles – </a:t>
            </a:r>
          </a:p>
          <a:p>
            <a:r>
              <a:rPr lang="en-US">
                <a:ea typeface="ヒラギノ角ゴ Pro W3" charset="0"/>
                <a:cs typeface="ヒラギノ角ゴ Pro W3" charset="0"/>
              </a:rPr>
              <a:t>you have heard about the physics in previous talks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26B2F6F-FBD1-7544-8078-EC7A1B7D3A80}" type="slidenum">
              <a:rPr lang="en-US" sz="1300"/>
              <a:pPr/>
              <a:t>4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C7D144D-6389-E74A-AE32-237ED5D11F95}" type="slidenum">
              <a:rPr lang="en-US" sz="1300"/>
              <a:pPr/>
              <a:t>5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8045450" y="76200"/>
            <a:ext cx="1098550" cy="381000"/>
            <a:chOff x="5181600" y="1295400"/>
            <a:chExt cx="1097990" cy="381000"/>
          </a:xfrm>
        </p:grpSpPr>
        <p:sp>
          <p:nvSpPr>
            <p:cNvPr id="5" name="5-Point Star 16"/>
            <p:cNvSpPr>
              <a:spLocks/>
            </p:cNvSpPr>
            <p:nvPr/>
          </p:nvSpPr>
          <p:spPr bwMode="auto">
            <a:xfrm>
              <a:off x="5181600" y="1295400"/>
              <a:ext cx="380806" cy="381000"/>
            </a:xfrm>
            <a:custGeom>
              <a:avLst/>
              <a:gdLst>
                <a:gd name="T0" fmla="*/ 190500 w 381000"/>
                <a:gd name="T1" fmla="*/ 0 h 381000"/>
                <a:gd name="T2" fmla="*/ 0 w 381000"/>
                <a:gd name="T3" fmla="*/ 145529 h 381000"/>
                <a:gd name="T4" fmla="*/ 72764 w 381000"/>
                <a:gd name="T5" fmla="*/ 380999 h 381000"/>
                <a:gd name="T6" fmla="*/ 308236 w 381000"/>
                <a:gd name="T7" fmla="*/ 380999 h 381000"/>
                <a:gd name="T8" fmla="*/ 381000 w 381000"/>
                <a:gd name="T9" fmla="*/ 145529 h 3810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7737 w 381000"/>
                <a:gd name="T16" fmla="*/ 145530 h 381000"/>
                <a:gd name="T17" fmla="*/ 263263 w 381000"/>
                <a:gd name="T18" fmla="*/ 291056 h 38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6" y="380999"/>
                  </a:lnTo>
                  <a:lnTo>
                    <a:pt x="190500" y="291056"/>
                  </a:lnTo>
                  <a:lnTo>
                    <a:pt x="72764" y="380999"/>
                  </a:lnTo>
                  <a:lnTo>
                    <a:pt x="117737" y="23547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221268" y="1363663"/>
              <a:ext cx="105832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i="1" smtClean="0">
                  <a:solidFill>
                    <a:srgbClr val="0000FF"/>
                  </a:solidFill>
                </a:rPr>
                <a:t>STAR HFT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2013 International Conference on  Applications of Nuclear Techniques  Crete, Greece  June 23-29, 2013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E6B8C801-0ED3-4A45-B1AA-7DF8C1498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7B5B9E89-8352-5447-A306-8E17CE9E951C}" type="slidenum">
              <a:rPr lang="en-US" sz="1200" smtClean="0"/>
              <a:pPr algn="r" eaLnBrk="1" hangingPunct="1">
                <a:defRPr/>
              </a:pPr>
              <a:t>‹#›</a:t>
            </a:fld>
            <a:endParaRPr lang="en-US" sz="1200" smtClean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8045450" y="76200"/>
            <a:ext cx="1098550" cy="381000"/>
            <a:chOff x="5181600" y="1295400"/>
            <a:chExt cx="1097990" cy="381000"/>
          </a:xfrm>
        </p:grpSpPr>
        <p:sp>
          <p:nvSpPr>
            <p:cNvPr id="8" name="5-Point Star 26"/>
            <p:cNvSpPr>
              <a:spLocks/>
            </p:cNvSpPr>
            <p:nvPr/>
          </p:nvSpPr>
          <p:spPr bwMode="auto">
            <a:xfrm>
              <a:off x="5181600" y="1295400"/>
              <a:ext cx="380806" cy="381000"/>
            </a:xfrm>
            <a:custGeom>
              <a:avLst/>
              <a:gdLst>
                <a:gd name="T0" fmla="*/ 190500 w 381000"/>
                <a:gd name="T1" fmla="*/ 0 h 381000"/>
                <a:gd name="T2" fmla="*/ 0 w 381000"/>
                <a:gd name="T3" fmla="*/ 145529 h 381000"/>
                <a:gd name="T4" fmla="*/ 72764 w 381000"/>
                <a:gd name="T5" fmla="*/ 380999 h 381000"/>
                <a:gd name="T6" fmla="*/ 308236 w 381000"/>
                <a:gd name="T7" fmla="*/ 380999 h 381000"/>
                <a:gd name="T8" fmla="*/ 381000 w 381000"/>
                <a:gd name="T9" fmla="*/ 145529 h 3810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7737 w 381000"/>
                <a:gd name="T16" fmla="*/ 145530 h 381000"/>
                <a:gd name="T17" fmla="*/ 263263 w 381000"/>
                <a:gd name="T18" fmla="*/ 291056 h 38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6" y="380999"/>
                  </a:lnTo>
                  <a:lnTo>
                    <a:pt x="190500" y="291056"/>
                  </a:lnTo>
                  <a:lnTo>
                    <a:pt x="72764" y="380999"/>
                  </a:lnTo>
                  <a:lnTo>
                    <a:pt x="117737" y="23547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5221268" y="1363663"/>
              <a:ext cx="105832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i="1" smtClean="0">
                  <a:solidFill>
                    <a:srgbClr val="0000FF"/>
                  </a:solidFill>
                </a:rPr>
                <a:t>STAR HFT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2013 International Conference on  Applications of Nuclear Techniques  Crete, Greece  June 23-29,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73D700F5-3C6B-1346-95CA-AF46C0B30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CF86FFEE-F327-3940-A5D2-2F763A1E220A}" type="slidenum">
              <a:rPr lang="en-US" sz="1200" smtClean="0"/>
              <a:pPr algn="r" eaLnBrk="1" hangingPunct="1">
                <a:defRPr/>
              </a:pPr>
              <a:t>‹#›</a:t>
            </a:fld>
            <a:endParaRPr lang="en-US" sz="120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048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8045450" y="76200"/>
            <a:ext cx="1098550" cy="381000"/>
            <a:chOff x="5181600" y="1295400"/>
            <a:chExt cx="1097990" cy="381000"/>
          </a:xfrm>
        </p:grpSpPr>
        <p:sp>
          <p:nvSpPr>
            <p:cNvPr id="8" name="5-Point Star 26"/>
            <p:cNvSpPr>
              <a:spLocks/>
            </p:cNvSpPr>
            <p:nvPr/>
          </p:nvSpPr>
          <p:spPr bwMode="auto">
            <a:xfrm>
              <a:off x="5181600" y="1295400"/>
              <a:ext cx="380806" cy="381000"/>
            </a:xfrm>
            <a:custGeom>
              <a:avLst/>
              <a:gdLst>
                <a:gd name="T0" fmla="*/ 190500 w 381000"/>
                <a:gd name="T1" fmla="*/ 0 h 381000"/>
                <a:gd name="T2" fmla="*/ 0 w 381000"/>
                <a:gd name="T3" fmla="*/ 145529 h 381000"/>
                <a:gd name="T4" fmla="*/ 72764 w 381000"/>
                <a:gd name="T5" fmla="*/ 380999 h 381000"/>
                <a:gd name="T6" fmla="*/ 308236 w 381000"/>
                <a:gd name="T7" fmla="*/ 380999 h 381000"/>
                <a:gd name="T8" fmla="*/ 381000 w 381000"/>
                <a:gd name="T9" fmla="*/ 145529 h 3810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7737 w 381000"/>
                <a:gd name="T16" fmla="*/ 145530 h 381000"/>
                <a:gd name="T17" fmla="*/ 263263 w 381000"/>
                <a:gd name="T18" fmla="*/ 291056 h 38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6" y="380999"/>
                  </a:lnTo>
                  <a:lnTo>
                    <a:pt x="190500" y="291056"/>
                  </a:lnTo>
                  <a:lnTo>
                    <a:pt x="72764" y="380999"/>
                  </a:lnTo>
                  <a:lnTo>
                    <a:pt x="117737" y="23547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5221268" y="1363663"/>
              <a:ext cx="105832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i="1" smtClean="0">
                  <a:solidFill>
                    <a:srgbClr val="0000FF"/>
                  </a:solidFill>
                </a:rPr>
                <a:t>STAR HFT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31F8D552-10D4-7640-A85B-3410118A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3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B9EEB49D-419C-8B40-A892-90ACF9074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>
              <a:defRPr/>
            </a:pPr>
            <a:fld id="{7305E552-5B79-524E-84FB-0ED58C4D3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76200"/>
            <a:ext cx="762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01C956A8-ED68-EF42-ACAB-567F1E74667A}" type="slidenum">
              <a:rPr lang="en-US" sz="1200" smtClean="0"/>
              <a:pPr algn="r" eaLnBrk="1" hangingPunct="1">
                <a:defRPr/>
              </a:pPr>
              <a:t>‹#›</a:t>
            </a:fld>
            <a:endParaRPr lang="en-US" sz="1200" smtClean="0"/>
          </a:p>
        </p:txBody>
      </p:sp>
      <p:sp>
        <p:nvSpPr>
          <p:cNvPr id="1029" name="Line 7"/>
          <p:cNvSpPr>
            <a:spLocks noChangeShapeType="1"/>
          </p:cNvSpPr>
          <p:nvPr/>
        </p:nvSpPr>
        <p:spPr bwMode="auto">
          <a:xfrm>
            <a:off x="3810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" name="Group 16"/>
          <p:cNvGrpSpPr>
            <a:grpSpLocks/>
          </p:cNvGrpSpPr>
          <p:nvPr userDrawn="1"/>
        </p:nvGrpSpPr>
        <p:grpSpPr bwMode="auto">
          <a:xfrm>
            <a:off x="8045450" y="76200"/>
            <a:ext cx="1098550" cy="381000"/>
            <a:chOff x="5181600" y="1295400"/>
            <a:chExt cx="1097990" cy="381000"/>
          </a:xfrm>
        </p:grpSpPr>
        <p:sp>
          <p:nvSpPr>
            <p:cNvPr id="18" name="5-Point Star 17"/>
            <p:cNvSpPr>
              <a:spLocks/>
            </p:cNvSpPr>
            <p:nvPr/>
          </p:nvSpPr>
          <p:spPr bwMode="auto">
            <a:xfrm>
              <a:off x="5181600" y="1295400"/>
              <a:ext cx="380806" cy="381000"/>
            </a:xfrm>
            <a:custGeom>
              <a:avLst/>
              <a:gdLst>
                <a:gd name="T0" fmla="*/ 190500 w 381000"/>
                <a:gd name="T1" fmla="*/ 0 h 381000"/>
                <a:gd name="T2" fmla="*/ 0 w 381000"/>
                <a:gd name="T3" fmla="*/ 145529 h 381000"/>
                <a:gd name="T4" fmla="*/ 72764 w 381000"/>
                <a:gd name="T5" fmla="*/ 380999 h 381000"/>
                <a:gd name="T6" fmla="*/ 308236 w 381000"/>
                <a:gd name="T7" fmla="*/ 380999 h 381000"/>
                <a:gd name="T8" fmla="*/ 381000 w 381000"/>
                <a:gd name="T9" fmla="*/ 145529 h 3810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17737 w 381000"/>
                <a:gd name="T16" fmla="*/ 145530 h 381000"/>
                <a:gd name="T17" fmla="*/ 263263 w 381000"/>
                <a:gd name="T18" fmla="*/ 291056 h 38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1000" h="381000">
                  <a:moveTo>
                    <a:pt x="0" y="145529"/>
                  </a:moveTo>
                  <a:lnTo>
                    <a:pt x="145530" y="145530"/>
                  </a:lnTo>
                  <a:lnTo>
                    <a:pt x="190500" y="0"/>
                  </a:lnTo>
                  <a:lnTo>
                    <a:pt x="235470" y="145530"/>
                  </a:lnTo>
                  <a:lnTo>
                    <a:pt x="381000" y="145529"/>
                  </a:lnTo>
                  <a:lnTo>
                    <a:pt x="263263" y="235470"/>
                  </a:lnTo>
                  <a:lnTo>
                    <a:pt x="308236" y="380999"/>
                  </a:lnTo>
                  <a:lnTo>
                    <a:pt x="190500" y="291056"/>
                  </a:lnTo>
                  <a:lnTo>
                    <a:pt x="72764" y="380999"/>
                  </a:lnTo>
                  <a:lnTo>
                    <a:pt x="117737" y="23547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32" name="TextBox 18"/>
            <p:cNvSpPr txBox="1">
              <a:spLocks noChangeArrowheads="1"/>
            </p:cNvSpPr>
            <p:nvPr/>
          </p:nvSpPr>
          <p:spPr bwMode="auto">
            <a:xfrm>
              <a:off x="5221268" y="1363663"/>
              <a:ext cx="105832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1" i="1" dirty="0" smtClean="0">
                  <a:solidFill>
                    <a:srgbClr val="0000FF"/>
                  </a:solidFill>
                </a:rPr>
                <a:t>STAR HFT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drupal.star.bnl.gov/STAR/system/files/ssdsoft_20150209_LongZhou_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"/>
            <a:ext cx="81534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457200"/>
            <a:r>
              <a:rPr lang="en-US" sz="3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HFT Update</a:t>
            </a:r>
            <a:endParaRPr lang="en-US" sz="36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245" name="Footer Placeholder 1"/>
          <p:cNvSpPr txBox="1">
            <a:spLocks/>
          </p:cNvSpPr>
          <p:nvPr/>
        </p:nvSpPr>
        <p:spPr bwMode="auto">
          <a:xfrm>
            <a:off x="533400" y="6546850"/>
            <a:ext cx="7696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</a:rPr>
              <a:t>S. Margetis, Kent State University        STAR Regional Meeting, February 11, 2015, Prague 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Goals/Datasets/Timeline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5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Initial cosmic runs for Alignment/Masking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are done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Codes are being put together for production 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SSD is included in the chain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It will take a couple of weeks to finish production and a few more to do alignment for all subsystems [SSD too for first time]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p-p 200GeV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beams just started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detectors are setup/checked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Goal is to get a good sample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p-A and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p-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 200GeV 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[reference]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01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2" y="659408"/>
            <a:ext cx="6286500" cy="5741392"/>
          </a:xfrm>
          <a:prstGeom prst="rect">
            <a:avLst/>
          </a:prstGeom>
        </p:spPr>
      </p:pic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</a:rPr>
              <a:t>Cosmics</a:t>
            </a:r>
            <a:r>
              <a:rPr lang="en-US" sz="2800" dirty="0" smtClean="0">
                <a:latin typeface="Arial" charset="0"/>
              </a:rPr>
              <a:t> Run-15</a:t>
            </a:r>
            <a:endParaRPr lang="en-US" sz="2800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449" y="3886200"/>
            <a:ext cx="3644551" cy="2476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1430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All 4 layers of HFT show hits correlated with TPC tracks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Self-Alignment </a:t>
            </a:r>
            <a:r>
              <a:rPr lang="en-US" sz="2000" dirty="0" err="1" smtClean="0"/>
              <a:t>etc</a:t>
            </a:r>
            <a:r>
              <a:rPr lang="en-US" sz="2000" dirty="0" smtClean="0"/>
              <a:t> can</a:t>
            </a:r>
            <a:r>
              <a:rPr lang="en-US" sz="2000" dirty="0"/>
              <a:t> </a:t>
            </a:r>
            <a:r>
              <a:rPr lang="en-US" sz="2000" dirty="0" smtClean="0"/>
              <a:t>be done for all detectors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52400" y="6519446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drupal.star.bnl.gov</a:t>
            </a:r>
            <a:r>
              <a:rPr lang="en-US" sz="1600" dirty="0"/>
              <a:t>/STAR/blog/</a:t>
            </a:r>
            <a:r>
              <a:rPr lang="en-US" sz="1600" dirty="0" err="1"/>
              <a:t>dongx</a:t>
            </a:r>
            <a:r>
              <a:rPr lang="en-US" sz="1600" dirty="0"/>
              <a:t>/run15-cosmic-run-test</a:t>
            </a:r>
          </a:p>
        </p:txBody>
      </p:sp>
    </p:spTree>
    <p:extLst>
      <p:ext uri="{BB962C8B-B14F-4D97-AF65-F5344CB8AC3E}">
        <p14:creationId xmlns:p14="http://schemas.microsoft.com/office/powerpoint/2010/main" val="352470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</a:rPr>
              <a:t>Cosmics</a:t>
            </a:r>
            <a:r>
              <a:rPr lang="en-US" sz="2800" dirty="0" smtClean="0">
                <a:latin typeface="Arial" charset="0"/>
              </a:rPr>
              <a:t> Run-15</a:t>
            </a:r>
            <a:endParaRPr lang="en-US" sz="2800" dirty="0">
              <a:latin typeface="Arial" charset="0"/>
            </a:endParaRPr>
          </a:p>
        </p:txBody>
      </p:sp>
      <p:pic>
        <p:nvPicPr>
          <p:cNvPr id="5" name="Picture 4" descr="Screen Shot 2015-02-09 at 9.4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" y="685800"/>
            <a:ext cx="6242135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1219200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TPC t0 and drift velocity need fine tuning </a:t>
            </a:r>
          </a:p>
          <a:p>
            <a:endParaRPr lang="en-US" sz="1800" dirty="0" smtClean="0"/>
          </a:p>
          <a:p>
            <a:r>
              <a:rPr lang="en-US" sz="1800" dirty="0" smtClean="0"/>
              <a:t>Stay tuned for Alignment results soon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52400" y="6519446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drupal.star.bnl.gov</a:t>
            </a:r>
            <a:r>
              <a:rPr lang="en-US" sz="1600" dirty="0"/>
              <a:t>/STAR/blog/</a:t>
            </a:r>
            <a:r>
              <a:rPr lang="en-US" sz="1600" dirty="0" err="1"/>
              <a:t>dongx</a:t>
            </a:r>
            <a:r>
              <a:rPr lang="en-US" sz="1600" dirty="0"/>
              <a:t>/run15-cosmic-run-test</a:t>
            </a:r>
          </a:p>
        </p:txBody>
      </p:sp>
    </p:spTree>
    <p:extLst>
      <p:ext uri="{BB962C8B-B14F-4D97-AF65-F5344CB8AC3E}">
        <p14:creationId xmlns:p14="http://schemas.microsoft.com/office/powerpoint/2010/main" val="121403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Run-14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305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Goals/Datasets/Timelines</a:t>
            </a:r>
          </a:p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Calibrations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Alignment of HFT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elements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Masking/noise/book-keeping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Recent work [SSD CMN]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STI [tracking]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Geometry work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Tracking efficiency optimization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Timing issues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Goals/Datasets/Timeline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219200"/>
            <a:ext cx="87630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We have 1.2 Billion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Au+Au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@ 200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GeV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/c events on tape with PXL+IST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170 M with the SSD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We have QM15 in September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Most subsystem calibrations were done back in November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But…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Sti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tracking with HFT not trivial. We encountered several problems: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DCA charge asymmetries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Speed issues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Low tracking efficiency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Most are resolved now [next slides]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We can live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some remaining issues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preproduction test begun to verify masking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production will begin very soon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goal is to have 500Mevents ready for analysis of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D0s </a:t>
            </a: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Flow/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800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CP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[~efficiency correction independent] the obvious physics goals</a:t>
            </a:r>
            <a:endParaRPr lang="en-US" sz="1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9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Recent SSD work</a:t>
            </a:r>
            <a:endParaRPr lang="en-US" sz="2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86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drupal.star.bnl.gov</a:t>
            </a:r>
            <a:r>
              <a:rPr lang="en-US" sz="1600" dirty="0"/>
              <a:t>/STAR/blog/</a:t>
            </a:r>
            <a:r>
              <a:rPr lang="en-US" sz="1600" dirty="0" err="1"/>
              <a:t>bouchet</a:t>
            </a:r>
            <a:r>
              <a:rPr lang="en-US" sz="1600" dirty="0"/>
              <a:t>/</a:t>
            </a:r>
            <a:r>
              <a:rPr lang="en-US" sz="1600" dirty="0" err="1"/>
              <a:t>ssd</a:t>
            </a:r>
            <a:r>
              <a:rPr lang="en-US" sz="1600" dirty="0"/>
              <a:t>-residual</a:t>
            </a:r>
          </a:p>
        </p:txBody>
      </p:sp>
    </p:spTree>
    <p:extLst>
      <p:ext uri="{BB962C8B-B14F-4D97-AF65-F5344CB8AC3E}">
        <p14:creationId xmlns:p14="http://schemas.microsoft.com/office/powerpoint/2010/main" val="39798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Recent SSD work</a:t>
            </a:r>
            <a:endParaRPr lang="en-US" sz="2800" dirty="0">
              <a:latin typeface="Arial" charset="0"/>
            </a:endParaRPr>
          </a:p>
        </p:txBody>
      </p:sp>
      <p:pic>
        <p:nvPicPr>
          <p:cNvPr id="2" name="Picture 1" descr="Screen Shot 2015-02-10 at 9.3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10086"/>
            <a:ext cx="4671662" cy="3175000"/>
          </a:xfrm>
          <a:prstGeom prst="rect">
            <a:avLst/>
          </a:prstGeom>
        </p:spPr>
      </p:pic>
      <p:pic>
        <p:nvPicPr>
          <p:cNvPr id="5" name="Picture 4" descr="Screen Shot 2015-02-10 at 9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8130"/>
            <a:ext cx="4343400" cy="3042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762000"/>
            <a:ext cx="4191000" cy="14773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[left] AFTER pedestal subtraction</a:t>
            </a:r>
          </a:p>
          <a:p>
            <a:endParaRPr lang="en-US" sz="1800" dirty="0" smtClean="0"/>
          </a:p>
          <a:p>
            <a:r>
              <a:rPr lang="en-US" sz="1800" dirty="0" smtClean="0"/>
              <a:t>[right] AFTER </a:t>
            </a:r>
            <a:r>
              <a:rPr lang="en-US" sz="1800" dirty="0" smtClean="0"/>
              <a:t>CMN correction. CMN has external origin and affects chip level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67200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Other work includes:</a:t>
            </a:r>
          </a:p>
          <a:p>
            <a:endParaRPr lang="en-US" sz="1800" dirty="0"/>
          </a:p>
          <a:p>
            <a:r>
              <a:rPr lang="en-US" sz="1800" dirty="0" smtClean="0"/>
              <a:t>Masking tables/Gain/Algorithms/Fixes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5780782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More details here:</a:t>
            </a:r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://drupal.star.bnl.gov/STAR/system/files/ssdsoft_20150209_LongZhou_0.</a:t>
            </a:r>
            <a:r>
              <a:rPr lang="en-US" sz="1600" dirty="0" smtClean="0">
                <a:hlinkClick r:id="rId4"/>
              </a:rPr>
              <a:t>pdf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drupal.star.bnl.gov</a:t>
            </a:r>
            <a:r>
              <a:rPr lang="en-US" sz="1600" dirty="0"/>
              <a:t>/STAR/event/2015/02/09/</a:t>
            </a:r>
            <a:r>
              <a:rPr lang="en-US" sz="1600" dirty="0" err="1"/>
              <a:t>ssd</a:t>
            </a:r>
            <a:r>
              <a:rPr lang="en-US" sz="1600" dirty="0"/>
              <a:t>-meeting</a:t>
            </a:r>
          </a:p>
        </p:txBody>
      </p:sp>
    </p:spTree>
    <p:extLst>
      <p:ext uri="{BB962C8B-B14F-4D97-AF65-F5344CB8AC3E}">
        <p14:creationId xmlns:p14="http://schemas.microsoft.com/office/powerpoint/2010/main" val="3361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10.01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Embedding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  <a:p>
            <a:r>
              <a:rPr lang="en-US" sz="1000" b="1" dirty="0"/>
              <a:t>I. The edge effect:</a:t>
            </a:r>
            <a:endParaRPr lang="en-US" sz="1000" dirty="0"/>
          </a:p>
          <a:p>
            <a:r>
              <a:rPr lang="en-US" sz="1000" b="1" dirty="0"/>
              <a:t>Problem:</a:t>
            </a:r>
            <a:r>
              <a:rPr lang="en-US" sz="1000" dirty="0"/>
              <a:t> due to differences in alignment of real geometry with respect to ideal geometry, tracks passing through inactive sensor </a:t>
            </a:r>
          </a:p>
          <a:p>
            <a:r>
              <a:rPr lang="en-US" sz="1000" dirty="0"/>
              <a:t>areas in ideal geometry do not necessarily pass through inactive sensor areas in real geometry. </a:t>
            </a:r>
          </a:p>
          <a:p>
            <a:r>
              <a:rPr lang="en-US" sz="1000" b="1" dirty="0"/>
              <a:t>Solution: </a:t>
            </a:r>
            <a:r>
              <a:rPr lang="en-US" sz="1000" dirty="0"/>
              <a:t>I agree with your proposal to ignore all the </a:t>
            </a:r>
            <a:r>
              <a:rPr lang="en-US" sz="1000" dirty="0" err="1"/>
              <a:t>mcHits</a:t>
            </a:r>
            <a:r>
              <a:rPr lang="en-US" sz="1000" dirty="0"/>
              <a:t> generated by GEANT and to re-project all </a:t>
            </a:r>
            <a:r>
              <a:rPr lang="en-US" sz="1000" dirty="0" err="1"/>
              <a:t>mcTracks</a:t>
            </a:r>
            <a:r>
              <a:rPr lang="en-US" sz="1000" dirty="0"/>
              <a:t> on real geometry. </a:t>
            </a:r>
          </a:p>
          <a:p>
            <a:r>
              <a:rPr lang="en-US" sz="1000" b="1" dirty="0"/>
              <a:t>Check:</a:t>
            </a:r>
            <a:endParaRPr lang="en-US" sz="1000" dirty="0"/>
          </a:p>
          <a:p>
            <a:r>
              <a:rPr lang="en-US" sz="1000" dirty="0"/>
              <a:t>1. Run simulation with ideal geometry. </a:t>
            </a:r>
          </a:p>
          <a:p>
            <a:r>
              <a:rPr lang="en-US" sz="1000" dirty="0"/>
              <a:t>2. Before the HFT simulators, read all </a:t>
            </a:r>
            <a:r>
              <a:rPr lang="en-US" sz="1000" dirty="0" err="1"/>
              <a:t>StMc</a:t>
            </a:r>
            <a:r>
              <a:rPr lang="en-US" sz="1000" dirty="0"/>
              <a:t>*</a:t>
            </a:r>
            <a:r>
              <a:rPr lang="en-US" sz="1000" dirty="0" err="1"/>
              <a:t>HitCollection</a:t>
            </a:r>
            <a:r>
              <a:rPr lang="en-US" sz="1000" dirty="0"/>
              <a:t> and save their information elsewhere. </a:t>
            </a:r>
          </a:p>
          <a:p>
            <a:r>
              <a:rPr lang="en-US" sz="1000" dirty="0"/>
              <a:t>3. Clear the </a:t>
            </a:r>
            <a:r>
              <a:rPr lang="en-US" sz="1000" dirty="0" err="1"/>
              <a:t>StMc</a:t>
            </a:r>
            <a:r>
              <a:rPr lang="en-US" sz="1000" dirty="0"/>
              <a:t>*</a:t>
            </a:r>
            <a:r>
              <a:rPr lang="en-US" sz="1000" dirty="0" err="1"/>
              <a:t>HitCollection</a:t>
            </a:r>
            <a:r>
              <a:rPr lang="en-US" sz="1000" dirty="0"/>
              <a:t>.</a:t>
            </a:r>
          </a:p>
          <a:p>
            <a:r>
              <a:rPr lang="en-US" sz="1000" dirty="0"/>
              <a:t>4. Project all </a:t>
            </a:r>
            <a:r>
              <a:rPr lang="en-US" sz="1000" dirty="0" err="1"/>
              <a:t>mcTracks</a:t>
            </a:r>
            <a:r>
              <a:rPr lang="en-US" sz="1000" dirty="0"/>
              <a:t> on the different layers of HFT real geometry and refill the </a:t>
            </a:r>
            <a:r>
              <a:rPr lang="en-US" sz="1000" dirty="0" err="1"/>
              <a:t>StMc</a:t>
            </a:r>
            <a:r>
              <a:rPr lang="en-US" sz="1000" dirty="0"/>
              <a:t>*</a:t>
            </a:r>
            <a:r>
              <a:rPr lang="en-US" sz="1000" dirty="0" err="1"/>
              <a:t>HitCollction</a:t>
            </a:r>
            <a:r>
              <a:rPr lang="en-US" sz="1000" dirty="0"/>
              <a:t>.</a:t>
            </a:r>
          </a:p>
          <a:p>
            <a:r>
              <a:rPr lang="en-US" sz="1000" dirty="0"/>
              <a:t>5. Compare the counts from (4) to those from (2). These counts should match if the description of active/inactive sensor areas in ideal and real geometry are the same. </a:t>
            </a:r>
          </a:p>
          <a:p>
            <a:endParaRPr lang="en-US" sz="1000" dirty="0"/>
          </a:p>
          <a:p>
            <a:r>
              <a:rPr lang="en-US" sz="1000" b="1" dirty="0"/>
              <a:t>II. TPC simulators possible bias:</a:t>
            </a:r>
            <a:endParaRPr lang="en-US" sz="1000" dirty="0"/>
          </a:p>
          <a:p>
            <a:r>
              <a:rPr lang="en-US" sz="1000" b="1" dirty="0"/>
              <a:t>Problem: </a:t>
            </a:r>
            <a:r>
              <a:rPr lang="en-US" sz="1000" dirty="0"/>
              <a:t>to use the </a:t>
            </a:r>
            <a:r>
              <a:rPr lang="en-US" sz="1000" dirty="0" err="1"/>
              <a:t>mcTracks</a:t>
            </a:r>
            <a:r>
              <a:rPr lang="en-US" sz="1000" dirty="0"/>
              <a:t> projection on HFT layers we need to understand any possible biases to the </a:t>
            </a:r>
            <a:r>
              <a:rPr lang="en-US" sz="1000" dirty="0" err="1"/>
              <a:t>mcTracks</a:t>
            </a:r>
            <a:r>
              <a:rPr lang="en-US" sz="1000" dirty="0"/>
              <a:t> </a:t>
            </a:r>
          </a:p>
          <a:p>
            <a:r>
              <a:rPr lang="en-US" sz="1000" dirty="0"/>
              <a:t>due to whatever happens in the </a:t>
            </a:r>
            <a:r>
              <a:rPr lang="en-US" sz="1000" dirty="0" err="1"/>
              <a:t>TpcRS</a:t>
            </a:r>
            <a:r>
              <a:rPr lang="en-US" sz="1000" dirty="0"/>
              <a:t> (ideal-&gt;real, calibrations, alignment, etc...). Now I could be pedantic here but I think it is worth to study. </a:t>
            </a:r>
          </a:p>
          <a:p>
            <a:r>
              <a:rPr lang="en-US" sz="1000" b="1" dirty="0"/>
              <a:t>Check:</a:t>
            </a:r>
            <a:r>
              <a:rPr lang="en-US" sz="1000" dirty="0"/>
              <a:t> we need to see that the residuals of </a:t>
            </a:r>
            <a:r>
              <a:rPr lang="en-US" sz="1000" dirty="0" err="1"/>
              <a:t>mcTracks</a:t>
            </a:r>
            <a:r>
              <a:rPr lang="en-US" sz="1000" dirty="0"/>
              <a:t> projections to </a:t>
            </a:r>
            <a:r>
              <a:rPr lang="en-US" sz="1000" dirty="0" err="1"/>
              <a:t>rcTracks</a:t>
            </a:r>
            <a:r>
              <a:rPr lang="en-US" sz="1000" dirty="0"/>
              <a:t> projections on HFT real geometry has the expected width from finite</a:t>
            </a:r>
          </a:p>
          <a:p>
            <a:r>
              <a:rPr lang="en-US" sz="1000" dirty="0"/>
              <a:t>pointing resolution + calibrations + alignment + etc... and no systematical shifts or smearing is introduced.</a:t>
            </a:r>
          </a:p>
          <a:p>
            <a:r>
              <a:rPr lang="en-US" sz="1000" dirty="0"/>
              <a:t>1. Run embedding with </a:t>
            </a:r>
            <a:r>
              <a:rPr lang="en-US" sz="1000" dirty="0" err="1"/>
              <a:t>TpcRS</a:t>
            </a:r>
            <a:r>
              <a:rPr lang="en-US" sz="1000" dirty="0"/>
              <a:t> just as we would for real data but without including HFT in the tracking. </a:t>
            </a:r>
          </a:p>
          <a:p>
            <a:r>
              <a:rPr lang="en-US" sz="1000" dirty="0"/>
              <a:t>2. For every pair of </a:t>
            </a:r>
            <a:r>
              <a:rPr lang="en-US" sz="1000" dirty="0" err="1"/>
              <a:t>mcTrack,rcTrack</a:t>
            </a:r>
            <a:r>
              <a:rPr lang="en-US" sz="1000" dirty="0"/>
              <a:t>, project the </a:t>
            </a:r>
            <a:r>
              <a:rPr lang="en-US" sz="1000" dirty="0" err="1"/>
              <a:t>mcTrack</a:t>
            </a:r>
            <a:r>
              <a:rPr lang="en-US" sz="1000" dirty="0"/>
              <a:t> to the different HFT layers, call the projection </a:t>
            </a:r>
            <a:r>
              <a:rPr lang="en-US" sz="1000" dirty="0" err="1"/>
              <a:t>mcProj</a:t>
            </a:r>
            <a:r>
              <a:rPr lang="en-US" sz="1000" dirty="0"/>
              <a:t>. Do the same thing with the </a:t>
            </a:r>
            <a:r>
              <a:rPr lang="en-US" sz="1000" dirty="0" err="1"/>
              <a:t>rcTrack</a:t>
            </a:r>
            <a:r>
              <a:rPr lang="en-US" sz="1000" dirty="0"/>
              <a:t> to get </a:t>
            </a:r>
            <a:r>
              <a:rPr lang="en-US" sz="1000" dirty="0" err="1"/>
              <a:t>rcProj</a:t>
            </a:r>
            <a:r>
              <a:rPr lang="en-US" sz="1000" dirty="0"/>
              <a:t>.</a:t>
            </a:r>
          </a:p>
          <a:p>
            <a:r>
              <a:rPr lang="en-US" sz="1000" dirty="0"/>
              <a:t>3. Study </a:t>
            </a:r>
            <a:r>
              <a:rPr lang="en-US" sz="1000" dirty="0" err="1"/>
              <a:t>mcProj-rcProj</a:t>
            </a:r>
            <a:r>
              <a:rPr lang="en-US" sz="1000" dirty="0"/>
              <a:t>. These distributions should be centered around 0 and should have a width that we could understand. </a:t>
            </a:r>
          </a:p>
          <a:p>
            <a:endParaRPr lang="en-US" sz="1000" dirty="0"/>
          </a:p>
          <a:p>
            <a:pPr marL="342900" indent="-342900">
              <a:buFont typeface="Arial"/>
              <a:buChar char="•"/>
            </a:pPr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Embedding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334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We have developed a plan and we have started initial tests [simulations]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905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STI Tracking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7638"/>
            <a:ext cx="8305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First let me list the people behind this effort</a:t>
            </a:r>
          </a:p>
          <a:p>
            <a:pPr marL="0" indent="0">
              <a:buNone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Xin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Gene, Dmitri, Jason,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Flemming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Hao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+ helpers)</a:t>
            </a:r>
          </a:p>
          <a:p>
            <a:pPr marL="0" indent="0"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Lacking a deployed version of STV we needed to use STI for Run14 production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Needs its own, by-hand, geometry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Needed QA/debugging/optimization for HFT environment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It turned out to be  a non-trivial task</a:t>
            </a:r>
          </a:p>
          <a:p>
            <a:pPr lvl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After production starts we hope to re-assume work on STV-like tracker for several reasons [needs beyond HFT]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6705600" cy="48895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Talk Outline</a:t>
            </a: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572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Project news</a:t>
            </a:r>
          </a:p>
          <a:p>
            <a:pPr defTabSz="457200">
              <a:spcBef>
                <a:spcPct val="20000"/>
              </a:spcBef>
            </a:pPr>
            <a:endParaRPr lang="en-US" dirty="0" smtClean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Run</a:t>
            </a:r>
            <a:r>
              <a:rPr lang="en-US" dirty="0"/>
              <a:t>-15 calibrations work </a:t>
            </a:r>
            <a:endParaRPr lang="en-US" dirty="0" smtClean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Run-14 work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Goals/Datasets/Timeline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Calibrations </a:t>
            </a:r>
            <a:r>
              <a:rPr lang="en-US" dirty="0" smtClean="0"/>
              <a:t>update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Embedding</a:t>
            </a:r>
            <a:endParaRPr lang="en-US" dirty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STI </a:t>
            </a:r>
            <a:r>
              <a:rPr lang="en-US" dirty="0" smtClean="0"/>
              <a:t>[tracker] </a:t>
            </a:r>
            <a:r>
              <a:rPr lang="en-US" dirty="0" smtClean="0"/>
              <a:t>work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Geometry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Tracking</a:t>
            </a:r>
            <a:endParaRPr lang="en-US" dirty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8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9.02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727"/>
            <a:ext cx="6248400" cy="3092273"/>
          </a:xfrm>
          <a:prstGeom prst="rect">
            <a:avLst/>
          </a:prstGeom>
        </p:spPr>
      </p:pic>
      <p:pic>
        <p:nvPicPr>
          <p:cNvPr id="3" name="Picture 2" descr="Screen Shot 2015-02-10 at 9.03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8201"/>
            <a:ext cx="6248400" cy="30297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DCA</a:t>
            </a:r>
            <a:endParaRPr lang="en-US" sz="280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1219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PXL alone sort of o.k.</a:t>
            </a:r>
          </a:p>
          <a:p>
            <a:r>
              <a:rPr lang="en-US" sz="2000" dirty="0" smtClean="0"/>
              <a:t>Mostly apparent when </a:t>
            </a:r>
            <a:r>
              <a:rPr lang="en-US" sz="2000" dirty="0" smtClean="0"/>
              <a:t>SSD/IST </a:t>
            </a:r>
            <a:r>
              <a:rPr lang="en-US" sz="2000" dirty="0"/>
              <a:t>a</a:t>
            </a:r>
            <a:r>
              <a:rPr lang="en-US" sz="2000" dirty="0" smtClean="0"/>
              <a:t>re </a:t>
            </a:r>
            <a:r>
              <a:rPr lang="en-US" sz="2000" dirty="0" smtClean="0"/>
              <a:t>included</a:t>
            </a:r>
          </a:p>
          <a:p>
            <a:endParaRPr lang="en-US" sz="2000" dirty="0" smtClean="0"/>
          </a:p>
          <a:p>
            <a:r>
              <a:rPr lang="en-US" sz="2000" dirty="0" smtClean="0"/>
              <a:t>Due to STI interacting with complex geometry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2608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9.07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/>
          <a:stretch/>
        </p:blipFill>
        <p:spPr>
          <a:xfrm>
            <a:off x="76200" y="533400"/>
            <a:ext cx="3124200" cy="2995425"/>
          </a:xfrm>
          <a:prstGeom prst="rect">
            <a:avLst/>
          </a:prstGeom>
        </p:spPr>
      </p:pic>
      <p:pic>
        <p:nvPicPr>
          <p:cNvPr id="3" name="Picture 2" descr="Screen Shot 2015-02-10 at 9.07.4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/>
          <a:stretch/>
        </p:blipFill>
        <p:spPr>
          <a:xfrm>
            <a:off x="76200" y="3505200"/>
            <a:ext cx="3124200" cy="2986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Timing</a:t>
            </a:r>
            <a:endParaRPr lang="en-US" sz="28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1430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Inclusion of HFT more than doubled time/</a:t>
            </a:r>
            <a:r>
              <a:rPr lang="en-US" sz="2000" dirty="0" smtClean="0"/>
              <a:t>event</a:t>
            </a:r>
          </a:p>
          <a:p>
            <a:endParaRPr lang="en-US" sz="2000" dirty="0" smtClean="0"/>
          </a:p>
          <a:p>
            <a:r>
              <a:rPr lang="en-US" sz="2000" dirty="0" smtClean="0"/>
              <a:t>Mostly when SSD/IST were included</a:t>
            </a:r>
          </a:p>
          <a:p>
            <a:endParaRPr lang="en-US" sz="2000" dirty="0"/>
          </a:p>
          <a:p>
            <a:r>
              <a:rPr lang="en-US" sz="2000" dirty="0" smtClean="0"/>
              <a:t>Due to complexity/overlapping volumes in modeling </a:t>
            </a:r>
          </a:p>
          <a:p>
            <a:endParaRPr lang="en-US" sz="2000" dirty="0"/>
          </a:p>
          <a:p>
            <a:r>
              <a:rPr lang="en-US" sz="2000" dirty="0" smtClean="0"/>
              <a:t>Timing issue was for both STI [shown] and </a:t>
            </a:r>
            <a:r>
              <a:rPr lang="en-US" sz="2000" dirty="0" err="1" smtClean="0"/>
              <a:t>Geant</a:t>
            </a:r>
            <a:r>
              <a:rPr lang="en-US" sz="2000" dirty="0" smtClean="0"/>
              <a:t> simulations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76600" y="6096000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STI:    https</a:t>
            </a:r>
            <a:r>
              <a:rPr lang="en-US" sz="1400" dirty="0"/>
              <a:t>://</a:t>
            </a:r>
            <a:r>
              <a:rPr lang="en-US" sz="1400" dirty="0" err="1"/>
              <a:t>drupal.star.bnl.gov</a:t>
            </a:r>
            <a:r>
              <a:rPr lang="en-US" sz="1400" dirty="0"/>
              <a:t>/STAR/blog/</a:t>
            </a:r>
            <a:r>
              <a:rPr lang="en-US" sz="1400" dirty="0" err="1"/>
              <a:t>jwebb</a:t>
            </a:r>
            <a:r>
              <a:rPr lang="en-US" sz="1400" dirty="0"/>
              <a:t>/</a:t>
            </a:r>
            <a:r>
              <a:rPr lang="en-US" sz="1400" dirty="0" err="1"/>
              <a:t>sti</a:t>
            </a:r>
            <a:r>
              <a:rPr lang="en-US" sz="1400" dirty="0"/>
              <a:t>-timing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54" y="653130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GEANT:    </a:t>
            </a:r>
            <a:r>
              <a:rPr lang="en-US" sz="1400" dirty="0"/>
              <a:t>https://</a:t>
            </a:r>
            <a:r>
              <a:rPr lang="en-US" sz="1400" dirty="0" err="1"/>
              <a:t>drupal.star.bnl.gov</a:t>
            </a:r>
            <a:r>
              <a:rPr lang="en-US" sz="1400" dirty="0"/>
              <a:t>/STAR/blog/</a:t>
            </a:r>
            <a:r>
              <a:rPr lang="en-US" sz="1400" dirty="0" err="1"/>
              <a:t>videbaks</a:t>
            </a:r>
            <a:r>
              <a:rPr lang="en-US" sz="1400" dirty="0"/>
              <a:t>/2014/</a:t>
            </a:r>
            <a:r>
              <a:rPr lang="en-US" sz="1400" dirty="0" err="1"/>
              <a:t>feb</a:t>
            </a:r>
            <a:r>
              <a:rPr lang="en-US" sz="1400" dirty="0"/>
              <a:t>/15/some-y2014-geant-timing-issues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3352800"/>
            <a:ext cx="2057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" y="381000"/>
            <a:ext cx="2057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5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9.1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579"/>
            <a:ext cx="6324600" cy="2960021"/>
          </a:xfrm>
          <a:prstGeom prst="rect">
            <a:avLst/>
          </a:prstGeom>
        </p:spPr>
      </p:pic>
      <p:pic>
        <p:nvPicPr>
          <p:cNvPr id="3" name="Picture 2" descr="Screen Shot 2015-02-10 at 9.13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" y="3732043"/>
            <a:ext cx="6383601" cy="3125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4600" y="1219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Simplification [abstraction] of geometry in non-overlapping volumes helped resolve most issues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038600"/>
            <a:ext cx="606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SSD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139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10 at 9.26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21700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4864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DCA problem mostly </a:t>
            </a:r>
            <a:r>
              <a:rPr lang="en-US" sz="1800" dirty="0" smtClean="0"/>
              <a:t>resolved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Some </a:t>
            </a:r>
            <a:r>
              <a:rPr lang="en-US" sz="1800" dirty="0" smtClean="0"/>
              <a:t>residual problems remain at z&gt;30cm due to poor geometry modeling and in q/</a:t>
            </a:r>
            <a:r>
              <a:rPr lang="en-US" sz="1800" dirty="0" err="1" smtClean="0"/>
              <a:t>pT</a:t>
            </a:r>
            <a:r>
              <a:rPr lang="en-US" sz="1800" dirty="0" smtClean="0"/>
              <a:t> [charge bias</a:t>
            </a:r>
            <a:r>
              <a:rPr lang="en-US" sz="1800" dirty="0" smtClean="0"/>
              <a:t>]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7139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2-09 at 11.24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45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64008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drupal.star.bnl.gov</a:t>
            </a:r>
            <a:r>
              <a:rPr lang="en-US" sz="1600" dirty="0"/>
              <a:t>/STAR/blog/</a:t>
            </a:r>
            <a:r>
              <a:rPr lang="en-US" sz="1600" dirty="0" err="1"/>
              <a:t>smirnovd</a:t>
            </a:r>
            <a:r>
              <a:rPr lang="en-US" sz="1600" dirty="0"/>
              <a:t>/changes-increase-</a:t>
            </a:r>
            <a:r>
              <a:rPr lang="en-US" sz="1600" dirty="0" err="1"/>
              <a:t>hft</a:t>
            </a:r>
            <a:r>
              <a:rPr lang="en-US" sz="1600" dirty="0"/>
              <a:t>-hit-efficiency-</a:t>
            </a:r>
            <a:r>
              <a:rPr lang="en-US" sz="1600" dirty="0" err="1"/>
              <a:t>hao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74588" y="3675142"/>
            <a:ext cx="139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(January2015)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7144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7638"/>
            <a:ext cx="8305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Currently working with S&amp;C to implement and test all the changes in production library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Efficiencies are high enough to start production [close to expectations]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Work is on-going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Some ghosting at low </a:t>
            </a:r>
            <a:r>
              <a:rPr lang="en-US" sz="1600" dirty="0" err="1" smtClean="0">
                <a:latin typeface="Arial" charset="0"/>
                <a:ea typeface="ＭＳ Ｐゴシック" charset="0"/>
                <a:cs typeface="ＭＳ Ｐゴシック" charset="0"/>
              </a:rPr>
              <a:t>pt</a:t>
            </a: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 is under investigation</a:t>
            </a:r>
          </a:p>
          <a:p>
            <a:pPr lvl="1"/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Longer term ideas to maximize tracking efficiency,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eg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CA seeding will be investigated soon</a:t>
            </a:r>
          </a:p>
          <a:p>
            <a:pPr lvl="1"/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Ivan will touch on this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Tracking Efficiency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Summary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17638"/>
            <a:ext cx="83058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Physics production for part of Run-14 is about to begin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Run-15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Calibration work underway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Data-taking underway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SSD is fully integrated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Get ready </a:t>
            </a:r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for Physics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2632075" y="3163888"/>
            <a:ext cx="3844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/>
              <a:t>BACKUP SLIDES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457700" cy="346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54" y="653130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GEANT:    </a:t>
            </a:r>
            <a:r>
              <a:rPr lang="en-US" sz="1400" dirty="0"/>
              <a:t>https://</a:t>
            </a:r>
            <a:r>
              <a:rPr lang="en-US" sz="1400" dirty="0" err="1"/>
              <a:t>drupal.star.bnl.gov</a:t>
            </a:r>
            <a:r>
              <a:rPr lang="en-US" sz="1400" dirty="0"/>
              <a:t>/STAR/blog/</a:t>
            </a:r>
            <a:r>
              <a:rPr lang="en-US" sz="1400" dirty="0" err="1"/>
              <a:t>videbaks</a:t>
            </a:r>
            <a:r>
              <a:rPr lang="en-US" sz="1400" dirty="0"/>
              <a:t>/2014/</a:t>
            </a:r>
            <a:r>
              <a:rPr lang="en-US" sz="1400" dirty="0" err="1"/>
              <a:t>feb</a:t>
            </a:r>
            <a:r>
              <a:rPr lang="en-US" sz="1400" dirty="0"/>
              <a:t>/15/some-y2014-geant-timing-issues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Timing</a:t>
            </a:r>
            <a:endParaRPr lang="en-US" sz="28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4419600" cy="34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75438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State of the Prototype - Example </a:t>
            </a:r>
            <a:r>
              <a:rPr lang="en-US" sz="2800" dirty="0">
                <a:latin typeface="Arial" charset="0"/>
              </a:rPr>
              <a:t>of QA plots</a:t>
            </a:r>
          </a:p>
        </p:txBody>
      </p:sp>
      <p:pic>
        <p:nvPicPr>
          <p:cNvPr id="31748" name="Picture 7" descr="Screen shot 2013-06-04 at 9.5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6355"/>
            <a:ext cx="3581400" cy="33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creen shot 2013-06-04 at 9.58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505200" cy="35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xel_Statu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9801" r="6881" b="26386"/>
          <a:stretch/>
        </p:blipFill>
        <p:spPr bwMode="auto">
          <a:xfrm>
            <a:off x="22318" y="609600"/>
            <a:ext cx="3787682" cy="24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3962400" y="4267200"/>
            <a:ext cx="5029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Several sensors were damaged during construction (red squares) and several were having hot pixels/column/rows (red dots and line)</a:t>
            </a:r>
          </a:p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A method to catalog and remove these noisy parts during production is being developed</a:t>
            </a:r>
          </a:p>
          <a:p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Data will be used to address/correct issues in full system 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Heavy Flavor Tracker (HFT</a:t>
            </a:r>
            <a:r>
              <a:rPr lang="en-US" sz="2400" dirty="0" smtClean="0"/>
              <a:t>) [for the students]</a:t>
            </a:r>
            <a:endParaRPr lang="en-US" sz="24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7725" y="699673"/>
            <a:ext cx="5149850" cy="4029075"/>
            <a:chOff x="-91440" y="640081"/>
            <a:chExt cx="5148714" cy="4028085"/>
          </a:xfrm>
        </p:grpSpPr>
        <p:sp>
          <p:nvSpPr>
            <p:cNvPr id="97" name="Oval 4"/>
            <p:cNvSpPr/>
            <p:nvPr/>
          </p:nvSpPr>
          <p:spPr>
            <a:xfrm>
              <a:off x="-91440" y="640081"/>
              <a:ext cx="5148714" cy="4028085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ln>
                  <a:solidFill>
                    <a:srgbClr val="FF0000"/>
                  </a:solidFill>
                </a:ln>
                <a:noFill/>
                <a:latin typeface="+mn-lt"/>
                <a:ea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60535" y="1638373"/>
              <a:ext cx="658667" cy="1199855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SSD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PXL</a:t>
              </a:r>
            </a:p>
          </p:txBody>
        </p:sp>
        <p:cxnSp>
          <p:nvCxnSpPr>
            <p:cNvPr id="71721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3156718" y="1882095"/>
              <a:ext cx="970137" cy="23173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2" name="Straight Arrow Connector 46"/>
            <p:cNvCxnSpPr>
              <a:cxnSpLocks noChangeShapeType="1"/>
            </p:cNvCxnSpPr>
            <p:nvPr/>
          </p:nvCxnSpPr>
          <p:spPr bwMode="auto">
            <a:xfrm flipH="1">
              <a:off x="2928169" y="2149837"/>
              <a:ext cx="1165399" cy="37365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23" name="Straight Arrow Connector 49"/>
            <p:cNvCxnSpPr>
              <a:cxnSpLocks noChangeShapeType="1"/>
            </p:cNvCxnSpPr>
            <p:nvPr/>
          </p:nvCxnSpPr>
          <p:spPr bwMode="auto">
            <a:xfrm flipH="1">
              <a:off x="2394888" y="2683106"/>
              <a:ext cx="1752211" cy="152953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2459110" y="846405"/>
              <a:ext cx="1358600" cy="574534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HFT</a:t>
              </a:r>
            </a:p>
          </p:txBody>
        </p:sp>
      </p:grpSp>
      <p:graphicFrame>
        <p:nvGraphicFramePr>
          <p:cNvPr id="28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13084"/>
              </p:ext>
            </p:extLst>
          </p:nvPr>
        </p:nvGraphicFramePr>
        <p:xfrm>
          <a:off x="5222875" y="762000"/>
          <a:ext cx="3784600" cy="2001837"/>
        </p:xfrm>
        <a:graphic>
          <a:graphicData uri="http://schemas.openxmlformats.org/drawingml/2006/table">
            <a:tbl>
              <a:tblPr/>
              <a:tblGrid>
                <a:gridCol w="744208"/>
                <a:gridCol w="638271"/>
                <a:gridCol w="1440743"/>
                <a:gridCol w="961378"/>
              </a:tblGrid>
              <a:tr h="685873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61244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  / 740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8240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&lt;1.5 %X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6807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0.5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96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2.8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 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~0.4%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28600" y="5121295"/>
            <a:ext cx="8743950" cy="165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  <a:defRPr/>
            </a:pPr>
            <a:r>
              <a:rPr lang="en-US" altLang="zh-CN" sz="1600" b="1" u="sng" dirty="0"/>
              <a:t>SSD</a:t>
            </a:r>
            <a:endParaRPr lang="en-US" altLang="zh-CN" sz="2000" b="1" u="sng" dirty="0"/>
          </a:p>
          <a:p>
            <a:pPr marL="285750" indent="-285750">
              <a:spcBef>
                <a:spcPts val="0"/>
              </a:spcBef>
              <a:buClr>
                <a:srgbClr val="0066FF"/>
              </a:buClr>
              <a:buFont typeface="Arial" pitchFamily="34" charset="0"/>
              <a:buChar char="•"/>
              <a:defRPr/>
            </a:pPr>
            <a:r>
              <a:rPr lang="en-US" altLang="zh-CN" sz="1600" dirty="0"/>
              <a:t>existing single layer detector, double side strips (electronic upgrade)</a:t>
            </a:r>
          </a:p>
          <a:p>
            <a:pPr>
              <a:lnSpc>
                <a:spcPct val="50000"/>
              </a:lnSpc>
              <a:spcBef>
                <a:spcPct val="50000"/>
              </a:spcBef>
              <a:buClr>
                <a:srgbClr val="0066FF"/>
              </a:buClr>
              <a:defRPr/>
            </a:pPr>
            <a:r>
              <a:rPr lang="en-US" altLang="zh-CN" sz="1600" b="1" u="sng" dirty="0"/>
              <a:t>IST</a:t>
            </a:r>
            <a:r>
              <a:rPr lang="en-US" altLang="zh-CN" sz="1600" u="sng" dirty="0"/>
              <a:t>    </a:t>
            </a:r>
            <a:endParaRPr lang="en-US" altLang="zh-CN" sz="1600" u="sng" dirty="0" smtClean="0"/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Clr>
                <a:srgbClr val="0066FF"/>
              </a:buClr>
              <a:buFont typeface="Arial"/>
              <a:buChar char="•"/>
              <a:defRPr/>
            </a:pPr>
            <a:r>
              <a:rPr lang="en-US" altLang="zh-CN" sz="1600" dirty="0" smtClean="0"/>
              <a:t>one </a:t>
            </a:r>
            <a:r>
              <a:rPr lang="en-US" altLang="zh-CN" sz="1600" dirty="0"/>
              <a:t>layer of silicon strips along beam direction, guiding tracks from the SSD through PIXEL detector.   </a:t>
            </a:r>
            <a:r>
              <a:rPr lang="en-US" altLang="zh-CN" sz="1600" dirty="0">
                <a:solidFill>
                  <a:srgbClr val="0033CC"/>
                </a:solidFill>
              </a:rPr>
              <a:t>- </a:t>
            </a:r>
            <a:r>
              <a:rPr lang="en-US" altLang="zh-CN" sz="1600" b="1" dirty="0">
                <a:solidFill>
                  <a:srgbClr val="0033CC"/>
                </a:solidFill>
              </a:rPr>
              <a:t>proven strip technology</a:t>
            </a:r>
          </a:p>
          <a:p>
            <a:pPr>
              <a:spcBef>
                <a:spcPts val="0"/>
              </a:spcBef>
              <a:buClr>
                <a:srgbClr val="0066FF"/>
              </a:buClr>
              <a:defRPr/>
            </a:pPr>
            <a:endParaRPr lang="en-US" altLang="zh-CN" sz="20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3212" y="2914234"/>
            <a:ext cx="3684588" cy="2800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b="1" u="sng" dirty="0"/>
              <a:t>PIXEL</a:t>
            </a:r>
            <a:r>
              <a:rPr lang="en-US" altLang="zh-CN" u="sng" dirty="0"/>
              <a:t>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altLang="zh-CN" sz="1600" dirty="0"/>
              <a:t>two </a:t>
            </a:r>
            <a:r>
              <a:rPr lang="en-US" altLang="zh-CN" sz="1600" dirty="0" smtClean="0"/>
              <a:t>layers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altLang="zh-CN" sz="1600" dirty="0" smtClean="0"/>
              <a:t>20</a:t>
            </a:r>
            <a:r>
              <a:rPr lang="en-US" altLang="zh-CN" sz="1600" dirty="0" smtClean="0"/>
              <a:t>.7x20.7 </a:t>
            </a:r>
            <a:r>
              <a:rPr lang="en-US" altLang="zh-CN" sz="16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zh-CN" sz="1600" dirty="0"/>
              <a:t>m pixel pitch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dirty="0"/>
              <a:t>10 sector, delivering ultimate pointing resolution that allows for direct topological identification of charm.  </a:t>
            </a:r>
            <a:endParaRPr lang="en-US" altLang="zh-CN" sz="1600" b="1" dirty="0">
              <a:solidFill>
                <a:srgbClr val="0033CC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new monolithic active pixel sensors (MAPS) technology</a:t>
            </a:r>
            <a:endParaRPr lang="en-US" sz="16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90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Detector Characteristics</a:t>
            </a:r>
          </a:p>
        </p:txBody>
      </p:sp>
      <p:graphicFrame>
        <p:nvGraphicFramePr>
          <p:cNvPr id="19495" name="Group 39"/>
          <p:cNvGraphicFramePr>
            <a:graphicFrameLocks noGrp="1"/>
          </p:cNvGraphicFramePr>
          <p:nvPr/>
        </p:nvGraphicFramePr>
        <p:xfrm>
          <a:off x="1524000" y="838200"/>
          <a:ext cx="6172200" cy="4310064"/>
        </p:xfrm>
        <a:graphic>
          <a:graphicData uri="http://schemas.openxmlformats.org/drawingml/2006/table">
            <a:tbl>
              <a:tblPr/>
              <a:tblGrid>
                <a:gridCol w="2805113"/>
                <a:gridCol w="3367087"/>
              </a:tblGrid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Pointing resolution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(12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 19 GeV/pc) m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Layers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Layer 1 at 2.5 cm radius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Layer 2 at 8 cm radius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Pixel size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20.7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m X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20.7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m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Hit resolution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m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Position stability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m rms (20 m  envelope)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Radiation length per layer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X/X</a:t>
                      </a:r>
                      <a:r>
                        <a:rPr kumimoji="1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0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 = 0.37%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Number of pixels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356 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Integration time (affects pileup)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185.6 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  <a:sym typeface="Symbol" charset="0"/>
                        </a:rPr>
                        <a:t></a:t>
                      </a: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Radiation environment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20 to 90 kRad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2*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to 10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1MeV n eq/cm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1" lang="en-US" sz="16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Rapid detector replacement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~ 1 day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6" name="Rectangle 3"/>
          <p:cNvSpPr>
            <a:spLocks noChangeArrowheads="1"/>
          </p:cNvSpPr>
          <p:nvPr/>
        </p:nvSpPr>
        <p:spPr bwMode="auto">
          <a:xfrm>
            <a:off x="1752600" y="5562600"/>
            <a:ext cx="53340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356 M pixels on ~0.16 m</a:t>
            </a:r>
            <a:r>
              <a:rPr lang="en-GB" b="1" baseline="30000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2</a:t>
            </a:r>
            <a:r>
              <a:rPr lang="en-GB" b="1" dirty="0">
                <a:solidFill>
                  <a:srgbClr val="FF0000"/>
                </a:solidFill>
                <a:ea typeface="ヒラギノ角ゴ Pro W3" charset="-128"/>
                <a:cs typeface="ヒラギノ角ゴ Pro W3" charset="-128"/>
              </a:rPr>
              <a:t> of Silicon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CD-4 performance parameters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371600"/>
          <a:ext cx="7391400" cy="4267200"/>
        </p:xfrm>
        <a:graphic>
          <a:graphicData uri="http://schemas.openxmlformats.org/drawingml/2006/table">
            <a:tbl>
              <a:tblPr/>
              <a:tblGrid>
                <a:gridCol w="246063"/>
                <a:gridCol w="1741487"/>
                <a:gridCol w="2701925"/>
                <a:gridCol w="27019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Thickness of first PXL layer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&lt; 0.6% X</a:t>
                      </a:r>
                      <a:r>
                        <a:rPr kumimoji="0" lang="en-US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0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(0.37% in the baseline design)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Measured during construction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Internal alignment and stability PXL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&lt; 30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  <a:sym typeface="Symbol" charset="0"/>
                        </a:rPr>
                        <a:t>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m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(This requirement is met in the baseline mechanical design, verified by simulation and prototype testing)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Measure during prototype testing and with test beam or cosmic rays after construction.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PXL integration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&lt; 200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  <a:sym typeface="Symbol" charset="0"/>
                        </a:rPr>
                        <a:t>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s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(Current generation sensors have an integration time of 185.6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  <a:sym typeface="Symbol" charset="0"/>
                        </a:rPr>
                        <a:t>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This is a design parameter of the sensor. This can be demonstrated with oscilloscope measurements.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Detector hit efficiency PXL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95% sensor efficiency and noise from all sources &lt;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-4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(Prototype sensors measured in beam tests to be &gt; 99% with noise &lt; 10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-4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The sensor efficiency will be measured in beam tests as a function of bias settings and threshold. This will be established prior to construction.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Live channels for PXL and IST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95%</a:t>
                      </a:r>
                    </a:p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(The measured good sensor live channel yield fraction is &gt; 99% for over 90% of sensors on a wafer. We will select good sensors for production ladders)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The number of bad pixels will be measured on each mounted sensor during probe testing and verified after ladder and sector construction. The numbers will be saved to a database.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PXL and IST Readout speed and dead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&lt;5% additional dead time  @ 500 Hz average trigger rate and simulated occupancy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ヒラギノ角ゴ Pro W3" charset="0"/>
                          <a:cs typeface="Times New Roman" charset="0"/>
                        </a:rPr>
                        <a:t>This can be measured in real time with simulated data for verification.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51" name="Rectangle 4"/>
          <p:cNvSpPr>
            <a:spLocks noChangeArrowheads="1"/>
          </p:cNvSpPr>
          <p:nvPr/>
        </p:nvSpPr>
        <p:spPr bwMode="auto">
          <a:xfrm>
            <a:off x="381000" y="6858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/>
              <a:t>Low-level CD-4 key performance parameters: experimentally demonstrated at Project Completion</a:t>
            </a:r>
            <a:endParaRPr lang="en-US" sz="1800"/>
          </a:p>
        </p:txBody>
      </p:sp>
      <p:sp>
        <p:nvSpPr>
          <p:cNvPr id="64552" name="TextBox 4"/>
          <p:cNvSpPr txBox="1">
            <a:spLocks noChangeArrowheads="1"/>
          </p:cNvSpPr>
          <p:nvPr/>
        </p:nvSpPr>
        <p:spPr bwMode="auto">
          <a:xfrm>
            <a:off x="381000" y="5791200"/>
            <a:ext cx="8502650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Our current design meets (and exceeds) these requirements.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detectorview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2702"/>
          <a:stretch>
            <a:fillRect/>
          </a:stretch>
        </p:blipFill>
        <p:spPr bwMode="auto">
          <a:xfrm>
            <a:off x="381000" y="1066800"/>
            <a:ext cx="4533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ft_prop_title_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8" t="23817" r="24110" b="18739"/>
          <a:stretch>
            <a:fillRect/>
          </a:stretch>
        </p:blipFill>
        <p:spPr bwMode="auto">
          <a:xfrm>
            <a:off x="4876800" y="685800"/>
            <a:ext cx="38100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3962400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u="sng" dirty="0"/>
              <a:t>Direct topological reconstruction of Charm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Detect charm decays with small c</a:t>
            </a:r>
            <a:r>
              <a:rPr lang="en-US" sz="2000" dirty="0">
                <a:solidFill>
                  <a:srgbClr val="0033CC"/>
                </a:solidFill>
                <a:latin typeface="Symbol" charset="0"/>
                <a:sym typeface="Symbol" charset="0"/>
              </a:rPr>
              <a:t></a:t>
            </a:r>
            <a:r>
              <a:rPr lang="en-US" sz="2000" dirty="0">
                <a:solidFill>
                  <a:srgbClr val="0033CC"/>
                </a:solidFill>
              </a:rPr>
              <a:t>, including  D</a:t>
            </a:r>
            <a:r>
              <a:rPr lang="en-US" sz="2000" baseline="30000" dirty="0">
                <a:solidFill>
                  <a:srgbClr val="0033CC"/>
                </a:solidFill>
              </a:rPr>
              <a:t>0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  <a:sym typeface="Symbol" charset="0"/>
              </a:rPr>
              <a:t></a:t>
            </a:r>
            <a:r>
              <a:rPr lang="en-US" sz="2000" dirty="0">
                <a:solidFill>
                  <a:srgbClr val="0033CC"/>
                </a:solidFill>
              </a:rPr>
              <a:t> K </a:t>
            </a:r>
            <a:r>
              <a:rPr lang="en-US" sz="2000" dirty="0">
                <a:solidFill>
                  <a:srgbClr val="0033CC"/>
                </a:solidFill>
                <a:sym typeface="Symbol" charset="0"/>
              </a:rPr>
              <a:t>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953000" y="4572000"/>
            <a:ext cx="396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Method: Resolve displaced vertices (50-100 microns)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90600" y="5369946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We track inward from the TPC with graded resolution: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" y="5943600"/>
            <a:ext cx="800100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TPC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0438" y="5943600"/>
            <a:ext cx="817562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SSD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05250" y="5943600"/>
            <a:ext cx="661988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IST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8775" y="5943600"/>
            <a:ext cx="766763" cy="46196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PXL</a:t>
            </a: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>
            <a:off x="1371600" y="6096000"/>
            <a:ext cx="838200" cy="152400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3048000" y="6096000"/>
            <a:ext cx="838200" cy="152400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4581525" y="6096000"/>
            <a:ext cx="838200" cy="152400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47800" y="5867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~1mm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71800" y="5867400"/>
            <a:ext cx="931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~300µm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95800" y="5867400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~250µm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6210300" y="6096000"/>
            <a:ext cx="838200" cy="152400"/>
          </a:xfrm>
          <a:prstGeom prst="rightArrow">
            <a:avLst>
              <a:gd name="adj1" fmla="val 50000"/>
              <a:gd name="adj2" fmla="val 50009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07250" y="5915025"/>
            <a:ext cx="102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vertex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72200" y="5867400"/>
            <a:ext cx="82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/>
              <a:t>~30µm</a:t>
            </a:r>
          </a:p>
        </p:txBody>
      </p:sp>
      <p:sp>
        <p:nvSpPr>
          <p:cNvPr id="22" name="Flowchart: Decision 19"/>
          <p:cNvSpPr>
            <a:spLocks noChangeArrowheads="1"/>
          </p:cNvSpPr>
          <p:nvPr/>
        </p:nvSpPr>
        <p:spPr bwMode="auto">
          <a:xfrm>
            <a:off x="7102475" y="5830888"/>
            <a:ext cx="1219200" cy="685800"/>
          </a:xfrm>
          <a:prstGeom prst="flowChartDecision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876800" y="5715000"/>
            <a:ext cx="22098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229600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Heavy Flavor Tracker (HFT</a:t>
            </a:r>
            <a:r>
              <a:rPr lang="en-US" sz="2400" dirty="0" smtClean="0"/>
              <a:t>) [for the students]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67056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Project News</a:t>
            </a:r>
            <a:endParaRPr lang="en-US" sz="2800" dirty="0">
              <a:latin typeface="Arial" charset="0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Project is </a:t>
            </a:r>
            <a:r>
              <a:rPr lang="en-US" dirty="0" smtClean="0"/>
              <a:t>completed </a:t>
            </a:r>
            <a:r>
              <a:rPr lang="en-US" dirty="0" smtClean="0"/>
              <a:t>but DOE reporting is not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Still have quarterly meetings [last was in January] to report on: 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endParaRPr lang="en-US" dirty="0" smtClean="0"/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Performance Parameter Status (UPP)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Run preparation status [hardware/software]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Operations during each run [data sets, problems]</a:t>
            </a:r>
          </a:p>
          <a:p>
            <a:pPr marL="800100" lvl="1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/>
              <a:t>Post-run Calibrations and Analysis activities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Performance parameters</a:t>
            </a:r>
            <a:r>
              <a:rPr lang="en-US" sz="2800" dirty="0" smtClean="0">
                <a:latin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  <p:pic>
        <p:nvPicPr>
          <p:cNvPr id="3" name="Picture 2" descr="Screen Shot 2015-02-09 at 3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600"/>
            <a:ext cx="9144000" cy="3859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524000"/>
            <a:ext cx="2895600" cy="3810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71800" y="1524000"/>
            <a:ext cx="2286000" cy="381000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4-DCAz-p-Full-Kbin-phi6.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644900"/>
            <a:ext cx="4330699" cy="3213100"/>
          </a:xfrm>
          <a:prstGeom prst="rect">
            <a:avLst/>
          </a:prstGeom>
        </p:spPr>
      </p:pic>
      <p:pic>
        <p:nvPicPr>
          <p:cNvPr id="6" name="Picture 5" descr="CD4-DCAxy-p-Full-Kbin-phi6.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0"/>
            <a:ext cx="4813300" cy="3213100"/>
          </a:xfrm>
          <a:prstGeom prst="rect">
            <a:avLst/>
          </a:prstGeom>
        </p:spPr>
      </p:pic>
      <p:pic>
        <p:nvPicPr>
          <p:cNvPr id="3" name="Picture 2" descr="CD4-DCAxy-p-Full-phi6.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399" cy="3644900"/>
          </a:xfrm>
          <a:prstGeom prst="rect">
            <a:avLst/>
          </a:prstGeom>
        </p:spPr>
      </p:pic>
      <p:pic>
        <p:nvPicPr>
          <p:cNvPr id="4" name="Picture 3" descr="CD4-DCAz-p-Full-phi6.7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3"/>
          <a:stretch/>
        </p:blipFill>
        <p:spPr>
          <a:xfrm>
            <a:off x="4648199" y="0"/>
            <a:ext cx="4470401" cy="3644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75000" y="1308100"/>
            <a:ext cx="8262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40um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823200" y="1308100"/>
            <a:ext cx="826243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40um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565400" y="1677432"/>
            <a:ext cx="609600" cy="6974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00900" y="1677432"/>
            <a:ext cx="609600" cy="6974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0"/>
            <a:ext cx="613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Low Luminosity Sector 6-7 (Aluminum only)    -90&lt;phi&lt;-20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530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2-09 at 3.17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313258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76200"/>
            <a:ext cx="762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smtClean="0">
                <a:latin typeface="Arial" charset="0"/>
              </a:rPr>
              <a:t>Efficiency [CD4 Simulation]</a:t>
            </a:r>
            <a:endParaRPr lang="en-US" sz="280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5308937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UPP </a:t>
            </a:r>
            <a:r>
              <a:rPr lang="en-US" sz="2000" dirty="0" smtClean="0"/>
              <a:t>might be</a:t>
            </a:r>
            <a:r>
              <a:rPr lang="en-US" sz="2000" dirty="0" smtClean="0"/>
              <a:t> reachable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Emphasizes the role of SSD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Limiting efficiency [keep for later]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60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8895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</a:rPr>
              <a:t>Run-15</a:t>
            </a:r>
            <a:endParaRPr lang="en-US" sz="2800" dirty="0"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47800"/>
            <a:ext cx="8305800" cy="429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Goals/Datasets/Timelines</a:t>
            </a:r>
          </a:p>
          <a:p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Calibrations</a:t>
            </a:r>
          </a:p>
          <a:p>
            <a:pPr lvl="1"/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Db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for Geometry etc.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Alignment of HFT elements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Masking/noise/book-keeping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Recent work [SSD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CommonModeNoise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[CMN], masking]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7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 CD-1 review November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 CD-1 review November 2009</Template>
  <TotalTime>26490</TotalTime>
  <Words>1730</Words>
  <Application>Microsoft Macintosh PowerPoint</Application>
  <PresentationFormat>On-screen Show (4:3)</PresentationFormat>
  <Paragraphs>293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white CD-1 review November 2009</vt:lpstr>
      <vt:lpstr>PowerPoint Presentation</vt:lpstr>
      <vt:lpstr>Talk Outline</vt:lpstr>
      <vt:lpstr>Heavy Flavor Tracker (HFT) [for the students]</vt:lpstr>
      <vt:lpstr>Heavy Flavor Tracker (HFT) [for the students]</vt:lpstr>
      <vt:lpstr>Project News</vt:lpstr>
      <vt:lpstr>Performance parameters </vt:lpstr>
      <vt:lpstr>PowerPoint Presentation</vt:lpstr>
      <vt:lpstr>PowerPoint Presentation</vt:lpstr>
      <vt:lpstr>Run-15</vt:lpstr>
      <vt:lpstr>Goals/Datasets/Timeline</vt:lpstr>
      <vt:lpstr>Cosmics Run-15</vt:lpstr>
      <vt:lpstr>Cosmics Run-15</vt:lpstr>
      <vt:lpstr>Run-14</vt:lpstr>
      <vt:lpstr>Goals/Datasets/Timeline</vt:lpstr>
      <vt:lpstr>Recent SSD work</vt:lpstr>
      <vt:lpstr>Recent SSD work</vt:lpstr>
      <vt:lpstr>Embedding</vt:lpstr>
      <vt:lpstr>Embedding</vt:lpstr>
      <vt:lpstr>STI Tracking</vt:lpstr>
      <vt:lpstr>DCA</vt:lpstr>
      <vt:lpstr>Timing</vt:lpstr>
      <vt:lpstr>PowerPoint Presentation</vt:lpstr>
      <vt:lpstr>PowerPoint Presentation</vt:lpstr>
      <vt:lpstr>PowerPoint Presentation</vt:lpstr>
      <vt:lpstr>Tracking Efficiency</vt:lpstr>
      <vt:lpstr>Summary</vt:lpstr>
      <vt:lpstr>PowerPoint Presentation</vt:lpstr>
      <vt:lpstr>Timing</vt:lpstr>
      <vt:lpstr>State of the Prototype - Example of QA plots</vt:lpstr>
      <vt:lpstr>Detector Characteristics</vt:lpstr>
      <vt:lpstr>CD-4 performance parameters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</dc:title>
  <dc:creator>ECAnderssen_local</dc:creator>
  <cp:lastModifiedBy>Spyridon Margetis</cp:lastModifiedBy>
  <cp:revision>1498</cp:revision>
  <cp:lastPrinted>2009-10-06T19:02:25Z</cp:lastPrinted>
  <dcterms:created xsi:type="dcterms:W3CDTF">2011-06-13T17:11:02Z</dcterms:created>
  <dcterms:modified xsi:type="dcterms:W3CDTF">2015-02-11T09:28:10Z</dcterms:modified>
</cp:coreProperties>
</file>