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notesSlides/notesSlide2.xml" ContentType="application/vnd.openxmlformats-officedocument.presentationml.notesSlide+xml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notesSlides/notesSlide3.xml" ContentType="application/vnd.openxmlformats-officedocument.presentationml.notesSlide+xml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notesSlides/notesSlide4.xml" ContentType="application/vnd.openxmlformats-officedocument.presentationml.notesSlide+xml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notesSlides/notesSlide5.xml" ContentType="application/vnd.openxmlformats-officedocument.presentationml.notesSlide+xml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487" r:id="rId2"/>
    <p:sldId id="519" r:id="rId3"/>
    <p:sldId id="524" r:id="rId4"/>
    <p:sldId id="520" r:id="rId5"/>
    <p:sldId id="523" r:id="rId6"/>
    <p:sldId id="486" r:id="rId7"/>
    <p:sldId id="528" r:id="rId8"/>
    <p:sldId id="489" r:id="rId9"/>
    <p:sldId id="367" r:id="rId10"/>
    <p:sldId id="516" r:id="rId11"/>
    <p:sldId id="529" r:id="rId12"/>
    <p:sldId id="530" r:id="rId13"/>
    <p:sldId id="518" r:id="rId14"/>
    <p:sldId id="526" r:id="rId15"/>
    <p:sldId id="527" r:id="rId16"/>
    <p:sldId id="517" r:id="rId17"/>
    <p:sldId id="483" r:id="rId18"/>
    <p:sldId id="488" r:id="rId19"/>
    <p:sldId id="484" r:id="rId20"/>
    <p:sldId id="490" r:id="rId21"/>
    <p:sldId id="491" r:id="rId22"/>
    <p:sldId id="492" r:id="rId23"/>
    <p:sldId id="493" r:id="rId24"/>
    <p:sldId id="494" r:id="rId25"/>
    <p:sldId id="495" r:id="rId26"/>
    <p:sldId id="496" r:id="rId27"/>
    <p:sldId id="497" r:id="rId28"/>
    <p:sldId id="500" r:id="rId29"/>
    <p:sldId id="501" r:id="rId30"/>
    <p:sldId id="502" r:id="rId31"/>
    <p:sldId id="503" r:id="rId32"/>
    <p:sldId id="504" r:id="rId33"/>
    <p:sldId id="505" r:id="rId34"/>
    <p:sldId id="506" r:id="rId35"/>
    <p:sldId id="507" r:id="rId36"/>
    <p:sldId id="508" r:id="rId37"/>
    <p:sldId id="509" r:id="rId38"/>
    <p:sldId id="510" r:id="rId39"/>
    <p:sldId id="511" r:id="rId40"/>
    <p:sldId id="512" r:id="rId41"/>
    <p:sldId id="514" r:id="rId42"/>
    <p:sldId id="525" r:id="rId43"/>
    <p:sldId id="515" r:id="rId4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106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21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316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421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5526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2630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199736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6841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4FF"/>
    <a:srgbClr val="AAF4FF"/>
    <a:srgbClr val="075014"/>
    <a:srgbClr val="0D8222"/>
    <a:srgbClr val="FFFF00"/>
    <a:srgbClr val="000099"/>
    <a:srgbClr val="FFFF99"/>
    <a:srgbClr val="FFF5E6"/>
    <a:srgbClr val="F0E0FF"/>
    <a:srgbClr val="E9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48" autoAdjust="0"/>
    <p:restoredTop sz="96921" autoAdjust="0"/>
  </p:normalViewPr>
  <p:slideViewPr>
    <p:cSldViewPr>
      <p:cViewPr>
        <p:scale>
          <a:sx n="100" d="100"/>
          <a:sy n="100" d="100"/>
        </p:scale>
        <p:origin x="-1024" y="-352"/>
      </p:cViewPr>
      <p:guideLst>
        <p:guide orient="horz" pos="244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Relationship Id="rId2" Type="http://schemas.openxmlformats.org/officeDocument/2006/relationships/image" Target="../media/image12.emf"/><Relationship Id="rId3" Type="http://schemas.openxmlformats.org/officeDocument/2006/relationships/image" Target="../media/image1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Relationship Id="rId2" Type="http://schemas.openxmlformats.org/officeDocument/2006/relationships/image" Target="../media/image15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1.emf"/><Relationship Id="rId5" Type="http://schemas.openxmlformats.org/officeDocument/2006/relationships/image" Target="../media/image21.emf"/><Relationship Id="rId1" Type="http://schemas.openxmlformats.org/officeDocument/2006/relationships/image" Target="../media/image19.emf"/><Relationship Id="rId2" Type="http://schemas.openxmlformats.org/officeDocument/2006/relationships/image" Target="../media/image20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Relationship Id="rId2" Type="http://schemas.openxmlformats.org/officeDocument/2006/relationships/image" Target="../media/image23.emf"/><Relationship Id="rId3" Type="http://schemas.openxmlformats.org/officeDocument/2006/relationships/image" Target="../media/image11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3.emf"/><Relationship Id="rId5" Type="http://schemas.openxmlformats.org/officeDocument/2006/relationships/image" Target="../media/image11.emf"/><Relationship Id="rId1" Type="http://schemas.openxmlformats.org/officeDocument/2006/relationships/image" Target="../media/image22.emf"/><Relationship Id="rId2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0597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0938" y="692150"/>
            <a:ext cx="4556125" cy="34163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17788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10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21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31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42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552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ACB1B6E-0359-EA4D-BF5B-5EAF54959871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45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9FF56CD-7100-4342-B87D-73C0996FED56}" type="slidenum">
              <a:rPr lang="en-US" sz="1200"/>
              <a:pPr eaLnBrk="1" hangingPunct="1"/>
              <a:t>33</a:t>
            </a:fld>
            <a:endParaRPr lang="en-US" sz="120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September 5, 07</a:t>
            </a:r>
          </a:p>
        </p:txBody>
      </p:sp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C31AC7-023F-0548-8EF3-E74D78447C5C}" type="slidenum">
              <a:rPr lang="en-US" sz="1200"/>
              <a:pPr eaLnBrk="1" hangingPunct="1"/>
              <a:t>34</a:t>
            </a:fld>
            <a:endParaRPr lang="en-US" sz="1200"/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/>
              <a:t>Heavy d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230437-C708-9F47-99AC-51FD3EB4E826}" type="slidenum">
              <a:rPr lang="en-US" sz="1200"/>
              <a:pPr eaLnBrk="1" hangingPunct="1"/>
              <a:t>35</a:t>
            </a:fld>
            <a:endParaRPr lang="en-US" sz="1200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September 5, 07</a:t>
            </a:r>
          </a:p>
        </p:txBody>
      </p:sp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23617EF-11A5-3B49-A8A2-E55DFBFA6ACF}" type="slidenum">
              <a:rPr lang="en-US" sz="1200"/>
              <a:pPr eaLnBrk="1" hangingPunct="1"/>
              <a:t>40</a:t>
            </a:fld>
            <a:endParaRPr lang="en-US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ACB1B6E-0359-EA4D-BF5B-5EAF54959871}" type="slidenum">
              <a:rPr lang="en-US" sz="1200"/>
              <a:pPr eaLnBrk="1" hangingPunct="1"/>
              <a:t>41</a:t>
            </a:fld>
            <a:endParaRPr lang="en-US" sz="1200"/>
          </a:p>
        </p:txBody>
      </p:sp>
      <p:sp>
        <p:nvSpPr>
          <p:cNvPr id="45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3DFCACE-9E34-4248-8FD4-A94EE213002F}" type="slidenum">
              <a:rPr lang="en-US" sz="1200"/>
              <a:pPr eaLnBrk="1" hangingPunct="1"/>
              <a:t>42</a:t>
            </a:fld>
            <a:endParaRPr lang="en-US" sz="1200"/>
          </a:p>
        </p:txBody>
      </p:sp>
      <p:sp>
        <p:nvSpPr>
          <p:cNvPr id="430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September 5, 07</a:t>
            </a:r>
          </a:p>
        </p:txBody>
      </p:sp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735007D-0A82-884D-AA0D-E400BC08FCA6}" type="slidenum">
              <a:rPr lang="en-US" sz="1200"/>
              <a:pPr eaLnBrk="1" hangingPunct="1"/>
              <a:t>43</a:t>
            </a:fld>
            <a:endParaRPr lang="en-US" sz="120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ACB1B6E-0359-EA4D-BF5B-5EAF54959871}" type="slidenum">
              <a:rPr lang="en-US" sz="1200"/>
              <a:pPr eaLnBrk="1" hangingPunct="1"/>
              <a:t>30</a:t>
            </a:fld>
            <a:endParaRPr lang="en-US" sz="1200"/>
          </a:p>
        </p:txBody>
      </p:sp>
      <p:sp>
        <p:nvSpPr>
          <p:cNvPr id="45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September 5, 07</a:t>
            </a:r>
          </a:p>
        </p:txBody>
      </p:sp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C31AC7-023F-0548-8EF3-E74D78447C5C}" type="slidenum">
              <a:rPr lang="en-US" sz="1200"/>
              <a:pPr eaLnBrk="1" hangingPunct="1"/>
              <a:t>32</a:t>
            </a:fld>
            <a:endParaRPr lang="en-US" sz="1200"/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/>
              <a:t>Heavy d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oleObject" Target="../embeddings/oleObject3.bin"/><Relationship Id="rId5" Type="http://schemas.openxmlformats.org/officeDocument/2006/relationships/oleObject" Target="../embeddings/oleObject4.bin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4" Type="http://schemas.openxmlformats.org/officeDocument/2006/relationships/oleObject" Target="../embeddings/oleObject30.bin"/><Relationship Id="rId5" Type="http://schemas.openxmlformats.org/officeDocument/2006/relationships/oleObject" Target="../embeddings/oleObject31.bin"/><Relationship Id="rId1" Type="http://schemas.openxmlformats.org/officeDocument/2006/relationships/vmlDrawing" Target="../drawings/vmlDrawing11.vml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4" Type="http://schemas.openxmlformats.org/officeDocument/2006/relationships/oleObject" Target="../embeddings/oleObject33.bin"/><Relationship Id="rId5" Type="http://schemas.openxmlformats.org/officeDocument/2006/relationships/oleObject" Target="../embeddings/oleObject34.bin"/><Relationship Id="rId1" Type="http://schemas.openxmlformats.org/officeDocument/2006/relationships/vmlDrawing" Target="../drawings/vmlDrawing12.vml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oleObject" Target="../embeddings/oleObject6.bin"/><Relationship Id="rId5" Type="http://schemas.openxmlformats.org/officeDocument/2006/relationships/oleObject" Target="../embeddings/oleObject7.bin"/><Relationship Id="rId1" Type="http://schemas.openxmlformats.org/officeDocument/2006/relationships/vmlDrawing" Target="../drawings/vmlDrawing3.vml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oleObject" Target="../embeddings/oleObject9.bin"/><Relationship Id="rId5" Type="http://schemas.openxmlformats.org/officeDocument/2006/relationships/oleObject" Target="../embeddings/oleObject10.bin"/><Relationship Id="rId1" Type="http://schemas.openxmlformats.org/officeDocument/2006/relationships/vmlDrawing" Target="../drawings/vmlDrawing4.v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oleObject" Target="../embeddings/oleObject12.bin"/><Relationship Id="rId5" Type="http://schemas.openxmlformats.org/officeDocument/2006/relationships/oleObject" Target="../embeddings/oleObject13.bin"/><Relationship Id="rId1" Type="http://schemas.openxmlformats.org/officeDocument/2006/relationships/vmlDrawing" Target="../drawings/vmlDrawing5.vml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oleObject" Target="../embeddings/oleObject15.bin"/><Relationship Id="rId5" Type="http://schemas.openxmlformats.org/officeDocument/2006/relationships/oleObject" Target="../embeddings/oleObject16.bin"/><Relationship Id="rId1" Type="http://schemas.openxmlformats.org/officeDocument/2006/relationships/vmlDrawing" Target="../drawings/vmlDrawing6.vml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4" Type="http://schemas.openxmlformats.org/officeDocument/2006/relationships/oleObject" Target="../embeddings/oleObject18.bin"/><Relationship Id="rId5" Type="http://schemas.openxmlformats.org/officeDocument/2006/relationships/oleObject" Target="../embeddings/oleObject19.bin"/><Relationship Id="rId1" Type="http://schemas.openxmlformats.org/officeDocument/2006/relationships/vmlDrawing" Target="../drawings/vmlDrawing7.vml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4" Type="http://schemas.openxmlformats.org/officeDocument/2006/relationships/oleObject" Target="../embeddings/oleObject21.bin"/><Relationship Id="rId5" Type="http://schemas.openxmlformats.org/officeDocument/2006/relationships/oleObject" Target="../embeddings/oleObject22.bin"/><Relationship Id="rId1" Type="http://schemas.openxmlformats.org/officeDocument/2006/relationships/vmlDrawing" Target="../drawings/vmlDrawing8.vml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oleObject" Target="../embeddings/oleObject24.bin"/><Relationship Id="rId5" Type="http://schemas.openxmlformats.org/officeDocument/2006/relationships/oleObject" Target="../embeddings/oleObject25.bin"/><Relationship Id="rId1" Type="http://schemas.openxmlformats.org/officeDocument/2006/relationships/vmlDrawing" Target="../drawings/vmlDrawing9.vml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4" Type="http://schemas.openxmlformats.org/officeDocument/2006/relationships/oleObject" Target="../embeddings/oleObject27.bin"/><Relationship Id="rId5" Type="http://schemas.openxmlformats.org/officeDocument/2006/relationships/oleObject" Target="../embeddings/oleObject28.bin"/><Relationship Id="rId1" Type="http://schemas.openxmlformats.org/officeDocument/2006/relationships/vmlDrawing" Target="../drawings/vmlDrawing10.v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49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50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51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168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169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170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3AAEA-CCE8-5E49-BC51-45FA2FFB36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92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93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94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D3278-2F6C-344B-A623-16A741C6C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C365554-AFA5-994B-ACA0-8B79D4F2C7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501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976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977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978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1AC4D-0739-984B-8047-6E97FCCB1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000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001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002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573B9-D3FB-C244-AADE-D7A237F16A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024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025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026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1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AD54C-26E4-1149-AD66-5B964545CD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048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049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050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F2A36-4459-CB41-8D36-CB03AEDA69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072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073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074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71CF5-9CC1-A442-B6F0-FFA50AAE12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096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097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098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E1DB2-E436-114C-BB6C-60A34271D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20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21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22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820EE-628E-4041-919D-2F9BDDDE3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44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45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46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21044-B7E1-0B4A-ABF7-178C344045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vmlDrawing" Target="../drawings/vmlDrawing1.vml"/><Relationship Id="rId15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04802"/>
            <a:ext cx="67056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1"/>
            <a:ext cx="7772400" cy="457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91400" y="6400800"/>
            <a:ext cx="1371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fld id="{457A2924-550F-A844-B488-20E48614E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800" b="1">
                <a:latin typeface="Helvetica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graphicFrame>
        <p:nvGraphicFramePr>
          <p:cNvPr id="102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" r:id="rId15" imgW="0" imgH="0" progId="PowerPoint.Show.8">
                  <p:embed/>
                </p:oleObj>
              </mc:Choice>
              <mc:Fallback>
                <p:oleObj r:id="rId15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5pPr>
      <a:lvl6pPr marL="457106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6pPr>
      <a:lvl7pPr marL="91421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7pPr>
      <a:lvl8pPr marL="1371316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8pPr>
      <a:lvl9pPr marL="1828421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rgbClr val="FF0000"/>
          </a:solidFill>
          <a:latin typeface="+mn-lt"/>
          <a:ea typeface="ＭＳ Ｐゴシック" charset="-128"/>
          <a:cs typeface="ＭＳ Ｐゴシック" charset="-128"/>
        </a:defRPr>
      </a:lvl1pPr>
      <a:lvl2pPr marL="742796" indent="-28569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 b="1">
          <a:solidFill>
            <a:srgbClr val="000099"/>
          </a:solidFill>
          <a:latin typeface="+mn-lt"/>
          <a:ea typeface="ＭＳ Ｐゴシック" charset="-128"/>
        </a:defRPr>
      </a:lvl2pPr>
      <a:lvl3pPr marL="114276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  <a:ea typeface="ＭＳ Ｐゴシック" charset="-128"/>
        </a:defRPr>
      </a:lvl3pPr>
      <a:lvl4pPr marL="1599868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697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079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18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289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539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oleObject" Target="../embeddings/oleObject42.bin"/><Relationship Id="rId5" Type="http://schemas.openxmlformats.org/officeDocument/2006/relationships/image" Target="../media/image14.emf"/><Relationship Id="rId6" Type="http://schemas.openxmlformats.org/officeDocument/2006/relationships/image" Target="../media/image10.png"/><Relationship Id="rId7" Type="http://schemas.openxmlformats.org/officeDocument/2006/relationships/oleObject" Target="../embeddings/oleObject43.bin"/><Relationship Id="rId8" Type="http://schemas.openxmlformats.org/officeDocument/2006/relationships/image" Target="../media/image15.emf"/><Relationship Id="rId9" Type="http://schemas.openxmlformats.org/officeDocument/2006/relationships/image" Target="../media/image18.pn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emf"/><Relationship Id="rId12" Type="http://schemas.openxmlformats.org/officeDocument/2006/relationships/oleObject" Target="../embeddings/oleObject48.bin"/><Relationship Id="rId13" Type="http://schemas.openxmlformats.org/officeDocument/2006/relationships/image" Target="../media/image21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44.bin"/><Relationship Id="rId5" Type="http://schemas.openxmlformats.org/officeDocument/2006/relationships/image" Target="../media/image19.emf"/><Relationship Id="rId6" Type="http://schemas.openxmlformats.org/officeDocument/2006/relationships/oleObject" Target="../embeddings/oleObject45.bin"/><Relationship Id="rId7" Type="http://schemas.openxmlformats.org/officeDocument/2006/relationships/image" Target="../media/image20.emf"/><Relationship Id="rId8" Type="http://schemas.openxmlformats.org/officeDocument/2006/relationships/oleObject" Target="../embeddings/oleObject46.bin"/><Relationship Id="rId9" Type="http://schemas.openxmlformats.org/officeDocument/2006/relationships/image" Target="../media/image15.emf"/><Relationship Id="rId10" Type="http://schemas.openxmlformats.org/officeDocument/2006/relationships/oleObject" Target="../embeddings/oleObject47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49.bin"/><Relationship Id="rId5" Type="http://schemas.openxmlformats.org/officeDocument/2006/relationships/image" Target="../media/image22.emf"/><Relationship Id="rId6" Type="http://schemas.openxmlformats.org/officeDocument/2006/relationships/oleObject" Target="../embeddings/oleObject50.bin"/><Relationship Id="rId7" Type="http://schemas.openxmlformats.org/officeDocument/2006/relationships/image" Target="../media/image23.emf"/><Relationship Id="rId8" Type="http://schemas.openxmlformats.org/officeDocument/2006/relationships/oleObject" Target="../embeddings/oleObject51.bin"/><Relationship Id="rId9" Type="http://schemas.openxmlformats.org/officeDocument/2006/relationships/image" Target="../media/image11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emf"/><Relationship Id="rId12" Type="http://schemas.openxmlformats.org/officeDocument/2006/relationships/oleObject" Target="../embeddings/oleObject56.bin"/><Relationship Id="rId13" Type="http://schemas.openxmlformats.org/officeDocument/2006/relationships/image" Target="../media/image11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52.bin"/><Relationship Id="rId5" Type="http://schemas.openxmlformats.org/officeDocument/2006/relationships/image" Target="../media/image22.emf"/><Relationship Id="rId6" Type="http://schemas.openxmlformats.org/officeDocument/2006/relationships/oleObject" Target="../embeddings/oleObject53.bin"/><Relationship Id="rId7" Type="http://schemas.openxmlformats.org/officeDocument/2006/relationships/image" Target="../media/image24.emf"/><Relationship Id="rId8" Type="http://schemas.openxmlformats.org/officeDocument/2006/relationships/oleObject" Target="../embeddings/oleObject54.bin"/><Relationship Id="rId9" Type="http://schemas.openxmlformats.org/officeDocument/2006/relationships/image" Target="../media/image25.emf"/><Relationship Id="rId10" Type="http://schemas.openxmlformats.org/officeDocument/2006/relationships/oleObject" Target="../embeddings/oleObject55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oleObject" Target="../embeddings/oleObject35.bin"/><Relationship Id="rId7" Type="http://schemas.openxmlformats.org/officeDocument/2006/relationships/image" Target="../media/image4.emf"/><Relationship Id="rId8" Type="http://schemas.openxmlformats.org/officeDocument/2006/relationships/image" Target="../media/image7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4" Type="http://schemas.openxmlformats.org/officeDocument/2006/relationships/image" Target="../media/image11.emf"/><Relationship Id="rId5" Type="http://schemas.openxmlformats.org/officeDocument/2006/relationships/oleObject" Target="../embeddings/oleObject37.bin"/><Relationship Id="rId6" Type="http://schemas.openxmlformats.org/officeDocument/2006/relationships/image" Target="../media/image12.emf"/><Relationship Id="rId7" Type="http://schemas.openxmlformats.org/officeDocument/2006/relationships/oleObject" Target="../embeddings/oleObject38.bin"/><Relationship Id="rId8" Type="http://schemas.openxmlformats.org/officeDocument/2006/relationships/image" Target="../media/image13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39.bin"/><Relationship Id="rId5" Type="http://schemas.openxmlformats.org/officeDocument/2006/relationships/image" Target="../media/image14.emf"/><Relationship Id="rId6" Type="http://schemas.openxmlformats.org/officeDocument/2006/relationships/oleObject" Target="../embeddings/oleObject40.bin"/><Relationship Id="rId7" Type="http://schemas.openxmlformats.org/officeDocument/2006/relationships/image" Target="../media/image15.emf"/><Relationship Id="rId8" Type="http://schemas.openxmlformats.org/officeDocument/2006/relationships/oleObject" Target="../embeddings/oleObject41.bin"/><Relationship Id="rId9" Type="http://schemas.openxmlformats.org/officeDocument/2006/relationships/image" Target="../media/image16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3848" y="548680"/>
            <a:ext cx="2520280" cy="504056"/>
          </a:xfrm>
          <a:solidFill>
            <a:srgbClr val="FFFFFF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sz="2400" b="0" dirty="0" smtClean="0">
                <a:solidFill>
                  <a:srgbClr val="0000FF"/>
                </a:solidFill>
              </a:rPr>
              <a:t>Definitions</a:t>
            </a:r>
            <a:endParaRPr lang="en-US" sz="2400" b="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323528" y="2276872"/>
            <a:ext cx="3438739" cy="2457564"/>
            <a:chOff x="107504" y="2276872"/>
            <a:chExt cx="3438739" cy="2457564"/>
          </a:xfrm>
        </p:grpSpPr>
        <p:cxnSp>
          <p:nvCxnSpPr>
            <p:cNvPr id="5" name="Straight Arrow Connector 4"/>
            <p:cNvCxnSpPr/>
            <p:nvPr/>
          </p:nvCxnSpPr>
          <p:spPr bwMode="auto">
            <a:xfrm flipV="1">
              <a:off x="1403648" y="2420888"/>
              <a:ext cx="0" cy="187220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" name="Straight Arrow Connector 5"/>
            <p:cNvCxnSpPr/>
            <p:nvPr/>
          </p:nvCxnSpPr>
          <p:spPr bwMode="auto">
            <a:xfrm flipV="1">
              <a:off x="1403648" y="2996952"/>
              <a:ext cx="1224136" cy="129614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" name="Straight Arrow Connector 6"/>
            <p:cNvCxnSpPr/>
            <p:nvPr/>
          </p:nvCxnSpPr>
          <p:spPr bwMode="auto">
            <a:xfrm flipH="1">
              <a:off x="179512" y="4293096"/>
              <a:ext cx="1224136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1481426" y="2276872"/>
              <a:ext cx="786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Comic Sans MS"/>
                  <a:cs typeface="Comic Sans MS"/>
                </a:rPr>
                <a:t>y (up)</a:t>
              </a:r>
              <a:endParaRPr lang="en-US" sz="18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11760" y="3284984"/>
              <a:ext cx="11344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omic Sans MS"/>
                  <a:cs typeface="Comic Sans MS"/>
                </a:rPr>
                <a:t>z</a:t>
              </a:r>
              <a:r>
                <a:rPr lang="en-US" sz="1800" dirty="0" smtClean="0">
                  <a:latin typeface="Comic Sans MS"/>
                  <a:cs typeface="Comic Sans MS"/>
                </a:rPr>
                <a:t> (West)</a:t>
              </a:r>
              <a:endParaRPr lang="en-US" sz="18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7504" y="4365104"/>
              <a:ext cx="12025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omic Sans MS"/>
                  <a:cs typeface="Comic Sans MS"/>
                </a:rPr>
                <a:t>x</a:t>
              </a:r>
              <a:r>
                <a:rPr lang="en-US" sz="1800" dirty="0" smtClean="0">
                  <a:latin typeface="Comic Sans MS"/>
                  <a:cs typeface="Comic Sans MS"/>
                </a:rPr>
                <a:t> (South)</a:t>
              </a:r>
              <a:endParaRPr lang="en-US" sz="18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 flipV="1">
              <a:off x="1403648" y="3501008"/>
              <a:ext cx="0" cy="7920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V="1">
              <a:off x="1403648" y="3861048"/>
              <a:ext cx="432048" cy="43204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H="1">
              <a:off x="827584" y="4293096"/>
              <a:ext cx="576064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7" name="TextBox 26"/>
            <p:cNvSpPr txBox="1"/>
            <p:nvPr/>
          </p:nvSpPr>
          <p:spPr>
            <a:xfrm>
              <a:off x="1403648" y="3275692"/>
              <a:ext cx="4960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solidFill>
                    <a:srgbClr val="FF0000"/>
                  </a:solidFill>
                  <a:latin typeface="Comic Sans MS"/>
                  <a:cs typeface="Comic Sans MS"/>
                </a:rPr>
                <a:t>n,</a:t>
              </a:r>
              <a:r>
                <a:rPr lang="en-US" sz="1800" dirty="0" err="1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b</a:t>
              </a:r>
              <a:endParaRPr lang="en-US" sz="18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619672" y="3861048"/>
              <a:ext cx="4522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solidFill>
                    <a:srgbClr val="FF0000"/>
                  </a:solidFill>
                  <a:latin typeface="Comic Sans MS"/>
                  <a:cs typeface="Comic Sans MS"/>
                </a:rPr>
                <a:t>t,</a:t>
              </a:r>
              <a:r>
                <a:rPr lang="en-US" sz="1800" dirty="0" err="1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g</a:t>
              </a:r>
              <a:endParaRPr lang="en-US" sz="18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42876" y="3907656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solidFill>
                    <a:srgbClr val="FF0000"/>
                  </a:solidFill>
                  <a:latin typeface="Comic Sans MS"/>
                  <a:cs typeface="Comic Sans MS"/>
                </a:rPr>
                <a:t>d,</a:t>
              </a:r>
              <a:r>
                <a:rPr lang="en-US" sz="1800" dirty="0" err="1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a</a:t>
              </a:r>
              <a:endParaRPr lang="en-US" sz="18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539552" y="1588730"/>
            <a:ext cx="2892889" cy="369332"/>
          </a:xfrm>
          <a:prstGeom prst="rect">
            <a:avLst/>
          </a:prstGeom>
          <a:solidFill>
            <a:srgbClr val="F2F2F2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omic Sans MS"/>
                <a:cs typeface="Comic Sans MS"/>
              </a:rPr>
              <a:t>STAR Global Coordinates</a:t>
            </a:r>
            <a:endParaRPr lang="en-US" sz="1800" dirty="0">
              <a:latin typeface="Comic Sans MS"/>
              <a:cs typeface="Comic Sans M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36920" y="1587272"/>
            <a:ext cx="2863472" cy="369332"/>
          </a:xfrm>
          <a:prstGeom prst="rect">
            <a:avLst/>
          </a:prstGeom>
          <a:solidFill>
            <a:srgbClr val="F2F2F2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omic Sans MS"/>
                <a:cs typeface="Comic Sans MS"/>
              </a:rPr>
              <a:t>Wafer Local Coordinates</a:t>
            </a:r>
            <a:endParaRPr lang="en-US" sz="1800" dirty="0">
              <a:latin typeface="Comic Sans MS"/>
              <a:cs typeface="Comic Sans M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499992" y="2276872"/>
            <a:ext cx="4657581" cy="2457564"/>
            <a:chOff x="107504" y="2276872"/>
            <a:chExt cx="4657581" cy="2457564"/>
          </a:xfrm>
        </p:grpSpPr>
        <p:cxnSp>
          <p:nvCxnSpPr>
            <p:cNvPr id="26" name="Straight Arrow Connector 25"/>
            <p:cNvCxnSpPr/>
            <p:nvPr/>
          </p:nvCxnSpPr>
          <p:spPr bwMode="auto">
            <a:xfrm flipV="1">
              <a:off x="1403648" y="2420888"/>
              <a:ext cx="0" cy="187220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1" name="Straight Arrow Connector 30"/>
            <p:cNvCxnSpPr/>
            <p:nvPr/>
          </p:nvCxnSpPr>
          <p:spPr bwMode="auto">
            <a:xfrm flipV="1">
              <a:off x="1403648" y="2996952"/>
              <a:ext cx="1224136" cy="129614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 bwMode="auto">
            <a:xfrm flipH="1">
              <a:off x="179512" y="4293096"/>
              <a:ext cx="1224136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0" name="TextBox 39"/>
            <p:cNvSpPr txBox="1"/>
            <p:nvPr/>
          </p:nvSpPr>
          <p:spPr>
            <a:xfrm>
              <a:off x="1481426" y="2276872"/>
              <a:ext cx="32836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omic Sans MS"/>
                  <a:cs typeface="Comic Sans MS"/>
                </a:rPr>
                <a:t>w</a:t>
              </a:r>
              <a:r>
                <a:rPr lang="en-US" sz="1800" dirty="0" smtClean="0">
                  <a:latin typeface="Comic Sans MS"/>
                  <a:cs typeface="Comic Sans MS"/>
                </a:rPr>
                <a:t> (normal/away from ladder)</a:t>
              </a:r>
              <a:endParaRPr lang="en-US" sz="18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411760" y="3284984"/>
              <a:ext cx="21440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Comic Sans MS"/>
                  <a:cs typeface="Comic Sans MS"/>
                </a:rPr>
                <a:t>v (along ladder +z) </a:t>
              </a:r>
              <a:endParaRPr lang="en-US" sz="18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7504" y="4365104"/>
              <a:ext cx="30821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omic Sans MS"/>
                  <a:cs typeface="Comic Sans MS"/>
                </a:rPr>
                <a:t>u</a:t>
              </a:r>
              <a:r>
                <a:rPr lang="en-US" sz="1800" dirty="0" smtClean="0">
                  <a:latin typeface="Comic Sans MS"/>
                  <a:cs typeface="Comic Sans MS"/>
                </a:rPr>
                <a:t> (r-phi direction for RHS)</a:t>
              </a:r>
              <a:endParaRPr lang="en-US" sz="18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 bwMode="auto">
            <a:xfrm flipV="1">
              <a:off x="1403648" y="3501008"/>
              <a:ext cx="0" cy="7920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4" name="Straight Arrow Connector 43"/>
            <p:cNvCxnSpPr/>
            <p:nvPr/>
          </p:nvCxnSpPr>
          <p:spPr bwMode="auto">
            <a:xfrm flipV="1">
              <a:off x="1403648" y="3861048"/>
              <a:ext cx="432048" cy="43204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5" name="Straight Arrow Connector 44"/>
            <p:cNvCxnSpPr/>
            <p:nvPr/>
          </p:nvCxnSpPr>
          <p:spPr bwMode="auto">
            <a:xfrm flipH="1">
              <a:off x="827584" y="4293096"/>
              <a:ext cx="576064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6" name="TextBox 45"/>
            <p:cNvSpPr txBox="1"/>
            <p:nvPr/>
          </p:nvSpPr>
          <p:spPr>
            <a:xfrm>
              <a:off x="1403648" y="3275692"/>
              <a:ext cx="4960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  <a:latin typeface="Comic Sans MS"/>
                  <a:cs typeface="Comic Sans MS"/>
                </a:rPr>
                <a:t>n,</a:t>
              </a:r>
              <a:r>
                <a:rPr lang="el-GR" sz="18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β</a:t>
              </a:r>
              <a:endParaRPr lang="en-US" sz="18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619672" y="3861048"/>
              <a:ext cx="5099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  <a:latin typeface="Comic Sans MS"/>
                  <a:cs typeface="Comic Sans MS"/>
                </a:rPr>
                <a:t>t</a:t>
              </a:r>
              <a:r>
                <a:rPr lang="en-US" sz="18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,</a:t>
              </a:r>
              <a:r>
                <a:rPr lang="en-US" sz="1800" dirty="0">
                  <a:solidFill>
                    <a:srgbClr val="0000FF"/>
                  </a:solidFill>
                  <a:latin typeface="Symbol" charset="2"/>
                  <a:cs typeface="Symbol" charset="2"/>
                </a:rPr>
                <a:t> g</a:t>
              </a:r>
              <a:endParaRPr lang="en-US" sz="18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42876" y="3907656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solidFill>
                    <a:srgbClr val="FF0000"/>
                  </a:solidFill>
                  <a:latin typeface="Comic Sans MS"/>
                  <a:cs typeface="Comic Sans MS"/>
                </a:rPr>
                <a:t>d,</a:t>
              </a:r>
              <a:r>
                <a:rPr lang="en-US" sz="1800" dirty="0" err="1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a</a:t>
              </a:r>
              <a:endParaRPr lang="en-US" sz="18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51520" y="5517232"/>
            <a:ext cx="8640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Local v (along ladder) is fixed and along global +z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Local w (normal to u-v [wafer] plane). Points away from exposed surface  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Local u (r-phi on wafer plane) varies so it forms a RHS with v-w (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u,w,v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)</a:t>
            </a:r>
          </a:p>
        </p:txBody>
      </p:sp>
      <p:sp>
        <p:nvSpPr>
          <p:cNvPr id="33" name="Rectangle 2"/>
          <p:cNvSpPr txBox="1">
            <a:spLocks noChangeArrowheads="1"/>
          </p:cNvSpPr>
          <p:nvPr/>
        </p:nvSpPr>
        <p:spPr bwMode="auto">
          <a:xfrm>
            <a:off x="107504" y="-54768"/>
            <a:ext cx="3312368" cy="3874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5pPr>
            <a:lvl6pPr marL="457106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6pPr>
            <a:lvl7pPr marL="91421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7pPr>
            <a:lvl8pPr marL="1371316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8pPr>
            <a:lvl9pPr marL="1828421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9pPr>
          </a:lstStyle>
          <a:p>
            <a:r>
              <a:rPr lang="en-US" sz="2000" b="0" dirty="0" smtClean="0">
                <a:solidFill>
                  <a:srgbClr val="0000FF"/>
                </a:solidFill>
              </a:rPr>
              <a:t>Alignment Details </a:t>
            </a:r>
            <a:endParaRPr lang="en-US" sz="2000" b="0" dirty="0">
              <a:solidFill>
                <a:srgbClr val="0000FF"/>
              </a:solidFill>
            </a:endParaRP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 bwMode="auto">
          <a:xfrm>
            <a:off x="539552" y="260648"/>
            <a:ext cx="2376264" cy="4320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>
            <a:lvl1pPr marL="342829" indent="-342829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796" indent="-28569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rgbClr val="000099"/>
                </a:solidFill>
                <a:latin typeface="+mn-lt"/>
                <a:ea typeface="ＭＳ Ｐゴシック" charset="-128"/>
              </a:defRPr>
            </a:lvl2pPr>
            <a:lvl3pPr marL="114276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99868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697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079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18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289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539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FF"/>
                </a:solidFill>
              </a:rPr>
              <a:t>S. Margetis, KSU</a:t>
            </a:r>
          </a:p>
        </p:txBody>
      </p:sp>
    </p:spTree>
    <p:extLst>
      <p:ext uri="{BB962C8B-B14F-4D97-AF65-F5344CB8AC3E}">
        <p14:creationId xmlns:p14="http://schemas.microsoft.com/office/powerpoint/2010/main" val="1493498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7-14 at 12.43.4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0"/>
          <a:stretch/>
        </p:blipFill>
        <p:spPr>
          <a:xfrm>
            <a:off x="3076" y="116632"/>
            <a:ext cx="5542005" cy="3544044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6286432"/>
              </p:ext>
            </p:extLst>
          </p:nvPr>
        </p:nvGraphicFramePr>
        <p:xfrm>
          <a:off x="179512" y="3891910"/>
          <a:ext cx="3456384" cy="171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76" name="Equation" r:id="rId4" imgW="2273300" imgH="1130300" progId="Equation.3">
                  <p:embed/>
                </p:oleObj>
              </mc:Choice>
              <mc:Fallback>
                <p:oleObj name="Equation" r:id="rId4" imgW="2273300" imgH="1130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9512" y="3891910"/>
                        <a:ext cx="3456384" cy="1718538"/>
                      </a:xfrm>
                      <a:prstGeom prst="rect">
                        <a:avLst/>
                      </a:prstGeom>
                      <a:solidFill>
                        <a:srgbClr val="F2F2F2"/>
                      </a:solidFill>
                      <a:ln>
                        <a:solidFill>
                          <a:srgbClr val="FF66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1115616" y="3027814"/>
            <a:ext cx="576064" cy="905242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47664" y="3027814"/>
            <a:ext cx="576064" cy="905242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55576" y="3027814"/>
            <a:ext cx="504056" cy="936104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763688" y="4365104"/>
            <a:ext cx="288032" cy="1584176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331640" y="4365104"/>
            <a:ext cx="0" cy="1584176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195736" y="4365104"/>
            <a:ext cx="648072" cy="1584176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004048" y="5579948"/>
            <a:ext cx="391033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Example: PXL Sector-4  Ladder-1 and 2</a:t>
            </a:r>
            <a:endParaRPr lang="en-US" sz="18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5580112" y="260648"/>
            <a:ext cx="3422244" cy="3528392"/>
            <a:chOff x="285660" y="429410"/>
            <a:chExt cx="3588490" cy="3572327"/>
          </a:xfrm>
        </p:grpSpPr>
        <p:grpSp>
          <p:nvGrpSpPr>
            <p:cNvPr id="25" name="Group 24"/>
            <p:cNvGrpSpPr/>
            <p:nvPr/>
          </p:nvGrpSpPr>
          <p:grpSpPr>
            <a:xfrm flipH="1">
              <a:off x="285660" y="429410"/>
              <a:ext cx="3588490" cy="3572327"/>
              <a:chOff x="285660" y="429410"/>
              <a:chExt cx="5753995" cy="5819381"/>
            </a:xfrm>
          </p:grpSpPr>
          <p:pic>
            <p:nvPicPr>
              <p:cNvPr id="28" name="Picture 27" descr="Screen Shot 2013-06-07 at 12.33.33 PM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660" y="429410"/>
                <a:ext cx="5753995" cy="5819381"/>
              </a:xfrm>
              <a:prstGeom prst="rect">
                <a:avLst/>
              </a:prstGeom>
            </p:spPr>
          </p:pic>
          <p:sp>
            <p:nvSpPr>
              <p:cNvPr id="29" name="Oval 28"/>
              <p:cNvSpPr/>
              <p:nvPr/>
            </p:nvSpPr>
            <p:spPr>
              <a:xfrm>
                <a:off x="3663996" y="4504243"/>
                <a:ext cx="1142143" cy="356315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 flipH="1">
                <a:off x="2604087" y="4239281"/>
                <a:ext cx="2585813" cy="1196866"/>
              </a:xfrm>
              <a:prstGeom prst="line">
                <a:avLst/>
              </a:prstGeom>
              <a:ln w="3175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Connector 25"/>
            <p:cNvCxnSpPr/>
            <p:nvPr/>
          </p:nvCxnSpPr>
          <p:spPr>
            <a:xfrm flipH="1">
              <a:off x="2324322" y="2397835"/>
              <a:ext cx="151013" cy="510332"/>
            </a:xfrm>
            <a:prstGeom prst="line">
              <a:avLst/>
            </a:prstGeom>
            <a:ln w="12700" cmpd="sng">
              <a:solidFill>
                <a:srgbClr val="0000FF"/>
              </a:solidFill>
              <a:prstDash val="solid"/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2097804" y="2543644"/>
              <a:ext cx="298336" cy="311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</a:rPr>
                <a:t>d</a:t>
              </a:r>
            </a:p>
          </p:txBody>
        </p:sp>
      </p:grpSp>
      <p:cxnSp>
        <p:nvCxnSpPr>
          <p:cNvPr id="34" name="Straight Connector 33"/>
          <p:cNvCxnSpPr/>
          <p:nvPr/>
        </p:nvCxnSpPr>
        <p:spPr>
          <a:xfrm flipH="1" flipV="1">
            <a:off x="7236296" y="2060848"/>
            <a:ext cx="432048" cy="144016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309078" y="1844824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n</a:t>
            </a:r>
            <a:endParaRPr lang="en-US" sz="1400" b="1" dirty="0">
              <a:solidFill>
                <a:srgbClr val="0000FF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5148064" y="1916832"/>
            <a:ext cx="2232248" cy="0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7359104" y="116632"/>
            <a:ext cx="0" cy="1800200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076056" y="1988840"/>
            <a:ext cx="382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X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380312" y="0"/>
            <a:ext cx="377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Y</a:t>
            </a:r>
          </a:p>
        </p:txBody>
      </p:sp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6289058"/>
              </p:ext>
            </p:extLst>
          </p:nvPr>
        </p:nvGraphicFramePr>
        <p:xfrm>
          <a:off x="3995936" y="3861048"/>
          <a:ext cx="3668712" cy="156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77" name="Equation" r:id="rId7" imgW="2413000" imgH="1028700" progId="Equation.3">
                  <p:embed/>
                </p:oleObj>
              </mc:Choice>
              <mc:Fallback>
                <p:oleObj name="Equation" r:id="rId7" imgW="2413000" imgH="1028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95936" y="3861048"/>
                        <a:ext cx="3668712" cy="1562100"/>
                      </a:xfrm>
                      <a:prstGeom prst="rect">
                        <a:avLst/>
                      </a:prstGeom>
                      <a:solidFill>
                        <a:srgbClr val="F2F2F2"/>
                      </a:solidFill>
                      <a:ln>
                        <a:solidFill>
                          <a:srgbClr val="FF66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7" name="Straight Connector 46"/>
          <p:cNvCxnSpPr/>
          <p:nvPr/>
        </p:nvCxnSpPr>
        <p:spPr>
          <a:xfrm flipV="1">
            <a:off x="8316417" y="1988840"/>
            <a:ext cx="72007" cy="504056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8316416" y="2492896"/>
            <a:ext cx="432048" cy="72008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Picture 52" descr="Screen Shot 2013-07-14 at 12.57.35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6021288"/>
            <a:ext cx="9144000" cy="566278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8317190" y="2473151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n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103909" y="1916832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d</a:t>
            </a:r>
          </a:p>
        </p:txBody>
      </p:sp>
      <p:sp>
        <p:nvSpPr>
          <p:cNvPr id="56" name="Rectangle 55"/>
          <p:cNvSpPr/>
          <p:nvPr/>
        </p:nvSpPr>
        <p:spPr bwMode="auto">
          <a:xfrm>
            <a:off x="1187624" y="3933056"/>
            <a:ext cx="1224136" cy="432048"/>
          </a:xfrm>
          <a:prstGeom prst="rect">
            <a:avLst/>
          </a:prstGeom>
          <a:noFill/>
          <a:ln w="127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0" name="Rectangle 59"/>
          <p:cNvSpPr/>
          <p:nvPr/>
        </p:nvSpPr>
        <p:spPr bwMode="auto">
          <a:xfrm>
            <a:off x="636960" y="2852936"/>
            <a:ext cx="1054720" cy="190624"/>
          </a:xfrm>
          <a:prstGeom prst="rect">
            <a:avLst/>
          </a:prstGeom>
          <a:noFill/>
          <a:ln w="127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899592" y="5949280"/>
            <a:ext cx="2376264" cy="216024"/>
          </a:xfrm>
          <a:prstGeom prst="rect">
            <a:avLst/>
          </a:prstGeom>
          <a:noFill/>
          <a:ln w="127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575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592" y="839391"/>
            <a:ext cx="9018912" cy="487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/>
              <a:t>SECTOR </a:t>
            </a:r>
            <a:r>
              <a:rPr lang="nl-NL" sz="1600" b="1" dirty="0" smtClean="0"/>
              <a:t>2</a:t>
            </a:r>
            <a:endParaRPr lang="nl-NL" sz="1600" b="1" dirty="0"/>
          </a:p>
          <a:p>
            <a:r>
              <a:rPr lang="nl-NL" sz="1050" dirty="0"/>
              <a:t>____________________________________________________________________________________________________</a:t>
            </a:r>
          </a:p>
          <a:p>
            <a:r>
              <a:rPr lang="nl-NL" sz="1400" dirty="0"/>
              <a:t>|</a:t>
            </a:r>
            <a:r>
              <a:rPr lang="nl-NL" sz="1400" dirty="0" err="1"/>
              <a:t>dX</a:t>
            </a:r>
            <a:r>
              <a:rPr lang="nl-NL" sz="1400" dirty="0"/>
              <a:t> </a:t>
            </a:r>
            <a:r>
              <a:rPr lang="nl-NL" sz="1400" dirty="0" err="1"/>
              <a:t>mkm</a:t>
            </a:r>
            <a:r>
              <a:rPr lang="nl-NL" sz="1400" dirty="0"/>
              <a:t>      </a:t>
            </a:r>
            <a:r>
              <a:rPr lang="nl-NL" sz="1400" dirty="0" smtClean="0"/>
              <a:t>|</a:t>
            </a:r>
            <a:r>
              <a:rPr lang="nl-NL" sz="1400" dirty="0" err="1"/>
              <a:t>dY</a:t>
            </a:r>
            <a:r>
              <a:rPr lang="nl-NL" sz="1400" dirty="0"/>
              <a:t> </a:t>
            </a:r>
            <a:r>
              <a:rPr lang="nl-NL" sz="1400" dirty="0" err="1"/>
              <a:t>mkm</a:t>
            </a:r>
            <a:r>
              <a:rPr lang="nl-NL" sz="1400" dirty="0"/>
              <a:t>      </a:t>
            </a:r>
            <a:r>
              <a:rPr lang="nl-NL" sz="1400" dirty="0" smtClean="0"/>
              <a:t> </a:t>
            </a:r>
            <a:r>
              <a:rPr lang="nl-NL" sz="1400" dirty="0"/>
              <a:t>|</a:t>
            </a:r>
            <a:r>
              <a:rPr lang="nl-NL" sz="1400" dirty="0" err="1"/>
              <a:t>dZ</a:t>
            </a:r>
            <a:r>
              <a:rPr lang="nl-NL" sz="1400" dirty="0"/>
              <a:t> </a:t>
            </a:r>
            <a:r>
              <a:rPr lang="nl-NL" sz="1400" dirty="0" err="1"/>
              <a:t>mkm</a:t>
            </a:r>
            <a:r>
              <a:rPr lang="nl-NL" sz="1400" dirty="0"/>
              <a:t> </a:t>
            </a:r>
            <a:r>
              <a:rPr lang="nl-NL" sz="1400" dirty="0" smtClean="0"/>
              <a:t>       |</a:t>
            </a:r>
            <a:r>
              <a:rPr lang="nl-NL" sz="1400" dirty="0" err="1"/>
              <a:t>alpha</a:t>
            </a:r>
            <a:r>
              <a:rPr lang="nl-NL" sz="1400" dirty="0"/>
              <a:t> </a:t>
            </a:r>
            <a:r>
              <a:rPr lang="nl-NL" sz="1400" dirty="0" err="1" smtClean="0"/>
              <a:t>mrad</a:t>
            </a:r>
            <a:r>
              <a:rPr lang="nl-NL" sz="1400" dirty="0" smtClean="0"/>
              <a:t>     |</a:t>
            </a:r>
            <a:r>
              <a:rPr lang="nl-NL" sz="1400" dirty="0" err="1"/>
              <a:t>beta</a:t>
            </a:r>
            <a:r>
              <a:rPr lang="nl-NL" sz="1400" dirty="0"/>
              <a:t> </a:t>
            </a:r>
            <a:r>
              <a:rPr lang="nl-NL" sz="1400" dirty="0" err="1"/>
              <a:t>mrad</a:t>
            </a:r>
            <a:r>
              <a:rPr lang="nl-NL" sz="1400" dirty="0"/>
              <a:t>  </a:t>
            </a:r>
            <a:r>
              <a:rPr lang="nl-NL" sz="1400" dirty="0" smtClean="0"/>
              <a:t>|     gamma </a:t>
            </a:r>
            <a:r>
              <a:rPr lang="nl-NL" sz="1400" dirty="0" err="1"/>
              <a:t>mrad</a:t>
            </a:r>
            <a:r>
              <a:rPr lang="nl-NL" sz="1400" dirty="0"/>
              <a:t>     |</a:t>
            </a:r>
            <a:r>
              <a:rPr lang="nl-NL" sz="1400" dirty="0" err="1"/>
              <a:t>Comment</a:t>
            </a:r>
            <a:endParaRPr lang="nl-NL" sz="1400" dirty="0"/>
          </a:p>
          <a:p>
            <a:r>
              <a:rPr lang="nl-NL" sz="1400" dirty="0"/>
              <a:t>______________________________________________________________________________________________ </a:t>
            </a:r>
            <a:endParaRPr lang="nl-NL" sz="1400" dirty="0" smtClean="0"/>
          </a:p>
          <a:p>
            <a:r>
              <a:rPr lang="nl-NL" sz="1400" dirty="0" smtClean="0"/>
              <a:t>| -250            </a:t>
            </a:r>
            <a:r>
              <a:rPr lang="nl-NL" sz="1400" dirty="0"/>
              <a:t>|   </a:t>
            </a:r>
            <a:r>
              <a:rPr lang="nl-NL" sz="1400" dirty="0" smtClean="0"/>
              <a:t>-200           </a:t>
            </a:r>
            <a:r>
              <a:rPr lang="nl-NL" sz="1400" dirty="0"/>
              <a:t>|  </a:t>
            </a:r>
            <a:r>
              <a:rPr lang="nl-NL" sz="1400" dirty="0" smtClean="0"/>
              <a:t>   0              </a:t>
            </a:r>
            <a:r>
              <a:rPr lang="nl-NL" sz="1400" dirty="0"/>
              <a:t>|  </a:t>
            </a:r>
            <a:r>
              <a:rPr lang="nl-NL" sz="1400" dirty="0" smtClean="0"/>
              <a:t>   5                </a:t>
            </a:r>
            <a:r>
              <a:rPr lang="nl-NL" sz="1400" dirty="0"/>
              <a:t>|    </a:t>
            </a:r>
            <a:r>
              <a:rPr lang="nl-NL" sz="1400" dirty="0" smtClean="0"/>
              <a:t>    -5       |  </a:t>
            </a:r>
            <a:r>
              <a:rPr lang="nl-NL" sz="1400" dirty="0"/>
              <a:t> </a:t>
            </a:r>
            <a:r>
              <a:rPr lang="nl-NL" sz="1400" dirty="0" smtClean="0"/>
              <a:t>       0                  </a:t>
            </a:r>
            <a:r>
              <a:rPr lang="nl-NL" sz="1400" dirty="0"/>
              <a:t>| </a:t>
            </a:r>
            <a:r>
              <a:rPr lang="nl-NL" sz="1400" dirty="0" smtClean="0"/>
              <a:t>PXL </a:t>
            </a:r>
            <a:r>
              <a:rPr lang="nl-NL" sz="1400" dirty="0"/>
              <a:t>sector </a:t>
            </a:r>
            <a:r>
              <a:rPr lang="nl-NL" sz="1400" dirty="0" smtClean="0"/>
              <a:t>2 </a:t>
            </a:r>
            <a:r>
              <a:rPr lang="nl-NL" sz="1400" dirty="0"/>
              <a:t>Ladder 1</a:t>
            </a:r>
          </a:p>
          <a:p>
            <a:r>
              <a:rPr lang="nl-NL" sz="1400" dirty="0"/>
              <a:t>______________________________________________________________________________________________ </a:t>
            </a:r>
          </a:p>
          <a:p>
            <a:r>
              <a:rPr lang="nl-NL" sz="1400" dirty="0"/>
              <a:t>| </a:t>
            </a:r>
            <a:r>
              <a:rPr lang="nl-NL" sz="1400" dirty="0" smtClean="0"/>
              <a:t>-500            </a:t>
            </a:r>
            <a:r>
              <a:rPr lang="nl-NL" sz="1400" dirty="0"/>
              <a:t>|  </a:t>
            </a:r>
            <a:r>
              <a:rPr lang="nl-NL" sz="1400" dirty="0" smtClean="0"/>
              <a:t>-250            |</a:t>
            </a:r>
            <a:r>
              <a:rPr lang="nl-NL" sz="1400" dirty="0"/>
              <a:t> </a:t>
            </a:r>
            <a:r>
              <a:rPr lang="nl-NL" sz="1400" dirty="0" smtClean="0"/>
              <a:t>    -380         </a:t>
            </a:r>
            <a:r>
              <a:rPr lang="nl-NL" sz="1400" dirty="0"/>
              <a:t>|     </a:t>
            </a:r>
            <a:r>
              <a:rPr lang="nl-NL" sz="1400" dirty="0" smtClean="0"/>
              <a:t>5                </a:t>
            </a:r>
            <a:r>
              <a:rPr lang="nl-NL" sz="1400" dirty="0"/>
              <a:t>|    </a:t>
            </a:r>
            <a:r>
              <a:rPr lang="nl-NL" sz="1400" dirty="0" smtClean="0"/>
              <a:t>     -5      </a:t>
            </a:r>
            <a:r>
              <a:rPr lang="nl-NL" sz="1400" dirty="0"/>
              <a:t>|  </a:t>
            </a:r>
            <a:r>
              <a:rPr lang="nl-NL" sz="1400" dirty="0" smtClean="0"/>
              <a:t>        0                  </a:t>
            </a:r>
            <a:r>
              <a:rPr lang="nl-NL" sz="1400" dirty="0"/>
              <a:t>| </a:t>
            </a:r>
            <a:r>
              <a:rPr lang="nl-NL" sz="1400" dirty="0" smtClean="0"/>
              <a:t>PXL </a:t>
            </a:r>
            <a:r>
              <a:rPr lang="nl-NL" sz="1400" dirty="0"/>
              <a:t>sector </a:t>
            </a:r>
            <a:r>
              <a:rPr lang="nl-NL" sz="1400" dirty="0" smtClean="0"/>
              <a:t>2 </a:t>
            </a:r>
            <a:r>
              <a:rPr lang="nl-NL" sz="1400" dirty="0"/>
              <a:t>Ladder 2</a:t>
            </a:r>
          </a:p>
          <a:p>
            <a:r>
              <a:rPr lang="nl-NL" sz="1400" dirty="0"/>
              <a:t>______________________________________________________________________________________________ </a:t>
            </a:r>
          </a:p>
          <a:p>
            <a:r>
              <a:rPr lang="nl-NL" sz="1400" dirty="0"/>
              <a:t>| </a:t>
            </a:r>
            <a:r>
              <a:rPr lang="nl-NL" sz="1400" dirty="0" smtClean="0"/>
              <a:t>-200            </a:t>
            </a:r>
            <a:r>
              <a:rPr lang="nl-NL" sz="1400" dirty="0"/>
              <a:t>| </a:t>
            </a:r>
            <a:r>
              <a:rPr lang="nl-NL" sz="1400" dirty="0" smtClean="0"/>
              <a:t>-200             |</a:t>
            </a:r>
            <a:r>
              <a:rPr lang="nl-NL" sz="1400" dirty="0"/>
              <a:t> </a:t>
            </a:r>
            <a:r>
              <a:rPr lang="nl-NL" sz="1400" dirty="0" smtClean="0"/>
              <a:t>    0              </a:t>
            </a:r>
            <a:r>
              <a:rPr lang="nl-NL" sz="1400" dirty="0"/>
              <a:t>|      </a:t>
            </a:r>
            <a:r>
              <a:rPr lang="nl-NL" sz="1400" dirty="0" smtClean="0"/>
              <a:t>5               </a:t>
            </a:r>
            <a:r>
              <a:rPr lang="nl-NL" sz="1400" dirty="0"/>
              <a:t>|    </a:t>
            </a:r>
            <a:r>
              <a:rPr lang="nl-NL" sz="1400" dirty="0" smtClean="0"/>
              <a:t>   -5          </a:t>
            </a:r>
            <a:r>
              <a:rPr lang="nl-NL" sz="1400" dirty="0"/>
              <a:t>|  </a:t>
            </a:r>
            <a:r>
              <a:rPr lang="nl-NL" sz="1400" dirty="0" smtClean="0"/>
              <a:t>      0                  </a:t>
            </a:r>
            <a:r>
              <a:rPr lang="nl-NL" sz="1400" dirty="0"/>
              <a:t>| </a:t>
            </a:r>
            <a:r>
              <a:rPr lang="nl-NL" sz="1400" dirty="0" smtClean="0"/>
              <a:t>PXL </a:t>
            </a:r>
            <a:r>
              <a:rPr lang="nl-NL" sz="1400" dirty="0"/>
              <a:t>sector </a:t>
            </a:r>
            <a:r>
              <a:rPr lang="nl-NL" sz="1400" dirty="0" smtClean="0"/>
              <a:t>2 </a:t>
            </a:r>
            <a:r>
              <a:rPr lang="nl-NL" sz="1400" dirty="0"/>
              <a:t>Ladder </a:t>
            </a:r>
            <a:r>
              <a:rPr lang="nl-NL" sz="1400" dirty="0" smtClean="0"/>
              <a:t>3</a:t>
            </a:r>
            <a:endParaRPr lang="nl-NL" sz="1400" dirty="0"/>
          </a:p>
          <a:p>
            <a:r>
              <a:rPr lang="nl-NL" sz="1400" dirty="0" smtClean="0"/>
              <a:t>______________________________________________________________________________________________</a:t>
            </a:r>
            <a:endParaRPr lang="nl-NL" sz="1400" dirty="0"/>
          </a:p>
          <a:p>
            <a:r>
              <a:rPr lang="nl-NL" sz="1400" dirty="0"/>
              <a:t>| </a:t>
            </a:r>
            <a:r>
              <a:rPr lang="nl-NL" sz="1400" dirty="0" smtClean="0"/>
              <a:t>-170           </a:t>
            </a:r>
            <a:r>
              <a:rPr lang="nl-NL" sz="1400" dirty="0"/>
              <a:t>|  </a:t>
            </a:r>
            <a:r>
              <a:rPr lang="nl-NL" sz="1400" dirty="0" smtClean="0"/>
              <a:t>-200             </a:t>
            </a:r>
            <a:r>
              <a:rPr lang="nl-NL" sz="1400" dirty="0"/>
              <a:t>|    </a:t>
            </a:r>
            <a:r>
              <a:rPr lang="nl-NL" sz="1400" dirty="0" smtClean="0"/>
              <a:t>-500         </a:t>
            </a:r>
            <a:r>
              <a:rPr lang="nl-NL" sz="1400" dirty="0"/>
              <a:t>|         </a:t>
            </a:r>
            <a:r>
              <a:rPr lang="nl-NL" sz="1400" dirty="0" smtClean="0"/>
              <a:t>5            </a:t>
            </a:r>
            <a:r>
              <a:rPr lang="nl-NL" sz="1400" dirty="0"/>
              <a:t>|    </a:t>
            </a:r>
            <a:r>
              <a:rPr lang="nl-NL" sz="1400" dirty="0" smtClean="0"/>
              <a:t>   -5           </a:t>
            </a:r>
            <a:r>
              <a:rPr lang="nl-NL" sz="1400" dirty="0"/>
              <a:t>|   </a:t>
            </a:r>
            <a:r>
              <a:rPr lang="nl-NL" sz="1400" dirty="0" smtClean="0"/>
              <a:t>     </a:t>
            </a:r>
            <a:r>
              <a:rPr lang="nl-NL" sz="1400" dirty="0"/>
              <a:t>0   </a:t>
            </a:r>
            <a:r>
              <a:rPr lang="nl-NL" sz="1400" dirty="0" smtClean="0"/>
              <a:t>               </a:t>
            </a:r>
            <a:r>
              <a:rPr lang="nl-NL" sz="1400" dirty="0"/>
              <a:t>| </a:t>
            </a:r>
            <a:r>
              <a:rPr lang="nl-NL" sz="1400" dirty="0" smtClean="0"/>
              <a:t>PXL sector2  </a:t>
            </a:r>
            <a:r>
              <a:rPr lang="nl-NL" sz="1400" dirty="0"/>
              <a:t>Ladder </a:t>
            </a:r>
            <a:r>
              <a:rPr lang="nl-NL" sz="1400" dirty="0" smtClean="0"/>
              <a:t>4</a:t>
            </a:r>
          </a:p>
          <a:p>
            <a:r>
              <a:rPr lang="nl-NL" sz="1400" dirty="0" smtClean="0"/>
              <a:t>______________________________________________________________________________________________</a:t>
            </a:r>
            <a:endParaRPr lang="nl-NL" sz="1400" dirty="0"/>
          </a:p>
          <a:p>
            <a:endParaRPr lang="nl-NL" sz="1600" b="1" dirty="0" smtClean="0"/>
          </a:p>
          <a:p>
            <a:r>
              <a:rPr lang="nl-NL" sz="1600" b="1" dirty="0" smtClean="0"/>
              <a:t>SECTOR 4</a:t>
            </a:r>
            <a:endParaRPr lang="nl-NL" sz="1400" dirty="0" smtClean="0"/>
          </a:p>
          <a:p>
            <a:r>
              <a:rPr lang="nl-NL" sz="1400" dirty="0" smtClean="0"/>
              <a:t>______________________________________________________________________________________________ </a:t>
            </a:r>
          </a:p>
          <a:p>
            <a:r>
              <a:rPr lang="nl-NL" sz="1400" dirty="0" smtClean="0"/>
              <a:t>  80               </a:t>
            </a:r>
            <a:r>
              <a:rPr lang="nl-NL" sz="1400" dirty="0"/>
              <a:t>|    </a:t>
            </a:r>
            <a:r>
              <a:rPr lang="nl-NL" sz="1400" dirty="0" smtClean="0"/>
              <a:t>-300          </a:t>
            </a:r>
            <a:r>
              <a:rPr lang="nl-NL" sz="1400" dirty="0"/>
              <a:t>|   </a:t>
            </a:r>
            <a:r>
              <a:rPr lang="nl-NL" sz="1400" dirty="0" smtClean="0"/>
              <a:t>-300          </a:t>
            </a:r>
            <a:r>
              <a:rPr lang="nl-NL" sz="1400" dirty="0"/>
              <a:t>|  1</a:t>
            </a:r>
            <a:r>
              <a:rPr lang="nl-NL" sz="1400" dirty="0" smtClean="0"/>
              <a:t>                </a:t>
            </a:r>
            <a:r>
              <a:rPr lang="nl-NL" sz="1400" dirty="0"/>
              <a:t>|    </a:t>
            </a:r>
            <a:r>
              <a:rPr lang="nl-NL" sz="1400" dirty="0" smtClean="0"/>
              <a:t>1         </a:t>
            </a:r>
            <a:r>
              <a:rPr lang="nl-NL" sz="1400" dirty="0"/>
              <a:t>|   </a:t>
            </a:r>
            <a:r>
              <a:rPr lang="nl-NL" sz="1400" dirty="0" smtClean="0"/>
              <a:t>0       </a:t>
            </a:r>
            <a:r>
              <a:rPr lang="nl-NL" sz="1400" dirty="0"/>
              <a:t>|  PXL sector 4  Ladder 1</a:t>
            </a:r>
          </a:p>
          <a:p>
            <a:r>
              <a:rPr lang="nl-NL" sz="1400" dirty="0" smtClean="0"/>
              <a:t>_____________________________________________________________________________________________</a:t>
            </a:r>
            <a:endParaRPr lang="nl-NL" sz="1400" dirty="0"/>
          </a:p>
          <a:p>
            <a:r>
              <a:rPr lang="nl-NL" sz="1400" dirty="0" smtClean="0"/>
              <a:t>|  -30              |</a:t>
            </a:r>
            <a:r>
              <a:rPr lang="nl-NL" sz="1400" dirty="0"/>
              <a:t> </a:t>
            </a:r>
            <a:r>
              <a:rPr lang="nl-NL" sz="1400" dirty="0" smtClean="0"/>
              <a:t>150             |</a:t>
            </a:r>
            <a:r>
              <a:rPr lang="nl-NL" sz="1400" dirty="0"/>
              <a:t> </a:t>
            </a:r>
            <a:r>
              <a:rPr lang="nl-NL" sz="1400" dirty="0" smtClean="0"/>
              <a:t>-300          </a:t>
            </a:r>
            <a:r>
              <a:rPr lang="nl-NL" sz="1400" dirty="0"/>
              <a:t>|  1</a:t>
            </a:r>
            <a:r>
              <a:rPr lang="nl-NL" sz="1400" dirty="0" smtClean="0"/>
              <a:t>          </a:t>
            </a:r>
            <a:r>
              <a:rPr lang="nl-NL" sz="1400" dirty="0"/>
              <a:t>|  </a:t>
            </a:r>
            <a:r>
              <a:rPr lang="nl-NL" sz="1400" dirty="0" smtClean="0"/>
              <a:t>1          </a:t>
            </a:r>
            <a:r>
              <a:rPr lang="nl-NL" sz="1400" dirty="0"/>
              <a:t>|  </a:t>
            </a:r>
            <a:r>
              <a:rPr lang="nl-NL" sz="1400" dirty="0" smtClean="0"/>
              <a:t>0           </a:t>
            </a:r>
            <a:r>
              <a:rPr lang="nl-NL" sz="1400" dirty="0"/>
              <a:t>| </a:t>
            </a:r>
            <a:r>
              <a:rPr lang="nl-NL" sz="1400" dirty="0" smtClean="0"/>
              <a:t>Ladder </a:t>
            </a:r>
            <a:r>
              <a:rPr lang="nl-NL" sz="1400" dirty="0"/>
              <a:t>2</a:t>
            </a:r>
          </a:p>
          <a:p>
            <a:r>
              <a:rPr lang="nl-NL" sz="1400" dirty="0" smtClean="0"/>
              <a:t>______________________________________________________________________________________________</a:t>
            </a:r>
            <a:endParaRPr lang="nl-NL" sz="1400" dirty="0"/>
          </a:p>
          <a:p>
            <a:r>
              <a:rPr lang="nl-NL" sz="1400" dirty="0" smtClean="0"/>
              <a:t>|</a:t>
            </a:r>
            <a:r>
              <a:rPr lang="nl-NL" sz="1400" dirty="0"/>
              <a:t> </a:t>
            </a:r>
            <a:r>
              <a:rPr lang="nl-NL" sz="1400" dirty="0" smtClean="0"/>
              <a:t>-80              |</a:t>
            </a:r>
            <a:r>
              <a:rPr lang="nl-NL" sz="1400" dirty="0"/>
              <a:t> </a:t>
            </a:r>
            <a:r>
              <a:rPr lang="nl-NL" sz="1400" dirty="0" smtClean="0"/>
              <a:t> 220            |</a:t>
            </a:r>
            <a:r>
              <a:rPr lang="nl-NL" sz="1400" dirty="0"/>
              <a:t> </a:t>
            </a:r>
            <a:r>
              <a:rPr lang="nl-NL" sz="1400" dirty="0" smtClean="0"/>
              <a:t>  -420         </a:t>
            </a:r>
            <a:r>
              <a:rPr lang="nl-NL" sz="1400" dirty="0"/>
              <a:t>|  </a:t>
            </a:r>
            <a:r>
              <a:rPr lang="nl-NL" sz="1400" dirty="0" smtClean="0"/>
              <a:t>1          </a:t>
            </a:r>
            <a:r>
              <a:rPr lang="nl-NL" sz="1400" dirty="0"/>
              <a:t>|  1</a:t>
            </a:r>
            <a:r>
              <a:rPr lang="nl-NL" sz="1400" dirty="0" smtClean="0"/>
              <a:t>        </a:t>
            </a:r>
            <a:r>
              <a:rPr lang="nl-NL" sz="1400" dirty="0"/>
              <a:t>|  </a:t>
            </a:r>
            <a:r>
              <a:rPr lang="nl-NL" sz="1400" dirty="0" smtClean="0"/>
              <a:t>   0           </a:t>
            </a:r>
            <a:r>
              <a:rPr lang="nl-NL" sz="1400" dirty="0"/>
              <a:t>| </a:t>
            </a:r>
            <a:r>
              <a:rPr lang="nl-NL" sz="1400" dirty="0" smtClean="0"/>
              <a:t>Ladder </a:t>
            </a:r>
            <a:r>
              <a:rPr lang="nl-NL" sz="1400" dirty="0"/>
              <a:t>3</a:t>
            </a:r>
          </a:p>
          <a:p>
            <a:r>
              <a:rPr lang="nl-NL" sz="1400" dirty="0" smtClean="0"/>
              <a:t>________________________________________________________________________________________________</a:t>
            </a:r>
            <a:endParaRPr lang="nl-NL" sz="1400" dirty="0"/>
          </a:p>
          <a:p>
            <a:r>
              <a:rPr lang="nl-NL" sz="1400" dirty="0"/>
              <a:t>| </a:t>
            </a:r>
            <a:r>
              <a:rPr lang="nl-NL" sz="1400" dirty="0" smtClean="0"/>
              <a:t>-200            </a:t>
            </a:r>
            <a:r>
              <a:rPr lang="nl-NL" sz="1400" dirty="0"/>
              <a:t>|  </a:t>
            </a:r>
            <a:r>
              <a:rPr lang="nl-NL" sz="1400" dirty="0" smtClean="0"/>
              <a:t>300             </a:t>
            </a:r>
            <a:r>
              <a:rPr lang="nl-NL" sz="1400" dirty="0"/>
              <a:t>|   </a:t>
            </a:r>
            <a:r>
              <a:rPr lang="nl-NL" sz="1400" dirty="0" smtClean="0"/>
              <a:t>-400         </a:t>
            </a:r>
            <a:r>
              <a:rPr lang="nl-NL" sz="1400" dirty="0"/>
              <a:t>| </a:t>
            </a:r>
            <a:r>
              <a:rPr lang="nl-NL" sz="1400" dirty="0" smtClean="0"/>
              <a:t>1          </a:t>
            </a:r>
            <a:r>
              <a:rPr lang="nl-NL" sz="1400" dirty="0"/>
              <a:t>|  1</a:t>
            </a:r>
            <a:r>
              <a:rPr lang="nl-NL" sz="1400" dirty="0" smtClean="0"/>
              <a:t>         </a:t>
            </a:r>
            <a:r>
              <a:rPr lang="nl-NL" sz="1400" dirty="0"/>
              <a:t>|  </a:t>
            </a:r>
            <a:r>
              <a:rPr lang="nl-NL" sz="1400" dirty="0" smtClean="0"/>
              <a:t>0            </a:t>
            </a:r>
            <a:r>
              <a:rPr lang="nl-NL" sz="1400" dirty="0"/>
              <a:t>| </a:t>
            </a:r>
            <a:r>
              <a:rPr lang="nl-NL" sz="1400" dirty="0" smtClean="0"/>
              <a:t>Ladder </a:t>
            </a:r>
            <a:r>
              <a:rPr lang="nl-NL" sz="1400" dirty="0"/>
              <a:t>4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740780" y="118373"/>
            <a:ext cx="784192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>
                <a:latin typeface="Arial"/>
                <a:cs typeface="Arial"/>
              </a:rPr>
              <a:t>Survey geometry + Calibrations</a:t>
            </a:r>
            <a:r>
              <a:rPr lang="en-US" sz="1800" dirty="0" smtClean="0">
                <a:latin typeface="Arial"/>
                <a:cs typeface="Arial"/>
              </a:rPr>
              <a:t>: Based on day 155 from Long, got it 7/5</a:t>
            </a:r>
          </a:p>
          <a:p>
            <a:pPr algn="ctr"/>
            <a:r>
              <a:rPr lang="en-US" sz="1800" dirty="0" smtClean="0">
                <a:latin typeface="Arial"/>
                <a:cs typeface="Arial"/>
              </a:rPr>
              <a:t>FIRST PASS ESTIMATED Corrections </a:t>
            </a:r>
            <a:r>
              <a:rPr lang="en-US" sz="1800" dirty="0" smtClean="0">
                <a:latin typeface="Arial"/>
                <a:cs typeface="Arial"/>
              </a:rPr>
              <a:t> </a:t>
            </a:r>
            <a:endParaRPr lang="en-US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7880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276" y="1556792"/>
            <a:ext cx="90189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smtClean="0"/>
              <a:t>SECTOR 7</a:t>
            </a:r>
            <a:endParaRPr lang="nl-NL" sz="1400" dirty="0" smtClean="0"/>
          </a:p>
          <a:p>
            <a:r>
              <a:rPr lang="nl-NL" sz="1400" dirty="0" smtClean="0"/>
              <a:t>______________________________________________________________________________________________ </a:t>
            </a:r>
          </a:p>
          <a:p>
            <a:r>
              <a:rPr lang="nl-NL" sz="1400" dirty="0" smtClean="0"/>
              <a:t>  -430         </a:t>
            </a:r>
            <a:r>
              <a:rPr lang="nl-NL" sz="1400" dirty="0"/>
              <a:t>|    </a:t>
            </a:r>
            <a:r>
              <a:rPr lang="nl-NL" sz="1400" dirty="0" smtClean="0"/>
              <a:t>-280            </a:t>
            </a:r>
            <a:r>
              <a:rPr lang="nl-NL" sz="1400" dirty="0"/>
              <a:t>|   </a:t>
            </a:r>
            <a:r>
              <a:rPr lang="nl-NL" sz="1400" dirty="0" smtClean="0"/>
              <a:t>50          </a:t>
            </a:r>
            <a:r>
              <a:rPr lang="nl-NL" sz="1400" dirty="0"/>
              <a:t>|  </a:t>
            </a:r>
            <a:r>
              <a:rPr lang="nl-NL" sz="1400" dirty="0" smtClean="0"/>
              <a:t>-10         </a:t>
            </a:r>
            <a:r>
              <a:rPr lang="nl-NL" sz="1400" dirty="0"/>
              <a:t>|    10         |   </a:t>
            </a:r>
            <a:r>
              <a:rPr lang="nl-NL" sz="1400" dirty="0" smtClean="0"/>
              <a:t>10       </a:t>
            </a:r>
            <a:r>
              <a:rPr lang="nl-NL" sz="1400" dirty="0"/>
              <a:t>|   </a:t>
            </a:r>
            <a:r>
              <a:rPr lang="nl-NL" sz="1400" dirty="0" smtClean="0"/>
              <a:t>PXL </a:t>
            </a:r>
            <a:r>
              <a:rPr lang="nl-NL" sz="1400" dirty="0"/>
              <a:t>sector 7 Ladder 1</a:t>
            </a:r>
          </a:p>
          <a:p>
            <a:r>
              <a:rPr lang="nl-NL" sz="1400" dirty="0" smtClean="0"/>
              <a:t>_____________________________________________________________________________________________</a:t>
            </a:r>
            <a:endParaRPr lang="nl-NL" sz="1400" dirty="0"/>
          </a:p>
          <a:p>
            <a:r>
              <a:rPr lang="nl-NL" sz="1400" dirty="0"/>
              <a:t> </a:t>
            </a:r>
            <a:r>
              <a:rPr lang="nl-NL" sz="1400" dirty="0" smtClean="0"/>
              <a:t> -800          |</a:t>
            </a:r>
            <a:r>
              <a:rPr lang="nl-NL" sz="1400" dirty="0"/>
              <a:t> </a:t>
            </a:r>
            <a:r>
              <a:rPr lang="nl-NL" sz="1400" dirty="0" smtClean="0"/>
              <a:t>  -350           |</a:t>
            </a:r>
            <a:r>
              <a:rPr lang="nl-NL" sz="1400" dirty="0"/>
              <a:t> </a:t>
            </a:r>
            <a:r>
              <a:rPr lang="nl-NL" sz="1400" dirty="0" smtClean="0"/>
              <a:t>  350          </a:t>
            </a:r>
            <a:r>
              <a:rPr lang="nl-NL" sz="1400" dirty="0"/>
              <a:t>|  </a:t>
            </a:r>
            <a:r>
              <a:rPr lang="nl-NL" sz="1400" dirty="0" smtClean="0"/>
              <a:t>-10          </a:t>
            </a:r>
            <a:r>
              <a:rPr lang="nl-NL" sz="1400" dirty="0"/>
              <a:t>|  10  </a:t>
            </a:r>
            <a:r>
              <a:rPr lang="nl-NL" sz="1400" dirty="0" smtClean="0"/>
              <a:t>        </a:t>
            </a:r>
            <a:r>
              <a:rPr lang="nl-NL" sz="1400" dirty="0"/>
              <a:t>|  </a:t>
            </a:r>
            <a:r>
              <a:rPr lang="nl-NL" sz="1400" dirty="0" smtClean="0"/>
              <a:t>10           </a:t>
            </a:r>
            <a:r>
              <a:rPr lang="nl-NL" sz="1400" dirty="0"/>
              <a:t>| </a:t>
            </a:r>
            <a:r>
              <a:rPr lang="nl-NL" sz="1400" dirty="0" smtClean="0"/>
              <a:t>   Ladder </a:t>
            </a:r>
            <a:r>
              <a:rPr lang="nl-NL" sz="1400" dirty="0"/>
              <a:t>2</a:t>
            </a:r>
          </a:p>
          <a:p>
            <a:r>
              <a:rPr lang="nl-NL" sz="1400" dirty="0" smtClean="0"/>
              <a:t>________________________________________________________________________________________________</a:t>
            </a:r>
            <a:endParaRPr lang="nl-NL" sz="1400" dirty="0"/>
          </a:p>
          <a:p>
            <a:r>
              <a:rPr lang="nl-NL" sz="1400" dirty="0"/>
              <a:t> </a:t>
            </a:r>
            <a:r>
              <a:rPr lang="nl-NL" sz="1400" dirty="0" smtClean="0"/>
              <a:t> -450           |</a:t>
            </a:r>
            <a:r>
              <a:rPr lang="nl-NL" sz="1400" dirty="0"/>
              <a:t> </a:t>
            </a:r>
            <a:r>
              <a:rPr lang="nl-NL" sz="1400" dirty="0" smtClean="0"/>
              <a:t> -350           |</a:t>
            </a:r>
            <a:r>
              <a:rPr lang="nl-NL" sz="1400" dirty="0"/>
              <a:t> </a:t>
            </a:r>
            <a:r>
              <a:rPr lang="nl-NL" sz="1400" dirty="0" smtClean="0"/>
              <a:t> 200          </a:t>
            </a:r>
            <a:r>
              <a:rPr lang="nl-NL" sz="1400" dirty="0"/>
              <a:t>|  </a:t>
            </a:r>
            <a:r>
              <a:rPr lang="nl-NL" sz="1400" dirty="0" smtClean="0"/>
              <a:t>-10          </a:t>
            </a:r>
            <a:r>
              <a:rPr lang="nl-NL" sz="1400" dirty="0"/>
              <a:t>|  </a:t>
            </a:r>
            <a:r>
              <a:rPr lang="nl-NL" sz="1400" dirty="0" smtClean="0"/>
              <a:t>10        </a:t>
            </a:r>
            <a:r>
              <a:rPr lang="nl-NL" sz="1400" dirty="0"/>
              <a:t>|  </a:t>
            </a:r>
            <a:r>
              <a:rPr lang="nl-NL" sz="1400" dirty="0" smtClean="0"/>
              <a:t>   10           </a:t>
            </a:r>
            <a:r>
              <a:rPr lang="nl-NL" sz="1400"/>
              <a:t>| </a:t>
            </a:r>
            <a:r>
              <a:rPr lang="nl-NL" sz="1400" smtClean="0"/>
              <a:t>   </a:t>
            </a:r>
            <a:r>
              <a:rPr lang="nl-NL" sz="1400" dirty="0" smtClean="0"/>
              <a:t>Ladder </a:t>
            </a:r>
            <a:r>
              <a:rPr lang="nl-NL" sz="1400" dirty="0"/>
              <a:t>3</a:t>
            </a:r>
          </a:p>
          <a:p>
            <a:r>
              <a:rPr lang="nl-NL" sz="1400" dirty="0" smtClean="0"/>
              <a:t>________________________________________________________________________________________________</a:t>
            </a:r>
            <a:endParaRPr lang="nl-NL" sz="1400" dirty="0"/>
          </a:p>
          <a:p>
            <a:r>
              <a:rPr lang="nl-NL" sz="1400" dirty="0"/>
              <a:t> </a:t>
            </a:r>
            <a:r>
              <a:rPr lang="nl-NL" sz="1400" dirty="0" smtClean="0"/>
              <a:t> -200           </a:t>
            </a:r>
            <a:r>
              <a:rPr lang="nl-NL" sz="1400" dirty="0"/>
              <a:t>|  </a:t>
            </a:r>
            <a:r>
              <a:rPr lang="nl-NL" sz="1400" dirty="0" smtClean="0"/>
              <a:t>-250           </a:t>
            </a:r>
            <a:r>
              <a:rPr lang="nl-NL" sz="1400" dirty="0"/>
              <a:t>|  </a:t>
            </a:r>
            <a:r>
              <a:rPr lang="nl-NL" sz="1400" dirty="0" smtClean="0"/>
              <a:t>50           </a:t>
            </a:r>
            <a:r>
              <a:rPr lang="nl-NL" sz="1400" dirty="0"/>
              <a:t>| </a:t>
            </a:r>
            <a:r>
              <a:rPr lang="nl-NL" sz="1400" dirty="0" smtClean="0"/>
              <a:t> -10</a:t>
            </a:r>
            <a:r>
              <a:rPr lang="nl-NL" sz="1400" dirty="0"/>
              <a:t>.          |  </a:t>
            </a:r>
            <a:r>
              <a:rPr lang="nl-NL" sz="1400" dirty="0" smtClean="0"/>
              <a:t>10         </a:t>
            </a:r>
            <a:r>
              <a:rPr lang="nl-NL" sz="1400" dirty="0"/>
              <a:t>|  </a:t>
            </a:r>
            <a:r>
              <a:rPr lang="nl-NL" sz="1400" dirty="0" smtClean="0"/>
              <a:t>10            </a:t>
            </a:r>
            <a:r>
              <a:rPr lang="nl-NL" sz="1400" dirty="0"/>
              <a:t>| </a:t>
            </a:r>
            <a:r>
              <a:rPr lang="nl-NL" sz="1400" dirty="0" smtClean="0"/>
              <a:t>    Ladder </a:t>
            </a:r>
            <a:r>
              <a:rPr lang="nl-NL" sz="1400" dirty="0"/>
              <a:t>4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740780" y="118373"/>
            <a:ext cx="784192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>
                <a:latin typeface="Arial"/>
                <a:cs typeface="Arial"/>
              </a:rPr>
              <a:t>Survey geometry + Calibrations</a:t>
            </a:r>
            <a:r>
              <a:rPr lang="en-US" sz="1800" dirty="0" smtClean="0">
                <a:latin typeface="Arial"/>
                <a:cs typeface="Arial"/>
              </a:rPr>
              <a:t>: Based on day 155 from Long, got it 7/5</a:t>
            </a:r>
          </a:p>
          <a:p>
            <a:pPr algn="ctr"/>
            <a:r>
              <a:rPr lang="en-US" sz="1800" dirty="0" smtClean="0">
                <a:latin typeface="Arial"/>
                <a:cs typeface="Arial"/>
              </a:rPr>
              <a:t>FIRST PASS ESTIMATED Corrections </a:t>
            </a:r>
            <a:r>
              <a:rPr lang="en-US" sz="1800" dirty="0" smtClean="0">
                <a:latin typeface="Arial"/>
                <a:cs typeface="Arial"/>
              </a:rPr>
              <a:t> </a:t>
            </a:r>
            <a:endParaRPr lang="en-US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966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78266"/>
              </p:ext>
            </p:extLst>
          </p:nvPr>
        </p:nvGraphicFramePr>
        <p:xfrm>
          <a:off x="4987925" y="836613"/>
          <a:ext cx="4138613" cy="162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54" name="Equation" r:id="rId4" imgW="2616200" imgH="1028700" progId="Equation.3">
                  <p:embed/>
                </p:oleObj>
              </mc:Choice>
              <mc:Fallback>
                <p:oleObj name="Equation" r:id="rId4" imgW="2616200" imgH="1028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87925" y="836613"/>
                        <a:ext cx="4138613" cy="1625600"/>
                      </a:xfrm>
                      <a:prstGeom prst="rect">
                        <a:avLst/>
                      </a:prstGeom>
                      <a:solidFill>
                        <a:srgbClr val="F2F2F2"/>
                      </a:solidFill>
                      <a:ln>
                        <a:solidFill>
                          <a:srgbClr val="FF66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27584" y="40466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Local to Global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75656" y="4005064"/>
            <a:ext cx="5934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Inverse turns out to be just the transpose of the original matrix</a:t>
            </a:r>
            <a:endParaRPr lang="en-US" sz="1800" dirty="0">
              <a:solidFill>
                <a:srgbClr val="0000FF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0445830"/>
              </p:ext>
            </p:extLst>
          </p:nvPr>
        </p:nvGraphicFramePr>
        <p:xfrm>
          <a:off x="755576" y="4581128"/>
          <a:ext cx="7004801" cy="1584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55" name="Equation" r:id="rId6" imgW="3568700" imgH="800100" progId="Equation.3">
                  <p:embed/>
                </p:oleObj>
              </mc:Choice>
              <mc:Fallback>
                <p:oleObj name="Equation" r:id="rId6" imgW="3568700" imgH="800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55576" y="4581128"/>
                        <a:ext cx="7004801" cy="1584176"/>
                      </a:xfrm>
                      <a:prstGeom prst="rect">
                        <a:avLst/>
                      </a:prstGeom>
                      <a:solidFill>
                        <a:srgbClr val="F2F2F2"/>
                      </a:solidFill>
                      <a:ln>
                        <a:solidFill>
                          <a:srgbClr val="FF66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4367929"/>
              </p:ext>
            </p:extLst>
          </p:nvPr>
        </p:nvGraphicFramePr>
        <p:xfrm>
          <a:off x="251519" y="836712"/>
          <a:ext cx="3720559" cy="1584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56" name="Equation" r:id="rId8" imgW="2413000" imgH="1028700" progId="Equation.3">
                  <p:embed/>
                </p:oleObj>
              </mc:Choice>
              <mc:Fallback>
                <p:oleObj name="Equation" r:id="rId8" imgW="2413000" imgH="1028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51519" y="836712"/>
                        <a:ext cx="3720559" cy="1584176"/>
                      </a:xfrm>
                      <a:prstGeom prst="rect">
                        <a:avLst/>
                      </a:prstGeom>
                      <a:solidFill>
                        <a:srgbClr val="F2F2F2"/>
                      </a:solidFill>
                      <a:ln>
                        <a:solidFill>
                          <a:srgbClr val="FF66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796136" y="47667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Global to Local</a:t>
            </a:r>
            <a:endParaRPr lang="en-US" sz="1800" dirty="0">
              <a:solidFill>
                <a:srgbClr val="0000FF"/>
              </a:solidFill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5459453"/>
              </p:ext>
            </p:extLst>
          </p:nvPr>
        </p:nvGraphicFramePr>
        <p:xfrm>
          <a:off x="1043608" y="2495855"/>
          <a:ext cx="2201929" cy="573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57" name="Equation" r:id="rId10" imgW="927100" imgH="241300" progId="Equation.3">
                  <p:embed/>
                </p:oleObj>
              </mc:Choice>
              <mc:Fallback>
                <p:oleObj name="Equation" r:id="rId10" imgW="927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43608" y="2495855"/>
                        <a:ext cx="2201929" cy="573105"/>
                      </a:xfrm>
                      <a:prstGeom prst="rect">
                        <a:avLst/>
                      </a:prstGeom>
                      <a:solidFill>
                        <a:srgbClr val="F2F2F2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3615885"/>
              </p:ext>
            </p:extLst>
          </p:nvPr>
        </p:nvGraphicFramePr>
        <p:xfrm>
          <a:off x="5715000" y="2492375"/>
          <a:ext cx="2654300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58" name="Equation" r:id="rId12" imgW="1117600" imgH="241300" progId="Equation.3">
                  <p:embed/>
                </p:oleObj>
              </mc:Choice>
              <mc:Fallback>
                <p:oleObj name="Equation" r:id="rId12" imgW="11176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715000" y="2492375"/>
                        <a:ext cx="2654300" cy="573088"/>
                      </a:xfrm>
                      <a:prstGeom prst="rect">
                        <a:avLst/>
                      </a:prstGeom>
                      <a:solidFill>
                        <a:srgbClr val="F2F2F2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70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6181732"/>
              </p:ext>
            </p:extLst>
          </p:nvPr>
        </p:nvGraphicFramePr>
        <p:xfrm>
          <a:off x="5283200" y="1484313"/>
          <a:ext cx="3709988" cy="1446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54" name="Equation" r:id="rId4" imgW="2438400" imgH="952500" progId="Equation.3">
                  <p:embed/>
                </p:oleObj>
              </mc:Choice>
              <mc:Fallback>
                <p:oleObj name="Equation" r:id="rId4" imgW="2438400" imgH="952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3200" y="1484313"/>
                        <a:ext cx="3709988" cy="1446212"/>
                      </a:xfrm>
                      <a:prstGeom prst="rect">
                        <a:avLst/>
                      </a:prstGeom>
                      <a:solidFill>
                        <a:srgbClr val="F2F2F2"/>
                      </a:solidFill>
                      <a:ln>
                        <a:solidFill>
                          <a:srgbClr val="FF66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51520" y="188640"/>
            <a:ext cx="76328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Example: small rotation only in </a:t>
            </a:r>
            <a:r>
              <a:rPr lang="en-US" sz="1800" b="1" dirty="0" smtClean="0"/>
              <a:t>Global system </a:t>
            </a:r>
            <a:r>
              <a:rPr lang="en-US" sz="1800" dirty="0" smtClean="0">
                <a:solidFill>
                  <a:srgbClr val="0000FF"/>
                </a:solidFill>
              </a:rPr>
              <a:t>around z-axis, </a:t>
            </a:r>
            <a:r>
              <a:rPr lang="en-US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dg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 (da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=</a:t>
            </a:r>
            <a:r>
              <a:rPr lang="en-US" sz="18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db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=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0)</a:t>
            </a:r>
          </a:p>
          <a:p>
            <a:endParaRPr lang="en-US" sz="1800" dirty="0" smtClean="0">
              <a:solidFill>
                <a:srgbClr val="0000FF"/>
              </a:solidFill>
              <a:latin typeface="Symbol" charset="2"/>
              <a:cs typeface="Symbol" charset="2"/>
            </a:endParaRPr>
          </a:p>
          <a:p>
            <a:r>
              <a:rPr lang="el-GR" sz="1400" b="1" dirty="0" smtClean="0">
                <a:solidFill>
                  <a:srgbClr val="FF0000"/>
                </a:solidFill>
                <a:latin typeface="+mn-lt"/>
                <a:cs typeface="Symbol" charset="2"/>
              </a:rPr>
              <a:t>Ν</a:t>
            </a:r>
            <a:r>
              <a:rPr lang="en-US" sz="1400" b="1" dirty="0" smtClean="0">
                <a:solidFill>
                  <a:srgbClr val="FF0000"/>
                </a:solidFill>
                <a:latin typeface="+mn-lt"/>
                <a:cs typeface="Symbol" charset="2"/>
              </a:rPr>
              <a:t>OTE: All transformations are Local-to-Master type:</a:t>
            </a:r>
            <a:endParaRPr lang="en-US" sz="1400" b="1" dirty="0">
              <a:solidFill>
                <a:srgbClr val="FF0000"/>
              </a:solidFill>
              <a:latin typeface="+mn-lt"/>
              <a:cs typeface="Comic Sans M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256420" y="1763524"/>
            <a:ext cx="3459596" cy="2673588"/>
            <a:chOff x="1454799" y="980728"/>
            <a:chExt cx="3459596" cy="2673588"/>
          </a:xfrm>
        </p:grpSpPr>
        <p:grpSp>
          <p:nvGrpSpPr>
            <p:cNvPr id="10" name="Group 9"/>
            <p:cNvGrpSpPr/>
            <p:nvPr/>
          </p:nvGrpSpPr>
          <p:grpSpPr>
            <a:xfrm>
              <a:off x="1475656" y="980728"/>
              <a:ext cx="3438739" cy="2673588"/>
              <a:chOff x="107504" y="2060848"/>
              <a:chExt cx="3438739" cy="2673588"/>
            </a:xfrm>
          </p:grpSpPr>
          <p:cxnSp>
            <p:nvCxnSpPr>
              <p:cNvPr id="11" name="Straight Arrow Connector 10"/>
              <p:cNvCxnSpPr/>
              <p:nvPr/>
            </p:nvCxnSpPr>
            <p:spPr bwMode="auto">
              <a:xfrm flipV="1">
                <a:off x="1403648" y="2420888"/>
                <a:ext cx="0" cy="1872208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4" name="Straight Arrow Connector 13"/>
              <p:cNvCxnSpPr/>
              <p:nvPr/>
            </p:nvCxnSpPr>
            <p:spPr bwMode="auto">
              <a:xfrm flipV="1">
                <a:off x="1403648" y="2996952"/>
                <a:ext cx="1224136" cy="129614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5" name="Straight Arrow Connector 14"/>
              <p:cNvCxnSpPr/>
              <p:nvPr/>
            </p:nvCxnSpPr>
            <p:spPr bwMode="auto">
              <a:xfrm flipH="1">
                <a:off x="179512" y="4293096"/>
                <a:ext cx="1224136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6" name="TextBox 15"/>
              <p:cNvSpPr txBox="1"/>
              <p:nvPr/>
            </p:nvSpPr>
            <p:spPr>
              <a:xfrm>
                <a:off x="1115616" y="2060848"/>
                <a:ext cx="7863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latin typeface="Comic Sans MS"/>
                    <a:cs typeface="Comic Sans MS"/>
                  </a:rPr>
                  <a:t>y (up)</a:t>
                </a:r>
                <a:endParaRPr lang="en-US" sz="1800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411760" y="2564904"/>
                <a:ext cx="11344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latin typeface="Comic Sans MS"/>
                    <a:cs typeface="Comic Sans MS"/>
                  </a:rPr>
                  <a:t>z</a:t>
                </a:r>
                <a:r>
                  <a:rPr lang="en-US" sz="1800" dirty="0" smtClean="0">
                    <a:latin typeface="Comic Sans MS"/>
                    <a:cs typeface="Comic Sans MS"/>
                  </a:rPr>
                  <a:t> (West)</a:t>
                </a:r>
                <a:endParaRPr lang="en-US" sz="1800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07504" y="4365104"/>
                <a:ext cx="12025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latin typeface="Comic Sans MS"/>
                    <a:cs typeface="Comic Sans MS"/>
                  </a:rPr>
                  <a:t>x</a:t>
                </a:r>
                <a:r>
                  <a:rPr lang="en-US" sz="1800" dirty="0" smtClean="0">
                    <a:latin typeface="Comic Sans MS"/>
                    <a:cs typeface="Comic Sans MS"/>
                  </a:rPr>
                  <a:t> (South)</a:t>
                </a:r>
                <a:endParaRPr lang="en-US" sz="1800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  <p:cxnSp>
            <p:nvCxnSpPr>
              <p:cNvPr id="19" name="Straight Arrow Connector 18"/>
              <p:cNvCxnSpPr/>
              <p:nvPr/>
            </p:nvCxnSpPr>
            <p:spPr bwMode="auto">
              <a:xfrm flipV="1">
                <a:off x="1403648" y="3501008"/>
                <a:ext cx="0" cy="792088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0" name="Straight Arrow Connector 19"/>
              <p:cNvCxnSpPr/>
              <p:nvPr/>
            </p:nvCxnSpPr>
            <p:spPr bwMode="auto">
              <a:xfrm flipV="1">
                <a:off x="1403648" y="3861048"/>
                <a:ext cx="432048" cy="432048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1" name="Straight Arrow Connector 20"/>
              <p:cNvCxnSpPr/>
              <p:nvPr/>
            </p:nvCxnSpPr>
            <p:spPr bwMode="auto">
              <a:xfrm flipH="1">
                <a:off x="827584" y="4293096"/>
                <a:ext cx="576064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2" name="TextBox 21"/>
              <p:cNvSpPr txBox="1"/>
              <p:nvPr/>
            </p:nvSpPr>
            <p:spPr>
              <a:xfrm>
                <a:off x="1403648" y="3275692"/>
                <a:ext cx="3054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n</a:t>
                </a:r>
                <a:endParaRPr lang="en-US" sz="1800" dirty="0">
                  <a:solidFill>
                    <a:srgbClr val="0000FF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619672" y="3861048"/>
                <a:ext cx="2934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t</a:t>
                </a:r>
                <a:endParaRPr lang="en-US" sz="1800" dirty="0">
                  <a:solidFill>
                    <a:srgbClr val="0000FF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742876" y="3907656"/>
                <a:ext cx="3202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d</a:t>
                </a:r>
                <a:endParaRPr lang="en-US" sz="1800" dirty="0">
                  <a:solidFill>
                    <a:srgbClr val="0000FF"/>
                  </a:solidFill>
                  <a:latin typeface="Comic Sans MS"/>
                  <a:cs typeface="Comic Sans MS"/>
                </a:endParaRPr>
              </a:p>
            </p:txBody>
          </p:sp>
        </p:grpSp>
        <p:cxnSp>
          <p:nvCxnSpPr>
            <p:cNvPr id="25" name="Straight Arrow Connector 24"/>
            <p:cNvCxnSpPr/>
            <p:nvPr/>
          </p:nvCxnSpPr>
          <p:spPr bwMode="auto">
            <a:xfrm flipV="1">
              <a:off x="2771800" y="1340768"/>
              <a:ext cx="288032" cy="187220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 flipH="1" flipV="1">
              <a:off x="1547664" y="2924944"/>
              <a:ext cx="1224136" cy="288032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sp>
          <p:nvSpPr>
            <p:cNvPr id="27" name="TextBox 26"/>
            <p:cNvSpPr txBox="1"/>
            <p:nvPr/>
          </p:nvSpPr>
          <p:spPr>
            <a:xfrm>
              <a:off x="3635896" y="2204864"/>
              <a:ext cx="5203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Symbol" charset="2"/>
                  <a:cs typeface="Symbol" charset="2"/>
                </a:rPr>
                <a:t>+dg</a:t>
              </a:r>
              <a:endParaRPr lang="en-US" sz="18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28" name="Arc 27"/>
            <p:cNvSpPr/>
            <p:nvPr/>
          </p:nvSpPr>
          <p:spPr bwMode="auto">
            <a:xfrm rot="19160395">
              <a:off x="3342829" y="2087965"/>
              <a:ext cx="792088" cy="720080"/>
            </a:xfrm>
            <a:prstGeom prst="arc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" name="Parallelogram 28"/>
            <p:cNvSpPr/>
            <p:nvPr/>
          </p:nvSpPr>
          <p:spPr bwMode="auto">
            <a:xfrm rot="20915828">
              <a:off x="1454799" y="1404026"/>
              <a:ext cx="1152128" cy="578249"/>
            </a:xfrm>
            <a:prstGeom prst="parallelogram">
              <a:avLst>
                <a:gd name="adj" fmla="val 150872"/>
              </a:avLst>
            </a:prstGeom>
            <a:solidFill>
              <a:srgbClr val="FFFFFF">
                <a:alpha val="58000"/>
              </a:srgbClr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0" name="Parallelogram 29"/>
            <p:cNvSpPr/>
            <p:nvPr/>
          </p:nvSpPr>
          <p:spPr bwMode="auto">
            <a:xfrm rot="20741331">
              <a:off x="1739322" y="1267806"/>
              <a:ext cx="1152128" cy="555930"/>
            </a:xfrm>
            <a:prstGeom prst="parallelogram">
              <a:avLst>
                <a:gd name="adj" fmla="val 159291"/>
              </a:avLst>
            </a:prstGeom>
            <a:solidFill>
              <a:srgbClr val="FFFFFF">
                <a:alpha val="58000"/>
              </a:srgbClr>
            </a:solidFill>
            <a:ln w="12700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538664" y="1722294"/>
            <a:ext cx="1183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x,y,z</a:t>
            </a:r>
            <a:r>
              <a:rPr lang="en-US" sz="1600" dirty="0" smtClean="0"/>
              <a:t>=X,</a:t>
            </a:r>
            <a:r>
              <a:rPr lang="en-US" sz="1600" dirty="0"/>
              <a:t>Y</a:t>
            </a:r>
            <a:r>
              <a:rPr lang="en-US" sz="1600" dirty="0" smtClean="0"/>
              <a:t>,Z</a:t>
            </a:r>
            <a:endParaRPr lang="en-US" sz="1600" dirty="0"/>
          </a:p>
        </p:txBody>
      </p:sp>
      <p:sp>
        <p:nvSpPr>
          <p:cNvPr id="37" name="TextBox 36"/>
          <p:cNvSpPr txBox="1"/>
          <p:nvPr/>
        </p:nvSpPr>
        <p:spPr>
          <a:xfrm>
            <a:off x="395536" y="2492896"/>
            <a:ext cx="773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x’,y’,z</a:t>
            </a:r>
            <a:r>
              <a:rPr lang="en-US" sz="1600" dirty="0" smtClean="0"/>
              <a:t>’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1646786" y="2329135"/>
            <a:ext cx="229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1845856" y="2287032"/>
            <a:ext cx="229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.</a:t>
            </a:r>
            <a:endParaRPr lang="en-US" sz="1400" dirty="0"/>
          </a:p>
        </p:txBody>
      </p:sp>
      <p:cxnSp>
        <p:nvCxnSpPr>
          <p:cNvPr id="41" name="Straight Arrow Connector 40"/>
          <p:cNvCxnSpPr/>
          <p:nvPr/>
        </p:nvCxnSpPr>
        <p:spPr bwMode="auto">
          <a:xfrm>
            <a:off x="1094408" y="2317512"/>
            <a:ext cx="648072" cy="21602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538664" y="1916832"/>
            <a:ext cx="936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FF"/>
                </a:solidFill>
              </a:rPr>
              <a:t>u,v</a:t>
            </a:r>
            <a:r>
              <a:rPr lang="en-US" sz="1600" dirty="0" smtClean="0">
                <a:solidFill>
                  <a:srgbClr val="0000FF"/>
                </a:solidFill>
              </a:rPr>
              <a:t>=A,</a:t>
            </a:r>
            <a:r>
              <a:rPr lang="en-US" sz="1600" dirty="0">
                <a:solidFill>
                  <a:srgbClr val="0000FF"/>
                </a:solidFill>
              </a:rPr>
              <a:t>B</a:t>
            </a:r>
          </a:p>
        </p:txBody>
      </p:sp>
      <p:cxnSp>
        <p:nvCxnSpPr>
          <p:cNvPr id="44" name="Straight Arrow Connector 43"/>
          <p:cNvCxnSpPr/>
          <p:nvPr/>
        </p:nvCxnSpPr>
        <p:spPr bwMode="auto">
          <a:xfrm flipV="1">
            <a:off x="1146984" y="2544586"/>
            <a:ext cx="779801" cy="22618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46" name="TextBox 45"/>
          <p:cNvSpPr txBox="1"/>
          <p:nvPr/>
        </p:nvSpPr>
        <p:spPr>
          <a:xfrm>
            <a:off x="251520" y="2730406"/>
            <a:ext cx="10298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FF"/>
                </a:solidFill>
              </a:rPr>
              <a:t>u’,v</a:t>
            </a:r>
            <a:r>
              <a:rPr lang="en-US" sz="1600" dirty="0" smtClean="0">
                <a:solidFill>
                  <a:srgbClr val="0000FF"/>
                </a:solidFill>
              </a:rPr>
              <a:t>’=A,B</a:t>
            </a:r>
            <a:endParaRPr lang="en-US" sz="1600" dirty="0">
              <a:solidFill>
                <a:srgbClr val="0000FF"/>
              </a:solidFill>
            </a:endParaRPr>
          </a:p>
        </p:txBody>
      </p:sp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2869549"/>
              </p:ext>
            </p:extLst>
          </p:nvPr>
        </p:nvGraphicFramePr>
        <p:xfrm>
          <a:off x="5748338" y="2997200"/>
          <a:ext cx="316865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55" name="Equation" r:id="rId6" imgW="1701800" imgH="635000" progId="Equation.3">
                  <p:embed/>
                </p:oleObj>
              </mc:Choice>
              <mc:Fallback>
                <p:oleObj name="Equation" r:id="rId6" imgW="1701800" imgH="635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748338" y="2997200"/>
                        <a:ext cx="3168650" cy="118110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95000"/>
                        </a:schemeClr>
                      </a:solidFill>
                      <a:ln>
                        <a:solidFill>
                          <a:srgbClr val="FF66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6444208" y="105273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Global system</a:t>
            </a:r>
            <a:endParaRPr lang="en-US" sz="1800" b="1" dirty="0">
              <a:latin typeface="Comic Sans MS"/>
              <a:cs typeface="Comic Sans MS"/>
            </a:endParaRPr>
          </a:p>
        </p:txBody>
      </p:sp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6021199"/>
              </p:ext>
            </p:extLst>
          </p:nvPr>
        </p:nvGraphicFramePr>
        <p:xfrm>
          <a:off x="5220073" y="752867"/>
          <a:ext cx="1152128" cy="2998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56" name="Equation" r:id="rId8" imgW="927100" imgH="241300" progId="Equation.3">
                  <p:embed/>
                </p:oleObj>
              </mc:Choice>
              <mc:Fallback>
                <p:oleObj name="Equation" r:id="rId8" imgW="927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20073" y="752867"/>
                        <a:ext cx="1152128" cy="299869"/>
                      </a:xfrm>
                      <a:prstGeom prst="rect">
                        <a:avLst/>
                      </a:prstGeom>
                      <a:solidFill>
                        <a:srgbClr val="F2F2F2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8030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3212976"/>
            <a:ext cx="6705600" cy="609600"/>
          </a:xfrm>
        </p:spPr>
        <p:txBody>
          <a:bodyPr/>
          <a:lstStyle/>
          <a:p>
            <a:r>
              <a:rPr lang="en-US" dirty="0" smtClean="0"/>
              <a:t>Backup -1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146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8681904"/>
              </p:ext>
            </p:extLst>
          </p:nvPr>
        </p:nvGraphicFramePr>
        <p:xfrm>
          <a:off x="5283200" y="1484313"/>
          <a:ext cx="3709988" cy="1446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97" name="Equation" r:id="rId4" imgW="2438400" imgH="952500" progId="Equation.3">
                  <p:embed/>
                </p:oleObj>
              </mc:Choice>
              <mc:Fallback>
                <p:oleObj name="Equation" r:id="rId4" imgW="2438400" imgH="952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3200" y="1484313"/>
                        <a:ext cx="3709988" cy="1446212"/>
                      </a:xfrm>
                      <a:prstGeom prst="rect">
                        <a:avLst/>
                      </a:prstGeom>
                      <a:solidFill>
                        <a:srgbClr val="F2F2F2"/>
                      </a:solidFill>
                      <a:ln>
                        <a:solidFill>
                          <a:srgbClr val="FF66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51520" y="188640"/>
            <a:ext cx="76328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Example: small rotation only in </a:t>
            </a:r>
            <a:r>
              <a:rPr lang="en-US" sz="1800" b="1" dirty="0" smtClean="0"/>
              <a:t>Global system </a:t>
            </a:r>
            <a:r>
              <a:rPr lang="en-US" sz="1800" dirty="0" smtClean="0">
                <a:solidFill>
                  <a:srgbClr val="0000FF"/>
                </a:solidFill>
              </a:rPr>
              <a:t>around z-axis, </a:t>
            </a:r>
            <a:r>
              <a:rPr lang="en-US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dg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 (da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=</a:t>
            </a:r>
            <a:r>
              <a:rPr lang="en-US" sz="18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db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=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0)</a:t>
            </a:r>
          </a:p>
          <a:p>
            <a:endParaRPr lang="en-US" sz="1800" dirty="0" smtClean="0">
              <a:solidFill>
                <a:srgbClr val="0000FF"/>
              </a:solidFill>
              <a:latin typeface="Symbol" charset="2"/>
              <a:cs typeface="Symbol" charset="2"/>
            </a:endParaRPr>
          </a:p>
          <a:p>
            <a:r>
              <a:rPr lang="el-GR" sz="1400" b="1" dirty="0" smtClean="0">
                <a:solidFill>
                  <a:srgbClr val="FF0000"/>
                </a:solidFill>
                <a:latin typeface="+mn-lt"/>
                <a:cs typeface="Symbol" charset="2"/>
              </a:rPr>
              <a:t>Ν</a:t>
            </a:r>
            <a:r>
              <a:rPr lang="en-US" sz="1400" b="1" dirty="0" smtClean="0">
                <a:solidFill>
                  <a:srgbClr val="FF0000"/>
                </a:solidFill>
                <a:latin typeface="+mn-lt"/>
                <a:cs typeface="Symbol" charset="2"/>
              </a:rPr>
              <a:t>OTE: All transformations are Local-to-Master type:</a:t>
            </a:r>
            <a:endParaRPr lang="en-US" sz="1400" b="1" dirty="0">
              <a:solidFill>
                <a:srgbClr val="FF0000"/>
              </a:solidFill>
              <a:latin typeface="+mn-lt"/>
              <a:cs typeface="Comic Sans M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256420" y="1763524"/>
            <a:ext cx="3459596" cy="2673588"/>
            <a:chOff x="1454799" y="980728"/>
            <a:chExt cx="3459596" cy="2673588"/>
          </a:xfrm>
        </p:grpSpPr>
        <p:grpSp>
          <p:nvGrpSpPr>
            <p:cNvPr id="10" name="Group 9"/>
            <p:cNvGrpSpPr/>
            <p:nvPr/>
          </p:nvGrpSpPr>
          <p:grpSpPr>
            <a:xfrm>
              <a:off x="1475656" y="980728"/>
              <a:ext cx="3438739" cy="2673588"/>
              <a:chOff x="107504" y="2060848"/>
              <a:chExt cx="3438739" cy="2673588"/>
            </a:xfrm>
          </p:grpSpPr>
          <p:cxnSp>
            <p:nvCxnSpPr>
              <p:cNvPr id="11" name="Straight Arrow Connector 10"/>
              <p:cNvCxnSpPr/>
              <p:nvPr/>
            </p:nvCxnSpPr>
            <p:spPr bwMode="auto">
              <a:xfrm flipV="1">
                <a:off x="1403648" y="2420888"/>
                <a:ext cx="0" cy="1872208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4" name="Straight Arrow Connector 13"/>
              <p:cNvCxnSpPr/>
              <p:nvPr/>
            </p:nvCxnSpPr>
            <p:spPr bwMode="auto">
              <a:xfrm flipV="1">
                <a:off x="1403648" y="2996952"/>
                <a:ext cx="1224136" cy="129614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5" name="Straight Arrow Connector 14"/>
              <p:cNvCxnSpPr/>
              <p:nvPr/>
            </p:nvCxnSpPr>
            <p:spPr bwMode="auto">
              <a:xfrm flipH="1">
                <a:off x="179512" y="4293096"/>
                <a:ext cx="1224136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6" name="TextBox 15"/>
              <p:cNvSpPr txBox="1"/>
              <p:nvPr/>
            </p:nvSpPr>
            <p:spPr>
              <a:xfrm>
                <a:off x="1115616" y="2060848"/>
                <a:ext cx="7863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latin typeface="Comic Sans MS"/>
                    <a:cs typeface="Comic Sans MS"/>
                  </a:rPr>
                  <a:t>y (up)</a:t>
                </a:r>
                <a:endParaRPr lang="en-US" sz="1800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411760" y="2564904"/>
                <a:ext cx="11344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latin typeface="Comic Sans MS"/>
                    <a:cs typeface="Comic Sans MS"/>
                  </a:rPr>
                  <a:t>z</a:t>
                </a:r>
                <a:r>
                  <a:rPr lang="en-US" sz="1800" dirty="0" smtClean="0">
                    <a:latin typeface="Comic Sans MS"/>
                    <a:cs typeface="Comic Sans MS"/>
                  </a:rPr>
                  <a:t> (West)</a:t>
                </a:r>
                <a:endParaRPr lang="en-US" sz="1800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07504" y="4365104"/>
                <a:ext cx="12025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latin typeface="Comic Sans MS"/>
                    <a:cs typeface="Comic Sans MS"/>
                  </a:rPr>
                  <a:t>x</a:t>
                </a:r>
                <a:r>
                  <a:rPr lang="en-US" sz="1800" dirty="0" smtClean="0">
                    <a:latin typeface="Comic Sans MS"/>
                    <a:cs typeface="Comic Sans MS"/>
                  </a:rPr>
                  <a:t> (South)</a:t>
                </a:r>
                <a:endParaRPr lang="en-US" sz="1800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  <p:cxnSp>
            <p:nvCxnSpPr>
              <p:cNvPr id="19" name="Straight Arrow Connector 18"/>
              <p:cNvCxnSpPr/>
              <p:nvPr/>
            </p:nvCxnSpPr>
            <p:spPr bwMode="auto">
              <a:xfrm flipV="1">
                <a:off x="1403648" y="3501008"/>
                <a:ext cx="0" cy="792088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0" name="Straight Arrow Connector 19"/>
              <p:cNvCxnSpPr/>
              <p:nvPr/>
            </p:nvCxnSpPr>
            <p:spPr bwMode="auto">
              <a:xfrm flipV="1">
                <a:off x="1403648" y="3861048"/>
                <a:ext cx="432048" cy="432048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1" name="Straight Arrow Connector 20"/>
              <p:cNvCxnSpPr/>
              <p:nvPr/>
            </p:nvCxnSpPr>
            <p:spPr bwMode="auto">
              <a:xfrm flipH="1">
                <a:off x="827584" y="4293096"/>
                <a:ext cx="576064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2" name="TextBox 21"/>
              <p:cNvSpPr txBox="1"/>
              <p:nvPr/>
            </p:nvSpPr>
            <p:spPr>
              <a:xfrm>
                <a:off x="1403648" y="3275692"/>
                <a:ext cx="3054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n</a:t>
                </a:r>
                <a:endParaRPr lang="en-US" sz="1800" dirty="0">
                  <a:solidFill>
                    <a:srgbClr val="0000FF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619672" y="3861048"/>
                <a:ext cx="2934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t</a:t>
                </a:r>
                <a:endParaRPr lang="en-US" sz="1800" dirty="0">
                  <a:solidFill>
                    <a:srgbClr val="0000FF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742876" y="3907656"/>
                <a:ext cx="3202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d</a:t>
                </a:r>
                <a:endParaRPr lang="en-US" sz="1800" dirty="0">
                  <a:solidFill>
                    <a:srgbClr val="0000FF"/>
                  </a:solidFill>
                  <a:latin typeface="Comic Sans MS"/>
                  <a:cs typeface="Comic Sans MS"/>
                </a:endParaRPr>
              </a:p>
            </p:txBody>
          </p:sp>
        </p:grpSp>
        <p:cxnSp>
          <p:nvCxnSpPr>
            <p:cNvPr id="25" name="Straight Arrow Connector 24"/>
            <p:cNvCxnSpPr/>
            <p:nvPr/>
          </p:nvCxnSpPr>
          <p:spPr bwMode="auto">
            <a:xfrm flipV="1">
              <a:off x="2771800" y="1340768"/>
              <a:ext cx="288032" cy="187220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 flipH="1" flipV="1">
              <a:off x="1547664" y="2924944"/>
              <a:ext cx="1224136" cy="288032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sp>
          <p:nvSpPr>
            <p:cNvPr id="27" name="TextBox 26"/>
            <p:cNvSpPr txBox="1"/>
            <p:nvPr/>
          </p:nvSpPr>
          <p:spPr>
            <a:xfrm>
              <a:off x="3635896" y="2204864"/>
              <a:ext cx="5203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Symbol" charset="2"/>
                  <a:cs typeface="Symbol" charset="2"/>
                </a:rPr>
                <a:t>+dg</a:t>
              </a:r>
              <a:endParaRPr lang="en-US" sz="18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28" name="Arc 27"/>
            <p:cNvSpPr/>
            <p:nvPr/>
          </p:nvSpPr>
          <p:spPr bwMode="auto">
            <a:xfrm rot="19160395">
              <a:off x="3342829" y="2087965"/>
              <a:ext cx="792088" cy="720080"/>
            </a:xfrm>
            <a:prstGeom prst="arc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" name="Parallelogram 28"/>
            <p:cNvSpPr/>
            <p:nvPr/>
          </p:nvSpPr>
          <p:spPr bwMode="auto">
            <a:xfrm rot="20915828">
              <a:off x="1454799" y="1404026"/>
              <a:ext cx="1152128" cy="578249"/>
            </a:xfrm>
            <a:prstGeom prst="parallelogram">
              <a:avLst>
                <a:gd name="adj" fmla="val 150872"/>
              </a:avLst>
            </a:prstGeom>
            <a:solidFill>
              <a:srgbClr val="FFFFFF">
                <a:alpha val="58000"/>
              </a:srgbClr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0" name="Parallelogram 29"/>
            <p:cNvSpPr/>
            <p:nvPr/>
          </p:nvSpPr>
          <p:spPr bwMode="auto">
            <a:xfrm rot="20741331">
              <a:off x="1739322" y="1267806"/>
              <a:ext cx="1152128" cy="555930"/>
            </a:xfrm>
            <a:prstGeom prst="parallelogram">
              <a:avLst>
                <a:gd name="adj" fmla="val 159291"/>
              </a:avLst>
            </a:prstGeom>
            <a:solidFill>
              <a:srgbClr val="FFFFFF">
                <a:alpha val="58000"/>
              </a:srgbClr>
            </a:solidFill>
            <a:ln w="12700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5935767"/>
              </p:ext>
            </p:extLst>
          </p:nvPr>
        </p:nvGraphicFramePr>
        <p:xfrm>
          <a:off x="4911725" y="5157788"/>
          <a:ext cx="3592513" cy="1182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98" name="Equation" r:id="rId6" imgW="1930400" imgH="635000" progId="Equation.3">
                  <p:embed/>
                </p:oleObj>
              </mc:Choice>
              <mc:Fallback>
                <p:oleObj name="Equation" r:id="rId6" imgW="1930400" imgH="635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11725" y="5157788"/>
                        <a:ext cx="3592513" cy="1182687"/>
                      </a:xfrm>
                      <a:prstGeom prst="rect">
                        <a:avLst/>
                      </a:prstGeom>
                      <a:solidFill>
                        <a:srgbClr val="D6D6F5"/>
                      </a:solidFill>
                      <a:ln>
                        <a:solidFill>
                          <a:srgbClr val="0000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538664" y="1722294"/>
            <a:ext cx="1183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x,y,z</a:t>
            </a:r>
            <a:r>
              <a:rPr lang="en-US" sz="1600" dirty="0" smtClean="0"/>
              <a:t>=X,</a:t>
            </a:r>
            <a:r>
              <a:rPr lang="en-US" sz="1600" dirty="0"/>
              <a:t>Y</a:t>
            </a:r>
            <a:r>
              <a:rPr lang="en-US" sz="1600" dirty="0" smtClean="0"/>
              <a:t>,Z</a:t>
            </a:r>
            <a:endParaRPr lang="en-US" sz="1600" dirty="0"/>
          </a:p>
        </p:txBody>
      </p:sp>
      <p:sp>
        <p:nvSpPr>
          <p:cNvPr id="37" name="TextBox 36"/>
          <p:cNvSpPr txBox="1"/>
          <p:nvPr/>
        </p:nvSpPr>
        <p:spPr>
          <a:xfrm>
            <a:off x="395536" y="2492896"/>
            <a:ext cx="773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x’,y’,z</a:t>
            </a:r>
            <a:r>
              <a:rPr lang="en-US" sz="1600" dirty="0" smtClean="0"/>
              <a:t>’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1646786" y="2329135"/>
            <a:ext cx="229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1845856" y="2287032"/>
            <a:ext cx="229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.</a:t>
            </a:r>
            <a:endParaRPr lang="en-US" sz="1400" dirty="0"/>
          </a:p>
        </p:txBody>
      </p:sp>
      <p:cxnSp>
        <p:nvCxnSpPr>
          <p:cNvPr id="41" name="Straight Arrow Connector 40"/>
          <p:cNvCxnSpPr/>
          <p:nvPr/>
        </p:nvCxnSpPr>
        <p:spPr bwMode="auto">
          <a:xfrm>
            <a:off x="1094408" y="2317512"/>
            <a:ext cx="648072" cy="21602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538664" y="1916832"/>
            <a:ext cx="8931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FF"/>
                </a:solidFill>
              </a:rPr>
              <a:t>u,v</a:t>
            </a:r>
            <a:r>
              <a:rPr lang="en-US" sz="1600" dirty="0" smtClean="0">
                <a:solidFill>
                  <a:srgbClr val="0000FF"/>
                </a:solidFill>
              </a:rPr>
              <a:t>=A,</a:t>
            </a:r>
            <a:r>
              <a:rPr lang="en-US" sz="1600" dirty="0">
                <a:solidFill>
                  <a:srgbClr val="0000FF"/>
                </a:solidFill>
              </a:rPr>
              <a:t>B</a:t>
            </a:r>
          </a:p>
        </p:txBody>
      </p:sp>
      <p:cxnSp>
        <p:nvCxnSpPr>
          <p:cNvPr id="44" name="Straight Arrow Connector 43"/>
          <p:cNvCxnSpPr/>
          <p:nvPr/>
        </p:nvCxnSpPr>
        <p:spPr bwMode="auto">
          <a:xfrm flipV="1">
            <a:off x="1146984" y="2544586"/>
            <a:ext cx="779801" cy="22618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46" name="TextBox 45"/>
          <p:cNvSpPr txBox="1"/>
          <p:nvPr/>
        </p:nvSpPr>
        <p:spPr>
          <a:xfrm>
            <a:off x="467544" y="2687434"/>
            <a:ext cx="562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FF"/>
                </a:solidFill>
              </a:rPr>
              <a:t>u’,v</a:t>
            </a:r>
            <a:r>
              <a:rPr lang="en-US" sz="1600" dirty="0" smtClean="0">
                <a:solidFill>
                  <a:srgbClr val="0000FF"/>
                </a:solidFill>
              </a:rPr>
              <a:t>’</a:t>
            </a:r>
            <a:endParaRPr lang="en-US" sz="1600" dirty="0">
              <a:solidFill>
                <a:srgbClr val="0000FF"/>
              </a:solidFill>
            </a:endParaRPr>
          </a:p>
        </p:txBody>
      </p:sp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8431820"/>
              </p:ext>
            </p:extLst>
          </p:nvPr>
        </p:nvGraphicFramePr>
        <p:xfrm>
          <a:off x="557213" y="5013325"/>
          <a:ext cx="4230687" cy="144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99" name="Equation" r:id="rId8" imgW="2781300" imgH="952500" progId="Equation.3">
                  <p:embed/>
                </p:oleObj>
              </mc:Choice>
              <mc:Fallback>
                <p:oleObj name="Equation" r:id="rId8" imgW="2781300" imgH="952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57213" y="5013325"/>
                        <a:ext cx="4230687" cy="1446213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>
                        <a:solidFill>
                          <a:srgbClr val="0000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3702434"/>
              </p:ext>
            </p:extLst>
          </p:nvPr>
        </p:nvGraphicFramePr>
        <p:xfrm>
          <a:off x="5748338" y="2997200"/>
          <a:ext cx="316865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00" name="Equation" r:id="rId10" imgW="1701800" imgH="635000" progId="Equation.3">
                  <p:embed/>
                </p:oleObj>
              </mc:Choice>
              <mc:Fallback>
                <p:oleObj name="Equation" r:id="rId10" imgW="1701800" imgH="635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748338" y="2997200"/>
                        <a:ext cx="3168650" cy="118110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95000"/>
                        </a:schemeClr>
                      </a:solidFill>
                      <a:ln>
                        <a:solidFill>
                          <a:srgbClr val="FF66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6444208" y="105273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Global system</a:t>
            </a:r>
            <a:endParaRPr lang="en-US" sz="1800" b="1" dirty="0">
              <a:latin typeface="Comic Sans MS"/>
              <a:cs typeface="Comic Sans M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11560" y="4581128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In </a:t>
            </a:r>
            <a:r>
              <a:rPr lang="en-US" sz="1800" b="1" dirty="0" smtClean="0">
                <a:solidFill>
                  <a:srgbClr val="0000FF"/>
                </a:solidFill>
              </a:rPr>
              <a:t>Local system </a:t>
            </a:r>
            <a:r>
              <a:rPr lang="en-US" sz="1800" dirty="0" smtClean="0">
                <a:solidFill>
                  <a:srgbClr val="0000FF"/>
                </a:solidFill>
              </a:rPr>
              <a:t>the same appears as rotation by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dg </a:t>
            </a:r>
            <a:r>
              <a:rPr lang="en-US" sz="1800" b="1" dirty="0" smtClean="0">
                <a:solidFill>
                  <a:srgbClr val="FF0000"/>
                </a:solidFill>
              </a:rPr>
              <a:t>plus</a:t>
            </a:r>
            <a:r>
              <a:rPr lang="en-US" sz="1800" dirty="0" smtClean="0">
                <a:solidFill>
                  <a:srgbClr val="0000FF"/>
                </a:solidFill>
              </a:rPr>
              <a:t> a translation by </a:t>
            </a:r>
            <a:r>
              <a:rPr lang="en-US" sz="18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800" b="1" dirty="0" err="1">
                <a:solidFill>
                  <a:srgbClr val="0000FF"/>
                </a:solidFill>
              </a:rPr>
              <a:t>r</a:t>
            </a:r>
            <a:r>
              <a:rPr lang="en-US" sz="1800" dirty="0" smtClean="0">
                <a:solidFill>
                  <a:srgbClr val="0000FF"/>
                </a:solidFill>
              </a:rPr>
              <a:t>=(r’-r)</a:t>
            </a:r>
            <a:endParaRPr lang="en-US" sz="18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2057793"/>
              </p:ext>
            </p:extLst>
          </p:nvPr>
        </p:nvGraphicFramePr>
        <p:xfrm>
          <a:off x="5220073" y="752867"/>
          <a:ext cx="1152128" cy="2998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01" name="Equation" r:id="rId12" imgW="927100" imgH="241300" progId="Equation.3">
                  <p:embed/>
                </p:oleObj>
              </mc:Choice>
              <mc:Fallback>
                <p:oleObj name="Equation" r:id="rId12" imgW="927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20073" y="752867"/>
                        <a:ext cx="1152128" cy="299869"/>
                      </a:xfrm>
                      <a:prstGeom prst="rect">
                        <a:avLst/>
                      </a:prstGeom>
                      <a:solidFill>
                        <a:srgbClr val="F2F2F2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8072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27584" y="159023"/>
            <a:ext cx="763284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Offline Structures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2008" y="2865130"/>
            <a:ext cx="8964488" cy="707886"/>
          </a:xfrm>
          <a:prstGeom prst="rect">
            <a:avLst/>
          </a:prstGeom>
          <a:solidFill>
            <a:srgbClr val="F2F2F2"/>
          </a:solidFill>
          <a:ln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PG </a:t>
            </a:r>
            <a:r>
              <a:rPr lang="en-US" sz="1800" dirty="0" smtClean="0">
                <a:solidFill>
                  <a:srgbClr val="0000FF"/>
                </a:solidFill>
              </a:rPr>
              <a:t>	    = Tpc2Global *GL         </a:t>
            </a:r>
            <a:r>
              <a:rPr lang="en-US" sz="1800" dirty="0">
                <a:solidFill>
                  <a:srgbClr val="0000FF"/>
                </a:solidFill>
              </a:rPr>
              <a:t>* </a:t>
            </a:r>
            <a:r>
              <a:rPr lang="en-US" sz="1800" dirty="0" smtClean="0">
                <a:solidFill>
                  <a:srgbClr val="0000FF"/>
                </a:solidFill>
              </a:rPr>
              <a:t>PI            *DP             * SD                 * </a:t>
            </a:r>
            <a:r>
              <a:rPr lang="en-US" sz="1800" dirty="0">
                <a:solidFill>
                  <a:srgbClr val="0000FF"/>
                </a:solidFill>
              </a:rPr>
              <a:t>WLL</a:t>
            </a:r>
            <a:r>
              <a:rPr lang="en-US" sz="1800" dirty="0" smtClean="0">
                <a:solidFill>
                  <a:srgbClr val="0000FF"/>
                </a:solidFill>
              </a:rPr>
              <a:t>;</a:t>
            </a:r>
          </a:p>
          <a:p>
            <a:r>
              <a:rPr lang="en-US" sz="1600" dirty="0" err="1" smtClean="0">
                <a:latin typeface="Comic Sans MS"/>
                <a:cs typeface="Comic Sans MS"/>
              </a:rPr>
              <a:t>PXLInGlobal</a:t>
            </a:r>
            <a:r>
              <a:rPr lang="en-US" sz="1600" dirty="0" smtClean="0">
                <a:latin typeface="Comic Sans MS"/>
                <a:cs typeface="Comic Sans MS"/>
              </a:rPr>
              <a:t>=Tpc2Magnet*IDS2Tpc*PXL2IDS*DShell2PXL*Sector2DShell*(</a:t>
            </a:r>
            <a:r>
              <a:rPr lang="en-US" sz="1600" dirty="0" err="1" smtClean="0">
                <a:latin typeface="Comic Sans MS"/>
                <a:cs typeface="Comic Sans MS"/>
              </a:rPr>
              <a:t>Pxl</a:t>
            </a:r>
            <a:r>
              <a:rPr lang="en-US" sz="1600" dirty="0" smtClean="0">
                <a:latin typeface="Comic Sans MS"/>
                <a:cs typeface="Comic Sans MS"/>
              </a:rPr>
              <a:t>-Sector)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296" y="2495798"/>
            <a:ext cx="1161646" cy="369332"/>
          </a:xfrm>
          <a:prstGeom prst="rect">
            <a:avLst/>
          </a:prstGeom>
          <a:solidFill>
            <a:srgbClr val="FFF5E6"/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8000"/>
                </a:solidFill>
              </a:rPr>
              <a:t>HFT PXL</a:t>
            </a:r>
            <a:endParaRPr lang="en-US" sz="1800" b="1" dirty="0">
              <a:solidFill>
                <a:srgbClr val="008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2051720" y="1772816"/>
            <a:ext cx="0" cy="100811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763688" y="1052736"/>
            <a:ext cx="1584176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Fixed for all HFT detectors</a:t>
            </a:r>
            <a:endParaRPr lang="en-US" sz="1800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2843808" y="1772816"/>
            <a:ext cx="0" cy="100811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3779912" y="4365104"/>
            <a:ext cx="259228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Fixed for PXL by Offline</a:t>
            </a:r>
            <a:endParaRPr lang="en-US" sz="1800" dirty="0"/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3995936" y="3645024"/>
            <a:ext cx="0" cy="7200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4860032" y="3645024"/>
            <a:ext cx="0" cy="7200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6084168" y="3645024"/>
            <a:ext cx="0" cy="7200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5580112" y="1268760"/>
            <a:ext cx="244827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Fixed by PXL SURVEY</a:t>
            </a:r>
            <a:endParaRPr lang="en-US" sz="1800" dirty="0"/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7524328" y="1772816"/>
            <a:ext cx="0" cy="100811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6084168" y="1772816"/>
            <a:ext cx="0" cy="100811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460690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55576" y="116632"/>
            <a:ext cx="763284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Offline Structures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2008" y="1062028"/>
            <a:ext cx="8964488" cy="707886"/>
          </a:xfrm>
          <a:prstGeom prst="rect">
            <a:avLst/>
          </a:prstGeom>
          <a:solidFill>
            <a:srgbClr val="F2F2F2"/>
          </a:solidFill>
          <a:ln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PG </a:t>
            </a:r>
            <a:r>
              <a:rPr lang="en-US" sz="1800" dirty="0" smtClean="0">
                <a:solidFill>
                  <a:srgbClr val="0000FF"/>
                </a:solidFill>
              </a:rPr>
              <a:t>	    = Tpc2Global *GL         </a:t>
            </a:r>
            <a:r>
              <a:rPr lang="en-US" sz="1800" dirty="0">
                <a:solidFill>
                  <a:srgbClr val="0000FF"/>
                </a:solidFill>
              </a:rPr>
              <a:t>* </a:t>
            </a:r>
            <a:r>
              <a:rPr lang="en-US" sz="1800" dirty="0" smtClean="0">
                <a:solidFill>
                  <a:srgbClr val="0000FF"/>
                </a:solidFill>
              </a:rPr>
              <a:t>PI            *DP             * SD                 * </a:t>
            </a:r>
            <a:r>
              <a:rPr lang="en-US" sz="1800" dirty="0">
                <a:solidFill>
                  <a:srgbClr val="0000FF"/>
                </a:solidFill>
              </a:rPr>
              <a:t>WLL</a:t>
            </a:r>
            <a:r>
              <a:rPr lang="en-US" sz="1800" dirty="0" smtClean="0">
                <a:solidFill>
                  <a:srgbClr val="0000FF"/>
                </a:solidFill>
              </a:rPr>
              <a:t>;</a:t>
            </a:r>
          </a:p>
          <a:p>
            <a:r>
              <a:rPr lang="en-US" sz="1600" dirty="0" err="1" smtClean="0">
                <a:latin typeface="Comic Sans MS"/>
                <a:cs typeface="Comic Sans MS"/>
              </a:rPr>
              <a:t>PXLInGlobal</a:t>
            </a:r>
            <a:r>
              <a:rPr lang="en-US" sz="1600" dirty="0" smtClean="0">
                <a:latin typeface="Comic Sans MS"/>
                <a:cs typeface="Comic Sans MS"/>
              </a:rPr>
              <a:t>=Tpc2Magnet*IDS2Tpc*PXL2IDS*DShell2PXL*Sector2DShell*(</a:t>
            </a:r>
            <a:r>
              <a:rPr lang="en-US" sz="1600" dirty="0" err="1" smtClean="0">
                <a:latin typeface="Comic Sans MS"/>
                <a:cs typeface="Comic Sans MS"/>
              </a:rPr>
              <a:t>Pxl</a:t>
            </a:r>
            <a:r>
              <a:rPr lang="en-US" sz="1600" dirty="0" smtClean="0">
                <a:latin typeface="Comic Sans MS"/>
                <a:cs typeface="Comic Sans MS"/>
              </a:rPr>
              <a:t>-Sector)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296" y="692696"/>
            <a:ext cx="1161646" cy="369332"/>
          </a:xfrm>
          <a:prstGeom prst="rect">
            <a:avLst/>
          </a:prstGeom>
          <a:solidFill>
            <a:srgbClr val="FFF5E6"/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8000"/>
                </a:solidFill>
              </a:rPr>
              <a:t>HFT PXL</a:t>
            </a:r>
            <a:endParaRPr lang="en-US" sz="1800" b="1" dirty="0">
              <a:solidFill>
                <a:srgbClr val="008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9512" y="3933056"/>
            <a:ext cx="8964488" cy="707886"/>
          </a:xfrm>
          <a:prstGeom prst="rect">
            <a:avLst/>
          </a:prstGeom>
          <a:solidFill>
            <a:srgbClr val="F2F2F2"/>
          </a:solidFill>
          <a:ln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WLL </a:t>
            </a:r>
            <a:r>
              <a:rPr lang="en-US" sz="1800" dirty="0" smtClean="0">
                <a:solidFill>
                  <a:srgbClr val="0000FF"/>
                </a:solidFill>
              </a:rPr>
              <a:t>	    = LS                     * SL                    * PS (TPS </a:t>
            </a:r>
            <a:r>
              <a:rPr lang="en-US" sz="1800" dirty="0" err="1" smtClean="0">
                <a:solidFill>
                  <a:srgbClr val="0000FF"/>
                </a:solidFill>
              </a:rPr>
              <a:t>fn</a:t>
            </a:r>
            <a:r>
              <a:rPr lang="en-US" sz="1800" dirty="0" smtClean="0">
                <a:solidFill>
                  <a:srgbClr val="0000FF"/>
                </a:solidFill>
              </a:rPr>
              <a:t>);</a:t>
            </a:r>
          </a:p>
          <a:p>
            <a:r>
              <a:rPr lang="en-US" sz="1600" dirty="0" err="1" smtClean="0">
                <a:latin typeface="Comic Sans MS"/>
                <a:cs typeface="Comic Sans MS"/>
              </a:rPr>
              <a:t>PXLInSector</a:t>
            </a:r>
            <a:r>
              <a:rPr lang="en-US" sz="1600" dirty="0" smtClean="0">
                <a:latin typeface="Comic Sans MS"/>
                <a:cs typeface="Comic Sans MS"/>
              </a:rPr>
              <a:t>=Ladder2Sector*Sensor2Ladder*Pxl2Sensor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8800" y="3563724"/>
            <a:ext cx="1161646" cy="369332"/>
          </a:xfrm>
          <a:prstGeom prst="rect">
            <a:avLst/>
          </a:prstGeom>
          <a:solidFill>
            <a:srgbClr val="FFF5E6"/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8000"/>
                </a:solidFill>
              </a:rPr>
              <a:t>HFT PXL</a:t>
            </a:r>
            <a:endParaRPr lang="en-US" sz="1800" b="1" dirty="0">
              <a:solidFill>
                <a:srgbClr val="008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99592" y="2852936"/>
            <a:ext cx="763284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Survey Structures</a:t>
            </a:r>
          </a:p>
        </p:txBody>
      </p:sp>
    </p:spTree>
    <p:extLst>
      <p:ext uri="{BB962C8B-B14F-4D97-AF65-F5344CB8AC3E}">
        <p14:creationId xmlns:p14="http://schemas.microsoft.com/office/powerpoint/2010/main" val="2826778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27112"/>
            <a:ext cx="6264696" cy="465584"/>
          </a:xfrm>
        </p:spPr>
        <p:txBody>
          <a:bodyPr/>
          <a:lstStyle/>
          <a:p>
            <a:pPr algn="l"/>
            <a:r>
              <a:rPr lang="en-US" sz="2400" b="0" dirty="0" smtClean="0">
                <a:solidFill>
                  <a:srgbClr val="0000FF"/>
                </a:solidFill>
              </a:rPr>
              <a:t>Assumptions</a:t>
            </a:r>
            <a:endParaRPr lang="en-US" sz="2400" b="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72608"/>
          </a:xfrm>
        </p:spPr>
        <p:txBody>
          <a:bodyPr/>
          <a:lstStyle/>
          <a:p>
            <a:r>
              <a:rPr lang="en-US" altLang="ja-JP" sz="1800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Survey and Offline systems will differ. Data formats will differ too. Transform from one system to other possible.</a:t>
            </a:r>
          </a:p>
          <a:p>
            <a:endParaRPr lang="en-US" altLang="ja-JP" sz="1800" b="0" dirty="0">
              <a:solidFill>
                <a:srgbClr val="000090"/>
              </a:solidFill>
              <a:latin typeface="Comic Sans MS" charset="0"/>
              <a:cs typeface="Comic Sans MS" charset="0"/>
            </a:endParaRPr>
          </a:p>
          <a:p>
            <a:r>
              <a:rPr lang="en-US" altLang="ja-JP" sz="1800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Origin of coordinate systems should be as close as possible to geometrical center of the module -&gt; minimize effects</a:t>
            </a:r>
          </a:p>
          <a:p>
            <a:pPr lvl="1"/>
            <a:r>
              <a:rPr lang="en-US" altLang="ja-JP" sz="1800" b="0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easy to work also with GEANT volume-placing matrices</a:t>
            </a:r>
          </a:p>
          <a:p>
            <a:pPr lvl="1"/>
            <a:r>
              <a:rPr lang="en-US" altLang="ja-JP" sz="1800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unless there is a clear reason for not doing this</a:t>
            </a:r>
          </a:p>
          <a:p>
            <a:pPr lvl="1"/>
            <a:endParaRPr lang="en-US" altLang="ja-JP" sz="1800" b="0" dirty="0" smtClean="0">
              <a:solidFill>
                <a:srgbClr val="000090"/>
              </a:solidFill>
              <a:latin typeface="Comic Sans MS" charset="0"/>
              <a:cs typeface="Comic Sans MS" charset="0"/>
            </a:endParaRPr>
          </a:p>
          <a:p>
            <a:r>
              <a:rPr lang="en-US" altLang="ja-JP" sz="1800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Sensor center is center of active area</a:t>
            </a:r>
          </a:p>
          <a:p>
            <a:endParaRPr lang="en-US" altLang="ja-JP" sz="1800" b="0" dirty="0" smtClean="0">
              <a:solidFill>
                <a:srgbClr val="000090"/>
              </a:solidFill>
              <a:latin typeface="Comic Sans MS" charset="0"/>
              <a:cs typeface="Comic Sans MS" charset="0"/>
            </a:endParaRPr>
          </a:p>
          <a:p>
            <a:r>
              <a:rPr lang="en-US" altLang="ja-JP" sz="1800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Ladder center in-between sensors 5-6 (geometrical center)</a:t>
            </a:r>
          </a:p>
          <a:p>
            <a:endParaRPr lang="en-US" altLang="ja-JP" sz="1800" b="0" dirty="0" smtClean="0">
              <a:solidFill>
                <a:srgbClr val="000090"/>
              </a:solidFill>
              <a:latin typeface="Comic Sans MS" charset="0"/>
              <a:cs typeface="Comic Sans MS" charset="0"/>
            </a:endParaRPr>
          </a:p>
          <a:p>
            <a:r>
              <a:rPr lang="en-US" altLang="ja-JP" sz="1800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Sector center (proposed) to be the innermost (ladder #4) center due to the importance of first layer, rotated 180 by necessity (see next slide)</a:t>
            </a:r>
          </a:p>
          <a:p>
            <a:endParaRPr lang="en-US" altLang="ja-JP" sz="1800" b="0" dirty="0" smtClean="0">
              <a:solidFill>
                <a:srgbClr val="000090"/>
              </a:solidFill>
              <a:latin typeface="Comic Sans MS" charset="0"/>
              <a:cs typeface="Comic Sans MS" charset="0"/>
            </a:endParaRPr>
          </a:p>
          <a:p>
            <a:r>
              <a:rPr lang="en-US" altLang="ja-JP" sz="1800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TPS fits are assumed to be done on single sensor basis</a:t>
            </a:r>
          </a:p>
          <a:p>
            <a:pPr lvl="1"/>
            <a:r>
              <a:rPr lang="en-US" altLang="ja-JP" sz="1800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pixel functions/parameters will be tagged with sensor ID</a:t>
            </a:r>
          </a:p>
          <a:p>
            <a:endParaRPr lang="en-US" sz="1800" b="0" dirty="0">
              <a:solidFill>
                <a:srgbClr val="000090"/>
              </a:solidFill>
              <a:latin typeface="Comic Sans MS" charset="0"/>
              <a:cs typeface="Comic Sans MS" charset="0"/>
            </a:endParaRPr>
          </a:p>
          <a:p>
            <a:pPr marL="0" indent="0">
              <a:buNone/>
            </a:pPr>
            <a:endParaRPr lang="en-US" sz="1400" b="0" dirty="0">
              <a:solidFill>
                <a:srgbClr val="000090"/>
              </a:solidFill>
              <a:latin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925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699792" y="116632"/>
            <a:ext cx="3692688" cy="369332"/>
          </a:xfrm>
          <a:prstGeom prst="rect">
            <a:avLst/>
          </a:prstGeom>
          <a:solidFill>
            <a:srgbClr val="F2F2F2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omic Sans MS"/>
                <a:cs typeface="Comic Sans MS"/>
              </a:rPr>
              <a:t>Wafer Local Coordinates Details</a:t>
            </a:r>
            <a:endParaRPr lang="en-US" sz="1800" dirty="0">
              <a:latin typeface="Comic Sans MS"/>
              <a:cs typeface="Comic Sans M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11560" y="3140968"/>
            <a:ext cx="3198918" cy="1852456"/>
            <a:chOff x="107504" y="2276872"/>
            <a:chExt cx="4057071" cy="2431637"/>
          </a:xfrm>
        </p:grpSpPr>
        <p:cxnSp>
          <p:nvCxnSpPr>
            <p:cNvPr id="26" name="Straight Arrow Connector 25"/>
            <p:cNvCxnSpPr/>
            <p:nvPr/>
          </p:nvCxnSpPr>
          <p:spPr bwMode="auto">
            <a:xfrm flipV="1">
              <a:off x="1403648" y="2420888"/>
              <a:ext cx="0" cy="187220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1" name="Straight Arrow Connector 30"/>
            <p:cNvCxnSpPr/>
            <p:nvPr/>
          </p:nvCxnSpPr>
          <p:spPr bwMode="auto">
            <a:xfrm flipV="1">
              <a:off x="1403648" y="2996952"/>
              <a:ext cx="1224136" cy="129614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 bwMode="auto">
            <a:xfrm flipH="1">
              <a:off x="179512" y="4293096"/>
              <a:ext cx="1224136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1" name="TextBox 40"/>
            <p:cNvSpPr txBox="1"/>
            <p:nvPr/>
          </p:nvSpPr>
          <p:spPr>
            <a:xfrm>
              <a:off x="2411760" y="3284982"/>
              <a:ext cx="1752815" cy="3434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Comic Sans MS"/>
                  <a:cs typeface="Comic Sans MS"/>
                </a:rPr>
                <a:t>v (along ladder +z) </a:t>
              </a:r>
              <a:endParaRPr lang="en-US" sz="11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7504" y="4365105"/>
              <a:ext cx="2479885" cy="3434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Comic Sans MS"/>
                  <a:cs typeface="Comic Sans MS"/>
                </a:rPr>
                <a:t>u</a:t>
              </a:r>
              <a:r>
                <a:rPr lang="en-US" sz="1100" dirty="0" smtClean="0">
                  <a:latin typeface="Comic Sans MS"/>
                  <a:cs typeface="Comic Sans MS"/>
                </a:rPr>
                <a:t> (r-phi direction for RHS)</a:t>
              </a:r>
              <a:endParaRPr lang="en-US" sz="11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 bwMode="auto">
            <a:xfrm flipV="1">
              <a:off x="1403648" y="3501008"/>
              <a:ext cx="0" cy="7920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4" name="Straight Arrow Connector 43"/>
            <p:cNvCxnSpPr/>
            <p:nvPr/>
          </p:nvCxnSpPr>
          <p:spPr bwMode="auto">
            <a:xfrm flipV="1">
              <a:off x="1403648" y="3861048"/>
              <a:ext cx="432048" cy="43204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5" name="Straight Arrow Connector 44"/>
            <p:cNvCxnSpPr/>
            <p:nvPr/>
          </p:nvCxnSpPr>
          <p:spPr bwMode="auto">
            <a:xfrm flipH="1">
              <a:off x="827584" y="4293096"/>
              <a:ext cx="576064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6" name="TextBox 45"/>
            <p:cNvSpPr txBox="1"/>
            <p:nvPr/>
          </p:nvSpPr>
          <p:spPr>
            <a:xfrm>
              <a:off x="1403648" y="3275691"/>
              <a:ext cx="478168" cy="3434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Comic Sans MS"/>
                  <a:cs typeface="Comic Sans MS"/>
                </a:rPr>
                <a:t>n,</a:t>
              </a:r>
              <a:r>
                <a:rPr lang="el-GR" sz="11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β</a:t>
              </a:r>
              <a:endParaRPr lang="en-US" sz="11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619674" y="3861048"/>
              <a:ext cx="486317" cy="3434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Comic Sans MS"/>
                  <a:cs typeface="Comic Sans MS"/>
                </a:rPr>
                <a:t>t</a:t>
              </a:r>
              <a:r>
                <a:rPr lang="en-US" sz="11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,</a:t>
              </a:r>
              <a:r>
                <a:rPr lang="en-US" sz="1100" dirty="0">
                  <a:solidFill>
                    <a:srgbClr val="0000FF"/>
                  </a:solidFill>
                  <a:latin typeface="Symbol" charset="2"/>
                  <a:cs typeface="Symbol" charset="2"/>
                </a:rPr>
                <a:t> g</a:t>
              </a:r>
              <a:endParaRPr lang="en-US" sz="11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42876" y="3907656"/>
              <a:ext cx="501692" cy="3434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>
                  <a:solidFill>
                    <a:srgbClr val="FF0000"/>
                  </a:solidFill>
                  <a:latin typeface="Comic Sans MS"/>
                  <a:cs typeface="Comic Sans MS"/>
                </a:rPr>
                <a:t>d,</a:t>
              </a:r>
              <a:r>
                <a:rPr lang="en-US" sz="1100" dirty="0" err="1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a</a:t>
              </a:r>
              <a:endParaRPr lang="en-US" sz="11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81427" y="2276872"/>
              <a:ext cx="2636080" cy="3434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Comic Sans MS"/>
                  <a:cs typeface="Comic Sans MS"/>
                </a:rPr>
                <a:t>w</a:t>
              </a:r>
              <a:r>
                <a:rPr lang="en-US" sz="1100" dirty="0" smtClean="0">
                  <a:latin typeface="Comic Sans MS"/>
                  <a:cs typeface="Comic Sans MS"/>
                </a:rPr>
                <a:t> (normal/away from ladder)</a:t>
              </a:r>
              <a:endParaRPr lang="en-US" sz="11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51520" y="5517232"/>
            <a:ext cx="86409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We use the above RHS notation (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u,w,v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Karimaki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et al (CMS) use the (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u,v,w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) notation. In that system v=- (our v) otherwise system is left-handed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So the documentation is confusing…needs some straightening up….</a:t>
            </a:r>
          </a:p>
        </p:txBody>
      </p:sp>
      <p:pic>
        <p:nvPicPr>
          <p:cNvPr id="8" name="Picture 7" descr="Screen Shot 2013-05-02 at 12.55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4"/>
            <a:ext cx="4255352" cy="1634108"/>
          </a:xfrm>
          <a:prstGeom prst="rect">
            <a:avLst/>
          </a:prstGeom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836712"/>
            <a:ext cx="3528392" cy="224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Screen Shot 2013-05-02 at 1.00.5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2265164" cy="2639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35358" y="2348880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</a:t>
            </a:r>
            <a:endParaRPr lang="en-US" sz="1200" dirty="0"/>
          </a:p>
        </p:txBody>
      </p:sp>
      <p:cxnSp>
        <p:nvCxnSpPr>
          <p:cNvPr id="49" name="Straight Arrow Connector 48"/>
          <p:cNvCxnSpPr/>
          <p:nvPr/>
        </p:nvCxnSpPr>
        <p:spPr bwMode="auto">
          <a:xfrm flipH="1">
            <a:off x="6228184" y="2204864"/>
            <a:ext cx="965206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TextBox 49"/>
          <p:cNvSpPr txBox="1"/>
          <p:nvPr/>
        </p:nvSpPr>
        <p:spPr>
          <a:xfrm>
            <a:off x="6084168" y="2204864"/>
            <a:ext cx="287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</a:t>
            </a:r>
          </a:p>
        </p:txBody>
      </p:sp>
      <p:cxnSp>
        <p:nvCxnSpPr>
          <p:cNvPr id="51" name="Straight Arrow Connector 50"/>
          <p:cNvCxnSpPr/>
          <p:nvPr/>
        </p:nvCxnSpPr>
        <p:spPr bwMode="auto">
          <a:xfrm flipH="1">
            <a:off x="6876256" y="2204864"/>
            <a:ext cx="288032" cy="36004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6516216" y="548680"/>
            <a:ext cx="15364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Gene Van Buren et al.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23569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476672"/>
            <a:ext cx="7772400" cy="792088"/>
          </a:xfrm>
        </p:spPr>
        <p:txBody>
          <a:bodyPr/>
          <a:lstStyle/>
          <a:p>
            <a:r>
              <a:rPr lang="en-US" sz="2800" dirty="0" smtClean="0">
                <a:solidFill>
                  <a:srgbClr val="0000FF"/>
                </a:solidFill>
              </a:rPr>
              <a:t>HFT Alignment Procedures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9632" y="1268760"/>
            <a:ext cx="6400800" cy="504056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 S. Margetis, KSU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9552" y="2132856"/>
            <a:ext cx="7971529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Introduction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HFT Configuration – System hierarchy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(thoughts on) Proposed procedures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Tools/Implementation (Jonathan)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Plans, Timeline and Issues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Summary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52400" y="6505618"/>
            <a:ext cx="4293623" cy="30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omic Sans MS" charset="0"/>
              </a:rPr>
              <a:t>Alignment procedures </a:t>
            </a:r>
            <a:r>
              <a:rPr lang="en-US" sz="1400" dirty="0">
                <a:latin typeface="Comic Sans MS" charset="0"/>
              </a:rPr>
              <a:t>r</a:t>
            </a:r>
            <a:r>
              <a:rPr lang="en-US" sz="1400" dirty="0" smtClean="0">
                <a:latin typeface="Comic Sans MS" charset="0"/>
              </a:rPr>
              <a:t>eview, BNL, Oct. 12, 2012</a:t>
            </a:r>
            <a:endParaRPr lang="en-US" sz="1400" dirty="0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98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/>
          <p:cNvSpPr txBox="1">
            <a:spLocks/>
          </p:cNvSpPr>
          <p:nvPr/>
        </p:nvSpPr>
        <p:spPr bwMode="auto">
          <a:xfrm>
            <a:off x="467544" y="188640"/>
            <a:ext cx="8280920" cy="5040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5pPr>
            <a:lvl6pPr marL="457106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6pPr>
            <a:lvl7pPr marL="91421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7pPr>
            <a:lvl8pPr marL="1371316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8pPr>
            <a:lvl9pPr marL="1828421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9pPr>
          </a:lstStyle>
          <a:p>
            <a:r>
              <a:rPr lang="en-US" sz="2800" dirty="0" smtClean="0">
                <a:solidFill>
                  <a:srgbClr val="000090"/>
                </a:solidFill>
              </a:rPr>
              <a:t>Flowchart of Geometry/Survey/Alignment</a:t>
            </a:r>
            <a:endParaRPr lang="en-US" sz="2800" dirty="0">
              <a:solidFill>
                <a:srgbClr val="000090"/>
              </a:solidFill>
            </a:endParaRPr>
          </a:p>
        </p:txBody>
      </p:sp>
      <p:grpSp>
        <p:nvGrpSpPr>
          <p:cNvPr id="101" name="Group 100"/>
          <p:cNvGrpSpPr/>
          <p:nvPr/>
        </p:nvGrpSpPr>
        <p:grpSpPr>
          <a:xfrm>
            <a:off x="188020" y="1275576"/>
            <a:ext cx="8632452" cy="4745712"/>
            <a:chOff x="188020" y="1212860"/>
            <a:chExt cx="8632452" cy="4745712"/>
          </a:xfrm>
        </p:grpSpPr>
        <p:grpSp>
          <p:nvGrpSpPr>
            <p:cNvPr id="90" name="Group 89"/>
            <p:cNvGrpSpPr/>
            <p:nvPr/>
          </p:nvGrpSpPr>
          <p:grpSpPr>
            <a:xfrm>
              <a:off x="323528" y="1628800"/>
              <a:ext cx="8496944" cy="3528392"/>
              <a:chOff x="611560" y="476672"/>
              <a:chExt cx="7416824" cy="3002850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611560" y="476672"/>
                <a:ext cx="2376264" cy="314321"/>
              </a:xfrm>
              <a:prstGeom prst="rect">
                <a:avLst/>
              </a:prstGeom>
              <a:gradFill flip="none" rotWithShape="1">
                <a:gsLst>
                  <a:gs pos="73000">
                    <a:srgbClr val="AAF4FF"/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  <a:ln w="19050" cmpd="sng">
                <a:solidFill>
                  <a:srgbClr val="00009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Sensor/Ladder Survey</a:t>
                </a:r>
                <a:endParaRPr lang="en-US" sz="1800" b="1" dirty="0">
                  <a:solidFill>
                    <a:srgbClr val="00009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3419872" y="476672"/>
                <a:ext cx="1368152" cy="585936"/>
              </a:xfrm>
              <a:prstGeom prst="rect">
                <a:avLst/>
              </a:prstGeom>
              <a:gradFill flip="none" rotWithShape="1">
                <a:gsLst>
                  <a:gs pos="73000">
                    <a:srgbClr val="AAF4FF"/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  <a:ln w="19050" cmpd="sng">
                <a:solidFill>
                  <a:srgbClr val="00009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Save – CVS?</a:t>
                </a:r>
                <a:endParaRPr lang="en-US" sz="1800" dirty="0">
                  <a:solidFill>
                    <a:srgbClr val="00009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611560" y="1067883"/>
                <a:ext cx="2232248" cy="314321"/>
              </a:xfrm>
              <a:prstGeom prst="rect">
                <a:avLst/>
              </a:prstGeom>
              <a:gradFill flip="none" rotWithShape="1">
                <a:gsLst>
                  <a:gs pos="73000">
                    <a:srgbClr val="AAF4FF"/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  <a:ln w="19050" cmpd="sng">
                <a:solidFill>
                  <a:srgbClr val="00009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Fit, get structures</a:t>
                </a:r>
                <a:endParaRPr lang="en-US" sz="1800" b="1" dirty="0">
                  <a:solidFill>
                    <a:srgbClr val="00009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3419872" y="1052736"/>
                <a:ext cx="1368152" cy="338554"/>
              </a:xfrm>
              <a:prstGeom prst="rect">
                <a:avLst/>
              </a:prstGeom>
              <a:gradFill flip="none" rotWithShape="1">
                <a:gsLst>
                  <a:gs pos="73000">
                    <a:srgbClr val="AAF4FF"/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  <a:ln w="19050" cmpd="sng">
                <a:solidFill>
                  <a:srgbClr val="00009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Save – </a:t>
                </a:r>
                <a:r>
                  <a:rPr lang="en-US" sz="1800" dirty="0" err="1" smtClean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Db</a:t>
                </a:r>
                <a:endParaRPr lang="en-US" sz="1800" dirty="0">
                  <a:solidFill>
                    <a:srgbClr val="00009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611560" y="2348880"/>
                <a:ext cx="2232248" cy="338554"/>
              </a:xfrm>
              <a:prstGeom prst="rect">
                <a:avLst/>
              </a:prstGeom>
              <a:gradFill flip="none" rotWithShape="1">
                <a:gsLst>
                  <a:gs pos="73000">
                    <a:srgbClr val="AAF4FF"/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  <a:ln w="19050" cmpd="sng">
                <a:solidFill>
                  <a:srgbClr val="00009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GEANT geometry</a:t>
                </a:r>
                <a:endParaRPr lang="en-US" sz="1800" dirty="0">
                  <a:solidFill>
                    <a:srgbClr val="00009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419872" y="2348880"/>
                <a:ext cx="1368152" cy="314321"/>
              </a:xfrm>
              <a:prstGeom prst="rect">
                <a:avLst/>
              </a:prstGeom>
              <a:gradFill flip="none" rotWithShape="1">
                <a:gsLst>
                  <a:gs pos="73000">
                    <a:srgbClr val="AAF4FF"/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  <a:ln w="19050" cmpd="sng">
                <a:solidFill>
                  <a:srgbClr val="00009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Apply</a:t>
                </a:r>
                <a:r>
                  <a:rPr lang="en-US" sz="1800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*</a:t>
                </a:r>
                <a:endParaRPr lang="en-US" sz="1800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6228184" y="476672"/>
                <a:ext cx="1368152" cy="338554"/>
              </a:xfrm>
              <a:prstGeom prst="rect">
                <a:avLst/>
              </a:prstGeom>
              <a:gradFill flip="none" rotWithShape="1">
                <a:gsLst>
                  <a:gs pos="73000">
                    <a:srgbClr val="AAF4FF"/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  <a:ln w="19050" cmpd="sng">
                <a:solidFill>
                  <a:srgbClr val="00009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err="1" smtClean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RawData</a:t>
                </a:r>
                <a:endParaRPr lang="en-US" sz="1800" dirty="0">
                  <a:solidFill>
                    <a:srgbClr val="000090"/>
                  </a:solidFill>
                  <a:latin typeface="Comic Sans MS"/>
                  <a:cs typeface="Comic Sans MS"/>
                </a:endParaRPr>
              </a:p>
            </p:txBody>
          </p:sp>
          <p:cxnSp>
            <p:nvCxnSpPr>
              <p:cNvPr id="51" name="Straight Connector 50"/>
              <p:cNvCxnSpPr/>
              <p:nvPr/>
            </p:nvCxnSpPr>
            <p:spPr bwMode="auto">
              <a:xfrm>
                <a:off x="4860032" y="1628800"/>
                <a:ext cx="792088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cxnSp>
            <p:nvCxnSpPr>
              <p:cNvPr id="56" name="Straight Connector 55"/>
              <p:cNvCxnSpPr/>
              <p:nvPr/>
            </p:nvCxnSpPr>
            <p:spPr bwMode="auto">
              <a:xfrm flipH="1">
                <a:off x="3038624" y="667296"/>
                <a:ext cx="360040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cxnSp>
            <p:nvCxnSpPr>
              <p:cNvPr id="60" name="Straight Connector 59"/>
              <p:cNvCxnSpPr>
                <a:stCxn id="6" idx="1"/>
                <a:endCxn id="5" idx="3"/>
              </p:cNvCxnSpPr>
              <p:nvPr/>
            </p:nvCxnSpPr>
            <p:spPr bwMode="auto">
              <a:xfrm flipH="1">
                <a:off x="2843808" y="1222013"/>
                <a:ext cx="576063" cy="3031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grpSp>
            <p:nvGrpSpPr>
              <p:cNvPr id="70" name="Group 69"/>
              <p:cNvGrpSpPr/>
              <p:nvPr/>
            </p:nvGrpSpPr>
            <p:grpSpPr>
              <a:xfrm>
                <a:off x="5652120" y="1052736"/>
                <a:ext cx="2376264" cy="1625129"/>
                <a:chOff x="5652120" y="1340768"/>
                <a:chExt cx="2376264" cy="1625129"/>
              </a:xfrm>
            </p:grpSpPr>
            <p:sp>
              <p:nvSpPr>
                <p:cNvPr id="11" name="TextBox 10"/>
                <p:cNvSpPr txBox="1"/>
                <p:nvPr/>
              </p:nvSpPr>
              <p:spPr>
                <a:xfrm>
                  <a:off x="6228184" y="1340768"/>
                  <a:ext cx="1368152" cy="338554"/>
                </a:xfrm>
                <a:prstGeom prst="rect">
                  <a:avLst/>
                </a:prstGeom>
                <a:gradFill flip="none" rotWithShape="1">
                  <a:gsLst>
                    <a:gs pos="73000">
                      <a:srgbClr val="AAF4FF"/>
                    </a:gs>
                    <a:gs pos="100000">
                      <a:srgbClr val="FFFFFF"/>
                    </a:gs>
                  </a:gsLst>
                  <a:lin ang="16200000" scaled="0"/>
                  <a:tileRect/>
                </a:gradFill>
                <a:ln w="19050" cmpd="sng">
                  <a:solidFill>
                    <a:srgbClr val="00009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dirty="0" smtClean="0">
                      <a:solidFill>
                        <a:srgbClr val="000090"/>
                      </a:solidFill>
                      <a:latin typeface="Comic Sans MS"/>
                      <a:cs typeface="Comic Sans MS"/>
                    </a:rPr>
                    <a:t>Apply</a:t>
                  </a:r>
                  <a:endParaRPr lang="en-US" sz="1800" dirty="0">
                    <a:solidFill>
                      <a:srgbClr val="000090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6228184" y="1700808"/>
                  <a:ext cx="1368152" cy="314321"/>
                </a:xfrm>
                <a:prstGeom prst="rect">
                  <a:avLst/>
                </a:prstGeom>
                <a:gradFill flip="none" rotWithShape="1">
                  <a:gsLst>
                    <a:gs pos="73000">
                      <a:srgbClr val="AAF4FF"/>
                    </a:gs>
                    <a:gs pos="100000">
                      <a:srgbClr val="FFFFFF"/>
                    </a:gs>
                  </a:gsLst>
                  <a:lin ang="16200000" scaled="0"/>
                  <a:tileRect/>
                </a:gradFill>
                <a:ln w="19050" cmpd="sng">
                  <a:solidFill>
                    <a:srgbClr val="00009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b="1" dirty="0" smtClean="0">
                      <a:solidFill>
                        <a:srgbClr val="FF0000"/>
                      </a:solidFill>
                      <a:latin typeface="Comic Sans MS"/>
                      <a:cs typeface="Comic Sans MS"/>
                    </a:rPr>
                    <a:t>Alignment</a:t>
                  </a:r>
                  <a:endParaRPr lang="en-US" sz="1800" b="1" dirty="0">
                    <a:solidFill>
                      <a:srgbClr val="FF0000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6228184" y="2060848"/>
                  <a:ext cx="1368152" cy="338554"/>
                </a:xfrm>
                <a:prstGeom prst="rect">
                  <a:avLst/>
                </a:prstGeom>
                <a:gradFill flip="none" rotWithShape="1">
                  <a:gsLst>
                    <a:gs pos="73000">
                      <a:srgbClr val="AAF4FF"/>
                    </a:gs>
                    <a:gs pos="100000">
                      <a:srgbClr val="FFFFFF"/>
                    </a:gs>
                  </a:gsLst>
                  <a:lin ang="16200000" scaled="0"/>
                  <a:tileRect/>
                </a:gradFill>
                <a:ln w="19050" cmpd="sng">
                  <a:solidFill>
                    <a:srgbClr val="00009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dirty="0" smtClean="0">
                      <a:solidFill>
                        <a:srgbClr val="000090"/>
                      </a:solidFill>
                      <a:latin typeface="Comic Sans MS"/>
                      <a:cs typeface="Comic Sans MS"/>
                    </a:rPr>
                    <a:t>Correct</a:t>
                  </a:r>
                  <a:endParaRPr lang="en-US" sz="1800" dirty="0">
                    <a:solidFill>
                      <a:srgbClr val="000090"/>
                    </a:solidFill>
                    <a:latin typeface="Comic Sans MS"/>
                    <a:cs typeface="Comic Sans MS"/>
                  </a:endParaRPr>
                </a:p>
              </p:txBody>
            </p:sp>
            <p:cxnSp>
              <p:nvCxnSpPr>
                <p:cNvPr id="35" name="Straight Connector 34"/>
                <p:cNvCxnSpPr/>
                <p:nvPr/>
              </p:nvCxnSpPr>
              <p:spPr bwMode="auto">
                <a:xfrm>
                  <a:off x="7308304" y="2636912"/>
                  <a:ext cx="720080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FF0000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6" name="Straight Connector 35"/>
                <p:cNvCxnSpPr/>
                <p:nvPr/>
              </p:nvCxnSpPr>
              <p:spPr bwMode="auto">
                <a:xfrm>
                  <a:off x="7596336" y="1544092"/>
                  <a:ext cx="432048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FF0000"/>
                  </a:solidFill>
                  <a:prstDash val="sysDash"/>
                  <a:round/>
                  <a:headEnd type="arrow" w="med" len="med"/>
                  <a:tailEnd type="none" w="med" len="med"/>
                </a:ln>
                <a:effectLst/>
              </p:spPr>
            </p:cxnSp>
            <p:cxnSp>
              <p:nvCxnSpPr>
                <p:cNvPr id="37" name="Straight Connector 36"/>
                <p:cNvCxnSpPr/>
                <p:nvPr/>
              </p:nvCxnSpPr>
              <p:spPr bwMode="auto">
                <a:xfrm flipV="1">
                  <a:off x="8028384" y="1544092"/>
                  <a:ext cx="0" cy="109282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FF0000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</p:spPr>
            </p:cxnSp>
            <p:grpSp>
              <p:nvGrpSpPr>
                <p:cNvPr id="42" name="Group 41"/>
                <p:cNvGrpSpPr/>
                <p:nvPr/>
              </p:nvGrpSpPr>
              <p:grpSpPr>
                <a:xfrm>
                  <a:off x="6588224" y="2420888"/>
                  <a:ext cx="720080" cy="432048"/>
                  <a:chOff x="6588224" y="2708920"/>
                  <a:chExt cx="720080" cy="432048"/>
                </a:xfrm>
              </p:grpSpPr>
              <p:sp>
                <p:nvSpPr>
                  <p:cNvPr id="40" name="Diamond 39"/>
                  <p:cNvSpPr/>
                  <p:nvPr/>
                </p:nvSpPr>
                <p:spPr bwMode="auto">
                  <a:xfrm>
                    <a:off x="6588224" y="2708920"/>
                    <a:ext cx="720080" cy="432048"/>
                  </a:xfrm>
                  <a:prstGeom prst="diamond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6660232" y="2755528"/>
                    <a:ext cx="624102" cy="30691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 smtClean="0">
                        <a:latin typeface="+mn-lt"/>
                      </a:rPr>
                      <a:t>Done</a:t>
                    </a:r>
                    <a:endParaRPr lang="en-US" sz="1600" dirty="0">
                      <a:latin typeface="+mn-lt"/>
                    </a:endParaRPr>
                  </a:p>
                </p:txBody>
              </p:sp>
            </p:grpSp>
            <p:cxnSp>
              <p:nvCxnSpPr>
                <p:cNvPr id="47" name="Straight Connector 46"/>
                <p:cNvCxnSpPr>
                  <a:endCxn id="40" idx="1"/>
                </p:cNvCxnSpPr>
                <p:nvPr/>
              </p:nvCxnSpPr>
              <p:spPr bwMode="auto">
                <a:xfrm>
                  <a:off x="5652120" y="2636912"/>
                  <a:ext cx="93610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9" name="Straight Connector 48"/>
                <p:cNvCxnSpPr/>
                <p:nvPr/>
              </p:nvCxnSpPr>
              <p:spPr bwMode="auto">
                <a:xfrm flipV="1">
                  <a:off x="5652120" y="1916832"/>
                  <a:ext cx="0" cy="72008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63" name="TextBox 62"/>
                <p:cNvSpPr txBox="1"/>
                <p:nvPr/>
              </p:nvSpPr>
              <p:spPr>
                <a:xfrm>
                  <a:off x="7393012" y="2658120"/>
                  <a:ext cx="340558" cy="307777"/>
                </a:xfrm>
                <a:prstGeom prst="rect">
                  <a:avLst/>
                </a:prstGeom>
                <a:solidFill>
                  <a:srgbClr val="AAF4FF"/>
                </a:solidFill>
                <a:ln>
                  <a:solidFill>
                    <a:srgbClr val="00009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>
                      <a:solidFill>
                        <a:srgbClr val="FF0000"/>
                      </a:solidFill>
                      <a:latin typeface="+mn-lt"/>
                    </a:rPr>
                    <a:t>N</a:t>
                  </a:r>
                  <a:endParaRPr lang="en-US" sz="1600" b="1" dirty="0">
                    <a:solidFill>
                      <a:srgbClr val="FF0000"/>
                    </a:solidFill>
                    <a:latin typeface="+mn-lt"/>
                  </a:endParaRP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6228184" y="2649612"/>
                  <a:ext cx="298717" cy="307777"/>
                </a:xfrm>
                <a:prstGeom prst="rect">
                  <a:avLst/>
                </a:prstGeom>
                <a:solidFill>
                  <a:srgbClr val="AAF4FF"/>
                </a:solidFill>
                <a:ln>
                  <a:solidFill>
                    <a:srgbClr val="00009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+mn-lt"/>
                    </a:rPr>
                    <a:t>Y</a:t>
                  </a:r>
                </a:p>
              </p:txBody>
            </p:sp>
          </p:grpSp>
          <p:sp>
            <p:nvSpPr>
              <p:cNvPr id="65" name="TextBox 64"/>
              <p:cNvSpPr txBox="1"/>
              <p:nvPr/>
            </p:nvSpPr>
            <p:spPr>
              <a:xfrm>
                <a:off x="3419872" y="1412776"/>
                <a:ext cx="1368152" cy="585936"/>
              </a:xfrm>
              <a:prstGeom prst="rect">
                <a:avLst/>
              </a:prstGeom>
              <a:gradFill flip="none" rotWithShape="1">
                <a:gsLst>
                  <a:gs pos="73000">
                    <a:srgbClr val="AAF4FF"/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  <a:ln w="19050" cmpd="sng">
                <a:solidFill>
                  <a:srgbClr val="00009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Update – </a:t>
                </a:r>
                <a:r>
                  <a:rPr lang="en-US" sz="1800" dirty="0" err="1" smtClean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Db</a:t>
                </a:r>
                <a:endParaRPr lang="en-US" sz="1800" dirty="0">
                  <a:solidFill>
                    <a:srgbClr val="000090"/>
                  </a:solidFill>
                  <a:latin typeface="Comic Sans MS"/>
                  <a:cs typeface="Comic Sans MS"/>
                </a:endParaRPr>
              </a:p>
            </p:txBody>
          </p:sp>
          <p:cxnSp>
            <p:nvCxnSpPr>
              <p:cNvPr id="72" name="Straight Connector 71"/>
              <p:cNvCxnSpPr/>
              <p:nvPr/>
            </p:nvCxnSpPr>
            <p:spPr bwMode="auto">
              <a:xfrm flipH="1">
                <a:off x="4932040" y="1268760"/>
                <a:ext cx="1152128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cxnSp>
            <p:nvCxnSpPr>
              <p:cNvPr id="75" name="Straight Connector 74"/>
              <p:cNvCxnSpPr/>
              <p:nvPr/>
            </p:nvCxnSpPr>
            <p:spPr bwMode="auto">
              <a:xfrm flipV="1">
                <a:off x="4131409" y="2008738"/>
                <a:ext cx="2" cy="306413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sp>
            <p:nvSpPr>
              <p:cNvPr id="78" name="TextBox 77"/>
              <p:cNvSpPr txBox="1"/>
              <p:nvPr/>
            </p:nvSpPr>
            <p:spPr>
              <a:xfrm>
                <a:off x="5004048" y="3140968"/>
                <a:ext cx="792088" cy="338554"/>
              </a:xfrm>
              <a:prstGeom prst="rect">
                <a:avLst/>
              </a:prstGeom>
              <a:gradFill flip="none" rotWithShape="1">
                <a:gsLst>
                  <a:gs pos="73000">
                    <a:srgbClr val="AAF4FF"/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  <a:ln w="19050" cmpd="sng">
                <a:solidFill>
                  <a:srgbClr val="00009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HITS</a:t>
                </a:r>
                <a:endParaRPr lang="en-US" sz="1800" dirty="0">
                  <a:solidFill>
                    <a:srgbClr val="000090"/>
                  </a:solidFill>
                  <a:latin typeface="Comic Sans MS"/>
                  <a:cs typeface="Comic Sans MS"/>
                </a:endParaRPr>
              </a:p>
            </p:txBody>
          </p:sp>
          <p:cxnSp>
            <p:nvCxnSpPr>
              <p:cNvPr id="79" name="Straight Connector 78"/>
              <p:cNvCxnSpPr>
                <a:stCxn id="78" idx="1"/>
                <a:endCxn id="8" idx="2"/>
              </p:cNvCxnSpPr>
              <p:nvPr/>
            </p:nvCxnSpPr>
            <p:spPr bwMode="auto">
              <a:xfrm flipH="1" flipV="1">
                <a:off x="4103948" y="2663201"/>
                <a:ext cx="900100" cy="647044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cxnSp>
            <p:nvCxnSpPr>
              <p:cNvPr id="82" name="Straight Connector 81"/>
              <p:cNvCxnSpPr/>
              <p:nvPr/>
            </p:nvCxnSpPr>
            <p:spPr bwMode="auto">
              <a:xfrm flipV="1">
                <a:off x="5652120" y="2348881"/>
                <a:ext cx="0" cy="792087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cxnSp>
            <p:nvCxnSpPr>
              <p:cNvPr id="88" name="Straight Connector 87"/>
              <p:cNvCxnSpPr/>
              <p:nvPr/>
            </p:nvCxnSpPr>
            <p:spPr bwMode="auto">
              <a:xfrm flipH="1">
                <a:off x="2928516" y="2518296"/>
                <a:ext cx="432048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</p:grpSp>
        <p:sp>
          <p:nvSpPr>
            <p:cNvPr id="96" name="TextBox 95"/>
            <p:cNvSpPr txBox="1"/>
            <p:nvPr/>
          </p:nvSpPr>
          <p:spPr>
            <a:xfrm>
              <a:off x="4932040" y="5589240"/>
              <a:ext cx="1800200" cy="369332"/>
            </a:xfrm>
            <a:prstGeom prst="rect">
              <a:avLst/>
            </a:prstGeom>
            <a:gradFill flip="none" rotWithShape="1">
              <a:gsLst>
                <a:gs pos="73000">
                  <a:srgbClr val="AAF4FF"/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Final </a:t>
              </a:r>
              <a:r>
                <a:rPr lang="en-US" sz="1800" dirty="0" err="1" smtClean="0">
                  <a:solidFill>
                    <a:srgbClr val="000090"/>
                  </a:solidFill>
                  <a:latin typeface="Comic Sans MS"/>
                  <a:cs typeface="Comic Sans MS"/>
                </a:rPr>
                <a:t>Reco</a:t>
              </a:r>
              <a:r>
                <a:rPr lang="en-US" sz="1800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 Pass</a:t>
              </a:r>
              <a:endParaRPr lang="en-US" sz="1800" dirty="0">
                <a:solidFill>
                  <a:srgbClr val="000090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97" name="Straight Connector 96"/>
            <p:cNvCxnSpPr/>
            <p:nvPr/>
          </p:nvCxnSpPr>
          <p:spPr bwMode="auto">
            <a:xfrm flipV="1">
              <a:off x="5796136" y="5229200"/>
              <a:ext cx="2" cy="36004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sp>
          <p:nvSpPr>
            <p:cNvPr id="99" name="TextBox 98"/>
            <p:cNvSpPr txBox="1"/>
            <p:nvPr/>
          </p:nvSpPr>
          <p:spPr>
            <a:xfrm>
              <a:off x="6732240" y="1230994"/>
              <a:ext cx="1567397" cy="369332"/>
            </a:xfrm>
            <a:prstGeom prst="rect">
              <a:avLst/>
            </a:prstGeom>
            <a:gradFill flip="none" rotWithShape="1">
              <a:gsLst>
                <a:gs pos="73000">
                  <a:srgbClr val="AAF4FF"/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 err="1" smtClean="0">
                  <a:solidFill>
                    <a:srgbClr val="000000"/>
                  </a:solidFill>
                  <a:latin typeface="Comic Sans MS"/>
                  <a:cs typeface="Comic Sans MS"/>
                </a:rPr>
                <a:t>ForEachRun</a:t>
              </a:r>
              <a:endParaRPr lang="en-US" sz="1800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88020" y="1212860"/>
              <a:ext cx="3168352" cy="369332"/>
            </a:xfrm>
            <a:prstGeom prst="rect">
              <a:avLst/>
            </a:prstGeom>
            <a:gradFill flip="none" rotWithShape="1">
              <a:gsLst>
                <a:gs pos="73000">
                  <a:srgbClr val="AAF4FF"/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 err="1" smtClean="0">
                  <a:latin typeface="Comic Sans MS"/>
                  <a:cs typeface="Comic Sans MS"/>
                </a:rPr>
                <a:t>ForEachNewSector</a:t>
              </a:r>
              <a:r>
                <a:rPr lang="en-US" sz="1800" dirty="0" smtClean="0">
                  <a:latin typeface="Comic Sans MS"/>
                  <a:cs typeface="Comic Sans MS"/>
                </a:rPr>
                <a:t>/Ladder</a:t>
              </a:r>
              <a:endParaRPr lang="en-US" sz="1800" dirty="0">
                <a:latin typeface="Comic Sans MS"/>
                <a:cs typeface="Comic Sans MS"/>
              </a:endParaRPr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323528" y="4293096"/>
            <a:ext cx="2557333" cy="646331"/>
          </a:xfrm>
          <a:prstGeom prst="rect">
            <a:avLst/>
          </a:prstGeom>
          <a:gradFill flip="none" rotWithShape="1">
            <a:gsLst>
              <a:gs pos="73000">
                <a:srgbClr val="AAF4FF"/>
              </a:gs>
              <a:gs pos="100000">
                <a:srgbClr val="FFFFFF"/>
              </a:gs>
            </a:gsLst>
            <a:lin ang="16200000" scaled="0"/>
            <a:tileRect/>
          </a:gradFill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Mis</a:t>
            </a:r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-align/Check Alignment software</a:t>
            </a:r>
            <a:endParaRPr lang="en-US" sz="18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7504" y="6444044"/>
            <a:ext cx="2160240" cy="369332"/>
          </a:xfrm>
          <a:prstGeom prst="rect">
            <a:avLst/>
          </a:prstGeom>
          <a:solidFill>
            <a:srgbClr val="FFF5E6"/>
          </a:solidFill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* </a:t>
            </a: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VMC, STV ready</a:t>
            </a:r>
            <a:endParaRPr lang="en-US" sz="18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179512" y="3356992"/>
            <a:ext cx="3240360" cy="2232248"/>
          </a:xfrm>
          <a:prstGeom prst="rect">
            <a:avLst/>
          </a:prstGeom>
          <a:solidFill>
            <a:schemeClr val="bg2">
              <a:lumMod val="20000"/>
              <a:lumOff val="80000"/>
              <a:alpha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77024" y="980728"/>
            <a:ext cx="3312368" cy="1944216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3491880" y="2348880"/>
            <a:ext cx="5184576" cy="3096344"/>
          </a:xfrm>
          <a:prstGeom prst="rect">
            <a:avLst/>
          </a:prstGeom>
          <a:solidFill>
            <a:schemeClr val="accent5">
              <a:alpha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041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83096"/>
            <a:ext cx="6705600" cy="609600"/>
          </a:xfrm>
        </p:spPr>
        <p:txBody>
          <a:bodyPr/>
          <a:lstStyle/>
          <a:p>
            <a:pPr algn="l"/>
            <a:r>
              <a:rPr lang="en-US" sz="2800" b="0" dirty="0" smtClean="0">
                <a:solidFill>
                  <a:srgbClr val="0000FF"/>
                </a:solidFill>
              </a:rPr>
              <a:t>Introduction</a:t>
            </a:r>
            <a:endParaRPr lang="en-US" sz="2800" b="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700808"/>
            <a:ext cx="8712968" cy="4752528"/>
          </a:xfrm>
        </p:spPr>
        <p:txBody>
          <a:bodyPr/>
          <a:lstStyle/>
          <a:p>
            <a:r>
              <a:rPr lang="en-US" b="0" dirty="0" smtClean="0">
                <a:solidFill>
                  <a:srgbClr val="000090"/>
                </a:solidFill>
              </a:rPr>
              <a:t>Anything we build or touch or use needs Modeling, Survey and in-situ Alignment</a:t>
            </a:r>
          </a:p>
          <a:p>
            <a:pPr lvl="1"/>
            <a:r>
              <a:rPr lang="en-US" b="0" dirty="0" smtClean="0">
                <a:solidFill>
                  <a:srgbClr val="000090"/>
                </a:solidFill>
              </a:rPr>
              <a:t>i.e. versioning </a:t>
            </a:r>
          </a:p>
          <a:p>
            <a:pPr lvl="1"/>
            <a:endParaRPr lang="en-US" b="0" dirty="0">
              <a:solidFill>
                <a:srgbClr val="000090"/>
              </a:solidFill>
            </a:endParaRPr>
          </a:p>
          <a:p>
            <a:r>
              <a:rPr lang="en-US" b="0" dirty="0" smtClean="0">
                <a:solidFill>
                  <a:srgbClr val="000090"/>
                </a:solidFill>
              </a:rPr>
              <a:t>Survey will freeze position of sensors on sectors (PXL). Help also with sector on hemisphere (PXL?). For SSD/IST will freeze position of sensors on ladder and ladder shape</a:t>
            </a:r>
          </a:p>
          <a:p>
            <a:pPr marL="0" indent="0">
              <a:buNone/>
            </a:pPr>
            <a:endParaRPr lang="en-US" b="0" dirty="0">
              <a:solidFill>
                <a:srgbClr val="000090"/>
              </a:solidFill>
            </a:endParaRPr>
          </a:p>
          <a:p>
            <a:r>
              <a:rPr lang="en-US" b="0" dirty="0" smtClean="0">
                <a:solidFill>
                  <a:srgbClr val="000090"/>
                </a:solidFill>
              </a:rPr>
              <a:t>For each yearly Run the in-situ position of major detector elements needs to be rechecked</a:t>
            </a:r>
          </a:p>
          <a:p>
            <a:endParaRPr lang="en-US" b="0" dirty="0">
              <a:solidFill>
                <a:srgbClr val="00009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94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032"/>
            <a:ext cx="5364088" cy="609600"/>
          </a:xfrm>
        </p:spPr>
        <p:txBody>
          <a:bodyPr/>
          <a:lstStyle/>
          <a:p>
            <a:pPr algn="l"/>
            <a:r>
              <a:rPr lang="en-US" sz="2800" b="0" dirty="0" smtClean="0">
                <a:solidFill>
                  <a:srgbClr val="0000FF"/>
                </a:solidFill>
              </a:rPr>
              <a:t>Reference </a:t>
            </a:r>
            <a:r>
              <a:rPr lang="en-US" sz="2800" b="0" dirty="0">
                <a:solidFill>
                  <a:srgbClr val="0000FF"/>
                </a:solidFill>
              </a:rPr>
              <a:t>S</a:t>
            </a:r>
            <a:r>
              <a:rPr lang="en-US" sz="2800" b="0" dirty="0" smtClean="0">
                <a:solidFill>
                  <a:srgbClr val="0000FF"/>
                </a:solidFill>
              </a:rPr>
              <a:t>ystem Hierarchy</a:t>
            </a:r>
            <a:endParaRPr lang="en-US" sz="2800" b="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4427984" y="1340768"/>
            <a:ext cx="4320480" cy="3960440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716016" y="1556792"/>
            <a:ext cx="3752800" cy="3536776"/>
          </a:xfrm>
          <a:prstGeom prst="rect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355976" y="1700808"/>
            <a:ext cx="432048" cy="72008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355976" y="4869160"/>
            <a:ext cx="432048" cy="72008"/>
          </a:xfrm>
          <a:prstGeom prst="rect">
            <a:avLst/>
          </a:prstGeom>
          <a:solidFill>
            <a:srgbClr val="FF6600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388424" y="1700808"/>
            <a:ext cx="432048" cy="72008"/>
          </a:xfrm>
          <a:prstGeom prst="rect">
            <a:avLst/>
          </a:prstGeom>
          <a:solidFill>
            <a:srgbClr val="008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388424" y="4869160"/>
            <a:ext cx="432048" cy="72008"/>
          </a:xfrm>
          <a:prstGeom prst="rect">
            <a:avLst/>
          </a:prstGeom>
          <a:solidFill>
            <a:srgbClr val="FF6600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3608" y="1700808"/>
            <a:ext cx="2919715" cy="369332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STAR Magnet=STAR system</a:t>
            </a:r>
            <a:endParaRPr lang="en-US" sz="1800" dirty="0"/>
          </a:p>
        </p:txBody>
      </p:sp>
      <p:cxnSp>
        <p:nvCxnSpPr>
          <p:cNvPr id="14" name="Straight Arrow Connector 13"/>
          <p:cNvCxnSpPr>
            <a:stCxn id="12" idx="2"/>
          </p:cNvCxnSpPr>
          <p:nvPr/>
        </p:nvCxnSpPr>
        <p:spPr bwMode="auto">
          <a:xfrm>
            <a:off x="2503466" y="2070140"/>
            <a:ext cx="1924518" cy="7107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2267744" y="4725144"/>
            <a:ext cx="1313180" cy="369332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TPC system</a:t>
            </a:r>
            <a:endParaRPr lang="en-US" sz="1800" dirty="0"/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 bwMode="auto">
          <a:xfrm flipV="1">
            <a:off x="3580924" y="4365104"/>
            <a:ext cx="1135092" cy="54470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5076056" y="1700808"/>
            <a:ext cx="1201884" cy="369332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Fixed </a:t>
            </a:r>
            <a:r>
              <a:rPr lang="en-US" sz="1800" dirty="0" err="1" smtClean="0"/>
              <a:t>x,y,z</a:t>
            </a:r>
            <a:endParaRPr lang="en-US" sz="1800" dirty="0"/>
          </a:p>
        </p:txBody>
      </p:sp>
      <p:cxnSp>
        <p:nvCxnSpPr>
          <p:cNvPr id="20" name="Straight Arrow Connector 19"/>
          <p:cNvCxnSpPr>
            <a:stCxn id="19" idx="1"/>
            <a:endCxn id="7" idx="3"/>
          </p:cNvCxnSpPr>
          <p:nvPr/>
        </p:nvCxnSpPr>
        <p:spPr bwMode="auto">
          <a:xfrm flipH="1" flipV="1">
            <a:off x="4788024" y="1736812"/>
            <a:ext cx="288032" cy="14866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5436096" y="5517232"/>
            <a:ext cx="1402948" cy="369332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Fixed-1D-rot</a:t>
            </a:r>
            <a:endParaRPr lang="en-US" sz="1800" dirty="0"/>
          </a:p>
        </p:txBody>
      </p:sp>
      <p:cxnSp>
        <p:nvCxnSpPr>
          <p:cNvPr id="24" name="Straight Arrow Connector 23"/>
          <p:cNvCxnSpPr>
            <a:stCxn id="23" idx="0"/>
            <a:endCxn id="8" idx="2"/>
          </p:cNvCxnSpPr>
          <p:nvPr/>
        </p:nvCxnSpPr>
        <p:spPr bwMode="auto">
          <a:xfrm flipH="1" flipV="1">
            <a:off x="4572000" y="4941168"/>
            <a:ext cx="1565570" cy="57606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>
            <a:stCxn id="23" idx="0"/>
            <a:endCxn id="10" idx="2"/>
          </p:cNvCxnSpPr>
          <p:nvPr/>
        </p:nvCxnSpPr>
        <p:spPr bwMode="auto">
          <a:xfrm flipV="1">
            <a:off x="6137570" y="4941168"/>
            <a:ext cx="2466878" cy="57606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7524328" y="1691516"/>
            <a:ext cx="659180" cy="369332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Float</a:t>
            </a:r>
            <a:endParaRPr lang="en-US" sz="1800" dirty="0"/>
          </a:p>
        </p:txBody>
      </p:sp>
      <p:sp>
        <p:nvSpPr>
          <p:cNvPr id="31" name="Rectangle 30"/>
          <p:cNvSpPr/>
          <p:nvPr/>
        </p:nvSpPr>
        <p:spPr bwMode="auto">
          <a:xfrm>
            <a:off x="4762624" y="2632720"/>
            <a:ext cx="3672408" cy="1296144"/>
          </a:xfrm>
          <a:prstGeom prst="rect">
            <a:avLst/>
          </a:prstGeom>
          <a:noFill/>
          <a:ln w="28575" cap="flat" cmpd="sng" algn="ctr">
            <a:solidFill>
              <a:srgbClr val="07501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4644008" y="2780928"/>
            <a:ext cx="144016" cy="72008"/>
          </a:xfrm>
          <a:prstGeom prst="rect">
            <a:avLst/>
          </a:prstGeom>
          <a:solidFill>
            <a:srgbClr val="80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8388424" y="3717032"/>
            <a:ext cx="144016" cy="72008"/>
          </a:xfrm>
          <a:prstGeom prst="rect">
            <a:avLst/>
          </a:prstGeom>
          <a:solidFill>
            <a:srgbClr val="FF66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8388424" y="2780928"/>
            <a:ext cx="144016" cy="72008"/>
          </a:xfrm>
          <a:prstGeom prst="rect">
            <a:avLst/>
          </a:prstGeom>
          <a:solidFill>
            <a:srgbClr val="008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4644008" y="3717032"/>
            <a:ext cx="144016" cy="72008"/>
          </a:xfrm>
          <a:prstGeom prst="rect">
            <a:avLst/>
          </a:prstGeom>
          <a:solidFill>
            <a:srgbClr val="FF66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107504" y="2636912"/>
            <a:ext cx="3888432" cy="3096344"/>
          </a:xfrm>
        </p:spPr>
        <p:txBody>
          <a:bodyPr/>
          <a:lstStyle/>
          <a:p>
            <a:r>
              <a:rPr lang="en-US" b="0" dirty="0" smtClean="0">
                <a:solidFill>
                  <a:srgbClr val="000090"/>
                </a:solidFill>
              </a:rPr>
              <a:t>Star Magnet defines overall system (Field map)</a:t>
            </a:r>
          </a:p>
          <a:p>
            <a:endParaRPr lang="en-US" b="0" dirty="0" smtClean="0">
              <a:solidFill>
                <a:srgbClr val="000090"/>
              </a:solidFill>
            </a:endParaRPr>
          </a:p>
          <a:p>
            <a:r>
              <a:rPr lang="en-US" b="0" dirty="0" smtClean="0">
                <a:solidFill>
                  <a:srgbClr val="000090"/>
                </a:solidFill>
              </a:rPr>
              <a:t>TPC is the first important system for HFT (relative positioning), attached to Magnet</a:t>
            </a:r>
          </a:p>
          <a:p>
            <a:endParaRPr lang="en-US" b="0" dirty="0" smtClean="0">
              <a:solidFill>
                <a:srgbClr val="000090"/>
              </a:solidFill>
            </a:endParaRPr>
          </a:p>
          <a:p>
            <a:endParaRPr lang="en-US" b="0" dirty="0">
              <a:solidFill>
                <a:srgbClr val="000090"/>
              </a:solidFill>
            </a:endParaRPr>
          </a:p>
        </p:txBody>
      </p:sp>
      <p:cxnSp>
        <p:nvCxnSpPr>
          <p:cNvPr id="41" name="Straight Arrow Connector 40"/>
          <p:cNvCxnSpPr>
            <a:stCxn id="30" idx="3"/>
            <a:endCxn id="9" idx="1"/>
          </p:cNvCxnSpPr>
          <p:nvPr/>
        </p:nvCxnSpPr>
        <p:spPr bwMode="auto">
          <a:xfrm flipV="1">
            <a:off x="8183508" y="1736812"/>
            <a:ext cx="204916" cy="13937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>
            <a:off x="3707904" y="3933056"/>
            <a:ext cx="1008112" cy="43204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7" name="Straight Arrow Connector 46"/>
          <p:cNvCxnSpPr/>
          <p:nvPr/>
        </p:nvCxnSpPr>
        <p:spPr bwMode="auto">
          <a:xfrm flipV="1">
            <a:off x="3923928" y="2780928"/>
            <a:ext cx="504056" cy="720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266072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4427984" y="1340768"/>
            <a:ext cx="4320480" cy="3960440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716016" y="1556792"/>
            <a:ext cx="3752800" cy="3536776"/>
          </a:xfrm>
          <a:prstGeom prst="rect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355976" y="1700808"/>
            <a:ext cx="432048" cy="72008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355976" y="4869160"/>
            <a:ext cx="432048" cy="72008"/>
          </a:xfrm>
          <a:prstGeom prst="rect">
            <a:avLst/>
          </a:prstGeom>
          <a:solidFill>
            <a:srgbClr val="FF6600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388424" y="1700808"/>
            <a:ext cx="432048" cy="72008"/>
          </a:xfrm>
          <a:prstGeom prst="rect">
            <a:avLst/>
          </a:prstGeom>
          <a:solidFill>
            <a:srgbClr val="008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388424" y="4869160"/>
            <a:ext cx="432048" cy="72008"/>
          </a:xfrm>
          <a:prstGeom prst="rect">
            <a:avLst/>
          </a:prstGeom>
          <a:solidFill>
            <a:srgbClr val="FF6600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48064" y="1844824"/>
            <a:ext cx="1108334" cy="369332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IDS/MSC</a:t>
            </a:r>
            <a:endParaRPr lang="en-US" sz="1800" dirty="0"/>
          </a:p>
        </p:txBody>
      </p:sp>
      <p:cxnSp>
        <p:nvCxnSpPr>
          <p:cNvPr id="16" name="Straight Arrow Connector 15"/>
          <p:cNvCxnSpPr>
            <a:stCxn id="15" idx="3"/>
            <a:endCxn id="31" idx="0"/>
          </p:cNvCxnSpPr>
          <p:nvPr/>
        </p:nvCxnSpPr>
        <p:spPr bwMode="auto">
          <a:xfrm>
            <a:off x="6256398" y="2029490"/>
            <a:ext cx="342430" cy="60323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30"/>
          <p:cNvSpPr/>
          <p:nvPr/>
        </p:nvSpPr>
        <p:spPr bwMode="auto">
          <a:xfrm>
            <a:off x="4762624" y="2632720"/>
            <a:ext cx="3672408" cy="1296144"/>
          </a:xfrm>
          <a:prstGeom prst="rect">
            <a:avLst/>
          </a:prstGeom>
          <a:noFill/>
          <a:ln w="28575" cap="flat" cmpd="sng" algn="ctr">
            <a:solidFill>
              <a:srgbClr val="07501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4644008" y="2780928"/>
            <a:ext cx="144016" cy="72008"/>
          </a:xfrm>
          <a:prstGeom prst="rect">
            <a:avLst/>
          </a:prstGeom>
          <a:solidFill>
            <a:srgbClr val="80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8388424" y="3717032"/>
            <a:ext cx="144016" cy="72008"/>
          </a:xfrm>
          <a:prstGeom prst="rect">
            <a:avLst/>
          </a:prstGeom>
          <a:solidFill>
            <a:srgbClr val="FF66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8388424" y="2780928"/>
            <a:ext cx="144016" cy="72008"/>
          </a:xfrm>
          <a:prstGeom prst="rect">
            <a:avLst/>
          </a:prstGeom>
          <a:solidFill>
            <a:srgbClr val="008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4644008" y="3717032"/>
            <a:ext cx="144016" cy="72008"/>
          </a:xfrm>
          <a:prstGeom prst="rect">
            <a:avLst/>
          </a:prstGeom>
          <a:solidFill>
            <a:srgbClr val="FF66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107504" y="2348880"/>
            <a:ext cx="3888432" cy="3528392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ESC/WSC </a:t>
            </a:r>
            <a:r>
              <a:rPr lang="en-US" b="0" dirty="0" smtClean="0">
                <a:solidFill>
                  <a:srgbClr val="000090"/>
                </a:solidFill>
              </a:rPr>
              <a:t>attached to TPC wheel. It defines the HFT system’s relation (as </a:t>
            </a:r>
            <a:r>
              <a:rPr lang="en-US" b="0" dirty="0">
                <a:solidFill>
                  <a:srgbClr val="000090"/>
                </a:solidFill>
              </a:rPr>
              <a:t>a </a:t>
            </a:r>
            <a:r>
              <a:rPr lang="en-US" b="0" dirty="0" smtClean="0">
                <a:solidFill>
                  <a:srgbClr val="000090"/>
                </a:solidFill>
              </a:rPr>
              <a:t>whole) to TPC system</a:t>
            </a:r>
          </a:p>
          <a:p>
            <a:endParaRPr lang="en-US" b="0" dirty="0" smtClean="0">
              <a:solidFill>
                <a:srgbClr val="000090"/>
              </a:solidFill>
            </a:endParaRPr>
          </a:p>
          <a:p>
            <a:r>
              <a:rPr lang="en-US" b="0" dirty="0" smtClean="0">
                <a:solidFill>
                  <a:srgbClr val="000090"/>
                </a:solidFill>
              </a:rPr>
              <a:t>See next slides for systems inside the HFT complex</a:t>
            </a:r>
          </a:p>
          <a:p>
            <a:pPr marL="0" indent="0">
              <a:buNone/>
            </a:pPr>
            <a:endParaRPr lang="en-US" b="0" dirty="0" smtClean="0">
              <a:solidFill>
                <a:srgbClr val="000090"/>
              </a:solidFill>
            </a:endParaRPr>
          </a:p>
          <a:p>
            <a:endParaRPr lang="en-US" b="0" dirty="0">
              <a:solidFill>
                <a:srgbClr val="000090"/>
              </a:solidFill>
            </a:endParaRPr>
          </a:p>
        </p:txBody>
      </p:sp>
      <p:cxnSp>
        <p:nvCxnSpPr>
          <p:cNvPr id="50" name="Straight Arrow Connector 49"/>
          <p:cNvCxnSpPr/>
          <p:nvPr/>
        </p:nvCxnSpPr>
        <p:spPr bwMode="auto">
          <a:xfrm flipV="1">
            <a:off x="3779912" y="2636912"/>
            <a:ext cx="1656184" cy="50405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43054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y2013_support_materia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3" t="39201" r="12471" b="27156"/>
          <a:stretch/>
        </p:blipFill>
        <p:spPr>
          <a:xfrm>
            <a:off x="2682346" y="12680"/>
            <a:ext cx="6461653" cy="492848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t="1937" b="1937"/>
          <a:stretch>
            <a:fillRect/>
          </a:stretch>
        </p:blipFill>
        <p:spPr>
          <a:xfrm>
            <a:off x="148144" y="3209921"/>
            <a:ext cx="5976664" cy="3491880"/>
          </a:xfrm>
          <a:solidFill>
            <a:schemeClr val="bg1"/>
          </a:solidFill>
        </p:spPr>
      </p:pic>
      <p:sp>
        <p:nvSpPr>
          <p:cNvPr id="5" name="Slide Number Placeholder 3"/>
          <p:cNvSpPr txBox="1">
            <a:spLocks/>
          </p:cNvSpPr>
          <p:nvPr/>
        </p:nvSpPr>
        <p:spPr bwMode="auto">
          <a:xfrm>
            <a:off x="7739465" y="7119912"/>
            <a:ext cx="380066" cy="2704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-111" charset="0"/>
                <a:ea typeface="+mn-ea"/>
                <a:cs typeface="+mn-cs"/>
              </a:defRPr>
            </a:lvl1pPr>
            <a:lvl2pPr marL="457106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21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316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421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5526" algn="l" defTabSz="457106" rtl="0" eaLnBrk="1" latinLnBrk="0" hangingPunct="1">
              <a:defRPr sz="28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2630" algn="l" defTabSz="457106" rtl="0" eaLnBrk="1" latinLnBrk="0" hangingPunct="1">
              <a:defRPr sz="28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199736" algn="l" defTabSz="457106" rtl="0" eaLnBrk="1" latinLnBrk="0" hangingPunct="1">
              <a:defRPr sz="28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6841" algn="l" defTabSz="457106" rtl="0" eaLnBrk="1" latinLnBrk="0" hangingPunct="1">
              <a:defRPr sz="28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55776" y="4509120"/>
            <a:ext cx="1820571" cy="369332"/>
          </a:xfrm>
          <a:prstGeom prst="rect">
            <a:avLst/>
          </a:prstGeom>
          <a:solidFill>
            <a:srgbClr val="FFF5E6"/>
          </a:solidFill>
          <a:ln>
            <a:solidFill>
              <a:srgbClr val="00CC99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PST (IST)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2555776" y="3933056"/>
            <a:ext cx="1872208" cy="369332"/>
          </a:xfrm>
          <a:prstGeom prst="rect">
            <a:avLst/>
          </a:prstGeom>
          <a:solidFill>
            <a:srgbClr val="FFF5E6"/>
          </a:solidFill>
          <a:ln>
            <a:solidFill>
              <a:srgbClr val="00CC99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OSC (SSD)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53765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 flipH="1">
            <a:off x="144016" y="908720"/>
            <a:ext cx="4355976" cy="3001144"/>
            <a:chOff x="1403648" y="2276872"/>
            <a:chExt cx="5076056" cy="3433192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 bright="24000" contrast="41000"/>
            </a:blip>
            <a:srcRect/>
            <a:stretch>
              <a:fillRect/>
            </a:stretch>
          </p:blipFill>
          <p:spPr bwMode="auto">
            <a:xfrm>
              <a:off x="1403648" y="2276872"/>
              <a:ext cx="5076056" cy="3433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7" name="Group 16"/>
            <p:cNvGrpSpPr/>
            <p:nvPr/>
          </p:nvGrpSpPr>
          <p:grpSpPr>
            <a:xfrm rot="931519">
              <a:off x="4325181" y="3570541"/>
              <a:ext cx="1067360" cy="465013"/>
              <a:chOff x="1378115" y="5652529"/>
              <a:chExt cx="1296141" cy="740886"/>
            </a:xfrm>
          </p:grpSpPr>
          <p:sp>
            <p:nvSpPr>
              <p:cNvPr id="18" name="Rectangle 17"/>
              <p:cNvSpPr/>
              <p:nvPr/>
            </p:nvSpPr>
            <p:spPr bwMode="auto">
              <a:xfrm rot="10772370">
                <a:off x="1378115" y="6177391"/>
                <a:ext cx="1296141" cy="216024"/>
              </a:xfrm>
              <a:prstGeom prst="rect">
                <a:avLst/>
              </a:prstGeom>
              <a:solidFill>
                <a:srgbClr val="FF66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 rot="21529274">
                <a:off x="2136973" y="5652529"/>
                <a:ext cx="529274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latin typeface="+mn-lt"/>
                  </a:rPr>
                  <a:t>IST</a:t>
                </a:r>
                <a:endParaRPr lang="en-US" sz="1400" b="1" dirty="0">
                  <a:latin typeface="+mn-lt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077344" cy="504056"/>
          </a:xfrm>
        </p:spPr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General Layout</a:t>
            </a:r>
            <a:endParaRPr lang="en-US" sz="2800" dirty="0">
              <a:solidFill>
                <a:srgbClr val="00009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-198" b="528"/>
          <a:stretch/>
        </p:blipFill>
        <p:spPr>
          <a:xfrm>
            <a:off x="4211960" y="980728"/>
            <a:ext cx="4937864" cy="3075903"/>
          </a:xfrm>
          <a:ln>
            <a:solidFill>
              <a:srgbClr val="000000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6097107" y="2023485"/>
            <a:ext cx="995173" cy="469411"/>
            <a:chOff x="3709357" y="2145452"/>
            <a:chExt cx="1281752" cy="577756"/>
          </a:xfrm>
        </p:grpSpPr>
        <p:grpSp>
          <p:nvGrpSpPr>
            <p:cNvPr id="13" name="Group 12"/>
            <p:cNvGrpSpPr/>
            <p:nvPr/>
          </p:nvGrpSpPr>
          <p:grpSpPr>
            <a:xfrm>
              <a:off x="3709357" y="2382275"/>
              <a:ext cx="842586" cy="340933"/>
              <a:chOff x="3709357" y="2382275"/>
              <a:chExt cx="842586" cy="340933"/>
            </a:xfrm>
          </p:grpSpPr>
          <p:sp>
            <p:nvSpPr>
              <p:cNvPr id="6" name="Rectangle 5"/>
              <p:cNvSpPr/>
              <p:nvPr/>
            </p:nvSpPr>
            <p:spPr bwMode="auto">
              <a:xfrm rot="1389916">
                <a:off x="3709357" y="2480208"/>
                <a:ext cx="842586" cy="177303"/>
              </a:xfrm>
              <a:prstGeom prst="rect">
                <a:avLst/>
              </a:prstGeom>
              <a:solidFill>
                <a:srgbClr val="FF66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 rot="1389916">
                <a:off x="3810267" y="2382275"/>
                <a:ext cx="621476" cy="3409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latin typeface="+mn-lt"/>
                  </a:rPr>
                  <a:t>IST</a:t>
                </a:r>
                <a:endParaRPr lang="en-US" sz="1200" b="1" dirty="0">
                  <a:latin typeface="+mn-lt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3965826" y="2145452"/>
              <a:ext cx="1025283" cy="321992"/>
              <a:chOff x="3965826" y="2145452"/>
              <a:chExt cx="1025283" cy="321992"/>
            </a:xfrm>
          </p:grpSpPr>
          <p:sp>
            <p:nvSpPr>
              <p:cNvPr id="10" name="Rectangle 9"/>
              <p:cNvSpPr/>
              <p:nvPr/>
            </p:nvSpPr>
            <p:spPr bwMode="auto">
              <a:xfrm rot="1473083">
                <a:off x="3965826" y="2266879"/>
                <a:ext cx="1025283" cy="128281"/>
              </a:xfrm>
              <a:prstGeom prst="rect">
                <a:avLst/>
              </a:prstGeom>
              <a:solidFill>
                <a:srgbClr val="FFFF99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 rot="1473083">
                <a:off x="4163041" y="2145452"/>
                <a:ext cx="620912" cy="321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latin typeface="+mn-lt"/>
                  </a:rPr>
                  <a:t>SSD</a:t>
                </a:r>
                <a:endParaRPr lang="en-US" sz="1100" b="1" dirty="0">
                  <a:latin typeface="+mn-lt"/>
                </a:endParaRPr>
              </a:p>
            </p:txBody>
          </p:sp>
        </p:grpSp>
      </p:grpSp>
      <p:pic>
        <p:nvPicPr>
          <p:cNvPr id="12" name="Picture 11" descr="IDS_layout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" t="8989" r="5244"/>
          <a:stretch/>
        </p:blipFill>
        <p:spPr>
          <a:xfrm>
            <a:off x="1187624" y="4221088"/>
            <a:ext cx="6553903" cy="2636912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498081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83096"/>
            <a:ext cx="6705600" cy="609600"/>
          </a:xfrm>
        </p:spPr>
        <p:txBody>
          <a:bodyPr/>
          <a:lstStyle/>
          <a:p>
            <a:pPr algn="l"/>
            <a:r>
              <a:rPr lang="en-US" sz="2800" b="0" dirty="0" smtClean="0">
                <a:solidFill>
                  <a:srgbClr val="0000FF"/>
                </a:solidFill>
              </a:rPr>
              <a:t>Reference systems</a:t>
            </a:r>
            <a:r>
              <a:rPr lang="en-US" sz="2800" b="0" dirty="0">
                <a:solidFill>
                  <a:srgbClr val="0000FF"/>
                </a:solidFill>
              </a:rPr>
              <a:t> </a:t>
            </a:r>
            <a:r>
              <a:rPr lang="en-US" sz="2800" b="0" dirty="0" smtClean="0">
                <a:solidFill>
                  <a:srgbClr val="0000FF"/>
                </a:solidFill>
              </a:rPr>
              <a:t>- comments</a:t>
            </a:r>
            <a:endParaRPr lang="en-US" sz="2800" b="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68760"/>
            <a:ext cx="8712968" cy="5112568"/>
          </a:xfrm>
        </p:spPr>
        <p:txBody>
          <a:bodyPr/>
          <a:lstStyle/>
          <a:p>
            <a:r>
              <a:rPr lang="en-US" b="0" dirty="0">
                <a:solidFill>
                  <a:srgbClr val="000090"/>
                </a:solidFill>
              </a:rPr>
              <a:t>In general </a:t>
            </a:r>
            <a:r>
              <a:rPr lang="en-US" b="0" dirty="0" smtClean="0">
                <a:solidFill>
                  <a:srgbClr val="000090"/>
                </a:solidFill>
              </a:rPr>
              <a:t>survey </a:t>
            </a:r>
            <a:r>
              <a:rPr lang="en-US" b="0" dirty="0">
                <a:solidFill>
                  <a:srgbClr val="000090"/>
                </a:solidFill>
              </a:rPr>
              <a:t>accuracy of critical components (relative pixel </a:t>
            </a:r>
            <a:r>
              <a:rPr lang="en-US" b="0" dirty="0" smtClean="0">
                <a:solidFill>
                  <a:srgbClr val="000090"/>
                </a:solidFill>
              </a:rPr>
              <a:t>and/or </a:t>
            </a:r>
            <a:r>
              <a:rPr lang="en-US" b="0" dirty="0">
                <a:solidFill>
                  <a:srgbClr val="000090"/>
                </a:solidFill>
              </a:rPr>
              <a:t>sensor positions</a:t>
            </a:r>
            <a:r>
              <a:rPr lang="en-US" b="0" dirty="0" smtClean="0">
                <a:solidFill>
                  <a:srgbClr val="000090"/>
                </a:solidFill>
              </a:rPr>
              <a:t>) expected to be better than acceptable values</a:t>
            </a:r>
          </a:p>
          <a:p>
            <a:endParaRPr lang="en-US" b="0" dirty="0">
              <a:solidFill>
                <a:srgbClr val="000090"/>
              </a:solidFill>
            </a:endParaRPr>
          </a:p>
          <a:p>
            <a:r>
              <a:rPr lang="en-US" b="0" dirty="0" smtClean="0">
                <a:solidFill>
                  <a:srgbClr val="000090"/>
                </a:solidFill>
              </a:rPr>
              <a:t>Will soon need surveyed positions of IDS targets</a:t>
            </a:r>
          </a:p>
          <a:p>
            <a:pPr lvl="1"/>
            <a:r>
              <a:rPr lang="en-US" b="0" dirty="0" smtClean="0">
                <a:solidFill>
                  <a:srgbClr val="000090"/>
                </a:solidFill>
              </a:rPr>
              <a:t>to build ‘ideal’ position </a:t>
            </a:r>
            <a:r>
              <a:rPr lang="en-US" b="0" dirty="0" err="1" smtClean="0">
                <a:solidFill>
                  <a:srgbClr val="000090"/>
                </a:solidFill>
              </a:rPr>
              <a:t>Db</a:t>
            </a:r>
            <a:endParaRPr lang="en-US" b="0" dirty="0" smtClean="0">
              <a:solidFill>
                <a:srgbClr val="000090"/>
              </a:solidFill>
            </a:endParaRPr>
          </a:p>
          <a:p>
            <a:pPr lvl="1"/>
            <a:r>
              <a:rPr lang="en-US" b="0" dirty="0" smtClean="0">
                <a:solidFill>
                  <a:srgbClr val="000090"/>
                </a:solidFill>
              </a:rPr>
              <a:t>Sub-millimeter accuracies acceptable -&gt; Tracks will fix them</a:t>
            </a:r>
          </a:p>
          <a:p>
            <a:pPr lvl="1"/>
            <a:endParaRPr lang="en-US" b="0" dirty="0">
              <a:solidFill>
                <a:srgbClr val="000090"/>
              </a:solidFill>
            </a:endParaRPr>
          </a:p>
          <a:p>
            <a:r>
              <a:rPr lang="en-US" b="0" dirty="0" smtClean="0">
                <a:solidFill>
                  <a:srgbClr val="0000FF"/>
                </a:solidFill>
              </a:rPr>
              <a:t>All this information is represented as matrices (position/orientation) of their center-of-gravity. These matrices are used to define Local to Global transforms</a:t>
            </a:r>
            <a:endParaRPr lang="en-US" b="0" dirty="0" smtClean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b="0" dirty="0" smtClean="0">
              <a:solidFill>
                <a:srgbClr val="000090"/>
              </a:solidFill>
            </a:endParaRPr>
          </a:p>
          <a:p>
            <a:pPr marL="0" indent="0">
              <a:buNone/>
            </a:pPr>
            <a:r>
              <a:rPr lang="en-US" sz="1800" b="0" dirty="0" smtClean="0">
                <a:solidFill>
                  <a:srgbClr val="000090"/>
                </a:solidFill>
              </a:rPr>
              <a:t>GEANT geometry can/should be synchronized with Realistic Volume hierarchy instead of the current ‘patch-the-hit’ scheme</a:t>
            </a:r>
          </a:p>
          <a:p>
            <a:pPr marL="457106" lvl="1" indent="0">
              <a:buNone/>
            </a:pPr>
            <a:r>
              <a:rPr lang="en-US" sz="1800" b="0" dirty="0" smtClean="0">
                <a:solidFill>
                  <a:srgbClr val="000090"/>
                </a:solidFill>
              </a:rPr>
              <a:t>- VMC environment will facilitate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027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79512" y="1412776"/>
            <a:ext cx="8784976" cy="707886"/>
          </a:xfrm>
          <a:prstGeom prst="rect">
            <a:avLst/>
          </a:prstGeom>
          <a:solidFill>
            <a:srgbClr val="F2F2F2"/>
          </a:solidFill>
          <a:ln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WG </a:t>
            </a:r>
            <a:r>
              <a:rPr lang="en-US" sz="1800" dirty="0" smtClean="0">
                <a:solidFill>
                  <a:srgbClr val="0000FF"/>
                </a:solidFill>
              </a:rPr>
              <a:t>	        = Tpc2Global    </a:t>
            </a:r>
            <a:r>
              <a:rPr lang="en-US" sz="1800" dirty="0">
                <a:solidFill>
                  <a:srgbClr val="0000FF"/>
                </a:solidFill>
              </a:rPr>
              <a:t>* GL </a:t>
            </a:r>
            <a:r>
              <a:rPr lang="en-US" sz="1800" dirty="0" smtClean="0">
                <a:solidFill>
                  <a:srgbClr val="0000FF"/>
                </a:solidFill>
              </a:rPr>
              <a:t>       * </a:t>
            </a:r>
            <a:r>
              <a:rPr lang="en-US" sz="1800" dirty="0">
                <a:solidFill>
                  <a:srgbClr val="0000FF"/>
                </a:solidFill>
              </a:rPr>
              <a:t>SG </a:t>
            </a:r>
            <a:r>
              <a:rPr lang="en-US" sz="1800" dirty="0" smtClean="0">
                <a:solidFill>
                  <a:srgbClr val="0000FF"/>
                </a:solidFill>
              </a:rPr>
              <a:t>               </a:t>
            </a:r>
            <a:r>
              <a:rPr lang="en-US" sz="1800" dirty="0" smtClean="0">
                <a:solidFill>
                  <a:srgbClr val="FF0000"/>
                </a:solidFill>
              </a:rPr>
              <a:t>* </a:t>
            </a:r>
            <a:r>
              <a:rPr lang="en-US" sz="1800" dirty="0">
                <a:solidFill>
                  <a:srgbClr val="FF0000"/>
                </a:solidFill>
              </a:rPr>
              <a:t>LS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smtClean="0">
                <a:solidFill>
                  <a:srgbClr val="0000FF"/>
                </a:solidFill>
              </a:rPr>
              <a:t>                    * </a:t>
            </a:r>
            <a:r>
              <a:rPr lang="en-US" sz="1800" dirty="0">
                <a:solidFill>
                  <a:srgbClr val="0000FF"/>
                </a:solidFill>
              </a:rPr>
              <a:t>WLL</a:t>
            </a:r>
            <a:r>
              <a:rPr lang="en-US" sz="1800" dirty="0" smtClean="0">
                <a:solidFill>
                  <a:srgbClr val="0000FF"/>
                </a:solidFill>
              </a:rPr>
              <a:t>;</a:t>
            </a:r>
          </a:p>
          <a:p>
            <a:r>
              <a:rPr lang="en-US" sz="1600" dirty="0" err="1" smtClean="0">
                <a:latin typeface="Comic Sans MS"/>
                <a:cs typeface="Comic Sans MS"/>
              </a:rPr>
              <a:t>WaferInGlobal</a:t>
            </a:r>
            <a:r>
              <a:rPr lang="en-US" sz="1600" dirty="0" smtClean="0">
                <a:latin typeface="Comic Sans MS"/>
                <a:cs typeface="Comic Sans MS"/>
              </a:rPr>
              <a:t>=Tpc2Magnet *</a:t>
            </a:r>
            <a:r>
              <a:rPr lang="en-US" sz="1600" dirty="0" err="1" smtClean="0">
                <a:latin typeface="Comic Sans MS"/>
                <a:cs typeface="Comic Sans MS"/>
              </a:rPr>
              <a:t>SsdinTpc</a:t>
            </a:r>
            <a:r>
              <a:rPr lang="en-US" sz="1600" dirty="0" smtClean="0">
                <a:latin typeface="Comic Sans MS"/>
                <a:cs typeface="Comic Sans MS"/>
              </a:rPr>
              <a:t>*</a:t>
            </a:r>
            <a:r>
              <a:rPr lang="en-US" sz="1600" dirty="0" err="1" smtClean="0">
                <a:latin typeface="Comic Sans MS"/>
                <a:cs typeface="Comic Sans MS"/>
              </a:rPr>
              <a:t>SectorInSSD</a:t>
            </a:r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*</a:t>
            </a:r>
            <a:r>
              <a:rPr lang="en-US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LadderInSector</a:t>
            </a:r>
            <a:r>
              <a:rPr lang="en-US" sz="1600" dirty="0" smtClean="0">
                <a:latin typeface="Comic Sans MS"/>
                <a:cs typeface="Comic Sans MS"/>
              </a:rPr>
              <a:t>*</a:t>
            </a:r>
            <a:r>
              <a:rPr lang="en-US" sz="1600" dirty="0" err="1" smtClean="0">
                <a:latin typeface="Comic Sans MS"/>
                <a:cs typeface="Comic Sans MS"/>
              </a:rPr>
              <a:t>WaferInLadder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7584" y="159023"/>
            <a:ext cx="763284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Local &lt;-&gt; Global transforms</a:t>
            </a:r>
          </a:p>
        </p:txBody>
      </p:sp>
      <p:sp>
        <p:nvSpPr>
          <p:cNvPr id="9" name="Rectangle 8"/>
          <p:cNvSpPr/>
          <p:nvPr/>
        </p:nvSpPr>
        <p:spPr>
          <a:xfrm>
            <a:off x="179512" y="2852936"/>
            <a:ext cx="8784976" cy="707886"/>
          </a:xfrm>
          <a:prstGeom prst="rect">
            <a:avLst/>
          </a:prstGeom>
          <a:solidFill>
            <a:srgbClr val="F2F2F2"/>
          </a:solidFill>
          <a:ln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WG </a:t>
            </a:r>
            <a:r>
              <a:rPr lang="en-US" sz="1800" dirty="0" smtClean="0">
                <a:solidFill>
                  <a:srgbClr val="0000FF"/>
                </a:solidFill>
              </a:rPr>
              <a:t>	        = Tpc2Global    </a:t>
            </a:r>
            <a:r>
              <a:rPr lang="en-US" sz="1800" dirty="0">
                <a:solidFill>
                  <a:srgbClr val="0000FF"/>
                </a:solidFill>
              </a:rPr>
              <a:t>* GL </a:t>
            </a:r>
            <a:r>
              <a:rPr lang="en-US" sz="1800" dirty="0" smtClean="0">
                <a:solidFill>
                  <a:srgbClr val="0000FF"/>
                </a:solidFill>
              </a:rPr>
              <a:t>       * LO              * </a:t>
            </a:r>
            <a:r>
              <a:rPr lang="en-US" sz="1800" dirty="0">
                <a:solidFill>
                  <a:srgbClr val="0000FF"/>
                </a:solidFill>
              </a:rPr>
              <a:t>WLL</a:t>
            </a:r>
            <a:r>
              <a:rPr lang="en-US" sz="1800" dirty="0" smtClean="0">
                <a:solidFill>
                  <a:srgbClr val="0000FF"/>
                </a:solidFill>
              </a:rPr>
              <a:t>;</a:t>
            </a:r>
          </a:p>
          <a:p>
            <a:r>
              <a:rPr lang="en-US" sz="1600" dirty="0" err="1" smtClean="0">
                <a:latin typeface="Comic Sans MS"/>
                <a:cs typeface="Comic Sans MS"/>
              </a:rPr>
              <a:t>WaferInGlobal</a:t>
            </a:r>
            <a:r>
              <a:rPr lang="en-US" sz="1600" dirty="0" smtClean="0">
                <a:latin typeface="Comic Sans MS"/>
                <a:cs typeface="Comic Sans MS"/>
              </a:rPr>
              <a:t>=Tpc2Magnet *IDS2Tpc*Ladder2IDS*</a:t>
            </a:r>
            <a:r>
              <a:rPr lang="en-US" sz="1600" dirty="0" err="1" smtClean="0">
                <a:latin typeface="Comic Sans MS"/>
                <a:cs typeface="Comic Sans MS"/>
              </a:rPr>
              <a:t>WaferInLadder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9512" y="4293096"/>
            <a:ext cx="8784976" cy="707886"/>
          </a:xfrm>
          <a:prstGeom prst="rect">
            <a:avLst/>
          </a:prstGeom>
          <a:solidFill>
            <a:srgbClr val="F2F2F2"/>
          </a:solidFill>
          <a:ln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WG </a:t>
            </a:r>
            <a:r>
              <a:rPr lang="en-US" sz="1800" dirty="0" smtClean="0">
                <a:solidFill>
                  <a:srgbClr val="0000FF"/>
                </a:solidFill>
              </a:rPr>
              <a:t>	        = Tpc2Global    </a:t>
            </a:r>
            <a:r>
              <a:rPr lang="en-US" sz="1800" dirty="0">
                <a:solidFill>
                  <a:srgbClr val="0000FF"/>
                </a:solidFill>
              </a:rPr>
              <a:t>* GL </a:t>
            </a:r>
            <a:r>
              <a:rPr lang="en-US" sz="1800" dirty="0" smtClean="0">
                <a:solidFill>
                  <a:srgbClr val="0000FF"/>
                </a:solidFill>
              </a:rPr>
              <a:t>       * PI           *LO              * </a:t>
            </a:r>
            <a:r>
              <a:rPr lang="en-US" sz="1800" dirty="0">
                <a:solidFill>
                  <a:srgbClr val="0000FF"/>
                </a:solidFill>
              </a:rPr>
              <a:t>WLL</a:t>
            </a:r>
            <a:r>
              <a:rPr lang="en-US" sz="1800" dirty="0" smtClean="0">
                <a:solidFill>
                  <a:srgbClr val="0000FF"/>
                </a:solidFill>
              </a:rPr>
              <a:t>;</a:t>
            </a:r>
          </a:p>
          <a:p>
            <a:r>
              <a:rPr lang="en-US" sz="1600" dirty="0" err="1" smtClean="0">
                <a:latin typeface="Comic Sans MS"/>
                <a:cs typeface="Comic Sans MS"/>
              </a:rPr>
              <a:t>WaferInGlobal</a:t>
            </a:r>
            <a:r>
              <a:rPr lang="en-US" sz="1600" dirty="0" smtClean="0">
                <a:latin typeface="Comic Sans MS"/>
                <a:cs typeface="Comic Sans MS"/>
              </a:rPr>
              <a:t>=Tpc2Magnet *IDS2Tpc*PST2IDS*Ladder2PST*</a:t>
            </a:r>
            <a:r>
              <a:rPr lang="en-US" sz="1600" dirty="0" err="1" smtClean="0">
                <a:latin typeface="Comic Sans MS"/>
                <a:cs typeface="Comic Sans MS"/>
              </a:rPr>
              <a:t>WaferInLadder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496" y="5661248"/>
            <a:ext cx="8964488" cy="707886"/>
          </a:xfrm>
          <a:prstGeom prst="rect">
            <a:avLst/>
          </a:prstGeom>
          <a:solidFill>
            <a:srgbClr val="F2F2F2"/>
          </a:solidFill>
          <a:ln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PG </a:t>
            </a:r>
            <a:r>
              <a:rPr lang="en-US" sz="1800" dirty="0" smtClean="0">
                <a:solidFill>
                  <a:srgbClr val="0000FF"/>
                </a:solidFill>
              </a:rPr>
              <a:t>	    = Tpc2Global *GL         </a:t>
            </a:r>
            <a:r>
              <a:rPr lang="en-US" sz="1800" dirty="0">
                <a:solidFill>
                  <a:srgbClr val="0000FF"/>
                </a:solidFill>
              </a:rPr>
              <a:t>* </a:t>
            </a:r>
            <a:r>
              <a:rPr lang="en-US" sz="1800" dirty="0" smtClean="0">
                <a:solidFill>
                  <a:srgbClr val="0000FF"/>
                </a:solidFill>
              </a:rPr>
              <a:t>PI            *DP             * SD                 * </a:t>
            </a:r>
            <a:r>
              <a:rPr lang="en-US" sz="1800" dirty="0">
                <a:solidFill>
                  <a:srgbClr val="0000FF"/>
                </a:solidFill>
              </a:rPr>
              <a:t>WLL</a:t>
            </a:r>
            <a:r>
              <a:rPr lang="en-US" sz="1800" dirty="0" smtClean="0">
                <a:solidFill>
                  <a:srgbClr val="0000FF"/>
                </a:solidFill>
              </a:rPr>
              <a:t>;</a:t>
            </a:r>
          </a:p>
          <a:p>
            <a:r>
              <a:rPr lang="en-US" sz="1600" dirty="0" err="1" smtClean="0">
                <a:latin typeface="Comic Sans MS"/>
                <a:cs typeface="Comic Sans MS"/>
              </a:rPr>
              <a:t>PXLInGlobal</a:t>
            </a:r>
            <a:r>
              <a:rPr lang="en-US" sz="1600" dirty="0" smtClean="0">
                <a:latin typeface="Comic Sans MS"/>
                <a:cs typeface="Comic Sans MS"/>
              </a:rPr>
              <a:t>=Tpc2Magnet*IDS2Tpc*PXL2IDS*DShell2PXL*Sector2DShell*(</a:t>
            </a:r>
            <a:r>
              <a:rPr lang="en-US" sz="1600" dirty="0" err="1" smtClean="0">
                <a:latin typeface="Comic Sans MS"/>
                <a:cs typeface="Comic Sans MS"/>
              </a:rPr>
              <a:t>Pxl</a:t>
            </a:r>
            <a:r>
              <a:rPr lang="en-US" sz="1600" dirty="0" smtClean="0">
                <a:latin typeface="Comic Sans MS"/>
                <a:cs typeface="Comic Sans MS"/>
              </a:rPr>
              <a:t>-Sector)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1043444"/>
            <a:ext cx="1166042" cy="369332"/>
          </a:xfrm>
          <a:prstGeom prst="rect">
            <a:avLst/>
          </a:prstGeom>
          <a:solidFill>
            <a:srgbClr val="FFF5E6"/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8000"/>
                </a:solidFill>
              </a:rPr>
              <a:t>OLD SSD</a:t>
            </a:r>
            <a:endParaRPr lang="en-US" sz="1800" b="1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2492896"/>
            <a:ext cx="1136173" cy="369332"/>
          </a:xfrm>
          <a:prstGeom prst="rect">
            <a:avLst/>
          </a:prstGeom>
          <a:solidFill>
            <a:srgbClr val="FFF5E6"/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8000"/>
                </a:solidFill>
              </a:rPr>
              <a:t>HFT SSD</a:t>
            </a:r>
            <a:endParaRPr lang="en-US" sz="1800" b="1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3933056"/>
            <a:ext cx="1080720" cy="369332"/>
          </a:xfrm>
          <a:prstGeom prst="rect">
            <a:avLst/>
          </a:prstGeom>
          <a:solidFill>
            <a:srgbClr val="FFF5E6"/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8000"/>
                </a:solidFill>
              </a:rPr>
              <a:t>HFT IST</a:t>
            </a:r>
            <a:endParaRPr lang="en-US" sz="1800" b="1" dirty="0">
              <a:solidFill>
                <a:srgbClr val="008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784" y="5291916"/>
            <a:ext cx="1161646" cy="369332"/>
          </a:xfrm>
          <a:prstGeom prst="rect">
            <a:avLst/>
          </a:prstGeom>
          <a:solidFill>
            <a:srgbClr val="FFF5E6"/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8000"/>
                </a:solidFill>
              </a:rPr>
              <a:t>HFT PXL</a:t>
            </a:r>
            <a:endParaRPr lang="en-US" sz="18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526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27112"/>
            <a:ext cx="6264696" cy="465584"/>
          </a:xfrm>
        </p:spPr>
        <p:txBody>
          <a:bodyPr/>
          <a:lstStyle/>
          <a:p>
            <a:r>
              <a:rPr lang="en-US" sz="2800" b="0" dirty="0" smtClean="0">
                <a:solidFill>
                  <a:srgbClr val="000090"/>
                </a:solidFill>
              </a:rPr>
              <a:t>Alignment methods (outline only)</a:t>
            </a:r>
            <a:endParaRPr lang="en-US" sz="2800" b="0" dirty="0">
              <a:solidFill>
                <a:srgbClr val="00009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752528"/>
          </a:xfrm>
        </p:spPr>
        <p:txBody>
          <a:bodyPr/>
          <a:lstStyle/>
          <a:p>
            <a:r>
              <a:rPr lang="en-US" b="0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There are </a:t>
            </a:r>
            <a:r>
              <a:rPr lang="ja-JP" altLang="en-US" b="0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‘</a:t>
            </a:r>
            <a:r>
              <a:rPr lang="en-US" altLang="ja-JP" b="0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Global</a:t>
            </a:r>
            <a:r>
              <a:rPr lang="ja-JP" altLang="en-US" b="0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’</a:t>
            </a:r>
            <a:r>
              <a:rPr lang="en-US" altLang="ja-JP" b="0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 and </a:t>
            </a:r>
            <a:r>
              <a:rPr lang="ja-JP" altLang="en-US" b="0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‘</a:t>
            </a:r>
            <a:r>
              <a:rPr lang="en-US" altLang="ja-JP" b="0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Self</a:t>
            </a:r>
            <a:r>
              <a:rPr lang="ja-JP" altLang="en-US" b="0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’</a:t>
            </a:r>
            <a:r>
              <a:rPr lang="en-US" altLang="ja-JP" b="0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 Alignment </a:t>
            </a:r>
            <a:r>
              <a:rPr lang="en-US" altLang="ja-JP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methods</a:t>
            </a:r>
          </a:p>
          <a:p>
            <a:pPr lvl="1"/>
            <a:r>
              <a:rPr lang="en-US" altLang="ja-JP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Global uses mostly ‘external’ track information</a:t>
            </a:r>
          </a:p>
          <a:p>
            <a:pPr lvl="1"/>
            <a:r>
              <a:rPr lang="en-US" altLang="ja-JP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Self uses mostly ‘internal’ track information</a:t>
            </a:r>
          </a:p>
          <a:p>
            <a:pPr lvl="1"/>
            <a:r>
              <a:rPr lang="en-US" altLang="ja-JP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For HFT we propose a mix (more Self !)</a:t>
            </a:r>
          </a:p>
          <a:p>
            <a:pPr marL="0" indent="0">
              <a:buNone/>
            </a:pPr>
            <a:endParaRPr lang="en-US" b="0" dirty="0" smtClean="0">
              <a:solidFill>
                <a:srgbClr val="000090"/>
              </a:solidFill>
              <a:latin typeface="Comic Sans MS" charset="0"/>
              <a:cs typeface="Comic Sans MS" charset="0"/>
            </a:endParaRPr>
          </a:p>
          <a:p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We have successful ‘Global’ methods already in place (SVT/SSD)</a:t>
            </a:r>
            <a:endParaRPr lang="en-US" b="0" dirty="0">
              <a:solidFill>
                <a:srgbClr val="000090"/>
              </a:solidFill>
              <a:latin typeface="Comic Sans MS" charset="0"/>
              <a:cs typeface="Comic Sans MS" charset="0"/>
            </a:endParaRPr>
          </a:p>
          <a:p>
            <a:pPr lvl="1"/>
            <a:r>
              <a:rPr lang="en-US" sz="1800" b="0" dirty="0" smtClean="0">
                <a:solidFill>
                  <a:srgbClr val="000090"/>
                </a:solidFill>
                <a:latin typeface="Comic Sans MS" charset="0"/>
                <a:ea typeface="Arial" charset="0"/>
                <a:cs typeface="Comic Sans MS" charset="0"/>
              </a:rPr>
              <a:t>TPC distortions, t0, ‘track </a:t>
            </a:r>
            <a:r>
              <a:rPr lang="en-US" sz="1800" b="0" dirty="0" err="1" smtClean="0">
                <a:solidFill>
                  <a:srgbClr val="000090"/>
                </a:solidFill>
                <a:latin typeface="Comic Sans MS" charset="0"/>
                <a:ea typeface="Arial" charset="0"/>
                <a:cs typeface="Comic Sans MS" charset="0"/>
              </a:rPr>
              <a:t>tof</a:t>
            </a:r>
            <a:r>
              <a:rPr lang="en-US" sz="1800" b="0" dirty="0" smtClean="0">
                <a:solidFill>
                  <a:srgbClr val="000090"/>
                </a:solidFill>
                <a:latin typeface="Comic Sans MS" charset="0"/>
                <a:ea typeface="Arial" charset="0"/>
                <a:cs typeface="Comic Sans MS" charset="0"/>
              </a:rPr>
              <a:t>’ </a:t>
            </a:r>
            <a:r>
              <a:rPr lang="en-US" sz="1800" b="0" dirty="0" err="1" smtClean="0">
                <a:solidFill>
                  <a:srgbClr val="000090"/>
                </a:solidFill>
                <a:latin typeface="Comic Sans MS" charset="0"/>
                <a:ea typeface="Arial" charset="0"/>
                <a:cs typeface="Comic Sans MS" charset="0"/>
              </a:rPr>
              <a:t>etc</a:t>
            </a:r>
            <a:r>
              <a:rPr lang="en-US" sz="1800" b="0" dirty="0" smtClean="0">
                <a:solidFill>
                  <a:srgbClr val="000090"/>
                </a:solidFill>
                <a:latin typeface="Comic Sans MS" charset="0"/>
                <a:ea typeface="Arial" charset="0"/>
                <a:cs typeface="Comic Sans MS" charset="0"/>
              </a:rPr>
              <a:t> is a problem</a:t>
            </a:r>
          </a:p>
          <a:p>
            <a:pPr marL="457106" lvl="1" indent="0">
              <a:buNone/>
            </a:pPr>
            <a:endParaRPr lang="en-US" sz="1800" b="0" dirty="0" smtClean="0">
              <a:solidFill>
                <a:srgbClr val="000090"/>
              </a:solidFill>
              <a:latin typeface="Comic Sans MS" charset="0"/>
              <a:ea typeface="Arial" charset="0"/>
              <a:cs typeface="Comic Sans MS" charset="0"/>
            </a:endParaRPr>
          </a:p>
          <a:p>
            <a:r>
              <a:rPr lang="en-US" b="0" dirty="0" smtClean="0">
                <a:solidFill>
                  <a:srgbClr val="000090"/>
                </a:solidFill>
                <a:latin typeface="Comic Sans MS" charset="0"/>
                <a:ea typeface="Arial" charset="0"/>
                <a:cs typeface="Comic Sans MS" charset="0"/>
              </a:rPr>
              <a:t>In HFT system we have significant sensor overlap to make use of ‘Self’ alignment methods. We also have high precision PXL info with excellent sector rigidity, survey info, placement. </a:t>
            </a:r>
            <a:endParaRPr lang="en-US" b="0" dirty="0">
              <a:solidFill>
                <a:srgbClr val="000090"/>
              </a:solidFill>
              <a:latin typeface="Comic Sans MS" charset="0"/>
              <a:ea typeface="Arial" charset="0"/>
              <a:cs typeface="Comic Sans MS" charset="0"/>
            </a:endParaRPr>
          </a:p>
          <a:p>
            <a:endParaRPr lang="en-US" b="0" dirty="0" smtClean="0">
              <a:solidFill>
                <a:srgbClr val="000090"/>
              </a:solidFill>
              <a:latin typeface="Comic Sans MS" charset="0"/>
              <a:ea typeface="Arial" charset="0"/>
              <a:cs typeface="Comic Sans MS" charset="0"/>
            </a:endParaRPr>
          </a:p>
          <a:p>
            <a:r>
              <a:rPr lang="en-US" b="0" dirty="0" smtClean="0">
                <a:solidFill>
                  <a:srgbClr val="000090"/>
                </a:solidFill>
                <a:latin typeface="Comic Sans MS" charset="0"/>
                <a:ea typeface="Arial" charset="0"/>
                <a:cs typeface="Comic Sans MS" charset="0"/>
              </a:rPr>
              <a:t>We need to use this advantage</a:t>
            </a:r>
            <a:endParaRPr lang="en-US" b="0" dirty="0">
              <a:solidFill>
                <a:srgbClr val="000090"/>
              </a:solidFill>
              <a:latin typeface="Comic Sans MS" charset="0"/>
              <a:ea typeface="Arial" charset="0"/>
              <a:cs typeface="Comic Sans MS" charset="0"/>
            </a:endParaRPr>
          </a:p>
          <a:p>
            <a:pPr marL="0" indent="0">
              <a:buNone/>
            </a:pPr>
            <a:endParaRPr lang="en-US" sz="1600" b="0" dirty="0">
              <a:solidFill>
                <a:srgbClr val="000090"/>
              </a:solidFill>
              <a:latin typeface="Comic Sans MS" charset="0"/>
              <a:cs typeface="Comic Sans MS" charset="0"/>
            </a:endParaRPr>
          </a:p>
          <a:p>
            <a:pPr marL="0" indent="0">
              <a:buNone/>
            </a:pPr>
            <a:endParaRPr lang="en-US" sz="1600" b="0" dirty="0">
              <a:solidFill>
                <a:srgbClr val="000090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6165304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mic Sans MS" charset="0"/>
                <a:cs typeface="Comic Sans MS" charset="0"/>
              </a:rPr>
              <a:t>We </a:t>
            </a:r>
            <a:r>
              <a:rPr lang="en-US" sz="1400" dirty="0">
                <a:latin typeface="Comic Sans MS" charset="0"/>
                <a:cs typeface="Comic Sans MS" charset="0"/>
              </a:rPr>
              <a:t>lack a hardware monitoring system. Once detectors are installed we rely on survey and alignment </a:t>
            </a:r>
            <a:r>
              <a:rPr lang="en-US" sz="1400" dirty="0" smtClean="0">
                <a:latin typeface="Comic Sans MS" charset="0"/>
                <a:cs typeface="Comic Sans MS" charset="0"/>
              </a:rPr>
              <a:t>software</a:t>
            </a:r>
            <a:endParaRPr lang="en-US" sz="1400" dirty="0">
              <a:latin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299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699792" y="116632"/>
            <a:ext cx="3692688" cy="369332"/>
          </a:xfrm>
          <a:prstGeom prst="rect">
            <a:avLst/>
          </a:prstGeom>
          <a:solidFill>
            <a:srgbClr val="F2F2F2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omic Sans MS"/>
                <a:cs typeface="Comic Sans MS"/>
              </a:rPr>
              <a:t>Wafer Local Coordinates Details</a:t>
            </a:r>
            <a:endParaRPr lang="en-US" sz="1800" dirty="0">
              <a:latin typeface="Comic Sans MS"/>
              <a:cs typeface="Comic Sans M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317298" y="1045356"/>
            <a:ext cx="2013150" cy="1807580"/>
            <a:chOff x="107504" y="2276872"/>
            <a:chExt cx="3030766" cy="2441605"/>
          </a:xfrm>
        </p:grpSpPr>
        <p:cxnSp>
          <p:nvCxnSpPr>
            <p:cNvPr id="26" name="Straight Arrow Connector 25"/>
            <p:cNvCxnSpPr/>
            <p:nvPr/>
          </p:nvCxnSpPr>
          <p:spPr bwMode="auto">
            <a:xfrm flipV="1">
              <a:off x="1403648" y="2420888"/>
              <a:ext cx="0" cy="187220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1" name="Straight Arrow Connector 30"/>
            <p:cNvCxnSpPr/>
            <p:nvPr/>
          </p:nvCxnSpPr>
          <p:spPr bwMode="auto">
            <a:xfrm flipV="1">
              <a:off x="1403648" y="2996952"/>
              <a:ext cx="1224136" cy="129614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 bwMode="auto">
            <a:xfrm flipH="1">
              <a:off x="179512" y="4293096"/>
              <a:ext cx="1224136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1" name="TextBox 40"/>
            <p:cNvSpPr txBox="1"/>
            <p:nvPr/>
          </p:nvSpPr>
          <p:spPr>
            <a:xfrm>
              <a:off x="2321659" y="3152261"/>
              <a:ext cx="816611" cy="353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Comic Sans MS"/>
                  <a:cs typeface="Comic Sans MS"/>
                </a:rPr>
                <a:t>v (+z) </a:t>
              </a:r>
              <a:endParaRPr lang="en-US" sz="11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7504" y="4365105"/>
              <a:ext cx="1093686" cy="353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Comic Sans MS"/>
                  <a:cs typeface="Comic Sans MS"/>
                </a:rPr>
                <a:t>u</a:t>
              </a:r>
              <a:r>
                <a:rPr lang="en-US" sz="1100" dirty="0" smtClean="0">
                  <a:latin typeface="Comic Sans MS"/>
                  <a:cs typeface="Comic Sans MS"/>
                </a:rPr>
                <a:t> (r-phi)</a:t>
              </a:r>
              <a:endParaRPr lang="en-US" sz="11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 bwMode="auto">
            <a:xfrm flipV="1">
              <a:off x="1403648" y="3501008"/>
              <a:ext cx="0" cy="7920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4" name="Straight Arrow Connector 43"/>
            <p:cNvCxnSpPr/>
            <p:nvPr/>
          </p:nvCxnSpPr>
          <p:spPr bwMode="auto">
            <a:xfrm flipV="1">
              <a:off x="1403648" y="3861048"/>
              <a:ext cx="432048" cy="43204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5" name="Straight Arrow Connector 44"/>
            <p:cNvCxnSpPr/>
            <p:nvPr/>
          </p:nvCxnSpPr>
          <p:spPr bwMode="auto">
            <a:xfrm flipH="1">
              <a:off x="827584" y="4293096"/>
              <a:ext cx="576064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6" name="TextBox 45"/>
            <p:cNvSpPr txBox="1"/>
            <p:nvPr/>
          </p:nvSpPr>
          <p:spPr>
            <a:xfrm>
              <a:off x="1403648" y="3275691"/>
              <a:ext cx="478168" cy="3434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Comic Sans MS"/>
                  <a:cs typeface="Comic Sans MS"/>
                </a:rPr>
                <a:t>n,</a:t>
              </a:r>
              <a:r>
                <a:rPr lang="el-GR" sz="11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β</a:t>
              </a:r>
              <a:endParaRPr lang="en-US" sz="11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619674" y="3912512"/>
              <a:ext cx="486316" cy="3434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Comic Sans MS"/>
                  <a:cs typeface="Comic Sans MS"/>
                </a:rPr>
                <a:t>t</a:t>
              </a:r>
              <a:r>
                <a:rPr lang="en-US" sz="11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,</a:t>
              </a:r>
              <a:r>
                <a:rPr lang="en-US" sz="1100" dirty="0">
                  <a:solidFill>
                    <a:srgbClr val="0000FF"/>
                  </a:solidFill>
                  <a:latin typeface="Symbol" charset="2"/>
                  <a:cs typeface="Symbol" charset="2"/>
                </a:rPr>
                <a:t> g</a:t>
              </a:r>
              <a:endParaRPr lang="en-US" sz="11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42876" y="3907656"/>
              <a:ext cx="501692" cy="3434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>
                  <a:solidFill>
                    <a:srgbClr val="FF0000"/>
                  </a:solidFill>
                  <a:latin typeface="Comic Sans MS"/>
                  <a:cs typeface="Comic Sans MS"/>
                </a:rPr>
                <a:t>d,</a:t>
              </a:r>
              <a:r>
                <a:rPr lang="en-US" sz="1100" dirty="0" err="1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a</a:t>
              </a:r>
              <a:endParaRPr lang="en-US" sz="11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81427" y="2276872"/>
              <a:ext cx="1299005" cy="353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Comic Sans MS"/>
                  <a:cs typeface="Comic Sans MS"/>
                </a:rPr>
                <a:t>w</a:t>
              </a:r>
              <a:r>
                <a:rPr lang="en-US" sz="1100" dirty="0" smtClean="0">
                  <a:latin typeface="Comic Sans MS"/>
                  <a:cs typeface="Comic Sans MS"/>
                </a:rPr>
                <a:t> (normal)</a:t>
              </a:r>
              <a:endParaRPr lang="en-US" sz="11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323528" y="3645024"/>
            <a:ext cx="86409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 x = </a:t>
            </a:r>
            <a:r>
              <a:rPr lang="en-US" sz="24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x</a:t>
            </a:r>
            <a:r>
              <a:rPr lang="en-US" sz="2400" baseline="-250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d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 = u    =&gt;  </a:t>
            </a:r>
            <a:r>
              <a:rPr lang="en-US" sz="2400" dirty="0">
                <a:solidFill>
                  <a:srgbClr val="000090"/>
                </a:solidFill>
                <a:latin typeface="Symbol" charset="2"/>
                <a:cs typeface="Symbol" charset="2"/>
              </a:rPr>
              <a:t>d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x = </a:t>
            </a:r>
            <a:r>
              <a:rPr lang="en-US" sz="24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d</a:t>
            </a:r>
            <a:r>
              <a:rPr lang="en-US" sz="24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x</a:t>
            </a:r>
            <a:r>
              <a:rPr lang="en-US" sz="2400" baseline="-250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d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 = </a:t>
            </a:r>
            <a:r>
              <a:rPr lang="en-US" sz="2400" dirty="0">
                <a:solidFill>
                  <a:srgbClr val="000090"/>
                </a:solidFill>
                <a:latin typeface="Symbol" charset="2"/>
                <a:cs typeface="Symbol" charset="2"/>
              </a:rPr>
              <a:t>d</a:t>
            </a:r>
            <a:r>
              <a:rPr lang="en-US" sz="2400" baseline="-25000" dirty="0" smtClean="0">
                <a:solidFill>
                  <a:srgbClr val="000090"/>
                </a:solidFill>
                <a:latin typeface="Comic Sans MS"/>
                <a:cs typeface="Comic Sans MS"/>
              </a:rPr>
              <a:t>u</a:t>
            </a:r>
          </a:p>
          <a:p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 y = </a:t>
            </a:r>
            <a:r>
              <a:rPr lang="en-US" sz="24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x</a:t>
            </a:r>
            <a:r>
              <a:rPr lang="en-US" sz="2400" baseline="-250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n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 = w    =&gt;  </a:t>
            </a:r>
            <a:r>
              <a:rPr lang="en-US" sz="2400" dirty="0" err="1">
                <a:solidFill>
                  <a:srgbClr val="000090"/>
                </a:solidFill>
                <a:latin typeface="Symbol" charset="2"/>
                <a:cs typeface="Symbol" charset="2"/>
              </a:rPr>
              <a:t>d</a:t>
            </a:r>
            <a:r>
              <a:rPr lang="en-US" sz="24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y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 = </a:t>
            </a:r>
            <a:r>
              <a:rPr lang="en-US" sz="2400" dirty="0" err="1">
                <a:solidFill>
                  <a:srgbClr val="000090"/>
                </a:solidFill>
                <a:latin typeface="Symbol" charset="2"/>
                <a:cs typeface="Symbol" charset="2"/>
              </a:rPr>
              <a:t>d</a:t>
            </a:r>
            <a:r>
              <a:rPr lang="en-US" sz="24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x</a:t>
            </a:r>
            <a:r>
              <a:rPr lang="en-US" sz="2400" baseline="-250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n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 = </a:t>
            </a:r>
            <a:r>
              <a:rPr lang="en-US" sz="2400" dirty="0" err="1">
                <a:solidFill>
                  <a:srgbClr val="000090"/>
                </a:solidFill>
                <a:latin typeface="Symbol" charset="2"/>
                <a:cs typeface="Symbol" charset="2"/>
              </a:rPr>
              <a:t>d</a:t>
            </a:r>
            <a:r>
              <a:rPr lang="en-US" sz="2400" baseline="-250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w</a:t>
            </a:r>
            <a:endParaRPr lang="en-US" sz="2400" baseline="-250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 z = </a:t>
            </a:r>
            <a:r>
              <a:rPr lang="en-US" sz="24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x</a:t>
            </a:r>
            <a:r>
              <a:rPr lang="en-US" sz="2400" baseline="-250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t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 = -v   =&gt;  </a:t>
            </a:r>
            <a:r>
              <a:rPr lang="en-US" sz="2400" dirty="0" err="1">
                <a:solidFill>
                  <a:srgbClr val="000090"/>
                </a:solidFill>
                <a:latin typeface="Symbol" charset="2"/>
                <a:cs typeface="Symbol" charset="2"/>
              </a:rPr>
              <a:t>d</a:t>
            </a:r>
            <a:r>
              <a:rPr lang="en-US" sz="24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z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 = </a:t>
            </a:r>
            <a:r>
              <a:rPr lang="en-US" sz="2400" dirty="0" err="1">
                <a:solidFill>
                  <a:srgbClr val="000090"/>
                </a:solidFill>
                <a:latin typeface="Symbol" charset="2"/>
                <a:cs typeface="Symbol" charset="2"/>
              </a:rPr>
              <a:t>d</a:t>
            </a:r>
            <a:r>
              <a:rPr lang="en-US" sz="24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x</a:t>
            </a:r>
            <a:r>
              <a:rPr lang="en-US" sz="2400" baseline="-250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t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 = </a:t>
            </a:r>
            <a:r>
              <a:rPr lang="en-US" sz="2400" dirty="0">
                <a:solidFill>
                  <a:srgbClr val="000090"/>
                </a:solidFill>
                <a:latin typeface="Symbol" charset="2"/>
                <a:cs typeface="Symbol" charset="2"/>
              </a:rPr>
              <a:t>d</a:t>
            </a:r>
            <a:r>
              <a:rPr lang="en-US" sz="2400" baseline="-25000" dirty="0" smtClean="0">
                <a:solidFill>
                  <a:srgbClr val="000090"/>
                </a:solidFill>
                <a:latin typeface="Comic Sans MS"/>
                <a:cs typeface="Comic Sans MS"/>
              </a:rPr>
              <a:t>v</a:t>
            </a:r>
          </a:p>
          <a:p>
            <a:r>
              <a:rPr lang="en-US" sz="2400" dirty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a = </a:t>
            </a:r>
            <a:r>
              <a:rPr lang="en-US" sz="24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f</a:t>
            </a:r>
            <a:r>
              <a:rPr lang="en-US" sz="2400" baseline="-250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d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 = a    =&gt;  </a:t>
            </a:r>
            <a:r>
              <a:rPr lang="en-US" sz="24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sina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 = </a:t>
            </a:r>
            <a:r>
              <a:rPr lang="en-US" sz="24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df</a:t>
            </a:r>
            <a:r>
              <a:rPr lang="en-US" sz="2400" baseline="-250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d</a:t>
            </a:r>
            <a:r>
              <a:rPr lang="en-US" sz="2400" baseline="-25000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= </a:t>
            </a:r>
            <a:r>
              <a:rPr lang="en-US" sz="24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d</a:t>
            </a:r>
            <a:r>
              <a:rPr lang="en-US" sz="2400" baseline="-25000" dirty="0" smtClean="0">
                <a:solidFill>
                  <a:srgbClr val="000090"/>
                </a:solidFill>
                <a:latin typeface="Comic Sans MS"/>
                <a:cs typeface="Comic Sans MS"/>
              </a:rPr>
              <a:t>a</a:t>
            </a:r>
          </a:p>
          <a:p>
            <a:r>
              <a:rPr lang="en-US" sz="2400" baseline="-25000" dirty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sz="24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b </a:t>
            </a:r>
            <a:r>
              <a:rPr lang="en-US" sz="2400" dirty="0" smtClean="0">
                <a:solidFill>
                  <a:srgbClr val="000090"/>
                </a:solidFill>
                <a:latin typeface="+mn-lt"/>
                <a:cs typeface="Symbol" charset="2"/>
              </a:rPr>
              <a:t>=</a:t>
            </a:r>
            <a:r>
              <a:rPr lang="en-US" sz="24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 </a:t>
            </a:r>
            <a:r>
              <a:rPr lang="en-US" sz="24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f</a:t>
            </a:r>
            <a:r>
              <a:rPr lang="en-US" sz="2400" baseline="-25000" dirty="0" err="1" smtClean="0">
                <a:solidFill>
                  <a:srgbClr val="000090"/>
                </a:solidFill>
                <a:latin typeface="+mn-lt"/>
                <a:cs typeface="Symbol" charset="2"/>
              </a:rPr>
              <a:t>n</a:t>
            </a:r>
            <a:r>
              <a:rPr lang="en-US" sz="2400" dirty="0" smtClean="0">
                <a:solidFill>
                  <a:srgbClr val="000090"/>
                </a:solidFill>
                <a:latin typeface="+mn-lt"/>
                <a:cs typeface="Symbol" charset="2"/>
              </a:rPr>
              <a:t> = </a:t>
            </a:r>
            <a:r>
              <a:rPr lang="en-US" sz="24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g      </a:t>
            </a:r>
            <a:r>
              <a:rPr lang="en-US" sz="2400" dirty="0" smtClean="0">
                <a:solidFill>
                  <a:srgbClr val="000090"/>
                </a:solidFill>
                <a:latin typeface="+mn-lt"/>
                <a:cs typeface="Symbol" charset="2"/>
              </a:rPr>
              <a:t>=&gt;  </a:t>
            </a:r>
            <a:r>
              <a:rPr lang="en-US" sz="2400" dirty="0" err="1" smtClean="0">
                <a:solidFill>
                  <a:srgbClr val="000090"/>
                </a:solidFill>
                <a:latin typeface="+mn-lt"/>
                <a:cs typeface="Symbol" charset="2"/>
              </a:rPr>
              <a:t>sin</a:t>
            </a:r>
            <a:r>
              <a:rPr lang="en-US" sz="24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b</a:t>
            </a:r>
            <a:r>
              <a:rPr lang="en-US" sz="2400" dirty="0" smtClean="0">
                <a:solidFill>
                  <a:srgbClr val="000090"/>
                </a:solidFill>
                <a:latin typeface="+mn-lt"/>
                <a:cs typeface="Symbol" charset="2"/>
              </a:rPr>
              <a:t> = </a:t>
            </a:r>
            <a:r>
              <a:rPr lang="en-US" sz="24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df</a:t>
            </a:r>
            <a:r>
              <a:rPr lang="en-US" sz="2400" baseline="-250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n</a:t>
            </a:r>
            <a:r>
              <a:rPr lang="en-US" sz="2400" baseline="-25000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sz="2400" dirty="0">
                <a:solidFill>
                  <a:srgbClr val="000090"/>
                </a:solidFill>
                <a:latin typeface="Comic Sans MS"/>
                <a:cs typeface="Comic Sans MS"/>
              </a:rPr>
              <a:t>= </a:t>
            </a:r>
            <a:r>
              <a:rPr lang="en-US" sz="24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d</a:t>
            </a:r>
            <a:r>
              <a:rPr lang="en-US" sz="2400" baseline="-250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g</a:t>
            </a:r>
          </a:p>
          <a:p>
            <a:r>
              <a:rPr lang="en-US" sz="2400" baseline="-25000" dirty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sz="24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g </a:t>
            </a:r>
            <a:r>
              <a:rPr lang="en-US" sz="2400" dirty="0">
                <a:solidFill>
                  <a:srgbClr val="000090"/>
                </a:solidFill>
                <a:cs typeface="Symbol" charset="2"/>
              </a:rPr>
              <a:t>=</a:t>
            </a:r>
            <a:r>
              <a:rPr lang="en-US" sz="2400" dirty="0">
                <a:solidFill>
                  <a:srgbClr val="000090"/>
                </a:solidFill>
                <a:latin typeface="Symbol" charset="2"/>
                <a:cs typeface="Symbol" charset="2"/>
              </a:rPr>
              <a:t> </a:t>
            </a:r>
            <a:r>
              <a:rPr lang="en-US" sz="24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f</a:t>
            </a:r>
            <a:r>
              <a:rPr lang="en-US" sz="2400" baseline="-25000" dirty="0" err="1">
                <a:solidFill>
                  <a:srgbClr val="000090"/>
                </a:solidFill>
                <a:cs typeface="Symbol" charset="2"/>
              </a:rPr>
              <a:t>t</a:t>
            </a:r>
            <a:r>
              <a:rPr lang="en-US" sz="2400" dirty="0" smtClean="0">
                <a:solidFill>
                  <a:srgbClr val="000090"/>
                </a:solidFill>
                <a:cs typeface="Symbol" charset="2"/>
              </a:rPr>
              <a:t> </a:t>
            </a:r>
            <a:r>
              <a:rPr lang="en-US" sz="2400" dirty="0">
                <a:solidFill>
                  <a:srgbClr val="000090"/>
                </a:solidFill>
                <a:cs typeface="Symbol" charset="2"/>
              </a:rPr>
              <a:t>= </a:t>
            </a:r>
            <a:r>
              <a:rPr lang="en-US" sz="2400" dirty="0">
                <a:solidFill>
                  <a:srgbClr val="000090"/>
                </a:solidFill>
                <a:latin typeface="Symbol" charset="2"/>
                <a:cs typeface="Symbol" charset="2"/>
              </a:rPr>
              <a:t>-</a:t>
            </a:r>
            <a:r>
              <a:rPr lang="en-US" sz="24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b    </a:t>
            </a:r>
            <a:r>
              <a:rPr lang="en-US" sz="2400" dirty="0" smtClean="0">
                <a:solidFill>
                  <a:srgbClr val="000090"/>
                </a:solidFill>
                <a:latin typeface="+mn-lt"/>
                <a:cs typeface="Symbol" charset="2"/>
              </a:rPr>
              <a:t>=&gt;  sin</a:t>
            </a:r>
            <a:r>
              <a:rPr lang="en-US" sz="24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solidFill>
                  <a:srgbClr val="000090"/>
                </a:solidFill>
                <a:cs typeface="Symbol" charset="2"/>
              </a:rPr>
              <a:t> </a:t>
            </a:r>
            <a:r>
              <a:rPr lang="en-US" sz="2400" dirty="0">
                <a:solidFill>
                  <a:srgbClr val="000090"/>
                </a:solidFill>
                <a:cs typeface="Symbol" charset="2"/>
              </a:rPr>
              <a:t>= </a:t>
            </a:r>
            <a:r>
              <a:rPr lang="en-US" sz="24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df</a:t>
            </a:r>
            <a:r>
              <a:rPr lang="en-US" sz="2400" baseline="-250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t</a:t>
            </a:r>
            <a:r>
              <a:rPr lang="en-US" sz="2400" baseline="-25000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sz="2400" dirty="0">
                <a:solidFill>
                  <a:srgbClr val="000090"/>
                </a:solidFill>
                <a:latin typeface="Comic Sans MS"/>
                <a:cs typeface="Comic Sans MS"/>
              </a:rPr>
              <a:t>= 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-</a:t>
            </a:r>
            <a:r>
              <a:rPr lang="en-US" sz="24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d</a:t>
            </a:r>
            <a:r>
              <a:rPr lang="en-US" sz="2400" baseline="-250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b</a:t>
            </a:r>
            <a:endParaRPr lang="en-US" sz="2400" baseline="-25000" dirty="0">
              <a:solidFill>
                <a:srgbClr val="000090"/>
              </a:solidFill>
              <a:latin typeface="Symbol" charset="2"/>
              <a:cs typeface="Symbol" charset="2"/>
            </a:endParaRPr>
          </a:p>
          <a:p>
            <a:endParaRPr lang="en-US" sz="24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8" name="Picture 7" descr="Screen Shot 2013-05-02 at 12.55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578868"/>
            <a:ext cx="3317778" cy="1274068"/>
          </a:xfrm>
          <a:prstGeom prst="rect">
            <a:avLst/>
          </a:prstGeom>
        </p:spPr>
      </p:pic>
      <p:pic>
        <p:nvPicPr>
          <p:cNvPr id="10" name="Picture 9" descr="Screen Shot 2013-05-02 at 1.00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60759"/>
            <a:ext cx="2265164" cy="26398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419872" y="757324"/>
            <a:ext cx="15364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Gene Van Buren et al.</a:t>
            </a:r>
            <a:endParaRPr lang="en-US" sz="1200" dirty="0"/>
          </a:p>
        </p:txBody>
      </p:sp>
      <p:grpSp>
        <p:nvGrpSpPr>
          <p:cNvPr id="2" name="Group 1"/>
          <p:cNvGrpSpPr/>
          <p:nvPr/>
        </p:nvGrpSpPr>
        <p:grpSpPr>
          <a:xfrm>
            <a:off x="6588224" y="1367189"/>
            <a:ext cx="1944216" cy="1917795"/>
            <a:chOff x="6588224" y="764704"/>
            <a:chExt cx="1944216" cy="1917795"/>
          </a:xfrm>
        </p:grpSpPr>
        <p:grpSp>
          <p:nvGrpSpPr>
            <p:cNvPr id="28" name="Group 27"/>
            <p:cNvGrpSpPr/>
            <p:nvPr/>
          </p:nvGrpSpPr>
          <p:grpSpPr>
            <a:xfrm>
              <a:off x="6588224" y="764704"/>
              <a:ext cx="1944216" cy="1917795"/>
              <a:chOff x="107504" y="2893497"/>
              <a:chExt cx="2465779" cy="2517404"/>
            </a:xfrm>
          </p:grpSpPr>
          <p:cxnSp>
            <p:nvCxnSpPr>
              <p:cNvPr id="29" name="Straight Arrow Connector 28"/>
              <p:cNvCxnSpPr/>
              <p:nvPr/>
            </p:nvCxnSpPr>
            <p:spPr bwMode="auto">
              <a:xfrm flipH="1" flipV="1">
                <a:off x="1386056" y="2893497"/>
                <a:ext cx="17592" cy="1399601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0" name="Straight Arrow Connector 29"/>
              <p:cNvCxnSpPr/>
              <p:nvPr/>
            </p:nvCxnSpPr>
            <p:spPr bwMode="auto">
              <a:xfrm flipH="1">
                <a:off x="655455" y="4293097"/>
                <a:ext cx="748194" cy="868922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3" name="Straight Arrow Connector 32"/>
              <p:cNvCxnSpPr/>
              <p:nvPr/>
            </p:nvCxnSpPr>
            <p:spPr bwMode="auto">
              <a:xfrm flipH="1">
                <a:off x="179512" y="4293096"/>
                <a:ext cx="1224136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5" name="TextBox 34"/>
              <p:cNvSpPr txBox="1"/>
              <p:nvPr/>
            </p:nvSpPr>
            <p:spPr>
              <a:xfrm>
                <a:off x="789444" y="5067497"/>
                <a:ext cx="676492" cy="3434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>
                    <a:latin typeface="Comic Sans MS"/>
                    <a:cs typeface="Comic Sans MS"/>
                  </a:rPr>
                  <a:t>v (-z) </a:t>
                </a:r>
                <a:endParaRPr lang="en-US" sz="1100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07504" y="4365105"/>
                <a:ext cx="921353" cy="3434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latin typeface="Comic Sans MS"/>
                    <a:cs typeface="Comic Sans MS"/>
                  </a:rPr>
                  <a:t>u</a:t>
                </a:r>
                <a:r>
                  <a:rPr lang="en-US" sz="1100" dirty="0" smtClean="0">
                    <a:latin typeface="Comic Sans MS"/>
                    <a:cs typeface="Comic Sans MS"/>
                  </a:rPr>
                  <a:t> (r-phi)</a:t>
                </a:r>
                <a:endParaRPr lang="en-US" sz="1100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  <p:cxnSp>
            <p:nvCxnSpPr>
              <p:cNvPr id="38" name="Straight Arrow Connector 37"/>
              <p:cNvCxnSpPr/>
              <p:nvPr/>
            </p:nvCxnSpPr>
            <p:spPr bwMode="auto">
              <a:xfrm flipV="1">
                <a:off x="1403648" y="3501008"/>
                <a:ext cx="0" cy="792088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9" name="Straight Arrow Connector 38"/>
              <p:cNvCxnSpPr/>
              <p:nvPr/>
            </p:nvCxnSpPr>
            <p:spPr bwMode="auto">
              <a:xfrm flipH="1">
                <a:off x="1020755" y="4293095"/>
                <a:ext cx="382893" cy="441341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52" name="Straight Arrow Connector 51"/>
              <p:cNvCxnSpPr/>
              <p:nvPr/>
            </p:nvCxnSpPr>
            <p:spPr bwMode="auto">
              <a:xfrm flipH="1">
                <a:off x="827584" y="4293096"/>
                <a:ext cx="576064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53" name="TextBox 52"/>
              <p:cNvSpPr txBox="1"/>
              <p:nvPr/>
            </p:nvSpPr>
            <p:spPr>
              <a:xfrm>
                <a:off x="1403648" y="3275691"/>
                <a:ext cx="450937" cy="3434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err="1">
                    <a:solidFill>
                      <a:srgbClr val="FF0000"/>
                    </a:solidFill>
                    <a:latin typeface="Comic Sans MS"/>
                    <a:cs typeface="Comic Sans MS"/>
                  </a:rPr>
                  <a:t>n</a:t>
                </a:r>
                <a:r>
                  <a:rPr lang="en-US" sz="1100" dirty="0" err="1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,</a:t>
                </a:r>
                <a:r>
                  <a:rPr lang="en-US" sz="1100" dirty="0" err="1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g</a:t>
                </a:r>
                <a:endParaRPr lang="en-US" sz="1100" dirty="0">
                  <a:solidFill>
                    <a:srgbClr val="0000FF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020755" y="4689410"/>
                <a:ext cx="510952" cy="3434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t</a:t>
                </a:r>
                <a:r>
                  <a:rPr lang="en-US" sz="1100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,</a:t>
                </a:r>
                <a:r>
                  <a:rPr lang="en-US" sz="1100" dirty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 </a:t>
                </a:r>
                <a:r>
                  <a:rPr lang="en-US" sz="1100" dirty="0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b</a:t>
                </a:r>
                <a:endParaRPr lang="en-US" sz="1100" dirty="0">
                  <a:solidFill>
                    <a:srgbClr val="0000FF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742876" y="3907656"/>
                <a:ext cx="501692" cy="3434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err="1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d,</a:t>
                </a:r>
                <a:r>
                  <a:rPr lang="en-US" sz="1100" dirty="0" err="1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a</a:t>
                </a:r>
                <a:endParaRPr lang="en-US" sz="1100" dirty="0">
                  <a:solidFill>
                    <a:srgbClr val="0000FF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1478963" y="3022702"/>
                <a:ext cx="1094320" cy="3434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latin typeface="Comic Sans MS"/>
                    <a:cs typeface="Comic Sans MS"/>
                  </a:rPr>
                  <a:t>w</a:t>
                </a:r>
                <a:r>
                  <a:rPr lang="en-US" sz="1100" dirty="0" smtClean="0">
                    <a:latin typeface="Comic Sans MS"/>
                    <a:cs typeface="Comic Sans MS"/>
                  </a:rPr>
                  <a:t> (normal)</a:t>
                </a:r>
                <a:endParaRPr lang="en-US" sz="1100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57" name="Arc 56"/>
            <p:cNvSpPr/>
            <p:nvPr/>
          </p:nvSpPr>
          <p:spPr bwMode="auto">
            <a:xfrm rot="19160395">
              <a:off x="6920501" y="2303469"/>
              <a:ext cx="438992" cy="298459"/>
            </a:xfrm>
            <a:prstGeom prst="arc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58" name="Arc 57"/>
            <p:cNvSpPr/>
            <p:nvPr/>
          </p:nvSpPr>
          <p:spPr bwMode="auto">
            <a:xfrm rot="8170826">
              <a:off x="7403175" y="803116"/>
              <a:ext cx="438992" cy="298459"/>
            </a:xfrm>
            <a:prstGeom prst="arc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59" name="Arc 58"/>
            <p:cNvSpPr/>
            <p:nvPr/>
          </p:nvSpPr>
          <p:spPr bwMode="auto">
            <a:xfrm rot="19709232">
              <a:off x="6846628" y="1684150"/>
              <a:ext cx="295561" cy="245553"/>
            </a:xfrm>
            <a:prstGeom prst="arc">
              <a:avLst>
                <a:gd name="adj1" fmla="val 6215663"/>
                <a:gd name="adj2" fmla="val 0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6779968" y="764704"/>
            <a:ext cx="1180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Karimaki</a:t>
            </a:r>
            <a:r>
              <a:rPr lang="en-US" sz="1200" dirty="0" smtClean="0"/>
              <a:t> -CMS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00548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44408" y="6356176"/>
            <a:ext cx="861392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3C492E-BBF2-1A4D-BF83-C7D997C42114}" type="slidenum">
              <a:rPr lang="en-US" sz="1400" b="0"/>
              <a:pPr eaLnBrk="1" hangingPunct="1"/>
              <a:t>30</a:t>
            </a:fld>
            <a:endParaRPr lang="en-US" sz="1400" b="0" dirty="0"/>
          </a:p>
        </p:txBody>
      </p:sp>
      <p:pic>
        <p:nvPicPr>
          <p:cNvPr id="44034" name="Picture 2" descr="Snapshot 2007-05-09 17-25-4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57"/>
          <a:stretch/>
        </p:blipFill>
        <p:spPr bwMode="auto">
          <a:xfrm>
            <a:off x="0" y="2780928"/>
            <a:ext cx="9144000" cy="331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9"/>
          <p:cNvSpPr txBox="1">
            <a:spLocks noChangeArrowheads="1"/>
          </p:cNvSpPr>
          <p:nvPr/>
        </p:nvSpPr>
        <p:spPr bwMode="auto">
          <a:xfrm>
            <a:off x="228600" y="6521450"/>
            <a:ext cx="5181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accent2"/>
                </a:solidFill>
              </a:rPr>
              <a:t>D.Chakraborty, J.D.Hobbs, D0 note Oct.13, 1999</a:t>
            </a:r>
          </a:p>
        </p:txBody>
      </p:sp>
      <p:pic>
        <p:nvPicPr>
          <p:cNvPr id="6" name="Picture 2" descr="Snapshot 2007-05-09 17-25-4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39"/>
          <a:stretch/>
        </p:blipFill>
        <p:spPr bwMode="auto">
          <a:xfrm>
            <a:off x="-16768" y="76572"/>
            <a:ext cx="9144000" cy="22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0129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0"/>
            <a:ext cx="9144000" cy="40155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4365104"/>
            <a:ext cx="76328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sequence to be followed for each detector is:</a:t>
            </a:r>
          </a:p>
          <a:p>
            <a:r>
              <a:rPr lang="en-US" sz="1600" dirty="0" smtClean="0"/>
              <a:t>1) </a:t>
            </a:r>
            <a:r>
              <a:rPr lang="en-US" sz="1600" b="1" dirty="0" smtClean="0"/>
              <a:t>SSD </a:t>
            </a:r>
            <a:r>
              <a:rPr lang="en-US" sz="1600" b="1" dirty="0"/>
              <a:t>Alignment</a:t>
            </a:r>
            <a:r>
              <a:rPr lang="en-US" sz="1600" dirty="0"/>
              <a:t>: (TPC </a:t>
            </a:r>
            <a:r>
              <a:rPr lang="en-US" sz="1600" dirty="0" smtClean="0"/>
              <a:t>tracks Only</a:t>
            </a:r>
            <a:r>
              <a:rPr lang="en-US" sz="1600" dirty="0"/>
              <a:t>)</a:t>
            </a:r>
          </a:p>
          <a:p>
            <a:r>
              <a:rPr lang="en-US" sz="1600" dirty="0" smtClean="0"/>
              <a:t>	Global </a:t>
            </a:r>
            <a:r>
              <a:rPr lang="en-US" sz="1600" dirty="0"/>
              <a:t>- SSD on Global and Sectors on Global;</a:t>
            </a:r>
          </a:p>
          <a:p>
            <a:r>
              <a:rPr lang="en-US" sz="1600" dirty="0" smtClean="0"/>
              <a:t>	Local </a:t>
            </a:r>
            <a:r>
              <a:rPr lang="en-US" sz="1600" dirty="0"/>
              <a:t>- SSD Ladders on Sectors;</a:t>
            </a:r>
          </a:p>
          <a:p>
            <a:r>
              <a:rPr lang="en-US" sz="1600" dirty="0" smtClean="0"/>
              <a:t>2) </a:t>
            </a:r>
            <a:r>
              <a:rPr lang="en-US" sz="1600" b="1" dirty="0" smtClean="0"/>
              <a:t>SVT </a:t>
            </a:r>
            <a:r>
              <a:rPr lang="en-US" sz="1600" b="1" dirty="0"/>
              <a:t>Alignment</a:t>
            </a:r>
            <a:r>
              <a:rPr lang="en-US" sz="1600" dirty="0"/>
              <a:t>: (TPC+</a:t>
            </a:r>
            <a:r>
              <a:rPr lang="en-US" sz="1600" dirty="0" smtClean="0"/>
              <a:t>SSD hits on tracks)</a:t>
            </a:r>
            <a:endParaRPr lang="en-US" sz="1600" dirty="0"/>
          </a:p>
          <a:p>
            <a:r>
              <a:rPr lang="en-US" sz="1600" dirty="0" smtClean="0"/>
              <a:t>	Global </a:t>
            </a:r>
            <a:r>
              <a:rPr lang="en-US" sz="1600" dirty="0"/>
              <a:t>- SVT on Global and Shells on Global;</a:t>
            </a:r>
          </a:p>
          <a:p>
            <a:r>
              <a:rPr lang="en-US" sz="1600" dirty="0" smtClean="0"/>
              <a:t>	Local </a:t>
            </a:r>
            <a:r>
              <a:rPr lang="en-US" sz="1600" dirty="0"/>
              <a:t>- SVT Ladders on Shells</a:t>
            </a:r>
            <a:r>
              <a:rPr lang="en-US" sz="1600" dirty="0" smtClean="0"/>
              <a:t>; (Drift Velocities);</a:t>
            </a:r>
            <a:endParaRPr lang="en-US" sz="1600" dirty="0"/>
          </a:p>
          <a:p>
            <a:r>
              <a:rPr lang="en-US" sz="1600" dirty="0" smtClean="0"/>
              <a:t>3) </a:t>
            </a:r>
            <a:r>
              <a:rPr lang="en-US" sz="1600" b="1" dirty="0" smtClean="0"/>
              <a:t>Consistency </a:t>
            </a:r>
            <a:r>
              <a:rPr lang="en-US" sz="1600" b="1" dirty="0"/>
              <a:t>Check</a:t>
            </a:r>
            <a:r>
              <a:rPr lang="en-US" sz="1600" dirty="0"/>
              <a:t>: (TPC+SSD+</a:t>
            </a:r>
            <a:r>
              <a:rPr lang="en-US" sz="1600" dirty="0" smtClean="0"/>
              <a:t>SVT hits on tracks)</a:t>
            </a:r>
            <a:endParaRPr lang="en-US" sz="1600" dirty="0"/>
          </a:p>
          <a:p>
            <a:r>
              <a:rPr lang="en-US" sz="1600" dirty="0" smtClean="0"/>
              <a:t>	</a:t>
            </a:r>
            <a:r>
              <a:rPr lang="en-US" sz="1600" dirty="0" err="1" smtClean="0"/>
              <a:t>Global;Local</a:t>
            </a:r>
            <a:r>
              <a:rPr lang="en-US" sz="1600" dirty="0" smtClean="0"/>
              <a:t> </a:t>
            </a:r>
            <a:r>
              <a:rPr lang="en-US" sz="1600" dirty="0"/>
              <a:t>(ladders)</a:t>
            </a:r>
            <a:r>
              <a:rPr lang="en-US" sz="1600" dirty="0" smtClean="0"/>
              <a:t>;Drift </a:t>
            </a:r>
            <a:r>
              <a:rPr lang="en-US" sz="1600" dirty="0"/>
              <a:t>Velocities;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79882" y="116632"/>
            <a:ext cx="3908342" cy="461665"/>
          </a:xfrm>
          <a:prstGeom prst="rect">
            <a:avLst/>
          </a:prstGeom>
          <a:solidFill>
            <a:srgbClr val="F2F2F2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SSD/SVT procedure (old)</a:t>
            </a:r>
            <a:endParaRPr lang="en-US" sz="24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7764283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84784"/>
            <a:ext cx="7990656" cy="468052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For </a:t>
            </a:r>
            <a:r>
              <a:rPr lang="en-US" b="0" dirty="0">
                <a:solidFill>
                  <a:srgbClr val="000090"/>
                </a:solidFill>
                <a:latin typeface="Comic Sans MS"/>
                <a:cs typeface="Comic Sans MS"/>
              </a:rPr>
              <a:t>alignment we use </a:t>
            </a:r>
            <a:r>
              <a:rPr lang="ja-JP" altLang="en-US" b="0" dirty="0">
                <a:solidFill>
                  <a:srgbClr val="000090"/>
                </a:solidFill>
                <a:latin typeface="Comic Sans MS"/>
                <a:cs typeface="Comic Sans MS"/>
              </a:rPr>
              <a:t>“</a:t>
            </a:r>
            <a:r>
              <a:rPr lang="en-US" altLang="ja-JP" b="0" dirty="0">
                <a:solidFill>
                  <a:srgbClr val="000090"/>
                </a:solidFill>
                <a:latin typeface="Comic Sans MS"/>
                <a:cs typeface="Comic Sans MS"/>
              </a:rPr>
              <a:t>good</a:t>
            </a:r>
            <a:r>
              <a:rPr lang="ja-JP" altLang="en-US" b="0" dirty="0">
                <a:solidFill>
                  <a:srgbClr val="000090"/>
                </a:solidFill>
                <a:latin typeface="Comic Sans MS"/>
                <a:cs typeface="Comic Sans MS"/>
              </a:rPr>
              <a:t>”</a:t>
            </a:r>
            <a:r>
              <a:rPr lang="en-US" altLang="ja-JP" b="0" dirty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altLang="ja-JP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(well defined) </a:t>
            </a:r>
            <a:r>
              <a:rPr lang="en-US" altLang="ja-JP" b="0" dirty="0">
                <a:solidFill>
                  <a:srgbClr val="000090"/>
                </a:solidFill>
                <a:latin typeface="Comic Sans MS"/>
                <a:cs typeface="Comic Sans MS"/>
              </a:rPr>
              <a:t>tracks fitted with the primary vertex</a:t>
            </a:r>
            <a:r>
              <a:rPr lang="en-US" altLang="ja-JP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. (e.g. NFP, </a:t>
            </a:r>
            <a:r>
              <a:rPr lang="en-US" altLang="ja-JP" b="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pt</a:t>
            </a:r>
            <a:r>
              <a:rPr lang="en-US" altLang="ja-JP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 cuts)</a:t>
            </a:r>
            <a:endParaRPr lang="en-US" altLang="ja-JP" b="0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b="0" dirty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Use of primary tracks significantly improves precision of track predictions in 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HFT and </a:t>
            </a:r>
            <a:r>
              <a:rPr lang="en-US" b="0" dirty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reduces influence of systematics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.</a:t>
            </a:r>
          </a:p>
          <a:p>
            <a:pPr lvl="1" eaLnBrk="1" hangingPunct="1">
              <a:lnSpc>
                <a:spcPct val="80000"/>
              </a:lnSpc>
            </a:pP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Good statistics is a must (up to a point)(see example in Jonathan’s talk)(50-100K hits per wafer/sensor)</a:t>
            </a:r>
            <a:endParaRPr lang="en-US" b="0" dirty="0">
              <a:solidFill>
                <a:srgbClr val="000090"/>
              </a:solidFill>
              <a:latin typeface="Comic Sans MS"/>
              <a:ea typeface="Arial" charset="0"/>
              <a:cs typeface="Comic Sans MS"/>
            </a:endParaRPr>
          </a:p>
          <a:p>
            <a:pPr lvl="1" eaLnBrk="1" hangingPunct="1">
              <a:lnSpc>
                <a:spcPct val="80000"/>
              </a:lnSpc>
            </a:pPr>
            <a:endParaRPr lang="en-US" b="0" dirty="0" smtClean="0">
              <a:solidFill>
                <a:srgbClr val="000090"/>
              </a:solidFill>
              <a:latin typeface="Comic Sans MS"/>
              <a:ea typeface="Arial" charset="0"/>
              <a:cs typeface="Comic Sans MS"/>
            </a:endParaRPr>
          </a:p>
          <a:p>
            <a:pPr eaLnBrk="1" hangingPunct="1">
              <a:lnSpc>
                <a:spcPct val="80000"/>
              </a:lnSpc>
            </a:pP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In order to minimize TPC space-charge distortions, tracking errors (mismatches) and PXL pileup we will need to use low luminosity and low-medium multiplicity data as the alignment sample</a:t>
            </a:r>
          </a:p>
          <a:p>
            <a:pPr eaLnBrk="1" hangingPunct="1">
              <a:lnSpc>
                <a:spcPct val="80000"/>
              </a:lnSpc>
            </a:pPr>
            <a:endParaRPr lang="en-US" b="0" dirty="0">
              <a:solidFill>
                <a:srgbClr val="000090"/>
              </a:solidFill>
              <a:latin typeface="Comic Sans MS"/>
              <a:ea typeface="Arial" charset="0"/>
              <a:cs typeface="Comic Sans MS"/>
            </a:endParaRPr>
          </a:p>
          <a:p>
            <a:pPr eaLnBrk="1" hangingPunct="1">
              <a:lnSpc>
                <a:spcPct val="80000"/>
              </a:lnSpc>
            </a:pP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Method is iterative since it is precise for small deviations</a:t>
            </a:r>
            <a:endParaRPr lang="en-US" b="0" dirty="0">
              <a:solidFill>
                <a:srgbClr val="000090"/>
              </a:solidFill>
              <a:latin typeface="Comic Sans MS"/>
              <a:ea typeface="Arial" charset="0"/>
              <a:cs typeface="Comic Sans M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647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72008" y="116632"/>
            <a:ext cx="5076056" cy="416768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2800" b="0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HFT Proposed Procedure:</a:t>
            </a:r>
            <a:endParaRPr lang="en-US" sz="2800" b="0" dirty="0">
              <a:solidFill>
                <a:srgbClr val="0000FF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23528" y="980728"/>
            <a:ext cx="8568952" cy="52565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>
            <a:lvl1pPr marL="342829" indent="-342829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796" indent="-28569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rgbClr val="000099"/>
                </a:solidFill>
                <a:latin typeface="+mn-lt"/>
                <a:ea typeface="ＭＳ Ｐゴシック" charset="-128"/>
              </a:defRPr>
            </a:lvl2pPr>
            <a:lvl3pPr marL="114276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99868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697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079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18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289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539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514433" indent="-457200" eaLnBrk="1" hangingPunct="1">
              <a:lnSpc>
                <a:spcPct val="80000"/>
              </a:lnSpc>
              <a:buFontTx/>
              <a:buNone/>
            </a:pPr>
            <a:r>
              <a:rPr lang="en-US" sz="1800" dirty="0" smtClean="0">
                <a:solidFill>
                  <a:srgbClr val="800000"/>
                </a:solidFill>
                <a:ea typeface="Arial" charset="0"/>
                <a:cs typeface="Arial" charset="0"/>
              </a:rPr>
              <a:t>Remember: PXL detector is a big asset (c.f. TPC )</a:t>
            </a:r>
          </a:p>
          <a:p>
            <a:pPr marL="514433" indent="-457200" eaLnBrk="1" hangingPunct="1">
              <a:lnSpc>
                <a:spcPct val="80000"/>
              </a:lnSpc>
              <a:buFontTx/>
              <a:buNone/>
            </a:pPr>
            <a:endParaRPr lang="en-US" sz="1800" dirty="0">
              <a:solidFill>
                <a:srgbClr val="800000"/>
              </a:solidFill>
              <a:ea typeface="Arial" charset="0"/>
              <a:cs typeface="Arial" charset="0"/>
            </a:endParaRPr>
          </a:p>
          <a:p>
            <a:pPr marL="514433" indent="-457200" eaLnBrk="1" hangingPunct="1">
              <a:lnSpc>
                <a:spcPct val="80000"/>
              </a:lnSpc>
              <a:buFontTx/>
              <a:buNone/>
            </a:pPr>
            <a:endParaRPr lang="en-US" dirty="0" smtClean="0">
              <a:solidFill>
                <a:srgbClr val="800000"/>
              </a:solidFill>
              <a:ea typeface="Arial" charset="0"/>
              <a:cs typeface="Arial" charset="0"/>
            </a:endParaRPr>
          </a:p>
          <a:p>
            <a:pPr marL="514433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dirty="0" smtClean="0">
                <a:ea typeface="Arial" charset="0"/>
                <a:cs typeface="Arial" charset="0"/>
              </a:rPr>
              <a:t>Global Alignment of PXL </a:t>
            </a:r>
          </a:p>
          <a:p>
            <a:pPr marL="742950" lvl="1" indent="-285750" eaLnBrk="1" hangingPunct="1">
              <a:lnSpc>
                <a:spcPct val="80000"/>
              </a:lnSpc>
              <a:buFontTx/>
              <a:buChar char="-"/>
            </a:pPr>
            <a:r>
              <a:rPr lang="en-US" dirty="0" smtClean="0">
                <a:ea typeface="Arial" charset="0"/>
                <a:cs typeface="Arial" charset="0"/>
              </a:rPr>
              <a:t>Relative alignment </a:t>
            </a:r>
            <a:r>
              <a:rPr lang="en-US" dirty="0">
                <a:ea typeface="Arial" charset="0"/>
                <a:cs typeface="Arial" charset="0"/>
              </a:rPr>
              <a:t>of PXL </a:t>
            </a:r>
            <a:r>
              <a:rPr lang="en-US" dirty="0" smtClean="0">
                <a:ea typeface="Arial" charset="0"/>
                <a:cs typeface="Arial" charset="0"/>
              </a:rPr>
              <a:t>sectors and halves </a:t>
            </a:r>
            <a:r>
              <a:rPr lang="en-US" dirty="0">
                <a:ea typeface="Arial" charset="0"/>
                <a:cs typeface="Arial" charset="0"/>
              </a:rPr>
              <a:t>using overlap region AND </a:t>
            </a:r>
            <a:r>
              <a:rPr lang="en-US" dirty="0" smtClean="0">
                <a:ea typeface="Arial" charset="0"/>
                <a:cs typeface="Arial" charset="0"/>
              </a:rPr>
              <a:t>halves using </a:t>
            </a:r>
            <a:r>
              <a:rPr lang="en-US" dirty="0">
                <a:ea typeface="Arial" charset="0"/>
                <a:cs typeface="Arial" charset="0"/>
              </a:rPr>
              <a:t>Event vertex found by each </a:t>
            </a:r>
            <a:r>
              <a:rPr lang="en-US" dirty="0" smtClean="0">
                <a:ea typeface="Arial" charset="0"/>
                <a:cs typeface="Arial" charset="0"/>
              </a:rPr>
              <a:t>half </a:t>
            </a:r>
          </a:p>
          <a:p>
            <a:pPr marL="742950" lvl="1" indent="-285750" eaLnBrk="1" hangingPunct="1">
              <a:lnSpc>
                <a:spcPct val="80000"/>
              </a:lnSpc>
              <a:buFontTx/>
              <a:buChar char="-"/>
            </a:pPr>
            <a:r>
              <a:rPr lang="en-US" dirty="0" smtClean="0">
                <a:ea typeface="Arial" charset="0"/>
                <a:cs typeface="Arial" charset="0"/>
              </a:rPr>
              <a:t>Relative alignment of PXL and TPC [TPC primary tracks]</a:t>
            </a:r>
          </a:p>
          <a:p>
            <a:pPr marL="1142918" lvl="2" indent="-285750" eaLnBrk="1" hangingPunct="1">
              <a:lnSpc>
                <a:spcPct val="80000"/>
              </a:lnSpc>
              <a:buFontTx/>
              <a:buChar char="-"/>
            </a:pPr>
            <a:r>
              <a:rPr lang="en-US" dirty="0" smtClean="0">
                <a:ea typeface="Arial" charset="0"/>
                <a:cs typeface="Arial" charset="0"/>
              </a:rPr>
              <a:t>Iterative-&gt;(PXL, PXL half, sector) </a:t>
            </a:r>
          </a:p>
          <a:p>
            <a:pPr marL="742950" lvl="1" indent="-285750" eaLnBrk="1" hangingPunct="1">
              <a:lnSpc>
                <a:spcPct val="80000"/>
              </a:lnSpc>
              <a:buFontTx/>
              <a:buChar char="-"/>
            </a:pPr>
            <a:r>
              <a:rPr lang="en-US" dirty="0" smtClean="0">
                <a:ea typeface="Arial" charset="0"/>
                <a:cs typeface="Arial" charset="0"/>
              </a:rPr>
              <a:t>Exact sequence/interplay needs to be determined</a:t>
            </a:r>
          </a:p>
          <a:p>
            <a:pPr marL="457200" lvl="1" indent="0" eaLnBrk="1" hangingPunct="1">
              <a:lnSpc>
                <a:spcPct val="80000"/>
              </a:lnSpc>
              <a:buNone/>
            </a:pPr>
            <a:endParaRPr lang="en-US" dirty="0" smtClean="0">
              <a:ea typeface="Arial" charset="0"/>
              <a:cs typeface="Arial" charset="0"/>
            </a:endParaRPr>
          </a:p>
          <a:p>
            <a:pPr marL="514433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dirty="0" smtClean="0">
                <a:ea typeface="Arial" charset="0"/>
                <a:cs typeface="Arial" charset="0"/>
              </a:rPr>
              <a:t>Primary tracks with TPC+PXL hits</a:t>
            </a:r>
          </a:p>
          <a:p>
            <a:pPr marL="895432" lvl="1" indent="-381000" eaLnBrk="1" hangingPunct="1">
              <a:lnSpc>
                <a:spcPct val="80000"/>
              </a:lnSpc>
            </a:pPr>
            <a:r>
              <a:rPr lang="en-US" dirty="0" smtClean="0">
                <a:ea typeface="Arial" charset="0"/>
                <a:cs typeface="Arial" charset="0"/>
              </a:rPr>
              <a:t>Alignment of IST ladders with respect to PXL</a:t>
            </a:r>
          </a:p>
          <a:p>
            <a:pPr marL="514432" lvl="1" indent="0" eaLnBrk="1" hangingPunct="1">
              <a:lnSpc>
                <a:spcPct val="80000"/>
              </a:lnSpc>
              <a:buNone/>
            </a:pPr>
            <a:endParaRPr lang="en-US" dirty="0" smtClean="0">
              <a:ea typeface="Arial" charset="0"/>
              <a:cs typeface="Arial" charset="0"/>
            </a:endParaRPr>
          </a:p>
          <a:p>
            <a:pPr marL="514433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dirty="0" smtClean="0">
                <a:ea typeface="Arial" charset="0"/>
                <a:cs typeface="Arial" charset="0"/>
              </a:rPr>
              <a:t>Primary tracks with (All – SSD) hits</a:t>
            </a:r>
          </a:p>
          <a:p>
            <a:pPr marL="895432" lvl="1" indent="-381000" eaLnBrk="1" hangingPunct="1">
              <a:lnSpc>
                <a:spcPct val="80000"/>
              </a:lnSpc>
            </a:pPr>
            <a:r>
              <a:rPr lang="en-US" dirty="0" smtClean="0">
                <a:ea typeface="Arial" charset="0"/>
                <a:cs typeface="Arial" charset="0"/>
              </a:rPr>
              <a:t>Alignment of SSD ladders</a:t>
            </a:r>
          </a:p>
          <a:p>
            <a:pPr marL="895432" lvl="1" indent="-381000" eaLnBrk="1" hangingPunct="1">
              <a:lnSpc>
                <a:spcPct val="80000"/>
              </a:lnSpc>
            </a:pPr>
            <a:endParaRPr lang="en-US" dirty="0">
              <a:ea typeface="Arial" charset="0"/>
              <a:cs typeface="Arial" charset="0"/>
            </a:endParaRPr>
          </a:p>
          <a:p>
            <a:pPr marL="495465" indent="-3810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dirty="0" smtClean="0">
                <a:ea typeface="Arial" charset="0"/>
                <a:cs typeface="Arial" charset="0"/>
              </a:rPr>
              <a:t>Check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6402814"/>
            <a:ext cx="84561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+mn-lt"/>
              </a:rPr>
              <a:t>We assume that sensors on ladder and ladders on sectors are pre-surveyed to specs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594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7"/>
          <p:cNvSpPr txBox="1">
            <a:spLocks noChangeArrowheads="1"/>
          </p:cNvSpPr>
          <p:nvPr/>
        </p:nvSpPr>
        <p:spPr bwMode="auto">
          <a:xfrm>
            <a:off x="251520" y="1340768"/>
            <a:ext cx="8640960" cy="49685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>
            <a:lvl1pPr marL="342829" indent="-342829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796" indent="-28569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rgbClr val="000099"/>
                </a:solidFill>
                <a:latin typeface="+mn-lt"/>
                <a:ea typeface="ＭＳ Ｐゴシック" charset="-128"/>
              </a:defRPr>
            </a:lvl2pPr>
            <a:lvl3pPr marL="114276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99868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697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079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18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289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539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/>
            <a:r>
              <a:rPr lang="en-US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Pointing accuracy</a:t>
            </a:r>
            <a:r>
              <a:rPr lang="en-US" b="0" dirty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is ultimate figure of merit: 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DCA resolution (in bending XY 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r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 plane: 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</a:t>
            </a:r>
            <a:r>
              <a:rPr lang="en-US" b="0" baseline="-2500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DCA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), and r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esolution in non-bending plane: </a:t>
            </a:r>
            <a:r>
              <a:rPr lang="en-US" b="0" baseline="-2500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z</a:t>
            </a:r>
          </a:p>
          <a:p>
            <a:pPr eaLnBrk="1" hangingPunct="1"/>
            <a:endParaRPr lang="en-US" b="0" baseline="-25000" dirty="0" smtClean="0">
              <a:solidFill>
                <a:srgbClr val="000090"/>
              </a:solidFill>
              <a:latin typeface="Comic Sans MS"/>
              <a:ea typeface="Arial" charset="0"/>
              <a:cs typeface="Comic Sans MS"/>
              <a:sym typeface="Symbol" charset="0"/>
            </a:endParaRPr>
          </a:p>
          <a:p>
            <a:pPr lvl="1" eaLnBrk="1" hangingPunct="1"/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</a:t>
            </a:r>
            <a:r>
              <a:rPr lang="en-US" b="0" baseline="3000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2</a:t>
            </a:r>
            <a:r>
              <a:rPr lang="en-US" b="0" baseline="-2500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DCA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= </a:t>
            </a:r>
            <a:r>
              <a:rPr lang="en-US" b="0" baseline="3000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2</a:t>
            </a:r>
            <a:r>
              <a:rPr lang="en-US" b="0" baseline="-2500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vertex</a:t>
            </a:r>
            <a:r>
              <a:rPr lang="en-US" b="0" dirty="0" smtClean="0">
                <a:solidFill>
                  <a:srgbClr val="0000FF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+ </a:t>
            </a:r>
            <a:r>
              <a:rPr lang="en-US" b="0" baseline="30000" dirty="0" smtClean="0">
                <a:solidFill>
                  <a:srgbClr val="0000FF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2</a:t>
            </a:r>
            <a:r>
              <a:rPr lang="en-US" b="0" baseline="-25000" dirty="0" smtClean="0">
                <a:solidFill>
                  <a:srgbClr val="0000FF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track 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+ </a:t>
            </a:r>
            <a:r>
              <a:rPr lang="en-US" b="0" baseline="3000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2</a:t>
            </a:r>
            <a:r>
              <a:rPr lang="en-US" b="0" baseline="-2500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MCS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 (the same for non-bending plane)</a:t>
            </a:r>
          </a:p>
          <a:p>
            <a:pPr lvl="1" eaLnBrk="1" hangingPunct="1"/>
            <a:endParaRPr lang="en-US" b="0" dirty="0" smtClean="0">
              <a:solidFill>
                <a:srgbClr val="000090"/>
              </a:solidFill>
              <a:latin typeface="Comic Sans MS"/>
              <a:ea typeface="Arial" charset="0"/>
              <a:cs typeface="Comic Sans MS"/>
              <a:sym typeface="Symbol" charset="0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primary vertex resolution: </a:t>
            </a:r>
            <a:r>
              <a:rPr lang="en-US" b="0" baseline="-2500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vertex  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~ 3</a:t>
            </a:r>
            <a:r>
              <a:rPr lang="en-US" b="0" dirty="0" smtClean="0">
                <a:solidFill>
                  <a:srgbClr val="000090"/>
                </a:solidFill>
                <a:latin typeface="Symbol" charset="2"/>
                <a:ea typeface="Arial" charset="0"/>
                <a:cs typeface="Symbol" charset="2"/>
              </a:rPr>
              <a:t>m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m+(120 </a:t>
            </a:r>
            <a:r>
              <a:rPr lang="en-US" b="0" dirty="0" smtClean="0">
                <a:solidFill>
                  <a:srgbClr val="000090"/>
                </a:solidFill>
                <a:latin typeface="Symbol" charset="2"/>
                <a:ea typeface="Arial" charset="0"/>
                <a:cs typeface="Symbol" charset="2"/>
              </a:rPr>
              <a:t>m</a:t>
            </a:r>
            <a:r>
              <a:rPr lang="en-US" b="0" dirty="0" smtClean="0">
                <a:solidFill>
                  <a:srgbClr val="000090"/>
                </a:solidFill>
                <a:ea typeface="Arial" charset="0"/>
                <a:cs typeface="Comic Sans MS"/>
                <a:sym typeface="Symbol" charset="0"/>
              </a:rPr>
              <a:t>m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 / √</a:t>
            </a:r>
            <a:r>
              <a:rPr lang="en-US" b="0" dirty="0" err="1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N</a:t>
            </a:r>
            <a:r>
              <a:rPr lang="en-US" b="0" baseline="-25000" dirty="0" err="1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ch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); for central </a:t>
            </a:r>
            <a:r>
              <a:rPr lang="en-US" b="0" dirty="0" err="1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Au+Au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 collisions turns out to be ~5 </a:t>
            </a:r>
            <a:r>
              <a:rPr lang="en-US" b="0" dirty="0" smtClean="0">
                <a:solidFill>
                  <a:srgbClr val="000090"/>
                </a:solidFill>
                <a:latin typeface="Symbol" charset="2"/>
                <a:ea typeface="Arial" charset="0"/>
                <a:cs typeface="Symbol" charset="2"/>
              </a:rPr>
              <a:t>m</a:t>
            </a:r>
            <a:r>
              <a:rPr lang="en-US" b="0" dirty="0" smtClean="0">
                <a:solidFill>
                  <a:srgbClr val="000090"/>
                </a:solidFill>
                <a:ea typeface="Arial" charset="0"/>
                <a:cs typeface="Comic Sans MS"/>
                <a:sym typeface="Symbol" charset="0"/>
              </a:rPr>
              <a:t>m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 </a:t>
            </a:r>
          </a:p>
          <a:p>
            <a:pPr lvl="1" eaLnBrk="1" hangingPunct="1">
              <a:spcBef>
                <a:spcPct val="0"/>
              </a:spcBef>
            </a:pPr>
            <a:endParaRPr lang="en-US" b="0" dirty="0" smtClean="0">
              <a:solidFill>
                <a:srgbClr val="000090"/>
              </a:solidFill>
              <a:latin typeface="Comic Sans MS"/>
              <a:ea typeface="Arial" charset="0"/>
              <a:cs typeface="Comic Sans MS"/>
              <a:sym typeface="Symbol" charset="0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track pointing resolution: </a:t>
            </a:r>
            <a:r>
              <a:rPr lang="en-US" b="0" baseline="-2500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track  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~ 1.5 </a:t>
            </a:r>
            <a:r>
              <a:rPr lang="en-US" b="0" baseline="-2500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XY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 [in our case, where </a:t>
            </a:r>
            <a:r>
              <a:rPr lang="en-US" b="0" baseline="-2500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XY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 is intrinsic detector precision (~10</a:t>
            </a:r>
            <a:r>
              <a:rPr lang="en-US" b="0" dirty="0" smtClean="0">
                <a:solidFill>
                  <a:srgbClr val="000090"/>
                </a:solidFill>
                <a:latin typeface="Symbol" charset="2"/>
                <a:ea typeface="Arial" charset="0"/>
                <a:cs typeface="Symbol" charset="2"/>
              </a:rPr>
              <a:t>m</a:t>
            </a:r>
            <a:r>
              <a:rPr lang="en-US" b="0" dirty="0" smtClean="0">
                <a:solidFill>
                  <a:srgbClr val="000090"/>
                </a:solidFill>
                <a:ea typeface="Arial" charset="0"/>
                <a:cs typeface="Comic Sans MS"/>
                <a:sym typeface="Symbol" charset="0"/>
              </a:rPr>
              <a:t>m)]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   alignment errors</a:t>
            </a:r>
          </a:p>
          <a:p>
            <a:pPr lvl="1" eaLnBrk="1" hangingPunct="1">
              <a:spcBef>
                <a:spcPct val="0"/>
              </a:spcBef>
            </a:pPr>
            <a:endParaRPr lang="en-US" b="0" dirty="0" smtClean="0">
              <a:solidFill>
                <a:srgbClr val="000090"/>
              </a:solidFill>
              <a:latin typeface="Comic Sans MS"/>
              <a:ea typeface="Arial" charset="0"/>
              <a:cs typeface="Comic Sans MS"/>
              <a:sym typeface="Symbol" charset="0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multiple </a:t>
            </a:r>
            <a:r>
              <a:rPr lang="en-US" b="0" dirty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s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cattering (MCS): </a:t>
            </a:r>
            <a:r>
              <a:rPr lang="en-US" b="0" baseline="-2500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  <a:sym typeface="Symbol" charset="0"/>
              </a:rPr>
              <a:t>MCS 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~ 20</a:t>
            </a:r>
            <a:r>
              <a:rPr lang="en-US" b="0" dirty="0" smtClean="0">
                <a:solidFill>
                  <a:srgbClr val="000090"/>
                </a:solidFill>
                <a:latin typeface="Symbol" charset="2"/>
                <a:ea typeface="Arial" charset="0"/>
                <a:cs typeface="Symbol" charset="2"/>
              </a:rPr>
              <a:t>m</a:t>
            </a:r>
            <a:r>
              <a:rPr lang="en-US" b="0" dirty="0" smtClean="0">
                <a:solidFill>
                  <a:srgbClr val="000090"/>
                </a:solidFill>
                <a:ea typeface="Arial" charset="0"/>
                <a:cs typeface="Comic Sans MS"/>
                <a:sym typeface="Symbol" charset="0"/>
              </a:rPr>
              <a:t>m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 / </a:t>
            </a:r>
            <a:r>
              <a:rPr lang="en-US" b="0" dirty="0" err="1" smtClean="0">
                <a:solidFill>
                  <a:srgbClr val="000090"/>
                </a:solidFill>
                <a:latin typeface="Symbol" charset="2"/>
                <a:ea typeface="Arial" charset="0"/>
                <a:cs typeface="Symbol" charset="2"/>
              </a:rPr>
              <a:t>b</a:t>
            </a:r>
            <a:r>
              <a:rPr lang="en-US" b="0" dirty="0" err="1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p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 (</a:t>
            </a:r>
            <a:r>
              <a:rPr lang="en-US" b="0" dirty="0" err="1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GeV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ea typeface="Arial" charset="0"/>
                <a:cs typeface="Comic Sans MS"/>
              </a:rPr>
              <a:t>/c) (for thin PXL)</a:t>
            </a:r>
          </a:p>
          <a:p>
            <a:pPr marL="457106" lvl="1" indent="0" eaLnBrk="1" hangingPunct="1">
              <a:spcBef>
                <a:spcPct val="0"/>
              </a:spcBef>
              <a:buNone/>
            </a:pPr>
            <a:endParaRPr lang="en-US" b="0" dirty="0">
              <a:solidFill>
                <a:srgbClr val="000090"/>
              </a:solidFill>
              <a:latin typeface="Comic Sans MS"/>
              <a:ea typeface="Arial" charset="0"/>
              <a:cs typeface="Comic Sans MS"/>
            </a:endParaRPr>
          </a:p>
          <a:p>
            <a:pPr marL="57139" indent="0" eaLnBrk="1" hangingPunct="1">
              <a:spcBef>
                <a:spcPct val="0"/>
              </a:spcBef>
              <a:buNone/>
            </a:pPr>
            <a:r>
              <a:rPr lang="en-US" sz="2400" b="0" dirty="0" smtClean="0">
                <a:solidFill>
                  <a:srgbClr val="6533A0"/>
                </a:solidFill>
                <a:latin typeface="Comic Sans MS"/>
                <a:ea typeface="Arial" charset="0"/>
                <a:cs typeface="Comic Sans MS"/>
              </a:rPr>
              <a:t>Overall </a:t>
            </a:r>
            <a:r>
              <a:rPr lang="en-US" sz="2400" b="0" dirty="0" err="1" smtClean="0">
                <a:solidFill>
                  <a:srgbClr val="6533A0"/>
                </a:solidFill>
                <a:latin typeface="Comic Sans MS"/>
                <a:ea typeface="Arial" charset="0"/>
                <a:cs typeface="Comic Sans MS"/>
              </a:rPr>
              <a:t>mis</a:t>
            </a:r>
            <a:r>
              <a:rPr lang="en-US" sz="2400" b="0" dirty="0" smtClean="0">
                <a:solidFill>
                  <a:srgbClr val="6533A0"/>
                </a:solidFill>
                <a:latin typeface="Comic Sans MS"/>
                <a:ea typeface="Arial" charset="0"/>
                <a:cs typeface="Comic Sans MS"/>
              </a:rPr>
              <a:t>-alignments of &lt; 10 </a:t>
            </a:r>
            <a:r>
              <a:rPr lang="en-US" sz="2400" b="0" dirty="0" smtClean="0">
                <a:solidFill>
                  <a:srgbClr val="6533A0"/>
                </a:solidFill>
                <a:latin typeface="Symbol" charset="2"/>
                <a:ea typeface="Arial" charset="0"/>
                <a:cs typeface="Symbol" charset="2"/>
              </a:rPr>
              <a:t>m</a:t>
            </a:r>
            <a:r>
              <a:rPr lang="en-US" sz="2400" b="0" dirty="0" smtClean="0">
                <a:solidFill>
                  <a:srgbClr val="6533A0"/>
                </a:solidFill>
                <a:ea typeface="Arial" charset="0"/>
                <a:cs typeface="Comic Sans MS"/>
                <a:sym typeface="Symbol" charset="0"/>
              </a:rPr>
              <a:t>m or &lt;MCS are acceptable</a:t>
            </a:r>
            <a:endParaRPr lang="en-US" sz="2400" b="0" dirty="0">
              <a:solidFill>
                <a:srgbClr val="6533A0"/>
              </a:solidFill>
              <a:latin typeface="Comic Sans MS"/>
              <a:ea typeface="Arial" charset="0"/>
              <a:cs typeface="Comic Sans MS"/>
            </a:endParaRPr>
          </a:p>
        </p:txBody>
      </p:sp>
      <p:sp>
        <p:nvSpPr>
          <p:cNvPr id="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27584" y="332656"/>
            <a:ext cx="7391400" cy="513928"/>
          </a:xfrm>
        </p:spPr>
        <p:txBody>
          <a:bodyPr/>
          <a:lstStyle/>
          <a:p>
            <a:pPr eaLnBrk="1" hangingPunct="1"/>
            <a:r>
              <a:rPr lang="en-US" sz="2800" b="0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Precision requirements </a:t>
            </a:r>
            <a:r>
              <a:rPr lang="en-US" sz="2800" b="0" dirty="0">
                <a:solidFill>
                  <a:srgbClr val="0000FF"/>
                </a:solidFill>
                <a:latin typeface="Comic Sans MS" charset="0"/>
                <a:cs typeface="Comic Sans MS" charset="0"/>
              </a:rPr>
              <a:t>for </a:t>
            </a:r>
            <a:r>
              <a:rPr lang="en-US" sz="2800" b="0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HFT alignment</a:t>
            </a:r>
            <a:endParaRPr lang="en-US" sz="1800" b="0" dirty="0">
              <a:solidFill>
                <a:srgbClr val="0000FF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49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379512"/>
            <a:ext cx="3657600" cy="457200"/>
          </a:xfrm>
        </p:spPr>
        <p:txBody>
          <a:bodyPr/>
          <a:lstStyle/>
          <a:p>
            <a:pPr eaLnBrk="1" hangingPunct="1"/>
            <a:r>
              <a:rPr lang="en-US" sz="2800" b="0" dirty="0">
                <a:solidFill>
                  <a:srgbClr val="0000FF"/>
                </a:solidFill>
                <a:latin typeface="+mn-lt"/>
              </a:rPr>
              <a:t>DCA resolution</a:t>
            </a:r>
          </a:p>
        </p:txBody>
      </p:sp>
      <p:pic>
        <p:nvPicPr>
          <p:cNvPr id="67586" name="Picture 3" descr="DCA_no_Legend"/>
          <p:cNvPicPr>
            <a:picLocks noGrp="1" noChangeAspect="1" noChangeArrowheads="1"/>
          </p:cNvPicPr>
          <p:nvPr>
            <p:ph type="clipArt"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94"/>
          <a:stretch/>
        </p:blipFill>
        <p:spPr>
          <a:xfrm>
            <a:off x="3738563" y="0"/>
            <a:ext cx="5405437" cy="3284984"/>
          </a:xfrm>
        </p:spPr>
      </p:pic>
      <p:graphicFrame>
        <p:nvGraphicFramePr>
          <p:cNvPr id="77862" name="Group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4542151"/>
              </p:ext>
            </p:extLst>
          </p:nvPr>
        </p:nvGraphicFramePr>
        <p:xfrm>
          <a:off x="6012160" y="3356992"/>
          <a:ext cx="2664296" cy="3329036"/>
        </p:xfrm>
        <a:graphic>
          <a:graphicData uri="http://schemas.openxmlformats.org/drawingml/2006/table">
            <a:tbl>
              <a:tblPr/>
              <a:tblGrid>
                <a:gridCol w="1584176"/>
                <a:gridCol w="1080120"/>
              </a:tblGrid>
              <a:tr h="8334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Number of Silicon Points fitted to track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  <a:sym typeface="Symbol" charset="0"/>
                        </a:rPr>
                        <a:t>    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  <a:sym typeface="Symbol" charset="0"/>
                        </a:rPr>
                        <a:t>XY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  <a:sym typeface="Symbol" charset="0"/>
                        </a:rPr>
                        <a:t>@1GeV/c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  <a:sym typeface="Symbol" charset="0"/>
                        </a:rPr>
                        <a:t>  (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m)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873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0 -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  <a:sym typeface="Webdings" charset="0"/>
                        </a:rPr>
                        <a:t> TPC only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3350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111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E191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E191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  <a:sym typeface="Webdings" charset="0"/>
                        </a:rPr>
                        <a:t> TPC+SSD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  <a:sym typeface="Webdings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 967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608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5ED17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5ED17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  <a:sym typeface="Webdings" charset="0"/>
                        </a:rPr>
                        <a:t>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5ED17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  <a:sym typeface="Webdings" charset="0"/>
                        </a:rPr>
                        <a:t>TPC+SSD+SVT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 383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181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  <a:sym typeface="Webdings" charset="0"/>
                        </a:rPr>
                        <a:t>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5ED17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  <a:sym typeface="Webdings" charset="0"/>
                        </a:rPr>
                        <a:t>TPC+SSD+SVT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 296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181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4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E25E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E25E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  <a:sym typeface="Webdings" charset="0"/>
                        </a:rPr>
                        <a:t>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5ED17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  <a:sym typeface="Webdings" charset="0"/>
                        </a:rPr>
                        <a:t>TPC+SSD+SVT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  281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7617" name="Text Box 34"/>
          <p:cNvSpPr txBox="1">
            <a:spLocks noChangeArrowheads="1"/>
          </p:cNvSpPr>
          <p:nvPr/>
        </p:nvSpPr>
        <p:spPr bwMode="auto">
          <a:xfrm>
            <a:off x="251520" y="3140968"/>
            <a:ext cx="5256584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+mn-lt"/>
              </a:rPr>
              <a:t>SVT/SSD example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sz="2000" dirty="0" smtClean="0">
              <a:solidFill>
                <a:srgbClr val="000090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+mn-lt"/>
              </a:rPr>
              <a:t>With </a:t>
            </a:r>
            <a:r>
              <a:rPr lang="en-US" sz="2000" dirty="0">
                <a:solidFill>
                  <a:srgbClr val="000090"/>
                </a:solidFill>
                <a:latin typeface="+mn-lt"/>
              </a:rPr>
              <a:t>increasing no. of fitted Si points it is improved by ~ order of magnitude.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000" dirty="0">
                <a:solidFill>
                  <a:srgbClr val="000090"/>
                </a:solidFill>
                <a:latin typeface="+mn-lt"/>
              </a:rPr>
              <a:t>Contribution from tracking (constant term) is comparable with MCS @ 1 </a:t>
            </a:r>
            <a:r>
              <a:rPr lang="en-US" sz="2000" dirty="0" err="1">
                <a:solidFill>
                  <a:srgbClr val="000090"/>
                </a:solidFill>
                <a:latin typeface="+mn-lt"/>
              </a:rPr>
              <a:t>GeV</a:t>
            </a:r>
            <a:r>
              <a:rPr lang="en-US" sz="2000" dirty="0">
                <a:solidFill>
                  <a:srgbClr val="000090"/>
                </a:solidFill>
                <a:latin typeface="+mn-lt"/>
              </a:rPr>
              <a:t>/</a:t>
            </a:r>
            <a:r>
              <a:rPr lang="en-US" sz="2000" dirty="0" smtClean="0">
                <a:solidFill>
                  <a:srgbClr val="000090"/>
                </a:solidFill>
                <a:latin typeface="+mn-lt"/>
              </a:rPr>
              <a:t>c</a:t>
            </a:r>
            <a:endParaRPr lang="en-US" sz="28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67618" name="Text Box 35"/>
          <p:cNvSpPr txBox="1">
            <a:spLocks noChangeArrowheads="1"/>
          </p:cNvSpPr>
          <p:nvPr/>
        </p:nvSpPr>
        <p:spPr bwMode="auto">
          <a:xfrm>
            <a:off x="7239000" y="1219200"/>
            <a:ext cx="8382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b="1">
                <a:ea typeface="Osaka" charset="0"/>
                <a:cs typeface="Osaka" charset="0"/>
                <a:sym typeface="Symbol" charset="0"/>
              </a:rPr>
              <a:t></a:t>
            </a:r>
            <a:r>
              <a:rPr lang="en-US" sz="2400" b="1" baseline="-25000">
                <a:ea typeface="Osaka" charset="0"/>
                <a:cs typeface="Osaka" charset="0"/>
                <a:sym typeface="Symbol" charset="0"/>
              </a:rPr>
              <a:t>XY</a:t>
            </a:r>
          </a:p>
          <a:p>
            <a:pPr eaLnBrk="1" hangingPunct="1">
              <a:spcBef>
                <a:spcPct val="50000"/>
              </a:spcBef>
            </a:pPr>
            <a:endParaRPr lang="en-US" sz="2400">
              <a:latin typeface="Times New Roman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34672" y="6381328"/>
            <a:ext cx="573832" cy="457200"/>
          </a:xfrm>
        </p:spPr>
        <p:txBody>
          <a:bodyPr/>
          <a:lstStyle/>
          <a:p>
            <a:pPr>
              <a:defRPr/>
            </a:pPr>
            <a:fld id="{3C365554-AFA5-994B-ACA0-8B79D4F2C707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189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680" y="188640"/>
            <a:ext cx="6705600" cy="609600"/>
          </a:xfrm>
        </p:spPr>
        <p:txBody>
          <a:bodyPr/>
          <a:lstStyle/>
          <a:p>
            <a:pPr algn="l"/>
            <a:r>
              <a:rPr lang="en-US" sz="2800" b="0" dirty="0" smtClean="0">
                <a:solidFill>
                  <a:srgbClr val="0000FF"/>
                </a:solidFill>
              </a:rPr>
              <a:t>Tasks</a:t>
            </a:r>
            <a:endParaRPr lang="en-US" sz="2800" b="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3528" y="1412776"/>
            <a:ext cx="8424936" cy="4752528"/>
          </a:xfrm>
        </p:spPr>
        <p:txBody>
          <a:bodyPr/>
          <a:lstStyle/>
          <a:p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Need to finalize the PXL sensor representation in </a:t>
            </a:r>
            <a:r>
              <a:rPr lang="en-US" b="0" dirty="0" err="1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Db</a:t>
            </a:r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 (prototype sector)</a:t>
            </a:r>
          </a:p>
          <a:p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Need to setup Data formats, code to deliver matrices </a:t>
            </a:r>
            <a:r>
              <a:rPr lang="en-US" b="0" dirty="0" err="1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etc</a:t>
            </a:r>
            <a:endParaRPr lang="en-US" b="0" dirty="0" smtClean="0">
              <a:solidFill>
                <a:srgbClr val="000090"/>
              </a:solidFill>
              <a:latin typeface="Comic Sans MS" charset="0"/>
              <a:cs typeface="Comic Sans MS" charset="0"/>
            </a:endParaRPr>
          </a:p>
          <a:p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Need to know/map the (realistic) error of every survey step</a:t>
            </a:r>
          </a:p>
          <a:p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Need to start simulations to determine alignment software performance</a:t>
            </a:r>
          </a:p>
          <a:p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Need to rework GEANT geometry synchronization (STV, VMC)</a:t>
            </a:r>
          </a:p>
          <a:p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Need to finalize SSD procedures and initialize/define IST ones</a:t>
            </a:r>
          </a:p>
          <a:p>
            <a:r>
              <a:rPr lang="en-US" b="0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Need to include gravitational sagging in SSD and IST (?) model</a:t>
            </a:r>
          </a:p>
          <a:p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Need to keep/use expertise around</a:t>
            </a:r>
          </a:p>
          <a:p>
            <a:pPr marL="0" indent="0">
              <a:buNone/>
            </a:pPr>
            <a:endParaRPr lang="en-US" b="0" dirty="0">
              <a:solidFill>
                <a:srgbClr val="000090"/>
              </a:solidFill>
              <a:latin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364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680" y="188640"/>
            <a:ext cx="6705600" cy="609600"/>
          </a:xfrm>
        </p:spPr>
        <p:txBody>
          <a:bodyPr/>
          <a:lstStyle/>
          <a:p>
            <a:pPr algn="l"/>
            <a:r>
              <a:rPr lang="en-US" sz="2800" b="0" dirty="0" smtClean="0">
                <a:solidFill>
                  <a:srgbClr val="0000FF"/>
                </a:solidFill>
              </a:rPr>
              <a:t>Plans/Timeline</a:t>
            </a:r>
            <a:endParaRPr lang="en-US" sz="2800" b="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3528" y="1124744"/>
            <a:ext cx="8424936" cy="5256584"/>
          </a:xfrm>
        </p:spPr>
        <p:txBody>
          <a:bodyPr/>
          <a:lstStyle/>
          <a:p>
            <a:pPr marL="0" indent="0">
              <a:buNone/>
            </a:pPr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Some of these efforts need to go in parallel</a:t>
            </a:r>
          </a:p>
          <a:p>
            <a:endParaRPr lang="en-US" b="0" dirty="0">
              <a:solidFill>
                <a:srgbClr val="000090"/>
              </a:solidFill>
              <a:latin typeface="Comic Sans MS" charset="0"/>
              <a:cs typeface="Comic Sans MS" charset="0"/>
            </a:endParaRPr>
          </a:p>
          <a:p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It will take about a month or two to setup the chain and clean up the code for all HFT subsystems (current environment)</a:t>
            </a:r>
          </a:p>
          <a:p>
            <a:pPr lvl="1"/>
            <a:r>
              <a:rPr lang="en-US" sz="1600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Includes software, </a:t>
            </a:r>
            <a:r>
              <a:rPr lang="en-US" sz="1600" b="0" dirty="0" err="1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Db</a:t>
            </a:r>
            <a:r>
              <a:rPr lang="en-US" sz="1600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 structures, Hit, conventions</a:t>
            </a:r>
          </a:p>
          <a:p>
            <a:pPr lvl="1"/>
            <a:endParaRPr lang="en-US" sz="1600" b="0" dirty="0">
              <a:solidFill>
                <a:srgbClr val="000090"/>
              </a:solidFill>
              <a:latin typeface="Comic Sans MS" charset="0"/>
              <a:cs typeface="Comic Sans MS" charset="0"/>
            </a:endParaRPr>
          </a:p>
          <a:p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We can do (some) tests in current environment or begin porting to VMC (with help)</a:t>
            </a:r>
          </a:p>
          <a:p>
            <a:endParaRPr lang="en-US" b="0" dirty="0">
              <a:solidFill>
                <a:srgbClr val="000090"/>
              </a:solidFill>
              <a:latin typeface="Comic Sans MS" charset="0"/>
              <a:cs typeface="Comic Sans MS" charset="0"/>
            </a:endParaRPr>
          </a:p>
          <a:p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By the end of the year we would need to have defined and have established working interfaces to Survey for PXL</a:t>
            </a:r>
          </a:p>
          <a:p>
            <a:endParaRPr lang="en-US" b="0" dirty="0" smtClean="0">
              <a:solidFill>
                <a:srgbClr val="000090"/>
              </a:solidFill>
              <a:latin typeface="Comic Sans MS" charset="0"/>
              <a:cs typeface="Comic Sans MS" charset="0"/>
            </a:endParaRPr>
          </a:p>
          <a:p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Full chain ready to work with </a:t>
            </a:r>
            <a:r>
              <a:rPr lang="en-US" b="0" dirty="0" err="1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cosmics</a:t>
            </a:r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/data when available</a:t>
            </a:r>
            <a:endParaRPr lang="en-US" b="0" dirty="0">
              <a:solidFill>
                <a:srgbClr val="000090"/>
              </a:solidFill>
              <a:latin typeface="Comic Sans MS" charset="0"/>
              <a:cs typeface="Comic Sans MS" charset="0"/>
            </a:endParaRPr>
          </a:p>
          <a:p>
            <a:endParaRPr lang="en-US" b="0" dirty="0">
              <a:solidFill>
                <a:srgbClr val="000090"/>
              </a:solidFill>
              <a:latin typeface="Comic Sans MS" charset="0"/>
              <a:cs typeface="Comic Sans MS" charset="0"/>
            </a:endParaRPr>
          </a:p>
          <a:p>
            <a:pPr marL="0" indent="0">
              <a:buNone/>
            </a:pPr>
            <a:r>
              <a:rPr lang="en-US" b="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Only then, when done, we can start looking at other packages</a:t>
            </a:r>
            <a:endParaRPr lang="en-US" b="0" dirty="0">
              <a:solidFill>
                <a:srgbClr val="000090"/>
              </a:solidFill>
              <a:latin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597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b="0" dirty="0" smtClean="0">
                <a:solidFill>
                  <a:srgbClr val="000090"/>
                </a:solidFill>
              </a:rPr>
              <a:t>Summary</a:t>
            </a:r>
            <a:endParaRPr lang="en-US" sz="2800" b="0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 smtClean="0">
                <a:solidFill>
                  <a:srgbClr val="000090"/>
                </a:solidFill>
              </a:rPr>
              <a:t>The building up of a working chain is coming along </a:t>
            </a:r>
            <a:endParaRPr lang="en-US" dirty="0">
              <a:solidFill>
                <a:srgbClr val="000090"/>
              </a:solidFill>
            </a:endParaRPr>
          </a:p>
          <a:p>
            <a:endParaRPr lang="en-US" b="0" dirty="0">
              <a:solidFill>
                <a:srgbClr val="000090"/>
              </a:solidFill>
            </a:endParaRPr>
          </a:p>
          <a:p>
            <a:r>
              <a:rPr lang="en-US" b="0" dirty="0" smtClean="0">
                <a:solidFill>
                  <a:srgbClr val="000090"/>
                </a:solidFill>
              </a:rPr>
              <a:t>All 3 needed efforts are moving along (Geo, Sur, Al)</a:t>
            </a:r>
          </a:p>
          <a:p>
            <a:endParaRPr lang="en-US" b="0" dirty="0">
              <a:solidFill>
                <a:srgbClr val="000090"/>
              </a:solidFill>
            </a:endParaRPr>
          </a:p>
          <a:p>
            <a:r>
              <a:rPr lang="en-US" b="0" dirty="0" smtClean="0">
                <a:solidFill>
                  <a:srgbClr val="000090"/>
                </a:solidFill>
              </a:rPr>
              <a:t>Benefited enormously from previous experience as we hope to benefit from current experience</a:t>
            </a:r>
          </a:p>
          <a:p>
            <a:endParaRPr lang="en-US" b="0" dirty="0">
              <a:solidFill>
                <a:srgbClr val="000090"/>
              </a:solidFill>
            </a:endParaRPr>
          </a:p>
          <a:p>
            <a:r>
              <a:rPr lang="en-US" b="0" dirty="0" smtClean="0">
                <a:solidFill>
                  <a:srgbClr val="000090"/>
                </a:solidFill>
              </a:rPr>
              <a:t>A lot still needs to be done</a:t>
            </a:r>
          </a:p>
          <a:p>
            <a:endParaRPr lang="en-US" b="0" dirty="0">
              <a:solidFill>
                <a:srgbClr val="000090"/>
              </a:solidFill>
            </a:endParaRPr>
          </a:p>
          <a:p>
            <a:r>
              <a:rPr lang="en-US" b="0" dirty="0" smtClean="0">
                <a:solidFill>
                  <a:srgbClr val="000090"/>
                </a:solidFill>
              </a:rPr>
              <a:t>Target to have a working chain for data beginning of the year is not unrealistic</a:t>
            </a:r>
          </a:p>
          <a:p>
            <a:endParaRPr lang="en-US" b="0" dirty="0">
              <a:solidFill>
                <a:srgbClr val="000090"/>
              </a:solidFill>
            </a:endParaRPr>
          </a:p>
          <a:p>
            <a:endParaRPr lang="en-US" b="0" dirty="0" smtClean="0">
              <a:solidFill>
                <a:srgbClr val="00009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236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3212976"/>
            <a:ext cx="6705600" cy="609600"/>
          </a:xfrm>
        </p:spPr>
        <p:txBody>
          <a:bodyPr/>
          <a:lstStyle/>
          <a:p>
            <a:r>
              <a:rPr lang="en-US" dirty="0" smtClean="0"/>
              <a:t>Backup-2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76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699792" y="44624"/>
            <a:ext cx="3692688" cy="369332"/>
          </a:xfrm>
          <a:prstGeom prst="rect">
            <a:avLst/>
          </a:prstGeom>
          <a:solidFill>
            <a:srgbClr val="F2F2F2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omic Sans MS"/>
                <a:cs typeface="Comic Sans MS"/>
              </a:rPr>
              <a:t>Wafer Local Coordinates Details</a:t>
            </a:r>
            <a:endParaRPr lang="en-US" sz="1800" dirty="0">
              <a:latin typeface="Comic Sans MS"/>
              <a:cs typeface="Comic Sans M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4869160"/>
            <a:ext cx="4427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400" dirty="0" smtClean="0">
                <a:solidFill>
                  <a:srgbClr val="000090"/>
                </a:solidFill>
                <a:latin typeface="Comic Sans MS"/>
                <a:cs typeface="Comic Sans MS"/>
              </a:rPr>
              <a:t>Uses correct correction = du</a:t>
            </a:r>
            <a:r>
              <a:rPr lang="en-US" sz="1400" dirty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sz="1400" dirty="0" smtClean="0">
                <a:solidFill>
                  <a:srgbClr val="000090"/>
                </a:solidFill>
                <a:latin typeface="Comic Sans MS"/>
                <a:cs typeface="Comic Sans MS"/>
              </a:rPr>
              <a:t>= </a:t>
            </a:r>
            <a:r>
              <a:rPr lang="en-US" sz="14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v</a:t>
            </a:r>
            <a:r>
              <a:rPr lang="en-US" sz="1400" baseline="-250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prediction</a:t>
            </a:r>
            <a:r>
              <a:rPr lang="en-US" sz="1400" dirty="0" smtClean="0">
                <a:solidFill>
                  <a:srgbClr val="000090"/>
                </a:solidFill>
                <a:latin typeface="Comic Sans MS"/>
                <a:cs typeface="Comic Sans MS"/>
              </a:rPr>
              <a:t> - </a:t>
            </a:r>
            <a:r>
              <a:rPr lang="en-US" sz="14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v</a:t>
            </a:r>
            <a:r>
              <a:rPr lang="en-US" sz="1400" baseline="-250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hit</a:t>
            </a:r>
            <a:endParaRPr lang="en-US" sz="1400" baseline="-250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342900" indent="-342900">
              <a:buFont typeface="Arial"/>
              <a:buChar char="•"/>
            </a:pPr>
            <a:r>
              <a:rPr lang="en-US" sz="1400" dirty="0" smtClean="0">
                <a:solidFill>
                  <a:srgbClr val="000090"/>
                </a:solidFill>
                <a:latin typeface="Comic Sans MS"/>
                <a:cs typeface="Comic Sans MS"/>
              </a:rPr>
              <a:t>track-plane angles use </a:t>
            </a:r>
            <a:r>
              <a:rPr lang="en-US" sz="14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a,b,g</a:t>
            </a:r>
            <a:r>
              <a:rPr lang="en-US" sz="14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 </a:t>
            </a:r>
            <a:r>
              <a:rPr lang="en-US" sz="1400" dirty="0" smtClean="0">
                <a:solidFill>
                  <a:srgbClr val="000090"/>
                </a:solidFill>
                <a:latin typeface="+mn-lt"/>
                <a:cs typeface="Symbol" charset="2"/>
              </a:rPr>
              <a:t>convention for sign</a:t>
            </a:r>
            <a:r>
              <a:rPr lang="en-US" sz="1400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US" sz="14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u</a:t>
            </a:r>
            <a:r>
              <a:rPr lang="en-US" sz="1400" baseline="-250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dn</a:t>
            </a:r>
            <a:r>
              <a:rPr lang="en-US" sz="1400" dirty="0" smtClean="0">
                <a:solidFill>
                  <a:srgbClr val="000090"/>
                </a:solidFill>
                <a:latin typeface="Comic Sans MS"/>
                <a:cs typeface="Comic Sans MS"/>
              </a:rPr>
              <a:t> =- </a:t>
            </a:r>
            <a:r>
              <a:rPr lang="en-US" sz="14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tan</a:t>
            </a:r>
            <a:r>
              <a:rPr lang="en-US" sz="14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f</a:t>
            </a:r>
            <a:endParaRPr lang="en-US" sz="1400" dirty="0" smtClean="0">
              <a:solidFill>
                <a:srgbClr val="000090"/>
              </a:solidFill>
              <a:latin typeface="Symbol" charset="2"/>
              <a:cs typeface="Symbol" charset="2"/>
            </a:endParaRPr>
          </a:p>
          <a:p>
            <a:pPr marL="342900" indent="-342900">
              <a:buFont typeface="Arial"/>
              <a:buChar char="•"/>
            </a:pPr>
            <a:r>
              <a:rPr lang="en-US" sz="1400" dirty="0" err="1">
                <a:solidFill>
                  <a:srgbClr val="000090"/>
                </a:solidFill>
                <a:latin typeface="Comic Sans MS"/>
                <a:cs typeface="Comic Sans MS"/>
              </a:rPr>
              <a:t>u</a:t>
            </a:r>
            <a:r>
              <a:rPr lang="en-US" sz="1400" baseline="-25000" dirty="0" err="1">
                <a:solidFill>
                  <a:srgbClr val="000090"/>
                </a:solidFill>
                <a:latin typeface="Comic Sans MS"/>
                <a:cs typeface="Comic Sans MS"/>
              </a:rPr>
              <a:t>tn</a:t>
            </a:r>
            <a:r>
              <a:rPr lang="en-US" sz="1400" dirty="0">
                <a:solidFill>
                  <a:srgbClr val="000090"/>
                </a:solidFill>
                <a:latin typeface="Comic Sans MS"/>
                <a:cs typeface="Comic Sans MS"/>
              </a:rPr>
              <a:t>=tan</a:t>
            </a:r>
            <a:r>
              <a:rPr lang="el-GR" sz="1400" dirty="0">
                <a:solidFill>
                  <a:srgbClr val="000090"/>
                </a:solidFill>
                <a:latin typeface="Comic Sans MS"/>
                <a:cs typeface="Comic Sans MS"/>
              </a:rPr>
              <a:t>θ </a:t>
            </a:r>
            <a:endParaRPr lang="en-US" sz="1400" dirty="0" smtClean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8" name="Picture 7" descr="Screen Shot 2013-05-02 at 12.55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4"/>
            <a:ext cx="3168352" cy="1216687"/>
          </a:xfrm>
          <a:prstGeom prst="rect">
            <a:avLst/>
          </a:prstGeom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64704"/>
            <a:ext cx="417646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Screen Shot 2013-05-02 at 1.00.5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6672"/>
            <a:ext cx="1686544" cy="1965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35358" y="2348880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</a:t>
            </a:r>
            <a:endParaRPr lang="en-US" sz="1200" dirty="0"/>
          </a:p>
        </p:txBody>
      </p:sp>
      <p:cxnSp>
        <p:nvCxnSpPr>
          <p:cNvPr id="49" name="Straight Arrow Connector 48"/>
          <p:cNvCxnSpPr/>
          <p:nvPr/>
        </p:nvCxnSpPr>
        <p:spPr bwMode="auto">
          <a:xfrm flipH="1">
            <a:off x="6228184" y="2204864"/>
            <a:ext cx="965206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TextBox 49"/>
          <p:cNvSpPr txBox="1"/>
          <p:nvPr/>
        </p:nvSpPr>
        <p:spPr>
          <a:xfrm>
            <a:off x="6084168" y="2204864"/>
            <a:ext cx="287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</a:t>
            </a:r>
          </a:p>
        </p:txBody>
      </p:sp>
      <p:cxnSp>
        <p:nvCxnSpPr>
          <p:cNvPr id="51" name="Straight Arrow Connector 50"/>
          <p:cNvCxnSpPr/>
          <p:nvPr/>
        </p:nvCxnSpPr>
        <p:spPr bwMode="auto">
          <a:xfrm flipH="1">
            <a:off x="6876256" y="2204864"/>
            <a:ext cx="288032" cy="36004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5" name="Group 4"/>
          <p:cNvGrpSpPr/>
          <p:nvPr/>
        </p:nvGrpSpPr>
        <p:grpSpPr>
          <a:xfrm>
            <a:off x="395536" y="2708920"/>
            <a:ext cx="3198918" cy="1852456"/>
            <a:chOff x="611560" y="3140968"/>
            <a:chExt cx="3198918" cy="1852456"/>
          </a:xfrm>
        </p:grpSpPr>
        <p:grpSp>
          <p:nvGrpSpPr>
            <p:cNvPr id="25" name="Group 24"/>
            <p:cNvGrpSpPr/>
            <p:nvPr/>
          </p:nvGrpSpPr>
          <p:grpSpPr>
            <a:xfrm>
              <a:off x="611560" y="3140968"/>
              <a:ext cx="3198918" cy="1852456"/>
              <a:chOff x="107504" y="2276872"/>
              <a:chExt cx="4057071" cy="2431637"/>
            </a:xfrm>
          </p:grpSpPr>
          <p:cxnSp>
            <p:nvCxnSpPr>
              <p:cNvPr id="26" name="Straight Arrow Connector 25"/>
              <p:cNvCxnSpPr/>
              <p:nvPr/>
            </p:nvCxnSpPr>
            <p:spPr bwMode="auto">
              <a:xfrm flipV="1">
                <a:off x="1403648" y="2420888"/>
                <a:ext cx="0" cy="1872208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1" name="Straight Arrow Connector 30"/>
              <p:cNvCxnSpPr/>
              <p:nvPr/>
            </p:nvCxnSpPr>
            <p:spPr bwMode="auto">
              <a:xfrm flipV="1">
                <a:off x="1403648" y="2996952"/>
                <a:ext cx="1224136" cy="129614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4" name="Straight Arrow Connector 33"/>
              <p:cNvCxnSpPr/>
              <p:nvPr/>
            </p:nvCxnSpPr>
            <p:spPr bwMode="auto">
              <a:xfrm flipH="1">
                <a:off x="179512" y="4293096"/>
                <a:ext cx="1224136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1" name="TextBox 40"/>
              <p:cNvSpPr txBox="1"/>
              <p:nvPr/>
            </p:nvSpPr>
            <p:spPr>
              <a:xfrm>
                <a:off x="2411760" y="3284982"/>
                <a:ext cx="1752815" cy="3434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>
                    <a:latin typeface="Comic Sans MS"/>
                    <a:cs typeface="Comic Sans MS"/>
                  </a:rPr>
                  <a:t>v (along ladder +z) </a:t>
                </a:r>
                <a:endParaRPr lang="en-US" sz="1100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07504" y="4365105"/>
                <a:ext cx="2479885" cy="3434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latin typeface="Comic Sans MS"/>
                    <a:cs typeface="Comic Sans MS"/>
                  </a:rPr>
                  <a:t>u</a:t>
                </a:r>
                <a:r>
                  <a:rPr lang="en-US" sz="1100" dirty="0" smtClean="0">
                    <a:latin typeface="Comic Sans MS"/>
                    <a:cs typeface="Comic Sans MS"/>
                  </a:rPr>
                  <a:t> (r-phi direction for RHS)</a:t>
                </a:r>
                <a:endParaRPr lang="en-US" sz="1100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  <p:cxnSp>
            <p:nvCxnSpPr>
              <p:cNvPr id="43" name="Straight Arrow Connector 42"/>
              <p:cNvCxnSpPr/>
              <p:nvPr/>
            </p:nvCxnSpPr>
            <p:spPr bwMode="auto">
              <a:xfrm flipV="1">
                <a:off x="1403648" y="3501008"/>
                <a:ext cx="0" cy="792088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4" name="Straight Arrow Connector 43"/>
              <p:cNvCxnSpPr/>
              <p:nvPr/>
            </p:nvCxnSpPr>
            <p:spPr bwMode="auto">
              <a:xfrm flipV="1">
                <a:off x="1403648" y="3861048"/>
                <a:ext cx="432048" cy="432048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5" name="Straight Arrow Connector 44"/>
              <p:cNvCxnSpPr/>
              <p:nvPr/>
            </p:nvCxnSpPr>
            <p:spPr bwMode="auto">
              <a:xfrm flipH="1">
                <a:off x="827584" y="4293096"/>
                <a:ext cx="576064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6" name="TextBox 45"/>
              <p:cNvSpPr txBox="1"/>
              <p:nvPr/>
            </p:nvSpPr>
            <p:spPr>
              <a:xfrm>
                <a:off x="1403648" y="3275691"/>
                <a:ext cx="478168" cy="3434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n,</a:t>
                </a:r>
                <a:r>
                  <a:rPr lang="el-GR" sz="1100" dirty="0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β</a:t>
                </a:r>
                <a:endParaRPr lang="en-US" sz="1100" dirty="0">
                  <a:solidFill>
                    <a:srgbClr val="0000FF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619674" y="3861048"/>
                <a:ext cx="486317" cy="3434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t</a:t>
                </a:r>
                <a:r>
                  <a:rPr lang="en-US" sz="1100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,</a:t>
                </a:r>
                <a:r>
                  <a:rPr lang="en-US" sz="1100" dirty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 g</a:t>
                </a:r>
                <a:endParaRPr lang="en-US" sz="1100" dirty="0">
                  <a:solidFill>
                    <a:srgbClr val="0000FF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742876" y="3907656"/>
                <a:ext cx="501692" cy="3434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err="1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d,</a:t>
                </a:r>
                <a:r>
                  <a:rPr lang="en-US" sz="1100" dirty="0" err="1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a</a:t>
                </a:r>
                <a:endParaRPr lang="en-US" sz="1100" dirty="0">
                  <a:solidFill>
                    <a:srgbClr val="0000FF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481427" y="2276872"/>
                <a:ext cx="2636080" cy="3434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latin typeface="Comic Sans MS"/>
                    <a:cs typeface="Comic Sans MS"/>
                  </a:rPr>
                  <a:t>w</a:t>
                </a:r>
                <a:r>
                  <a:rPr lang="en-US" sz="1100" dirty="0" smtClean="0">
                    <a:latin typeface="Comic Sans MS"/>
                    <a:cs typeface="Comic Sans MS"/>
                  </a:rPr>
                  <a:t> (normal/away from ladder)</a:t>
                </a:r>
                <a:endParaRPr lang="en-US" sz="1100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</p:grpSp>
        <p:cxnSp>
          <p:nvCxnSpPr>
            <p:cNvPr id="57" name="Straight Arrow Connector 56"/>
            <p:cNvCxnSpPr/>
            <p:nvPr/>
          </p:nvCxnSpPr>
          <p:spPr bwMode="auto">
            <a:xfrm flipH="1" flipV="1">
              <a:off x="745416" y="3511168"/>
              <a:ext cx="864096" cy="115212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CC99"/>
              </a:solidFill>
              <a:prstDash val="sysDash"/>
              <a:round/>
              <a:headEnd type="none" w="med" len="med"/>
              <a:tailEnd type="arrow"/>
            </a:ln>
            <a:effectLst/>
          </p:spPr>
        </p:cxnSp>
        <p:sp>
          <p:nvSpPr>
            <p:cNvPr id="58" name="Arc 57"/>
            <p:cNvSpPr/>
            <p:nvPr/>
          </p:nvSpPr>
          <p:spPr bwMode="auto">
            <a:xfrm rot="19160395">
              <a:off x="1075904" y="3995808"/>
              <a:ext cx="616963" cy="548753"/>
            </a:xfrm>
            <a:prstGeom prst="arc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516216" y="548680"/>
            <a:ext cx="15364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Gene Van Buren et al.</a:t>
            </a:r>
            <a:endParaRPr lang="en-US" sz="1200" dirty="0"/>
          </a:p>
        </p:txBody>
      </p:sp>
      <p:sp>
        <p:nvSpPr>
          <p:cNvPr id="61" name="TextBox 60"/>
          <p:cNvSpPr txBox="1"/>
          <p:nvPr/>
        </p:nvSpPr>
        <p:spPr>
          <a:xfrm>
            <a:off x="755576" y="3140968"/>
            <a:ext cx="659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+mn-lt"/>
                <a:cs typeface="Symbol" charset="2"/>
              </a:rPr>
              <a:t>tan</a:t>
            </a:r>
            <a:r>
              <a:rPr lang="en-US" sz="1200" dirty="0" err="1" smtClean="0">
                <a:latin typeface="Symbol" charset="2"/>
                <a:cs typeface="Symbol" charset="2"/>
              </a:rPr>
              <a:t>f</a:t>
            </a:r>
            <a:r>
              <a:rPr lang="en-US" sz="1200" dirty="0" smtClean="0">
                <a:latin typeface="Symbol" charset="2"/>
                <a:cs typeface="Symbol" charset="2"/>
              </a:rPr>
              <a:t>&lt;0</a:t>
            </a:r>
            <a:endParaRPr lang="en-US" sz="1200" dirty="0">
              <a:latin typeface="Symbol" charset="2"/>
              <a:cs typeface="Symbol" charset="2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932040" y="2780928"/>
            <a:ext cx="3198918" cy="1852456"/>
            <a:chOff x="5333522" y="3293368"/>
            <a:chExt cx="3198918" cy="1852456"/>
          </a:xfrm>
        </p:grpSpPr>
        <p:grpSp>
          <p:nvGrpSpPr>
            <p:cNvPr id="27" name="Group 26"/>
            <p:cNvGrpSpPr/>
            <p:nvPr/>
          </p:nvGrpSpPr>
          <p:grpSpPr>
            <a:xfrm>
              <a:off x="5333522" y="3293368"/>
              <a:ext cx="3198918" cy="1852456"/>
              <a:chOff x="107504" y="2276872"/>
              <a:chExt cx="4057071" cy="2431637"/>
            </a:xfrm>
          </p:grpSpPr>
          <p:cxnSp>
            <p:nvCxnSpPr>
              <p:cNvPr id="28" name="Straight Arrow Connector 27"/>
              <p:cNvCxnSpPr/>
              <p:nvPr/>
            </p:nvCxnSpPr>
            <p:spPr bwMode="auto">
              <a:xfrm flipV="1">
                <a:off x="1403648" y="2420888"/>
                <a:ext cx="0" cy="1872208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9" name="Straight Arrow Connector 28"/>
              <p:cNvCxnSpPr/>
              <p:nvPr/>
            </p:nvCxnSpPr>
            <p:spPr bwMode="auto">
              <a:xfrm flipV="1">
                <a:off x="1403648" y="2996952"/>
                <a:ext cx="1224136" cy="129614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0" name="Straight Arrow Connector 29"/>
              <p:cNvCxnSpPr/>
              <p:nvPr/>
            </p:nvCxnSpPr>
            <p:spPr bwMode="auto">
              <a:xfrm flipH="1">
                <a:off x="179512" y="4293096"/>
                <a:ext cx="1224136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3" name="TextBox 32"/>
              <p:cNvSpPr txBox="1"/>
              <p:nvPr/>
            </p:nvSpPr>
            <p:spPr>
              <a:xfrm>
                <a:off x="2411760" y="3284982"/>
                <a:ext cx="1752815" cy="3434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>
                    <a:latin typeface="Comic Sans MS"/>
                    <a:cs typeface="Comic Sans MS"/>
                  </a:rPr>
                  <a:t>v (along ladder +z) </a:t>
                </a:r>
                <a:endParaRPr lang="en-US" sz="1100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07504" y="4365105"/>
                <a:ext cx="2479885" cy="3434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latin typeface="Comic Sans MS"/>
                    <a:cs typeface="Comic Sans MS"/>
                  </a:rPr>
                  <a:t>u</a:t>
                </a:r>
                <a:r>
                  <a:rPr lang="en-US" sz="1100" dirty="0" smtClean="0">
                    <a:latin typeface="Comic Sans MS"/>
                    <a:cs typeface="Comic Sans MS"/>
                  </a:rPr>
                  <a:t> (r-phi direction for RHS)</a:t>
                </a:r>
                <a:endParaRPr lang="en-US" sz="1100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  <p:cxnSp>
            <p:nvCxnSpPr>
              <p:cNvPr id="36" name="Straight Arrow Connector 35"/>
              <p:cNvCxnSpPr/>
              <p:nvPr/>
            </p:nvCxnSpPr>
            <p:spPr bwMode="auto">
              <a:xfrm flipV="1">
                <a:off x="1403648" y="3501008"/>
                <a:ext cx="0" cy="792088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8" name="Straight Arrow Connector 37"/>
              <p:cNvCxnSpPr/>
              <p:nvPr/>
            </p:nvCxnSpPr>
            <p:spPr bwMode="auto">
              <a:xfrm flipV="1">
                <a:off x="1403648" y="3861048"/>
                <a:ext cx="432048" cy="432048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9" name="Straight Arrow Connector 38"/>
              <p:cNvCxnSpPr/>
              <p:nvPr/>
            </p:nvCxnSpPr>
            <p:spPr bwMode="auto">
              <a:xfrm flipH="1">
                <a:off x="827584" y="4293096"/>
                <a:ext cx="576064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52" name="TextBox 51"/>
              <p:cNvSpPr txBox="1"/>
              <p:nvPr/>
            </p:nvSpPr>
            <p:spPr>
              <a:xfrm>
                <a:off x="1403648" y="3275691"/>
                <a:ext cx="478168" cy="3434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n,</a:t>
                </a:r>
                <a:r>
                  <a:rPr lang="el-GR" sz="1100" dirty="0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β</a:t>
                </a:r>
                <a:endParaRPr lang="en-US" sz="1100" dirty="0">
                  <a:solidFill>
                    <a:srgbClr val="0000FF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1619674" y="3861048"/>
                <a:ext cx="486317" cy="3434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t</a:t>
                </a:r>
                <a:r>
                  <a:rPr lang="en-US" sz="1100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,</a:t>
                </a:r>
                <a:r>
                  <a:rPr lang="en-US" sz="1100" dirty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 g</a:t>
                </a:r>
                <a:endParaRPr lang="en-US" sz="1100" dirty="0">
                  <a:solidFill>
                    <a:srgbClr val="0000FF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742876" y="3907656"/>
                <a:ext cx="501692" cy="3434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err="1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d,</a:t>
                </a:r>
                <a:r>
                  <a:rPr lang="en-US" sz="1100" dirty="0" err="1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a</a:t>
                </a:r>
                <a:endParaRPr lang="en-US" sz="1100" dirty="0">
                  <a:solidFill>
                    <a:srgbClr val="0000FF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1481427" y="2276872"/>
                <a:ext cx="2636080" cy="3434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latin typeface="Comic Sans MS"/>
                    <a:cs typeface="Comic Sans MS"/>
                  </a:rPr>
                  <a:t>w</a:t>
                </a:r>
                <a:r>
                  <a:rPr lang="en-US" sz="1100" dirty="0" smtClean="0">
                    <a:latin typeface="Comic Sans MS"/>
                    <a:cs typeface="Comic Sans MS"/>
                  </a:rPr>
                  <a:t> (normal/away from ladder)</a:t>
                </a:r>
                <a:endParaRPr lang="en-US" sz="1100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</p:grpSp>
        <p:cxnSp>
          <p:nvCxnSpPr>
            <p:cNvPr id="56" name="Straight Arrow Connector 55"/>
            <p:cNvCxnSpPr/>
            <p:nvPr/>
          </p:nvCxnSpPr>
          <p:spPr bwMode="auto">
            <a:xfrm flipH="1" flipV="1">
              <a:off x="5508104" y="3645024"/>
              <a:ext cx="864096" cy="115212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CC99"/>
              </a:solidFill>
              <a:prstDash val="sysDash"/>
              <a:round/>
              <a:headEnd type="none" w="med" len="med"/>
              <a:tailEnd type="arrow"/>
            </a:ln>
            <a:effectLst/>
          </p:spPr>
        </p:cxnSp>
        <p:sp>
          <p:nvSpPr>
            <p:cNvPr id="60" name="Arc 59"/>
            <p:cNvSpPr/>
            <p:nvPr/>
          </p:nvSpPr>
          <p:spPr bwMode="auto">
            <a:xfrm rot="19160395">
              <a:off x="5828433" y="4139822"/>
              <a:ext cx="616963" cy="548753"/>
            </a:xfrm>
            <a:prstGeom prst="arc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341260" y="3777679"/>
              <a:ext cx="10723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latin typeface="+mn-lt"/>
                  <a:cs typeface="Symbol" charset="2"/>
                </a:rPr>
                <a:t>u</a:t>
              </a:r>
              <a:r>
                <a:rPr lang="en-US" sz="1400" baseline="-25000" dirty="0" err="1" smtClean="0">
                  <a:latin typeface="+mn-lt"/>
                  <a:cs typeface="Symbol" charset="2"/>
                </a:rPr>
                <a:t>dn</a:t>
              </a:r>
              <a:r>
                <a:rPr lang="en-US" sz="1400" dirty="0" smtClean="0">
                  <a:latin typeface="+mn-lt"/>
                  <a:cs typeface="Symbol" charset="2"/>
                </a:rPr>
                <a:t>=</a:t>
              </a:r>
              <a:r>
                <a:rPr lang="en-US" sz="1400" dirty="0" err="1" smtClean="0">
                  <a:latin typeface="+mn-lt"/>
                  <a:cs typeface="Symbol" charset="2"/>
                </a:rPr>
                <a:t>u</a:t>
              </a:r>
              <a:r>
                <a:rPr lang="en-US" sz="1400" baseline="-25000" dirty="0" err="1" smtClean="0">
                  <a:latin typeface="+mn-lt"/>
                  <a:cs typeface="Symbol" charset="2"/>
                </a:rPr>
                <a:t>d</a:t>
              </a:r>
              <a:r>
                <a:rPr lang="en-US" sz="1400" dirty="0" smtClean="0">
                  <a:latin typeface="+mn-lt"/>
                  <a:cs typeface="Symbol" charset="2"/>
                </a:rPr>
                <a:t>/u</a:t>
              </a:r>
              <a:r>
                <a:rPr lang="en-US" sz="1400" baseline="-25000" dirty="0" smtClean="0">
                  <a:latin typeface="+mn-lt"/>
                  <a:cs typeface="Symbol" charset="2"/>
                </a:rPr>
                <a:t>n</a:t>
              </a:r>
              <a:r>
                <a:rPr lang="en-US" sz="1400" dirty="0" smtClean="0">
                  <a:latin typeface="+mn-lt"/>
                  <a:cs typeface="Symbol" charset="2"/>
                </a:rPr>
                <a:t>&gt;</a:t>
              </a:r>
              <a:r>
                <a:rPr lang="en-US" sz="1400" dirty="0" smtClean="0">
                  <a:latin typeface="Symbol" charset="2"/>
                  <a:cs typeface="Symbol" charset="2"/>
                </a:rPr>
                <a:t>0</a:t>
              </a:r>
              <a:endParaRPr lang="en-US" sz="14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4499992" y="4869160"/>
            <a:ext cx="4392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400" dirty="0" smtClean="0">
                <a:solidFill>
                  <a:srgbClr val="000090"/>
                </a:solidFill>
                <a:latin typeface="Comic Sans MS"/>
                <a:cs typeface="Comic Sans MS"/>
              </a:rPr>
              <a:t>Uses </a:t>
            </a:r>
            <a:r>
              <a:rPr lang="en-US" sz="14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v</a:t>
            </a:r>
            <a:r>
              <a:rPr lang="en-US" sz="1400" baseline="-250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hit</a:t>
            </a:r>
            <a:r>
              <a:rPr lang="en-US" sz="14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-v</a:t>
            </a:r>
            <a:r>
              <a:rPr lang="en-US" sz="1400" baseline="-250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prediction</a:t>
            </a:r>
            <a:r>
              <a:rPr lang="en-US" sz="1400" baseline="-25000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en-US" sz="1400" dirty="0" smtClean="0">
                <a:solidFill>
                  <a:srgbClr val="000090"/>
                </a:solidFill>
                <a:latin typeface="Comic Sans MS"/>
                <a:cs typeface="Comic Sans MS"/>
              </a:rPr>
              <a:t>so it needs a (-) sign</a:t>
            </a:r>
            <a:endParaRPr lang="en-US" sz="1400" baseline="-250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342900" indent="-342900">
              <a:buFont typeface="Arial"/>
              <a:buChar char="•"/>
            </a:pPr>
            <a:r>
              <a:rPr lang="en-US" sz="1400" dirty="0" smtClean="0">
                <a:solidFill>
                  <a:srgbClr val="000090"/>
                </a:solidFill>
                <a:latin typeface="Comic Sans MS"/>
                <a:cs typeface="Comic Sans MS"/>
              </a:rPr>
              <a:t>track-plane angles sign comes from component </a:t>
            </a:r>
          </a:p>
          <a:p>
            <a:pPr marL="342900" indent="-342900">
              <a:buFont typeface="Arial"/>
              <a:buChar char="•"/>
            </a:pPr>
            <a:r>
              <a:rPr lang="en-US" sz="1400" dirty="0" err="1">
                <a:solidFill>
                  <a:srgbClr val="000090"/>
                </a:solidFill>
                <a:latin typeface="Comic Sans MS"/>
                <a:cs typeface="Comic Sans MS"/>
              </a:rPr>
              <a:t>u</a:t>
            </a:r>
            <a:r>
              <a:rPr lang="en-US" sz="1400" baseline="-25000" dirty="0" err="1">
                <a:solidFill>
                  <a:srgbClr val="000090"/>
                </a:solidFill>
                <a:latin typeface="Comic Sans MS"/>
                <a:cs typeface="Comic Sans MS"/>
              </a:rPr>
              <a:t>dn</a:t>
            </a:r>
            <a:r>
              <a:rPr lang="en-US" sz="1400" dirty="0">
                <a:solidFill>
                  <a:srgbClr val="000090"/>
                </a:solidFill>
                <a:latin typeface="Comic Sans MS"/>
                <a:cs typeface="Comic Sans MS"/>
              </a:rPr>
              <a:t> =- </a:t>
            </a:r>
            <a:r>
              <a:rPr lang="en-US" sz="1400" dirty="0" err="1">
                <a:solidFill>
                  <a:srgbClr val="000090"/>
                </a:solidFill>
                <a:latin typeface="Comic Sans MS"/>
                <a:cs typeface="Comic Sans MS"/>
              </a:rPr>
              <a:t>tan</a:t>
            </a:r>
            <a:r>
              <a:rPr lang="en-US" sz="1400" dirty="0" err="1">
                <a:solidFill>
                  <a:srgbClr val="000090"/>
                </a:solidFill>
                <a:latin typeface="Symbol" charset="2"/>
                <a:cs typeface="Symbol" charset="2"/>
              </a:rPr>
              <a:t>f</a:t>
            </a:r>
            <a:endParaRPr lang="en-US" sz="1400" dirty="0">
              <a:solidFill>
                <a:srgbClr val="000090"/>
              </a:solidFill>
              <a:latin typeface="Symbol" charset="2"/>
              <a:cs typeface="Symbol" charset="2"/>
            </a:endParaRPr>
          </a:p>
          <a:p>
            <a:pPr marL="342900" indent="-342900">
              <a:buFont typeface="Arial"/>
              <a:buChar char="•"/>
            </a:pPr>
            <a:r>
              <a:rPr lang="en-US" sz="14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u</a:t>
            </a:r>
            <a:r>
              <a:rPr lang="en-US" sz="1400" baseline="-250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tn</a:t>
            </a:r>
            <a:r>
              <a:rPr lang="en-US" sz="1400" dirty="0" smtClean="0">
                <a:solidFill>
                  <a:srgbClr val="000090"/>
                </a:solidFill>
                <a:latin typeface="Comic Sans MS"/>
                <a:cs typeface="Comic Sans MS"/>
              </a:rPr>
              <a:t>=tan</a:t>
            </a:r>
            <a:r>
              <a:rPr lang="el-GR" sz="1400" dirty="0" smtClean="0">
                <a:solidFill>
                  <a:srgbClr val="000090"/>
                </a:solidFill>
                <a:latin typeface="Comic Sans MS"/>
                <a:cs typeface="Comic Sans MS"/>
              </a:rPr>
              <a:t>θ</a:t>
            </a:r>
            <a:endParaRPr lang="en-US" sz="1400" dirty="0" smtClean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64" name="Arc 63"/>
          <p:cNvSpPr/>
          <p:nvPr/>
        </p:nvSpPr>
        <p:spPr bwMode="auto">
          <a:xfrm rot="19160395">
            <a:off x="1291929" y="3419744"/>
            <a:ext cx="616963" cy="548753"/>
          </a:xfrm>
          <a:prstGeom prst="arc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65" name="Straight Arrow Connector 64"/>
          <p:cNvCxnSpPr/>
          <p:nvPr/>
        </p:nvCxnSpPr>
        <p:spPr bwMode="auto">
          <a:xfrm flipV="1">
            <a:off x="1403648" y="3140968"/>
            <a:ext cx="720080" cy="108012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00FF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66" name="Straight Arrow Connector 65"/>
          <p:cNvCxnSpPr/>
          <p:nvPr/>
        </p:nvCxnSpPr>
        <p:spPr bwMode="auto">
          <a:xfrm flipV="1">
            <a:off x="5940152" y="3212976"/>
            <a:ext cx="720080" cy="108012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00FF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67" name="TextBox 66"/>
          <p:cNvSpPr txBox="1"/>
          <p:nvPr/>
        </p:nvSpPr>
        <p:spPr>
          <a:xfrm>
            <a:off x="1392565" y="3140968"/>
            <a:ext cx="659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+mn-lt"/>
                <a:cs typeface="Symbol" charset="2"/>
              </a:rPr>
              <a:t>tan</a:t>
            </a:r>
            <a:r>
              <a:rPr lang="en-US" sz="1200" dirty="0" err="1" smtClean="0">
                <a:latin typeface="Symbol" charset="2"/>
                <a:cs typeface="Symbol" charset="2"/>
              </a:rPr>
              <a:t>q</a:t>
            </a:r>
            <a:r>
              <a:rPr lang="en-US" sz="1200" dirty="0" smtClean="0">
                <a:latin typeface="Symbol" charset="2"/>
                <a:cs typeface="Symbol" charset="2"/>
              </a:rPr>
              <a:t>&gt;0</a:t>
            </a:r>
            <a:endParaRPr lang="en-US" sz="1200" dirty="0">
              <a:latin typeface="Symbol" charset="2"/>
              <a:cs typeface="Symbol" charset="2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919832" y="3254782"/>
            <a:ext cx="10445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+mn-lt"/>
                <a:cs typeface="Symbol" charset="2"/>
              </a:rPr>
              <a:t>u</a:t>
            </a:r>
            <a:r>
              <a:rPr lang="en-US" sz="1400" baseline="-25000" dirty="0" err="1" smtClean="0">
                <a:latin typeface="+mn-lt"/>
                <a:cs typeface="Symbol" charset="2"/>
              </a:rPr>
              <a:t>tn</a:t>
            </a:r>
            <a:r>
              <a:rPr lang="en-US" sz="1400" dirty="0" smtClean="0">
                <a:latin typeface="+mn-lt"/>
                <a:cs typeface="Symbol" charset="2"/>
              </a:rPr>
              <a:t>=</a:t>
            </a:r>
            <a:r>
              <a:rPr lang="en-US" sz="1400" dirty="0" err="1" smtClean="0">
                <a:latin typeface="+mn-lt"/>
                <a:cs typeface="Symbol" charset="2"/>
              </a:rPr>
              <a:t>u</a:t>
            </a:r>
            <a:r>
              <a:rPr lang="en-US" sz="1400" baseline="-25000" dirty="0" err="1" smtClean="0">
                <a:latin typeface="+mn-lt"/>
                <a:cs typeface="Symbol" charset="2"/>
              </a:rPr>
              <a:t>t</a:t>
            </a:r>
            <a:r>
              <a:rPr lang="en-US" sz="1400" dirty="0" smtClean="0">
                <a:latin typeface="+mn-lt"/>
                <a:cs typeface="Symbol" charset="2"/>
              </a:rPr>
              <a:t>/u</a:t>
            </a:r>
            <a:r>
              <a:rPr lang="en-US" sz="1400" baseline="-25000" dirty="0" smtClean="0">
                <a:latin typeface="+mn-lt"/>
                <a:cs typeface="Symbol" charset="2"/>
              </a:rPr>
              <a:t>n</a:t>
            </a:r>
            <a:r>
              <a:rPr lang="en-US" sz="1400" dirty="0" smtClean="0">
                <a:latin typeface="+mn-lt"/>
                <a:cs typeface="Symbol" charset="2"/>
              </a:rPr>
              <a:t>&gt;</a:t>
            </a:r>
            <a:r>
              <a:rPr lang="en-US" sz="1400" dirty="0" smtClean="0">
                <a:latin typeface="Symbol" charset="2"/>
                <a:cs typeface="Symbol" charset="2"/>
              </a:rPr>
              <a:t>0</a:t>
            </a:r>
            <a:endParaRPr lang="en-US" sz="1400" dirty="0">
              <a:latin typeface="Symbol" charset="2"/>
              <a:cs typeface="Symbol" charset="2"/>
            </a:endParaRPr>
          </a:p>
        </p:txBody>
      </p:sp>
      <p:sp>
        <p:nvSpPr>
          <p:cNvPr id="69" name="Arc 68"/>
          <p:cNvSpPr/>
          <p:nvPr/>
        </p:nvSpPr>
        <p:spPr bwMode="auto">
          <a:xfrm rot="19160395">
            <a:off x="5835588" y="3572144"/>
            <a:ext cx="616963" cy="548753"/>
          </a:xfrm>
          <a:prstGeom prst="arc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4427984" y="692696"/>
            <a:ext cx="0" cy="532859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0" name="TextBox 69"/>
          <p:cNvSpPr txBox="1"/>
          <p:nvPr/>
        </p:nvSpPr>
        <p:spPr>
          <a:xfrm>
            <a:off x="2925976" y="6309320"/>
            <a:ext cx="2985651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See next page for more details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445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05800" cy="639762"/>
          </a:xfrm>
        </p:spPr>
        <p:txBody>
          <a:bodyPr/>
          <a:lstStyle/>
          <a:p>
            <a:pPr eaLnBrk="1" hangingPunct="1"/>
            <a:r>
              <a:rPr lang="en-US" sz="3200" b="0" dirty="0">
                <a:solidFill>
                  <a:srgbClr val="000090"/>
                </a:solidFill>
                <a:latin typeface="Comic Sans MS"/>
                <a:cs typeface="Comic Sans MS"/>
              </a:rPr>
              <a:t>References</a:t>
            </a:r>
            <a:endParaRPr lang="en-US" b="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ja-JP" altLang="en-US" sz="1600" b="0" dirty="0">
                <a:solidFill>
                  <a:srgbClr val="000090"/>
                </a:solidFill>
                <a:latin typeface="Arial" charset="0"/>
              </a:rPr>
              <a:t>“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The STAR time projection chamber a unique tool for studying high multiplicity events at RHIC</a:t>
            </a:r>
            <a:r>
              <a:rPr lang="ja-JP" altLang="en-US" sz="1600" b="0" dirty="0">
                <a:solidFill>
                  <a:srgbClr val="000090"/>
                </a:solidFill>
                <a:latin typeface="Arial" charset="0"/>
              </a:rPr>
              <a:t>”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, </a:t>
            </a:r>
            <a:r>
              <a:rPr lang="en-US" altLang="ja-JP" sz="1600" b="0" dirty="0" err="1">
                <a:solidFill>
                  <a:srgbClr val="000090"/>
                </a:solidFill>
                <a:latin typeface="Arial" charset="0"/>
              </a:rPr>
              <a:t>M.Anderson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 et al., NIM A499: 652,2003.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ja-JP" altLang="en-US" sz="1600" b="0" dirty="0">
                <a:solidFill>
                  <a:srgbClr val="000090"/>
                </a:solidFill>
                <a:latin typeface="Arial" charset="0"/>
              </a:rPr>
              <a:t>“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The laser system for the STAR time projection chamber</a:t>
            </a:r>
            <a:r>
              <a:rPr lang="ja-JP" altLang="en-US" sz="1600" b="0" dirty="0">
                <a:solidFill>
                  <a:srgbClr val="000090"/>
                </a:solidFill>
                <a:latin typeface="Arial" charset="0"/>
              </a:rPr>
              <a:t>”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, J. Abele et al., NIM A499: 692,2003.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ja-JP" altLang="en-US" sz="1600" b="0" dirty="0">
                <a:solidFill>
                  <a:srgbClr val="000090"/>
                </a:solidFill>
                <a:latin typeface="Arial" charset="0"/>
              </a:rPr>
              <a:t>“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Correcting for distortions due to ionization in the STAR TPC</a:t>
            </a:r>
            <a:r>
              <a:rPr lang="ja-JP" altLang="en-US" sz="1600" b="0" dirty="0">
                <a:solidFill>
                  <a:srgbClr val="000090"/>
                </a:solidFill>
                <a:latin typeface="Arial" charset="0"/>
              </a:rPr>
              <a:t>”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, G. Van Buren et </a:t>
            </a:r>
            <a:r>
              <a:rPr lang="en-US" altLang="ja-JP" sz="1600" b="0" dirty="0" err="1">
                <a:solidFill>
                  <a:srgbClr val="000090"/>
                </a:solidFill>
                <a:latin typeface="Arial" charset="0"/>
              </a:rPr>
              <a:t>al.,NIM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 A566:22-25,2006. 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ja-JP" altLang="en-US" sz="1600" b="0" dirty="0">
                <a:solidFill>
                  <a:srgbClr val="000090"/>
                </a:solidFill>
                <a:latin typeface="Arial" charset="0"/>
              </a:rPr>
              <a:t>“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The STAR Silicon Vertex Tracker</a:t>
            </a:r>
            <a:r>
              <a:rPr lang="ja-JP" altLang="en-US" sz="1600" b="0" dirty="0">
                <a:solidFill>
                  <a:srgbClr val="000090"/>
                </a:solidFill>
                <a:latin typeface="Arial" charset="0"/>
              </a:rPr>
              <a:t>”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 A large area Silicon Drift Detector</a:t>
            </a:r>
            <a:r>
              <a:rPr lang="ja-JP" altLang="en-US" sz="1600" b="0" dirty="0">
                <a:solidFill>
                  <a:srgbClr val="000090"/>
                </a:solidFill>
                <a:latin typeface="Arial" charset="0"/>
              </a:rPr>
              <a:t>”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, </a:t>
            </a:r>
            <a:r>
              <a:rPr lang="en-US" altLang="ja-JP" sz="1600" b="0" dirty="0" err="1">
                <a:solidFill>
                  <a:srgbClr val="000090"/>
                </a:solidFill>
                <a:latin typeface="Arial" charset="0"/>
              </a:rPr>
              <a:t>R.Bellwied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 et Al., NIM A499: 640, 2003.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ja-JP" altLang="en-US" sz="1600" b="0" dirty="0">
                <a:solidFill>
                  <a:srgbClr val="000090"/>
                </a:solidFill>
                <a:latin typeface="Arial" charset="0"/>
              </a:rPr>
              <a:t>“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The STAR silicon strip-detector (SSD)</a:t>
            </a:r>
            <a:r>
              <a:rPr lang="ja-JP" altLang="en-US" sz="1600" b="0" dirty="0">
                <a:solidFill>
                  <a:srgbClr val="000090"/>
                </a:solidFill>
                <a:latin typeface="Arial" charset="0"/>
              </a:rPr>
              <a:t>”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, </a:t>
            </a:r>
            <a:r>
              <a:rPr lang="en-US" altLang="ja-JP" sz="1600" b="0" dirty="0" err="1">
                <a:solidFill>
                  <a:srgbClr val="000090"/>
                </a:solidFill>
                <a:latin typeface="Arial" charset="0"/>
              </a:rPr>
              <a:t>L.Arnold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 et al., NIM 2003 A499: 652, 2003.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ja-JP" altLang="en-US" sz="1600" b="0" dirty="0">
                <a:solidFill>
                  <a:srgbClr val="000090"/>
                </a:solidFill>
                <a:latin typeface="Arial" charset="0"/>
              </a:rPr>
              <a:t>“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Alignment Strategy for the SMT Barrel Detectors</a:t>
            </a:r>
            <a:r>
              <a:rPr lang="ja-JP" altLang="en-US" sz="1600" b="0" dirty="0">
                <a:solidFill>
                  <a:srgbClr val="000090"/>
                </a:solidFill>
                <a:latin typeface="Arial" charset="0"/>
              </a:rPr>
              <a:t>”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, </a:t>
            </a:r>
            <a:r>
              <a:rPr lang="en-US" altLang="ja-JP" sz="1600" b="0" dirty="0" err="1">
                <a:solidFill>
                  <a:srgbClr val="000090"/>
                </a:solidFill>
                <a:latin typeface="Arial" charset="0"/>
              </a:rPr>
              <a:t>D.Chakborty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, </a:t>
            </a:r>
            <a:r>
              <a:rPr lang="en-US" altLang="ja-JP" sz="1600" b="0" dirty="0" err="1">
                <a:solidFill>
                  <a:srgbClr val="000090"/>
                </a:solidFill>
                <a:latin typeface="Arial" charset="0"/>
              </a:rPr>
              <a:t>J.D.Hobbs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, October 13, 1999. D0 Note (unpublished)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ja-JP" altLang="en-US" sz="1600" b="0" dirty="0">
                <a:solidFill>
                  <a:srgbClr val="000090"/>
                </a:solidFill>
                <a:latin typeface="Arial" charset="0"/>
              </a:rPr>
              <a:t>“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Sensor Alignment by Tracks</a:t>
            </a:r>
            <a:r>
              <a:rPr lang="ja-JP" altLang="en-US" sz="1600" b="0" dirty="0">
                <a:solidFill>
                  <a:srgbClr val="000090"/>
                </a:solidFill>
                <a:latin typeface="Arial" charset="0"/>
              </a:rPr>
              <a:t>”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, </a:t>
            </a:r>
            <a:r>
              <a:rPr lang="en-US" altLang="ja-JP" sz="1600" b="0" dirty="0" err="1">
                <a:solidFill>
                  <a:srgbClr val="000090"/>
                </a:solidFill>
                <a:latin typeface="Arial" charset="0"/>
              </a:rPr>
              <a:t>V.Karimaki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 et </a:t>
            </a:r>
            <a:r>
              <a:rPr lang="en-US" altLang="ja-JP" sz="1600" b="0" dirty="0" err="1">
                <a:solidFill>
                  <a:srgbClr val="000090"/>
                </a:solidFill>
                <a:latin typeface="Arial" charset="0"/>
              </a:rPr>
              <a:t>al.,CMS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</a:rPr>
              <a:t> CR-2004/009 (presented at CHEP 2003</a:t>
            </a:r>
            <a:r>
              <a:rPr lang="en-US" altLang="ja-JP" sz="1600" b="0" dirty="0" smtClean="0">
                <a:solidFill>
                  <a:srgbClr val="000090"/>
                </a:solidFill>
                <a:latin typeface="Arial" charset="0"/>
              </a:rPr>
              <a:t>)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altLang="ja-JP" sz="1400" b="0" dirty="0">
                <a:solidFill>
                  <a:srgbClr val="000090"/>
                </a:solidFill>
                <a:latin typeface="Arial" charset="0"/>
              </a:rPr>
              <a:t>http://</a:t>
            </a:r>
            <a:r>
              <a:rPr lang="en-US" altLang="ja-JP" sz="1400" b="0" dirty="0" err="1">
                <a:solidFill>
                  <a:srgbClr val="000090"/>
                </a:solidFill>
                <a:latin typeface="Arial" charset="0"/>
              </a:rPr>
              <a:t>phys.kent.edu</a:t>
            </a:r>
            <a:r>
              <a:rPr lang="en-US" altLang="ja-JP" sz="1400" b="0" dirty="0">
                <a:solidFill>
                  <a:srgbClr val="000090"/>
                </a:solidFill>
                <a:latin typeface="Arial" charset="0"/>
              </a:rPr>
              <a:t>/~</a:t>
            </a:r>
            <a:r>
              <a:rPr lang="en-US" altLang="ja-JP" sz="1400" b="0" dirty="0" err="1">
                <a:solidFill>
                  <a:srgbClr val="000090"/>
                </a:solidFill>
                <a:latin typeface="Arial" charset="0"/>
              </a:rPr>
              <a:t>margetis</a:t>
            </a:r>
            <a:r>
              <a:rPr lang="en-US" altLang="ja-JP" sz="1400" b="0" dirty="0">
                <a:solidFill>
                  <a:srgbClr val="000090"/>
                </a:solidFill>
                <a:latin typeface="Arial" charset="0"/>
              </a:rPr>
              <a:t>/STAR/HFT/Survey/</a:t>
            </a:r>
            <a:r>
              <a:rPr lang="en-US" altLang="ja-JP" sz="1400" b="0" dirty="0" err="1">
                <a:solidFill>
                  <a:srgbClr val="000090"/>
                </a:solidFill>
                <a:latin typeface="Arial" charset="0"/>
              </a:rPr>
              <a:t>SVTSmallScaleSelfAlignment.pdf</a:t>
            </a:r>
            <a:endParaRPr lang="en-US" altLang="ja-JP" sz="1400" b="0" dirty="0" smtClean="0">
              <a:solidFill>
                <a:srgbClr val="000090"/>
              </a:solidFill>
              <a:latin typeface="Arial" charset="0"/>
            </a:endParaRPr>
          </a:p>
          <a:p>
            <a:pPr marL="609600" indent="-609600" eaLnBrk="1" hangingPunct="1">
              <a:buFontTx/>
              <a:buAutoNum type="arabicPeriod"/>
            </a:pPr>
            <a:r>
              <a:rPr lang="en-US" sz="1400" b="0" dirty="0" smtClean="0">
                <a:solidFill>
                  <a:srgbClr val="000090"/>
                </a:solidFill>
                <a:latin typeface="Arial" charset="0"/>
              </a:rPr>
              <a:t>http</a:t>
            </a:r>
            <a:r>
              <a:rPr lang="en-US" sz="1400" b="0" dirty="0">
                <a:solidFill>
                  <a:srgbClr val="000090"/>
                </a:solidFill>
                <a:latin typeface="Arial" charset="0"/>
              </a:rPr>
              <a:t>://</a:t>
            </a:r>
            <a:r>
              <a:rPr lang="en-US" sz="1400" b="0" dirty="0" err="1">
                <a:solidFill>
                  <a:srgbClr val="000090"/>
                </a:solidFill>
                <a:latin typeface="Arial" charset="0"/>
              </a:rPr>
              <a:t>phys.kent.edu</a:t>
            </a:r>
            <a:r>
              <a:rPr lang="en-US" sz="1400" b="0" dirty="0">
                <a:solidFill>
                  <a:srgbClr val="000090"/>
                </a:solidFill>
                <a:latin typeface="Arial" charset="0"/>
              </a:rPr>
              <a:t>/~</a:t>
            </a:r>
            <a:r>
              <a:rPr lang="en-US" sz="1400" b="0" dirty="0" err="1">
                <a:solidFill>
                  <a:srgbClr val="000090"/>
                </a:solidFill>
                <a:latin typeface="Arial" charset="0"/>
              </a:rPr>
              <a:t>margetis</a:t>
            </a:r>
            <a:r>
              <a:rPr lang="en-US" sz="1400" b="0" dirty="0">
                <a:solidFill>
                  <a:srgbClr val="000090"/>
                </a:solidFill>
                <a:latin typeface="Arial" charset="0"/>
              </a:rPr>
              <a:t>/STAR/HFT/Survey/</a:t>
            </a:r>
            <a:r>
              <a:rPr lang="en-US" sz="1400" b="0" dirty="0" err="1">
                <a:solidFill>
                  <a:srgbClr val="000090"/>
                </a:solidFill>
                <a:latin typeface="Arial" charset="0"/>
              </a:rPr>
              <a:t>SVT_Alignment_JPCSL.pdf</a:t>
            </a:r>
            <a:endParaRPr lang="en-US" sz="1400" b="0" dirty="0" smtClean="0">
              <a:solidFill>
                <a:srgbClr val="000090"/>
              </a:solidFill>
              <a:latin typeface="Arial" charset="0"/>
            </a:endParaRPr>
          </a:p>
          <a:p>
            <a:pPr marL="609600" indent="-609600" eaLnBrk="1" hangingPunct="1">
              <a:buFontTx/>
              <a:buAutoNum type="arabicPeriod"/>
            </a:pPr>
            <a:endParaRPr lang="en-US" sz="1600" b="0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06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3C492E-BBF2-1A4D-BF83-C7D997C42114}" type="slidenum">
              <a:rPr lang="en-US" sz="1400"/>
              <a:pPr eaLnBrk="1" hangingPunct="1"/>
              <a:t>41</a:t>
            </a:fld>
            <a:endParaRPr lang="en-US" sz="1400"/>
          </a:p>
        </p:txBody>
      </p:sp>
      <p:pic>
        <p:nvPicPr>
          <p:cNvPr id="44034" name="Picture 2" descr="Snapshot 2007-05-09 17-25-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r="1666"/>
          <a:stretch>
            <a:fillRect/>
          </a:stretch>
        </p:blipFill>
        <p:spPr bwMode="auto">
          <a:xfrm>
            <a:off x="76200" y="2133600"/>
            <a:ext cx="8915400" cy="1219200"/>
          </a:xfrm>
          <a:prstGeom prst="rect">
            <a:avLst/>
          </a:prstGeom>
          <a:noFill/>
          <a:ln w="38100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6" name="Text Box 9"/>
          <p:cNvSpPr txBox="1">
            <a:spLocks noChangeArrowheads="1"/>
          </p:cNvSpPr>
          <p:nvPr/>
        </p:nvSpPr>
        <p:spPr bwMode="auto">
          <a:xfrm>
            <a:off x="228600" y="6521450"/>
            <a:ext cx="5181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err="1">
                <a:solidFill>
                  <a:schemeClr val="accent2"/>
                </a:solidFill>
              </a:rPr>
              <a:t>D.Chakraborty</a:t>
            </a:r>
            <a:r>
              <a:rPr lang="en-US" dirty="0">
                <a:solidFill>
                  <a:schemeClr val="accent2"/>
                </a:solidFill>
              </a:rPr>
              <a:t>, </a:t>
            </a:r>
            <a:r>
              <a:rPr lang="en-US" dirty="0" err="1">
                <a:solidFill>
                  <a:schemeClr val="accent2"/>
                </a:solidFill>
              </a:rPr>
              <a:t>J.D.Hobbs</a:t>
            </a:r>
            <a:r>
              <a:rPr lang="en-US" dirty="0">
                <a:solidFill>
                  <a:schemeClr val="accent2"/>
                </a:solidFill>
              </a:rPr>
              <a:t>, D0 note Oct.13, 1999</a:t>
            </a:r>
          </a:p>
        </p:txBody>
      </p:sp>
    </p:spTree>
    <p:extLst>
      <p:ext uri="{BB962C8B-B14F-4D97-AF65-F5344CB8AC3E}">
        <p14:creationId xmlns:p14="http://schemas.microsoft.com/office/powerpoint/2010/main" val="1955193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2680795-B66E-FB41-93B2-E20FF5519F0D}" type="slidenum">
              <a:rPr lang="en-US" sz="1400"/>
              <a:pPr eaLnBrk="1" hangingPunct="1"/>
              <a:t>42</a:t>
            </a:fld>
            <a:endParaRPr lang="en-US" sz="140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752600"/>
            <a:ext cx="57150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41"/>
          <a:stretch>
            <a:fillRect/>
          </a:stretch>
        </p:blipFill>
        <p:spPr bwMode="auto">
          <a:xfrm>
            <a:off x="1447800" y="71438"/>
            <a:ext cx="6324600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0888"/>
            <a:ext cx="35814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r="1666"/>
          <a:stretch>
            <a:fillRect/>
          </a:stretch>
        </p:blipFill>
        <p:spPr bwMode="auto">
          <a:xfrm>
            <a:off x="838200" y="5334000"/>
            <a:ext cx="7010400" cy="965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Box 7"/>
          <p:cNvSpPr txBox="1">
            <a:spLocks noChangeArrowheads="1"/>
          </p:cNvSpPr>
          <p:nvPr/>
        </p:nvSpPr>
        <p:spPr bwMode="auto">
          <a:xfrm flipH="1">
            <a:off x="122238" y="6519863"/>
            <a:ext cx="57451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http://drupal.star.bnl.gov/STAR/comp/calib/svt/selfalign</a:t>
            </a:r>
          </a:p>
        </p:txBody>
      </p:sp>
    </p:spTree>
    <p:extLst>
      <p:ext uri="{BB962C8B-B14F-4D97-AF65-F5344CB8AC3E}">
        <p14:creationId xmlns:p14="http://schemas.microsoft.com/office/powerpoint/2010/main" val="1248524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4" descr="Deriv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1"/>
          <a:stretch/>
        </p:blipFill>
        <p:spPr bwMode="auto">
          <a:xfrm>
            <a:off x="2438400" y="0"/>
            <a:ext cx="5517975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71CF5-9CC1-A442-B6F0-FFA50AAE124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079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Snapshot 2007-05-09 17-25-4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66"/>
          <a:stretch/>
        </p:blipFill>
        <p:spPr bwMode="auto">
          <a:xfrm>
            <a:off x="0" y="0"/>
            <a:ext cx="9144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r="1666" b="47917"/>
          <a:stretch/>
        </p:blipFill>
        <p:spPr bwMode="auto">
          <a:xfrm>
            <a:off x="899592" y="1124744"/>
            <a:ext cx="7083896" cy="635000"/>
          </a:xfrm>
          <a:prstGeom prst="rect">
            <a:avLst/>
          </a:prstGeom>
          <a:noFill/>
          <a:ln w="38100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2780928"/>
            <a:ext cx="741682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…which after the convention corrections reach agreement with the exception of </a:t>
            </a:r>
            <a:r>
              <a:rPr lang="en-US" sz="16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Chakraborty</a:t>
            </a:r>
            <a:r>
              <a:rPr lang="en-US" sz="1600" dirty="0" smtClean="0">
                <a:solidFill>
                  <a:srgbClr val="000090"/>
                </a:solidFill>
                <a:latin typeface="Comic Sans MS"/>
                <a:cs typeface="Comic Sans MS"/>
              </a:rPr>
              <a:t> that has a sign problem [must be a typo]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1615325"/>
              </p:ext>
            </p:extLst>
          </p:nvPr>
        </p:nvGraphicFramePr>
        <p:xfrm>
          <a:off x="1089744" y="3501008"/>
          <a:ext cx="6578600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32" name="Equation" r:id="rId6" imgW="3136900" imgH="215900" progId="Equation.3">
                  <p:embed/>
                </p:oleObj>
              </mc:Choice>
              <mc:Fallback>
                <p:oleObj name="Equation" r:id="rId6" imgW="3136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89744" y="3501008"/>
                        <a:ext cx="6578600" cy="441325"/>
                      </a:xfrm>
                      <a:prstGeom prst="rect">
                        <a:avLst/>
                      </a:prstGeom>
                      <a:solidFill>
                        <a:srgbClr val="F2F2F2"/>
                      </a:solidFill>
                      <a:ln>
                        <a:solidFill>
                          <a:srgbClr val="FF66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" descr="Snapshot 2007-05-09 17-25-4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7370" r="12207" b="83366"/>
          <a:stretch/>
        </p:blipFill>
        <p:spPr bwMode="auto">
          <a:xfrm>
            <a:off x="1141536" y="4869160"/>
            <a:ext cx="7138864" cy="60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5580112" y="3356992"/>
            <a:ext cx="1008112" cy="2232248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83768" y="5805264"/>
            <a:ext cx="51845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Need to reconcile this sign – most likely a typo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My Math shows others to be right</a:t>
            </a:r>
          </a:p>
        </p:txBody>
      </p:sp>
      <p:pic>
        <p:nvPicPr>
          <p:cNvPr id="3" name="Picture 2" descr="Screen Shot 2013-05-05 at 11.07.35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44824"/>
            <a:ext cx="6984776" cy="720080"/>
          </a:xfrm>
          <a:prstGeom prst="rect">
            <a:avLst/>
          </a:prstGeom>
          <a:ln>
            <a:solidFill>
              <a:srgbClr val="00CC99"/>
            </a:solidFill>
          </a:ln>
        </p:spPr>
      </p:pic>
      <p:cxnSp>
        <p:nvCxnSpPr>
          <p:cNvPr id="5" name="Straight Arrow Connector 4"/>
          <p:cNvCxnSpPr>
            <a:stCxn id="9" idx="0"/>
          </p:cNvCxnSpPr>
          <p:nvPr/>
        </p:nvCxnSpPr>
        <p:spPr bwMode="auto">
          <a:xfrm flipV="1">
            <a:off x="5076056" y="5301208"/>
            <a:ext cx="504056" cy="50405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813191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-17760" y="0"/>
            <a:ext cx="5309840" cy="476672"/>
          </a:xfrm>
        </p:spPr>
        <p:txBody>
          <a:bodyPr/>
          <a:lstStyle/>
          <a:p>
            <a:pPr marL="0" indent="0">
              <a:buNone/>
            </a:pPr>
            <a:r>
              <a:rPr lang="en-US" b="0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Local PXL system definitions (offline)</a:t>
            </a:r>
            <a:endParaRPr lang="en-US" b="0" dirty="0">
              <a:solidFill>
                <a:srgbClr val="0000FF"/>
              </a:solidFill>
              <a:latin typeface="Comic Sans MS" charset="0"/>
              <a:cs typeface="Comic Sans MS" charset="0"/>
            </a:endParaRPr>
          </a:p>
          <a:p>
            <a:pPr marL="0" indent="0">
              <a:buNone/>
            </a:pPr>
            <a:endParaRPr lang="en-US" sz="1600" b="0" dirty="0">
              <a:solidFill>
                <a:srgbClr val="000090"/>
              </a:solidFill>
              <a:latin typeface="Comic Sans MS" charset="0"/>
              <a:cs typeface="Comic Sans MS" charset="0"/>
            </a:endParaRPr>
          </a:p>
        </p:txBody>
      </p:sp>
      <p:pic>
        <p:nvPicPr>
          <p:cNvPr id="8" name="Picture 7" descr="Screen Shot 2012-10-18 at 10.18.32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" t="30403" r="37498" b="6302"/>
          <a:stretch/>
        </p:blipFill>
        <p:spPr>
          <a:xfrm>
            <a:off x="971600" y="1268760"/>
            <a:ext cx="2499360" cy="2042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3717032"/>
            <a:ext cx="7873506" cy="216024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 rot="2251012">
            <a:off x="1876285" y="1536461"/>
            <a:ext cx="1590406" cy="977411"/>
            <a:chOff x="-378657" y="2591212"/>
            <a:chExt cx="4219428" cy="2223876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 rot="19348988" flipV="1">
              <a:off x="1017513" y="3318026"/>
              <a:ext cx="180575" cy="1034942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" name="Straight Arrow Connector 12"/>
            <p:cNvCxnSpPr/>
            <p:nvPr/>
          </p:nvCxnSpPr>
          <p:spPr bwMode="auto">
            <a:xfrm rot="19348988" flipV="1">
              <a:off x="1092151" y="3506501"/>
              <a:ext cx="1708903" cy="37959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 rot="19348988" flipH="1" flipV="1">
              <a:off x="284585" y="3423304"/>
              <a:ext cx="764161" cy="119877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 rot="19348988">
              <a:off x="152491" y="2591212"/>
              <a:ext cx="2054975" cy="5777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  <a:latin typeface="Comic Sans MS"/>
                  <a:cs typeface="Comic Sans MS"/>
                </a:rPr>
                <a:t>w</a:t>
              </a:r>
              <a:r>
                <a:rPr lang="en-US" sz="105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 (away)</a:t>
              </a:r>
              <a:endParaRPr lang="en-US" sz="1050" b="1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rot="19348988">
              <a:off x="1847230" y="3147989"/>
              <a:ext cx="1993541" cy="577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  <a:latin typeface="Comic Sans MS"/>
                  <a:cs typeface="Comic Sans MS"/>
                </a:rPr>
                <a:t>v</a:t>
              </a:r>
              <a:r>
                <a:rPr lang="en-US" sz="105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 (West)</a:t>
              </a:r>
              <a:endParaRPr lang="en-US" sz="1050" b="1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1376434">
              <a:off x="-378657" y="4237360"/>
              <a:ext cx="2225090" cy="577728"/>
            </a:xfrm>
            <a:prstGeom prst="rect">
              <a:avLst/>
            </a:prstGeom>
            <a:solidFill>
              <a:srgbClr val="3366FF"/>
            </a:solidFill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  <a:latin typeface="Comic Sans MS"/>
                  <a:cs typeface="Comic Sans MS"/>
                </a:rPr>
                <a:t>u</a:t>
              </a:r>
              <a:r>
                <a:rPr lang="en-US" sz="1050" b="1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 (across)</a:t>
              </a:r>
              <a:endParaRPr lang="en-US" sz="1050" b="1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 rot="3261967">
            <a:off x="4830460" y="3638212"/>
            <a:ext cx="1351612" cy="1467700"/>
            <a:chOff x="-99833" y="1496220"/>
            <a:chExt cx="3585901" cy="3339418"/>
          </a:xfrm>
          <a:noFill/>
        </p:grpSpPr>
        <p:cxnSp>
          <p:nvCxnSpPr>
            <p:cNvPr id="26" name="Straight Arrow Connector 25"/>
            <p:cNvCxnSpPr/>
            <p:nvPr/>
          </p:nvCxnSpPr>
          <p:spPr bwMode="auto">
            <a:xfrm flipV="1">
              <a:off x="1403648" y="2420888"/>
              <a:ext cx="0" cy="1872208"/>
            </a:xfrm>
            <a:prstGeom prst="straightConnector1">
              <a:avLst/>
            </a:prstGeom>
            <a:grp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 bwMode="auto">
            <a:xfrm flipV="1">
              <a:off x="1403648" y="2996952"/>
              <a:ext cx="1224136" cy="1296144"/>
            </a:xfrm>
            <a:prstGeom prst="straightConnector1">
              <a:avLst/>
            </a:prstGeom>
            <a:grp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 bwMode="auto">
            <a:xfrm rot="19348988" flipH="1" flipV="1">
              <a:off x="341665" y="3567460"/>
              <a:ext cx="774628" cy="1034947"/>
            </a:xfrm>
            <a:prstGeom prst="straightConnector1">
              <a:avLst/>
            </a:prstGeom>
            <a:grp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9" name="TextBox 28"/>
            <p:cNvSpPr txBox="1"/>
            <p:nvPr/>
          </p:nvSpPr>
          <p:spPr>
            <a:xfrm rot="18338033">
              <a:off x="1072921" y="1396016"/>
              <a:ext cx="779449" cy="979858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w</a:t>
              </a:r>
              <a:endParaRPr lang="en-US" sz="18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18338033">
              <a:off x="2488506" y="2577870"/>
              <a:ext cx="770302" cy="1224822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v</a:t>
              </a:r>
              <a:endParaRPr lang="en-US" sz="24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18715781">
              <a:off x="120418" y="3831065"/>
              <a:ext cx="784322" cy="1224824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Comic Sans MS"/>
                  <a:cs typeface="Comic Sans MS"/>
                </a:rPr>
                <a:t>u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1763688" y="764704"/>
            <a:ext cx="100811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sensor</a:t>
            </a:r>
            <a:endParaRPr lang="en-US" sz="1800" dirty="0"/>
          </a:p>
        </p:txBody>
      </p:sp>
      <p:sp>
        <p:nvSpPr>
          <p:cNvPr id="48" name="TextBox 47"/>
          <p:cNvSpPr txBox="1"/>
          <p:nvPr/>
        </p:nvSpPr>
        <p:spPr>
          <a:xfrm>
            <a:off x="4211960" y="3284984"/>
            <a:ext cx="100811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ladder</a:t>
            </a:r>
            <a:endParaRPr lang="en-US" sz="1800" dirty="0"/>
          </a:p>
        </p:txBody>
      </p:sp>
      <p:sp>
        <p:nvSpPr>
          <p:cNvPr id="49" name="TextBox 48"/>
          <p:cNvSpPr txBox="1"/>
          <p:nvPr/>
        </p:nvSpPr>
        <p:spPr>
          <a:xfrm>
            <a:off x="4139952" y="1340768"/>
            <a:ext cx="4824536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0000FF"/>
                </a:solidFill>
              </a:rPr>
              <a:t>PXL Sector origin is the same as STAR global</a:t>
            </a:r>
          </a:p>
          <a:p>
            <a:pPr marL="742856" lvl="1" indent="-285750">
              <a:buFont typeface="Arial"/>
              <a:buChar char="•"/>
            </a:pPr>
            <a:r>
              <a:rPr lang="en-US" sz="1800" dirty="0" smtClean="0">
                <a:solidFill>
                  <a:srgbClr val="0000FF"/>
                </a:solidFill>
              </a:rPr>
              <a:t>use same convention as in SSD/IST (as a whole) and IDS to simplify software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9672" y="4149080"/>
            <a:ext cx="1075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EAST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64288" y="4293096"/>
            <a:ext cx="1155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WEST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483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146284" y="2402870"/>
            <a:ext cx="184666" cy="369332"/>
          </a:xfrm>
          <a:prstGeom prst="rect">
            <a:avLst/>
          </a:prstGeom>
          <a:noFill/>
          <a:ln w="3175" cmpd="sng">
            <a:solidFill>
              <a:schemeClr val="tx1"/>
            </a:solidFill>
            <a:prstDash val="dot"/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6084168" y="2132856"/>
            <a:ext cx="2742316" cy="3509684"/>
            <a:chOff x="285660" y="429410"/>
            <a:chExt cx="5753995" cy="5819381"/>
          </a:xfrm>
        </p:grpSpPr>
        <p:pic>
          <p:nvPicPr>
            <p:cNvPr id="11" name="Picture 10" descr="Screen Shot 2013-06-07 at 12.33.33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660" y="429410"/>
              <a:ext cx="5753995" cy="5819381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3663996" y="4504243"/>
              <a:ext cx="1142143" cy="3563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>
              <a:off x="2604087" y="4239281"/>
              <a:ext cx="2585813" cy="1196866"/>
            </a:xfrm>
            <a:prstGeom prst="line">
              <a:avLst/>
            </a:prstGeom>
            <a:ln w="3175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/>
          <p:cNvCxnSpPr/>
          <p:nvPr/>
        </p:nvCxnSpPr>
        <p:spPr>
          <a:xfrm flipH="1">
            <a:off x="7524328" y="4673456"/>
            <a:ext cx="480460" cy="264955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80312" y="4581128"/>
            <a:ext cx="278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u</a:t>
            </a:r>
            <a:endParaRPr lang="en-US" sz="1400" b="1" dirty="0">
              <a:solidFill>
                <a:srgbClr val="0000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5660" y="429410"/>
            <a:ext cx="5366460" cy="4655774"/>
            <a:chOff x="285660" y="429410"/>
            <a:chExt cx="3588490" cy="3572327"/>
          </a:xfrm>
        </p:grpSpPr>
        <p:grpSp>
          <p:nvGrpSpPr>
            <p:cNvPr id="9" name="Group 8"/>
            <p:cNvGrpSpPr/>
            <p:nvPr/>
          </p:nvGrpSpPr>
          <p:grpSpPr>
            <a:xfrm flipH="1">
              <a:off x="285660" y="429410"/>
              <a:ext cx="3588490" cy="3572327"/>
              <a:chOff x="285660" y="429410"/>
              <a:chExt cx="5753995" cy="5819381"/>
            </a:xfrm>
          </p:grpSpPr>
          <p:pic>
            <p:nvPicPr>
              <p:cNvPr id="4" name="Picture 3" descr="Screen Shot 2013-06-07 at 12.33.33 PM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660" y="429410"/>
                <a:ext cx="5753995" cy="5819381"/>
              </a:xfrm>
              <a:prstGeom prst="rect">
                <a:avLst/>
              </a:prstGeom>
            </p:spPr>
          </p:pic>
          <p:sp>
            <p:nvSpPr>
              <p:cNvPr id="5" name="Oval 4"/>
              <p:cNvSpPr/>
              <p:nvPr/>
            </p:nvSpPr>
            <p:spPr>
              <a:xfrm>
                <a:off x="3663996" y="4504243"/>
                <a:ext cx="1142143" cy="356315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" name="Straight Connector 6"/>
              <p:cNvCxnSpPr/>
              <p:nvPr/>
            </p:nvCxnSpPr>
            <p:spPr>
              <a:xfrm flipH="1">
                <a:off x="2604087" y="4239281"/>
                <a:ext cx="2585813" cy="1196866"/>
              </a:xfrm>
              <a:prstGeom prst="line">
                <a:avLst/>
              </a:prstGeom>
              <a:ln w="3175" cmpd="sng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Straight Connector 15"/>
            <p:cNvCxnSpPr/>
            <p:nvPr/>
          </p:nvCxnSpPr>
          <p:spPr>
            <a:xfrm flipH="1" flipV="1">
              <a:off x="2411760" y="1124744"/>
              <a:ext cx="552468" cy="288032"/>
            </a:xfrm>
            <a:prstGeom prst="line">
              <a:avLst/>
            </a:prstGeom>
            <a:ln w="12700" cmpd="sng">
              <a:solidFill>
                <a:srgbClr val="0000FF"/>
              </a:solidFill>
              <a:prstDash val="solid"/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555776" y="908720"/>
              <a:ext cx="2789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</a:rPr>
                <a:t>u</a:t>
              </a:r>
              <a:endParaRPr lang="en-US" sz="1400" b="1" dirty="0">
                <a:solidFill>
                  <a:srgbClr val="0000FF"/>
                </a:solidFill>
              </a:endParaRPr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2627784" y="949360"/>
            <a:ext cx="2304257" cy="1080120"/>
          </a:xfrm>
          <a:prstGeom prst="line">
            <a:avLst/>
          </a:prstGeom>
          <a:ln w="3175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848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4680520" cy="504056"/>
          </a:xfrm>
        </p:spPr>
        <p:txBody>
          <a:bodyPr/>
          <a:lstStyle/>
          <a:p>
            <a:r>
              <a:rPr lang="en-US" sz="2400" b="0" dirty="0" smtClean="0">
                <a:solidFill>
                  <a:srgbClr val="0000FF"/>
                </a:solidFill>
              </a:rPr>
              <a:t>Offline use of Geometry Info</a:t>
            </a:r>
            <a:endParaRPr lang="en-US" sz="2400" b="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6333826"/>
              </p:ext>
            </p:extLst>
          </p:nvPr>
        </p:nvGraphicFramePr>
        <p:xfrm>
          <a:off x="5292080" y="5445224"/>
          <a:ext cx="2201929" cy="573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00" name="Equation" r:id="rId3" imgW="927100" imgH="241300" progId="Equation.3">
                  <p:embed/>
                </p:oleObj>
              </mc:Choice>
              <mc:Fallback>
                <p:oleObj name="Equation" r:id="rId3" imgW="927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92080" y="5445224"/>
                        <a:ext cx="2201929" cy="573105"/>
                      </a:xfrm>
                      <a:prstGeom prst="rect">
                        <a:avLst/>
                      </a:prstGeom>
                      <a:solidFill>
                        <a:srgbClr val="F2F2F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323528" y="1484784"/>
            <a:ext cx="86409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Local-to-Global  transforms are done in terms of </a:t>
            </a:r>
            <a:r>
              <a:rPr lang="en-US" sz="2000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TGeoHMatrix</a:t>
            </a:r>
            <a:endParaRPr lang="en-US" sz="2000" b="1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This can be e.g. the center of a sensor or a pixel. 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>
              <a:latin typeface="Comic Sans MS"/>
              <a:cs typeface="Comic Sans MS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d,n,t</a:t>
            </a:r>
            <a:r>
              <a:rPr lang="en-US" sz="2000" dirty="0" smtClean="0">
                <a:latin typeface="Comic Sans MS"/>
                <a:cs typeface="Comic Sans MS"/>
              </a:rPr>
              <a:t> are unit vectors and </a:t>
            </a:r>
            <a:r>
              <a:rPr lang="en-US" sz="2000" dirty="0">
                <a:solidFill>
                  <a:srgbClr val="0000FF"/>
                </a:solidFill>
                <a:latin typeface="Symbol" charset="2"/>
                <a:cs typeface="Symbol" charset="2"/>
              </a:rPr>
              <a:t>a, </a:t>
            </a:r>
            <a:r>
              <a:rPr lang="en-US" sz="20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b,g</a:t>
            </a:r>
            <a:r>
              <a:rPr lang="en-US" sz="2000" dirty="0" smtClean="0">
                <a:latin typeface="Comic Sans MS"/>
                <a:cs typeface="Comic Sans MS"/>
              </a:rPr>
              <a:t> the corresponding rotation angles in </a:t>
            </a:r>
            <a:r>
              <a:rPr lang="en-US" sz="2000" dirty="0" err="1" smtClean="0">
                <a:latin typeface="Comic Sans MS"/>
                <a:cs typeface="Comic Sans MS"/>
              </a:rPr>
              <a:t>x,y,z</a:t>
            </a:r>
            <a:r>
              <a:rPr lang="en-US" sz="2000" dirty="0">
                <a:latin typeface="Comic Sans MS"/>
                <a:cs typeface="Comic Sans MS"/>
              </a:rPr>
              <a:t> </a:t>
            </a:r>
            <a:r>
              <a:rPr lang="en-US" sz="2000" dirty="0" smtClean="0">
                <a:latin typeface="Comic Sans MS"/>
                <a:cs typeface="Comic Sans MS"/>
              </a:rPr>
              <a:t>[</a:t>
            </a:r>
            <a:r>
              <a:rPr lang="en-US" sz="2000" dirty="0" err="1" smtClean="0">
                <a:latin typeface="Comic Sans MS"/>
                <a:cs typeface="Comic Sans MS"/>
              </a:rPr>
              <a:t>u,w,v</a:t>
            </a:r>
            <a:r>
              <a:rPr lang="en-US" sz="2000" dirty="0" smtClean="0">
                <a:latin typeface="Comic Sans MS"/>
                <a:cs typeface="Comic Sans MS"/>
              </a:rPr>
              <a:t>] directions [RHS] . </a:t>
            </a:r>
            <a:r>
              <a:rPr lang="en-US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d</a:t>
            </a:r>
            <a:r>
              <a:rPr lang="en-US" sz="2000" baseline="-25000" dirty="0" smtClean="0">
                <a:solidFill>
                  <a:srgbClr val="FF0000"/>
                </a:solidFill>
                <a:latin typeface="Comic Sans MS"/>
                <a:cs typeface="Comic Sans MS"/>
              </a:rPr>
              <a:t>x</a:t>
            </a:r>
            <a:r>
              <a:rPr lang="en-US" sz="2000" dirty="0" smtClean="0">
                <a:latin typeface="Comic Sans MS"/>
                <a:cs typeface="Comic Sans MS"/>
              </a:rPr>
              <a:t> is the unit vector </a:t>
            </a:r>
            <a:r>
              <a:rPr lang="en-US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d</a:t>
            </a:r>
            <a:r>
              <a:rPr lang="en-US" sz="2000" dirty="0" smtClean="0">
                <a:latin typeface="Comic Sans MS"/>
                <a:cs typeface="Comic Sans MS"/>
              </a:rPr>
              <a:t> projection on the x-axis </a:t>
            </a:r>
            <a:r>
              <a:rPr lang="en-US" sz="2000" dirty="0" err="1" smtClean="0">
                <a:latin typeface="Comic Sans MS"/>
                <a:cs typeface="Comic Sans MS"/>
              </a:rPr>
              <a:t>etc</a:t>
            </a:r>
            <a:endParaRPr lang="en-US" sz="2000" dirty="0">
              <a:latin typeface="Comic Sans MS"/>
              <a:cs typeface="Comic Sans MS"/>
            </a:endParaRPr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6571765"/>
              </p:ext>
            </p:extLst>
          </p:nvPr>
        </p:nvGraphicFramePr>
        <p:xfrm>
          <a:off x="251520" y="4841974"/>
          <a:ext cx="3888326" cy="19333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01" name="Equation" r:id="rId5" imgW="2273300" imgH="1130300" progId="Equation.3">
                  <p:embed/>
                </p:oleObj>
              </mc:Choice>
              <mc:Fallback>
                <p:oleObj name="Equation" r:id="rId5" imgW="2273300" imgH="1130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1520" y="4841974"/>
                        <a:ext cx="3888326" cy="1933302"/>
                      </a:xfrm>
                      <a:prstGeom prst="rect">
                        <a:avLst/>
                      </a:prstGeom>
                      <a:solidFill>
                        <a:srgbClr val="F2F2F2"/>
                      </a:solidFill>
                      <a:ln>
                        <a:solidFill>
                          <a:srgbClr val="FF66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597911"/>
              </p:ext>
            </p:extLst>
          </p:nvPr>
        </p:nvGraphicFramePr>
        <p:xfrm>
          <a:off x="4499992" y="6093296"/>
          <a:ext cx="3710211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02" name="Equation" r:id="rId7" imgW="1993900" imgH="317500" progId="Equation.3">
                  <p:embed/>
                </p:oleObj>
              </mc:Choice>
              <mc:Fallback>
                <p:oleObj name="Equation" r:id="rId7" imgW="19939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99992" y="6093296"/>
                        <a:ext cx="3710211" cy="576064"/>
                      </a:xfrm>
                      <a:prstGeom prst="rect">
                        <a:avLst/>
                      </a:prstGeom>
                      <a:solidFill>
                        <a:srgbClr val="F2F2F2"/>
                      </a:solidFill>
                      <a:ln>
                        <a:solidFill>
                          <a:srgbClr val="FF66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1043608" y="4509120"/>
            <a:ext cx="2536572" cy="338554"/>
          </a:xfrm>
          <a:prstGeom prst="rect">
            <a:avLst/>
          </a:prstGeom>
          <a:solidFill>
            <a:srgbClr val="F2F2F2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TGeoHMatrix</a:t>
            </a:r>
            <a:r>
              <a:rPr lang="en-US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definition</a:t>
            </a:r>
            <a:endParaRPr lang="en-US" sz="1600" b="1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499992" y="4509120"/>
            <a:ext cx="4453062" cy="338554"/>
          </a:xfrm>
          <a:prstGeom prst="rect">
            <a:avLst/>
          </a:prstGeom>
          <a:solidFill>
            <a:srgbClr val="F2F2F2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Local to Global transformation - definition</a:t>
            </a:r>
            <a:endParaRPr lang="en-US" sz="1600" b="1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499543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5461882"/>
              </p:ext>
            </p:extLst>
          </p:nvPr>
        </p:nvGraphicFramePr>
        <p:xfrm>
          <a:off x="251520" y="764704"/>
          <a:ext cx="3456384" cy="171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36" name="Equation" r:id="rId4" imgW="2273300" imgH="1130300" progId="Equation.3">
                  <p:embed/>
                </p:oleObj>
              </mc:Choice>
              <mc:Fallback>
                <p:oleObj name="Equation" r:id="rId4" imgW="2273300" imgH="1130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520" y="764704"/>
                        <a:ext cx="3456384" cy="1718538"/>
                      </a:xfrm>
                      <a:prstGeom prst="rect">
                        <a:avLst/>
                      </a:prstGeom>
                      <a:solidFill>
                        <a:srgbClr val="F2F2F2"/>
                      </a:solidFill>
                      <a:ln>
                        <a:solidFill>
                          <a:srgbClr val="FF66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7941870"/>
              </p:ext>
            </p:extLst>
          </p:nvPr>
        </p:nvGraphicFramePr>
        <p:xfrm>
          <a:off x="5402263" y="842963"/>
          <a:ext cx="3668712" cy="156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37" name="Equation" r:id="rId6" imgW="2413000" imgH="1028700" progId="Equation.3">
                  <p:embed/>
                </p:oleObj>
              </mc:Choice>
              <mc:Fallback>
                <p:oleObj name="Equation" r:id="rId6" imgW="2413000" imgH="1028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02263" y="842963"/>
                        <a:ext cx="3668712" cy="1562100"/>
                      </a:xfrm>
                      <a:prstGeom prst="rect">
                        <a:avLst/>
                      </a:prstGeom>
                      <a:solidFill>
                        <a:srgbClr val="F2F2F2"/>
                      </a:solidFill>
                      <a:ln>
                        <a:solidFill>
                          <a:srgbClr val="FF66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/>
          <p:cNvCxnSpPr/>
          <p:nvPr/>
        </p:nvCxnSpPr>
        <p:spPr bwMode="auto">
          <a:xfrm>
            <a:off x="3995936" y="1628800"/>
            <a:ext cx="1152128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3563888" y="404664"/>
            <a:ext cx="2255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For small rotations [8]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9592" y="2780928"/>
            <a:ext cx="7616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Successive small rotations are additive, group </a:t>
            </a:r>
            <a:r>
              <a:rPr lang="en-US" sz="1800" smtClean="0">
                <a:solidFill>
                  <a:srgbClr val="0000FF"/>
                </a:solidFill>
              </a:rPr>
              <a:t>Abelian</a:t>
            </a:r>
            <a:r>
              <a:rPr lang="en-US" sz="1800" dirty="0" smtClean="0">
                <a:solidFill>
                  <a:srgbClr val="0000FF"/>
                </a:solidFill>
              </a:rPr>
              <a:t>(!) [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1800" baseline="30000" dirty="0" smtClean="0">
                <a:solidFill>
                  <a:srgbClr val="0000FF"/>
                </a:solidFill>
              </a:rPr>
              <a:t>2</a:t>
            </a:r>
            <a:r>
              <a:rPr lang="en-US" sz="1800" dirty="0" smtClean="0">
                <a:solidFill>
                  <a:srgbClr val="0000FF"/>
                </a:solidFill>
              </a:rPr>
              <a:t>=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b</a:t>
            </a:r>
            <a:r>
              <a:rPr lang="en-US" sz="1800" baseline="30000" dirty="0" smtClean="0">
                <a:solidFill>
                  <a:srgbClr val="0000FF"/>
                </a:solidFill>
              </a:rPr>
              <a:t>2</a:t>
            </a:r>
            <a:r>
              <a:rPr lang="en-US" sz="1800" dirty="0" smtClean="0">
                <a:solidFill>
                  <a:srgbClr val="0000FF"/>
                </a:solidFill>
              </a:rPr>
              <a:t>=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30000" dirty="0" smtClean="0">
                <a:solidFill>
                  <a:srgbClr val="0000FF"/>
                </a:solidFill>
              </a:rPr>
              <a:t>2</a:t>
            </a:r>
            <a:r>
              <a:rPr lang="en-US" sz="1800" dirty="0" smtClean="0">
                <a:solidFill>
                  <a:srgbClr val="0000FF"/>
                </a:solidFill>
              </a:rPr>
              <a:t>=</a:t>
            </a:r>
            <a:r>
              <a:rPr lang="en-US" sz="18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ab</a:t>
            </a:r>
            <a:r>
              <a:rPr lang="en-US" sz="1800" dirty="0" smtClean="0">
                <a:solidFill>
                  <a:srgbClr val="0000FF"/>
                </a:solidFill>
              </a:rPr>
              <a:t>=…=0]</a:t>
            </a:r>
            <a:endParaRPr lang="en-US" sz="1800" dirty="0">
              <a:solidFill>
                <a:srgbClr val="0000FF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120217"/>
              </p:ext>
            </p:extLst>
          </p:nvPr>
        </p:nvGraphicFramePr>
        <p:xfrm>
          <a:off x="179512" y="3212976"/>
          <a:ext cx="8843962" cy="1246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38" name="Equation" r:id="rId8" imgW="5816600" imgH="812800" progId="Equation.3">
                  <p:embed/>
                </p:oleObj>
              </mc:Choice>
              <mc:Fallback>
                <p:oleObj name="Equation" r:id="rId8" imgW="5816600" imgH="812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9512" y="3212976"/>
                        <a:ext cx="8843962" cy="1246188"/>
                      </a:xfrm>
                      <a:prstGeom prst="rect">
                        <a:avLst/>
                      </a:prstGeom>
                      <a:solidFill>
                        <a:srgbClr val="F2F2F2"/>
                      </a:solidFill>
                      <a:ln>
                        <a:solidFill>
                          <a:srgbClr val="FF66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95536" y="4941168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FF"/>
                </a:solidFill>
              </a:rPr>
              <a:t>That is why we use multiplications to move from one system to another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008" y="5385410"/>
            <a:ext cx="8964488" cy="707886"/>
          </a:xfrm>
          <a:prstGeom prst="rect">
            <a:avLst/>
          </a:prstGeom>
          <a:solidFill>
            <a:srgbClr val="F2F2F2"/>
          </a:solidFill>
          <a:ln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PG </a:t>
            </a:r>
            <a:r>
              <a:rPr lang="en-US" sz="1800" dirty="0" smtClean="0">
                <a:solidFill>
                  <a:srgbClr val="0000FF"/>
                </a:solidFill>
              </a:rPr>
              <a:t>	    = Tpc2Global *GL         </a:t>
            </a:r>
            <a:r>
              <a:rPr lang="en-US" sz="1800" dirty="0">
                <a:solidFill>
                  <a:srgbClr val="0000FF"/>
                </a:solidFill>
              </a:rPr>
              <a:t>* </a:t>
            </a:r>
            <a:r>
              <a:rPr lang="en-US" sz="1800" dirty="0" smtClean="0">
                <a:solidFill>
                  <a:srgbClr val="0000FF"/>
                </a:solidFill>
              </a:rPr>
              <a:t>PI            *DP             * SD                 * </a:t>
            </a:r>
            <a:r>
              <a:rPr lang="en-US" sz="1800" dirty="0">
                <a:solidFill>
                  <a:srgbClr val="0000FF"/>
                </a:solidFill>
              </a:rPr>
              <a:t>WLL</a:t>
            </a:r>
            <a:r>
              <a:rPr lang="en-US" sz="1800" dirty="0" smtClean="0">
                <a:solidFill>
                  <a:srgbClr val="0000FF"/>
                </a:solidFill>
              </a:rPr>
              <a:t>;</a:t>
            </a:r>
          </a:p>
          <a:p>
            <a:r>
              <a:rPr lang="en-US" sz="1600" dirty="0" err="1" smtClean="0">
                <a:latin typeface="Comic Sans MS"/>
                <a:cs typeface="Comic Sans MS"/>
              </a:rPr>
              <a:t>PXLInGlobal</a:t>
            </a:r>
            <a:r>
              <a:rPr lang="en-US" sz="1600" dirty="0" smtClean="0">
                <a:latin typeface="Comic Sans MS"/>
                <a:cs typeface="Comic Sans MS"/>
              </a:rPr>
              <a:t>=Tpc2Magnet*IDS2Tpc*PXL2IDS*DShell2PXL*Sector2DShell*(</a:t>
            </a:r>
            <a:r>
              <a:rPr lang="en-US" sz="1600" dirty="0" err="1" smtClean="0">
                <a:latin typeface="Comic Sans MS"/>
                <a:cs typeface="Comic Sans MS"/>
              </a:rPr>
              <a:t>Pxl</a:t>
            </a:r>
            <a:r>
              <a:rPr lang="en-US" sz="1600" dirty="0" smtClean="0">
                <a:latin typeface="Comic Sans MS"/>
                <a:cs typeface="Comic Sans MS"/>
              </a:rPr>
              <a:t>-Sector)</a:t>
            </a:r>
            <a:endParaRPr lang="en-US" sz="1600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23586</TotalTime>
  <Words>3094</Words>
  <Application>Microsoft Macintosh PowerPoint</Application>
  <PresentationFormat>On-screen Show (4:3)</PresentationFormat>
  <Paragraphs>486</Paragraphs>
  <Slides>43</Slides>
  <Notes>16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Blank Presentation</vt:lpstr>
      <vt:lpstr>PowerPoint.Show.8</vt:lpstr>
      <vt:lpstr>Equation</vt:lpstr>
      <vt:lpstr>Definitions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Offline use of Geometry Info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 -1 </vt:lpstr>
      <vt:lpstr>PowerPoint Presentation</vt:lpstr>
      <vt:lpstr>PowerPoint Presentation</vt:lpstr>
      <vt:lpstr>PowerPoint Presentation</vt:lpstr>
      <vt:lpstr>Assumptions</vt:lpstr>
      <vt:lpstr>HFT Alignment Procedures </vt:lpstr>
      <vt:lpstr>PowerPoint Presentation</vt:lpstr>
      <vt:lpstr>Introduction</vt:lpstr>
      <vt:lpstr>Reference System Hierarchy</vt:lpstr>
      <vt:lpstr>PowerPoint Presentation</vt:lpstr>
      <vt:lpstr>PowerPoint Presentation</vt:lpstr>
      <vt:lpstr>General Layout</vt:lpstr>
      <vt:lpstr>Reference systems - comments</vt:lpstr>
      <vt:lpstr>PowerPoint Presentation</vt:lpstr>
      <vt:lpstr>Alignment methods (outline only)</vt:lpstr>
      <vt:lpstr>PowerPoint Presentation</vt:lpstr>
      <vt:lpstr>PowerPoint Presentation</vt:lpstr>
      <vt:lpstr>PowerPoint Presentation</vt:lpstr>
      <vt:lpstr>HFT Proposed Procedure:</vt:lpstr>
      <vt:lpstr>Precision requirements for HFT alignment</vt:lpstr>
      <vt:lpstr>DCA resolution</vt:lpstr>
      <vt:lpstr>Tasks</vt:lpstr>
      <vt:lpstr>Plans/Timeline</vt:lpstr>
      <vt:lpstr>Summary</vt:lpstr>
      <vt:lpstr>Backup-2</vt:lpstr>
      <vt:lpstr>References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HFT Project Overview</dc:title>
  <dc:subject/>
  <dc:creator>HG HGR</dc:creator>
  <cp:keywords/>
  <dc:description/>
  <cp:lastModifiedBy>Spyridon Margetis</cp:lastModifiedBy>
  <cp:revision>551</cp:revision>
  <cp:lastPrinted>2005-05-03T16:20:45Z</cp:lastPrinted>
  <dcterms:created xsi:type="dcterms:W3CDTF">2010-12-08T17:11:25Z</dcterms:created>
  <dcterms:modified xsi:type="dcterms:W3CDTF">2013-07-20T19:02:51Z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74911593</vt:i4>
  </property>
  <property fmtid="{D5CDD505-2E9C-101B-9397-08002B2CF9AE}" pid="3" name="_EmailSubject">
    <vt:lpwstr/>
  </property>
  <property fmtid="{D5CDD505-2E9C-101B-9397-08002B2CF9AE}" pid="4" name="_AuthorEmail">
    <vt:lpwstr>HHWieman@lbl.gov</vt:lpwstr>
  </property>
  <property fmtid="{D5CDD505-2E9C-101B-9397-08002B2CF9AE}" pid="5" name="_AuthorEmailDisplayName">
    <vt:lpwstr>Howard Wieman</vt:lpwstr>
  </property>
  <property fmtid="{D5CDD505-2E9C-101B-9397-08002B2CF9AE}" pid="6" name="_ReviewingToolsShownOnce">
    <vt:lpwstr/>
  </property>
</Properties>
</file>