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975" r:id="rId2"/>
  </p:sldMasterIdLst>
  <p:notesMasterIdLst>
    <p:notesMasterId r:id="rId16"/>
  </p:notesMasterIdLst>
  <p:handoutMasterIdLst>
    <p:handoutMasterId r:id="rId17"/>
  </p:handoutMasterIdLst>
  <p:sldIdLst>
    <p:sldId id="367" r:id="rId3"/>
    <p:sldId id="429" r:id="rId4"/>
    <p:sldId id="456" r:id="rId5"/>
    <p:sldId id="466" r:id="rId6"/>
    <p:sldId id="457" r:id="rId7"/>
    <p:sldId id="458" r:id="rId8"/>
    <p:sldId id="459" r:id="rId9"/>
    <p:sldId id="460" r:id="rId10"/>
    <p:sldId id="462" r:id="rId11"/>
    <p:sldId id="469" r:id="rId12"/>
    <p:sldId id="468" r:id="rId13"/>
    <p:sldId id="467" r:id="rId14"/>
    <p:sldId id="464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62"/>
    <a:srgbClr val="FF5C6C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54" autoAdjust="0"/>
  </p:normalViewPr>
  <p:slideViewPr>
    <p:cSldViewPr>
      <p:cViewPr>
        <p:scale>
          <a:sx n="100" d="100"/>
          <a:sy n="100" d="100"/>
        </p:scale>
        <p:origin x="-440" y="-80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0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6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87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0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7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5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71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46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3" y="273631"/>
            <a:ext cx="2053440" cy="58412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3" y="273631"/>
            <a:ext cx="6022080" cy="5841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8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0"/>
            <a:ext cx="8213760" cy="11290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6480" y="6247378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27680" y="6247378"/>
            <a:ext cx="288864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30"/>
            <a:ext cx="821376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13760" cy="45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90" indent="-259151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6599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5124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588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8052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516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0980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2444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0981" indent="-310981" algn="l" defTabSz="414640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14640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599" indent="-207320" algn="l" defTabSz="414640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240" indent="-207320" algn="l" defTabSz="414640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880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16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80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44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Software Update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685800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7"/>
            <a:ext cx="2496106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TC-f2f, </a:t>
            </a:r>
            <a:r>
              <a:rPr lang="en-US" sz="1200" dirty="0" smtClean="0">
                <a:latin typeface="Comic Sans MS" charset="0"/>
              </a:rPr>
              <a:t>November 14, </a:t>
            </a:r>
            <a:r>
              <a:rPr lang="en-US" sz="1200" dirty="0">
                <a:latin typeface="Comic Sans MS" charset="0"/>
              </a:rPr>
              <a:t>2011, </a:t>
            </a:r>
            <a:r>
              <a:rPr lang="en-US" sz="1200" dirty="0" smtClean="0">
                <a:latin typeface="Comic Sans MS" charset="0"/>
              </a:rPr>
              <a:t>LBL</a:t>
            </a:r>
            <a:endParaRPr lang="en-US" sz="12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563792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136904" cy="309634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Good tracking efficiency (but no pile-up yet)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4" name="Content Placeholder 3" descr="plotAll_all_effGoodSiR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0" r="-1062"/>
          <a:stretch/>
        </p:blipFill>
        <p:spPr bwMode="auto">
          <a:xfrm>
            <a:off x="228600" y="3308019"/>
            <a:ext cx="3983360" cy="350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321618"/>
            <a:ext cx="4716015" cy="3388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5589240"/>
            <a:ext cx="1274708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TPC+PXL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5589240"/>
            <a:ext cx="2419227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TPC+SSD+IST+PXL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3429000"/>
            <a:ext cx="1934544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Hijing</a:t>
            </a:r>
            <a:r>
              <a:rPr lang="en-US" sz="1600" b="1" dirty="0" smtClean="0">
                <a:solidFill>
                  <a:srgbClr val="000090"/>
                </a:solidFill>
              </a:rPr>
              <a:t> – NO Pile-up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5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13690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Low Ghosting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7" name="Content Placeholder 3" descr="plotAll_all_Ghosting_detai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r="-173"/>
          <a:stretch/>
        </p:blipFill>
        <p:spPr bwMode="auto">
          <a:xfrm>
            <a:off x="0" y="2276872"/>
            <a:ext cx="4673662" cy="4464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276872"/>
            <a:ext cx="4788024" cy="4433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84" y="66110"/>
            <a:ext cx="8451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www.star.bnl.gov</a:t>
            </a:r>
            <a:r>
              <a:rPr lang="en-US" sz="1600" dirty="0"/>
              <a:t>/protected/</a:t>
            </a:r>
            <a:r>
              <a:rPr lang="en-US" sz="1600" dirty="0" err="1"/>
              <a:t>jetcorr</a:t>
            </a:r>
            <a:r>
              <a:rPr lang="en-US" sz="1600" dirty="0"/>
              <a:t>/</a:t>
            </a:r>
            <a:r>
              <a:rPr lang="en-US" sz="1600" dirty="0" err="1"/>
              <a:t>kapitan</a:t>
            </a:r>
            <a:r>
              <a:rPr lang="en-US" sz="1600" dirty="0"/>
              <a:t>/HFT/upgr15_2010/</a:t>
            </a:r>
            <a:r>
              <a:rPr lang="en-US" sz="1600" dirty="0" err="1"/>
              <a:t>productionQA</a:t>
            </a:r>
            <a:r>
              <a:rPr lang="en-US" sz="1600" dirty="0"/>
              <a:t>/thin/CD1/single/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5328" y="1938318"/>
            <a:ext cx="1934544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Hijing</a:t>
            </a:r>
            <a:r>
              <a:rPr lang="en-US" sz="1600" b="1" dirty="0" smtClean="0">
                <a:solidFill>
                  <a:srgbClr val="000090"/>
                </a:solidFill>
              </a:rPr>
              <a:t> – NO Pile-up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1228" y="3501008"/>
            <a:ext cx="1274708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TPC+PXL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17269" y="3501008"/>
            <a:ext cx="2419227" cy="400110"/>
          </a:xfrm>
          <a:prstGeom prst="rect">
            <a:avLst/>
          </a:prstGeom>
          <a:solidFill>
            <a:srgbClr val="FFF5E6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TPC+SSD+IST+PXL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607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563792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5832648" cy="252028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Analysis of CERN data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What can we learn for this data set?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???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64088" y="2060848"/>
            <a:ext cx="3672408" cy="4699685"/>
            <a:chOff x="2483768" y="1772815"/>
            <a:chExt cx="4176464" cy="4915709"/>
          </a:xfrm>
        </p:grpSpPr>
        <p:pic>
          <p:nvPicPr>
            <p:cNvPr id="5" name="Picture 4" descr="beam_on_senso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772815"/>
              <a:ext cx="4176464" cy="491348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30565" y="6165304"/>
              <a:ext cx="20495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CERN Test beam picture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</a:rPr>
                <a:t>10K triggers – single chip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53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8640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/>
              <a:t>Summary 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268760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Things started moving but pace is not the desirable one mainly due to low number of people involved</a:t>
            </a:r>
          </a:p>
          <a:p>
            <a:pPr marL="742856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need to change this.</a:t>
            </a:r>
          </a:p>
          <a:p>
            <a:pPr marL="742856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need to make the Collaboration aware of the 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coming HFT</a:t>
            </a: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19996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In the Council</a:t>
            </a:r>
          </a:p>
          <a:p>
            <a:pPr marL="119996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Jonathan gives a talk tomorrow in HF group</a:t>
            </a:r>
          </a:p>
          <a:p>
            <a:pPr marL="119996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I speak in computing plenary on Friday</a:t>
            </a:r>
          </a:p>
          <a:p>
            <a:pPr lvl="2"/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started interacting with the S&amp;C group and expect an increasing interaction with the BNL-core group</a:t>
            </a:r>
          </a:p>
          <a:p>
            <a:pPr marL="742856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Started with Jason on geometry but will expand to all areas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like Calibration, Tracking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19996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We need our contacts to these groups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1600" y="1659285"/>
            <a:ext cx="6048672" cy="4154965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Technical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Progress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and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issues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Expected progress for next ½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year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Resource overview and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needs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Slow control considerations, interlocks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.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Lab space needs at BNL.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304802"/>
            <a:ext cx="6705600" cy="609600"/>
          </a:xfrm>
        </p:spPr>
        <p:txBody>
          <a:bodyPr/>
          <a:lstStyle/>
          <a:p>
            <a:pPr algn="l"/>
            <a:r>
              <a:rPr lang="en-US" dirty="0" smtClean="0"/>
              <a:t>Outline </a:t>
            </a:r>
            <a:r>
              <a:rPr lang="en-US" sz="2400" dirty="0" smtClean="0">
                <a:solidFill>
                  <a:srgbClr val="000090"/>
                </a:solidFill>
              </a:rPr>
              <a:t>(same as in Sept BNL meeting)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962" r="25577" b="24265"/>
          <a:stretch/>
        </p:blipFill>
        <p:spPr>
          <a:xfrm>
            <a:off x="0" y="476672"/>
            <a:ext cx="8928992" cy="61206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4968552" cy="404664"/>
          </a:xfrm>
          <a:solidFill>
            <a:srgbClr val="FDEADA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Schedule/Milestones (</a:t>
            </a:r>
            <a:r>
              <a:rPr lang="en-US" sz="2400" dirty="0" err="1" smtClean="0">
                <a:solidFill>
                  <a:srgbClr val="0000FF"/>
                </a:solidFill>
              </a:rPr>
              <a:t>Flemming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44008" y="3861048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292080" y="6278840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168895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NOW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2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8213760" cy="563082"/>
          </a:xfrm>
        </p:spPr>
        <p:txBody>
          <a:bodyPr/>
          <a:lstStyle/>
          <a:p>
            <a:r>
              <a:rPr lang="en-US" sz="2800" dirty="0">
                <a:solidFill>
                  <a:srgbClr val="000090"/>
                </a:solidFill>
                <a:latin typeface="Comic Sans MS"/>
                <a:cs typeface="Comic Sans MS"/>
              </a:rPr>
              <a:t>Prioritized list of activities for the next </a:t>
            </a:r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year</a:t>
            </a:r>
            <a:endParaRPr lang="en-US" sz="2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CMM + related work (on-scope)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HFT Geometry model update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Slow/Fast PXL response simulation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Prototype tracking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Evaluation/Analysis framework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‘online’ data format/slow controls/online QA/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Db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considerations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Kalman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fitter for decays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 of new STV tracker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Hit reconstruction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vertex finders</a:t>
            </a: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" name="Curved Up Arrow 3"/>
          <p:cNvSpPr/>
          <p:nvPr/>
        </p:nvSpPr>
        <p:spPr bwMode="auto">
          <a:xfrm rot="5710475" flipH="1">
            <a:off x="-619582" y="2480839"/>
            <a:ext cx="2026728" cy="680568"/>
          </a:xfrm>
          <a:prstGeom prst="curvedUpArrow">
            <a:avLst/>
          </a:prstGeom>
          <a:solidFill>
            <a:srgbClr val="E94E62"/>
          </a:solidFill>
          <a:ln w="9525" cap="flat" cmpd="sng" algn="ctr">
            <a:solidFill>
              <a:srgbClr val="FF5C6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976664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1"/>
            <a:ext cx="5040560" cy="273630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CMM measurements + related work for PXL fixture and prototype sectors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Need measurements for several reasons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Need simulations (that need geometry)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>
                <a:solidFill>
                  <a:srgbClr val="000090"/>
                </a:solidFill>
                <a:latin typeface="Comic Sans MS"/>
                <a:cs typeface="Comic Sans MS"/>
              </a:rPr>
              <a:t>I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 is getting tight</a:t>
            </a:r>
          </a:p>
          <a:p>
            <a:pPr marL="705709" lvl="1" indent="-342900">
              <a:buFont typeface="Arial"/>
              <a:buChar char="•"/>
            </a:pPr>
            <a:r>
              <a:rPr lang="en-US" sz="1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Review in April 2012</a:t>
            </a:r>
          </a:p>
          <a:p>
            <a:pPr marL="305742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Comic Sans MS"/>
              </a:rPr>
              <a:t>It is a “Focus Subject” now to be discussed separately. 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Content Placeholder 4" descr="HFT 6 Face Tube Vertical.JPG"/>
          <p:cNvPicPr>
            <a:picLocks noChangeAspect="1"/>
          </p:cNvPicPr>
          <p:nvPr/>
        </p:nvPicPr>
        <p:blipFill rotWithShape="1">
          <a:blip r:embed="rId2"/>
          <a:srcRect l="17555" r="13611" b="25999"/>
          <a:stretch/>
        </p:blipFill>
        <p:spPr bwMode="auto">
          <a:xfrm>
            <a:off x="5868144" y="4365104"/>
            <a:ext cx="3091528" cy="23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6" descr="IMG_19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5402" y="2420888"/>
            <a:ext cx="259266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8770" y="116632"/>
            <a:ext cx="285728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/>
          <a:srcRect l="21954" t="25897" r="17789" b="5385"/>
          <a:stretch>
            <a:fillRect/>
          </a:stretch>
        </p:blipFill>
        <p:spPr bwMode="auto">
          <a:xfrm>
            <a:off x="107505" y="4208846"/>
            <a:ext cx="2808311" cy="264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3059832" y="4221088"/>
            <a:ext cx="2595736" cy="2448272"/>
            <a:chOff x="457200" y="1752600"/>
            <a:chExt cx="5638800" cy="4191000"/>
          </a:xfrm>
        </p:grpSpPr>
        <p:pic>
          <p:nvPicPr>
            <p:cNvPr id="12" name="Picture 2" descr="yx.jpg"/>
            <p:cNvPicPr>
              <a:picLocks noChangeAspect="1"/>
            </p:cNvPicPr>
            <p:nvPr/>
          </p:nvPicPr>
          <p:blipFill>
            <a:blip r:embed="rId6"/>
            <a:srcRect l="4762" t="8485" r="7143" b="6790"/>
            <a:stretch>
              <a:fillRect/>
            </a:stretch>
          </p:blipFill>
          <p:spPr bwMode="auto">
            <a:xfrm>
              <a:off x="457200" y="1752600"/>
              <a:ext cx="56388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4876800" y="3048000"/>
              <a:ext cx="457200" cy="1447800"/>
            </a:xfrm>
            <a:prstGeom prst="ellipse">
              <a:avLst/>
            </a:prstGeom>
            <a:noFill/>
            <a:ln w="19050">
              <a:solidFill>
                <a:srgbClr val="E9020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14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ampipe_agm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2519" r="56098" b="53481"/>
          <a:stretch/>
        </p:blipFill>
        <p:spPr>
          <a:xfrm>
            <a:off x="3851920" y="5167456"/>
            <a:ext cx="3166368" cy="1645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44624"/>
            <a:ext cx="6563792" cy="432048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92696"/>
            <a:ext cx="5328592" cy="2664295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HFT Geometry model update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Create Y2013a/b geometries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Jason created ‘blank’ based on Y2012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are gathering info on material for Y2013</a:t>
            </a:r>
          </a:p>
          <a:p>
            <a:pPr marL="1483159" lvl="3" indent="-342900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What, how much X0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Jim/</a:t>
            </a:r>
            <a:r>
              <a:rPr lang="en-US" sz="15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Flemming</a:t>
            </a: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/Leo of great help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…but manpower an issue</a:t>
            </a:r>
          </a:p>
        </p:txBody>
      </p:sp>
      <p:pic>
        <p:nvPicPr>
          <p:cNvPr id="4" name="Picture 3" descr="IDS_lay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5141619"/>
            <a:ext cx="4464496" cy="1716381"/>
          </a:xfrm>
          <a:prstGeom prst="rect">
            <a:avLst/>
          </a:prstGeom>
        </p:spPr>
      </p:pic>
      <p:pic>
        <p:nvPicPr>
          <p:cNvPr id="5" name="Picture 4" descr="update_patch_acceptanc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16741" r="52435" b="14222"/>
          <a:stretch/>
        </p:blipFill>
        <p:spPr>
          <a:xfrm>
            <a:off x="7092280" y="23421"/>
            <a:ext cx="1944844" cy="2469475"/>
          </a:xfrm>
          <a:prstGeom prst="rect">
            <a:avLst/>
          </a:prstGeom>
        </p:spPr>
      </p:pic>
      <p:pic>
        <p:nvPicPr>
          <p:cNvPr id="6" name="Picture 5" descr="HW_detector_layers_rad_leng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92896"/>
            <a:ext cx="2592288" cy="1944216"/>
          </a:xfrm>
          <a:prstGeom prst="rect">
            <a:avLst/>
          </a:prstGeom>
        </p:spPr>
      </p:pic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29778" r="11222" b="25185"/>
          <a:stretch/>
        </p:blipFill>
        <p:spPr>
          <a:xfrm>
            <a:off x="0" y="3284984"/>
            <a:ext cx="4480167" cy="1942897"/>
          </a:xfrm>
          <a:prstGeom prst="rect">
            <a:avLst/>
          </a:prstGeom>
        </p:spPr>
      </p:pic>
      <p:pic>
        <p:nvPicPr>
          <p:cNvPr id="8" name="Picture 7" descr="14Oct_geometry_quick_news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t="15852" r="20495" b="30518"/>
          <a:stretch/>
        </p:blipFill>
        <p:spPr>
          <a:xfrm>
            <a:off x="6596170" y="4869160"/>
            <a:ext cx="2547830" cy="1983472"/>
          </a:xfrm>
          <a:prstGeom prst="rect">
            <a:avLst/>
          </a:prstGeom>
        </p:spPr>
      </p:pic>
      <p:pic>
        <p:nvPicPr>
          <p:cNvPr id="10" name="Picture 9" descr="ULT_CABLE-4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5" t="7846" r="39204" b="8110"/>
          <a:stretch/>
        </p:blipFill>
        <p:spPr>
          <a:xfrm rot="5400000">
            <a:off x="6572249" y="2355851"/>
            <a:ext cx="7112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120680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7920880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‘Online’ data format/slow controls/online QA/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Db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considerations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Needs to be defined/clarified a.s.a.p.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It is a ‘Focus Subject’ now</a:t>
            </a:r>
          </a:p>
        </p:txBody>
      </p:sp>
    </p:spTree>
    <p:extLst>
      <p:ext uri="{BB962C8B-B14F-4D97-AF65-F5344CB8AC3E}">
        <p14:creationId xmlns:p14="http://schemas.microsoft.com/office/powerpoint/2010/main" val="74898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16632"/>
            <a:ext cx="5627688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1"/>
            <a:ext cx="8458200" cy="1944216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Slow/Fast PXL response simulation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Initial work done earlier by Purdue</a:t>
            </a:r>
          </a:p>
          <a:p>
            <a:pPr marL="1068518" lvl="2" indent="-34290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  <a:latin typeface="Comic Sans MS"/>
                <a:cs typeface="Comic Sans MS"/>
              </a:rPr>
              <a:t>Got their DIGMAPS code</a:t>
            </a:r>
          </a:p>
          <a:p>
            <a:pPr marL="1068518" lvl="2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CERN data (inclined incidence) can fix most parameters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Will collaborate to make an acceptably fast ‘slow’ simulator for the chain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…but manpower is thin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beam_on_sens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39218"/>
            <a:ext cx="3024336" cy="3558042"/>
          </a:xfrm>
          <a:prstGeom prst="rect">
            <a:avLst/>
          </a:prstGeom>
        </p:spPr>
      </p:pic>
      <p:pic>
        <p:nvPicPr>
          <p:cNvPr id="10" name="Picture 9" descr="Simulation_bess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8741" r="5778" b="3852"/>
          <a:stretch/>
        </p:blipFill>
        <p:spPr>
          <a:xfrm>
            <a:off x="4139952" y="3091612"/>
            <a:ext cx="4475728" cy="3502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5733256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CERN Test beam picture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10K triggers – single chip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4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563792" cy="57606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Prioritized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list of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Tasks for next year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13690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Tracking with TPC+PXL prototype?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Can we do anything substantial here?</a:t>
            </a:r>
          </a:p>
          <a:p>
            <a:pPr marL="1142835" lvl="2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Any physics with the prototype?</a:t>
            </a:r>
          </a:p>
          <a:p>
            <a:pPr marL="1142835" lvl="2" indent="-342900">
              <a:buFont typeface="Arial"/>
              <a:buChar char="•"/>
            </a:pPr>
            <a:endParaRPr lang="en-US" sz="16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Jonathan spends some time on this right now</a:t>
            </a:r>
          </a:p>
          <a:p>
            <a:pPr marL="1142835" lvl="2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Some initial results look not disappointing but…let’s not celebrate yet.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4" descr="phasespace_pt03_triang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9"/>
          <a:stretch/>
        </p:blipFill>
        <p:spPr bwMode="auto">
          <a:xfrm>
            <a:off x="372" y="2946608"/>
            <a:ext cx="4571628" cy="3894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7" descr="phasespace_pt03_oin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/>
          <a:stretch/>
        </p:blipFill>
        <p:spPr bwMode="auto">
          <a:xfrm>
            <a:off x="4365592" y="2924944"/>
            <a:ext cx="4742912" cy="3796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1" descr="update_patch_acceptanc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16741" r="52435" b="48112"/>
          <a:stretch/>
        </p:blipFill>
        <p:spPr>
          <a:xfrm>
            <a:off x="1691052" y="3284984"/>
            <a:ext cx="2160868" cy="1396876"/>
          </a:xfrm>
          <a:prstGeom prst="rect">
            <a:avLst/>
          </a:prstGeom>
        </p:spPr>
      </p:pic>
      <p:pic>
        <p:nvPicPr>
          <p:cNvPr id="9" name="Picture 8" descr="update_patch_acceptanc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52260" r="52435" b="14222"/>
          <a:stretch/>
        </p:blipFill>
        <p:spPr>
          <a:xfrm>
            <a:off x="4355976" y="3284984"/>
            <a:ext cx="2160868" cy="13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7860</TotalTime>
  <Words>630</Words>
  <Application>Microsoft Macintosh PowerPoint</Application>
  <PresentationFormat>On-screen Show (4:3)</PresentationFormat>
  <Paragraphs>96</Paragraphs>
  <Slides>13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Blank Presentation</vt:lpstr>
      <vt:lpstr>Office Theme</vt:lpstr>
      <vt:lpstr>PowerPoint.Show.8</vt:lpstr>
      <vt:lpstr>Software Update </vt:lpstr>
      <vt:lpstr>Outline (same as in Sept BNL meeting)</vt:lpstr>
      <vt:lpstr>Schedule/Milestones (Flemming)</vt:lpstr>
      <vt:lpstr>Prioritized list of activities for the next year</vt:lpstr>
      <vt:lpstr>Prioritized list of Tasks for next year</vt:lpstr>
      <vt:lpstr>Prioritized list of Tasks for next year</vt:lpstr>
      <vt:lpstr>Prioritized list of Tasks for next year</vt:lpstr>
      <vt:lpstr>Prioritized list of Tasks for next year</vt:lpstr>
      <vt:lpstr>Prioritized list of Tasks for next year</vt:lpstr>
      <vt:lpstr>Prioritized list of Tasks for next year</vt:lpstr>
      <vt:lpstr>PowerPoint Presentation</vt:lpstr>
      <vt:lpstr>Prioritized list of Tasks for next year</vt:lpstr>
      <vt:lpstr>Summary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269</cp:revision>
  <cp:lastPrinted>2005-05-03T16:20:45Z</cp:lastPrinted>
  <dcterms:created xsi:type="dcterms:W3CDTF">2010-12-08T17:11:25Z</dcterms:created>
  <dcterms:modified xsi:type="dcterms:W3CDTF">2011-11-14T21:01:14Z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