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04" r:id="rId1"/>
  </p:sldMasterIdLst>
  <p:notesMasterIdLst>
    <p:notesMasterId r:id="rId28"/>
  </p:notesMasterIdLst>
  <p:handoutMasterIdLst>
    <p:handoutMasterId r:id="rId29"/>
  </p:handoutMasterIdLst>
  <p:sldIdLst>
    <p:sldId id="420" r:id="rId2"/>
    <p:sldId id="421" r:id="rId3"/>
    <p:sldId id="422" r:id="rId4"/>
    <p:sldId id="423" r:id="rId5"/>
    <p:sldId id="425" r:id="rId6"/>
    <p:sldId id="427" r:id="rId7"/>
    <p:sldId id="428" r:id="rId8"/>
    <p:sldId id="429" r:id="rId9"/>
    <p:sldId id="433" r:id="rId10"/>
    <p:sldId id="434" r:id="rId11"/>
    <p:sldId id="435" r:id="rId12"/>
    <p:sldId id="476" r:id="rId13"/>
    <p:sldId id="437" r:id="rId14"/>
    <p:sldId id="460" r:id="rId15"/>
    <p:sldId id="470" r:id="rId16"/>
    <p:sldId id="472" r:id="rId17"/>
    <p:sldId id="473" r:id="rId18"/>
    <p:sldId id="446" r:id="rId19"/>
    <p:sldId id="468" r:id="rId20"/>
    <p:sldId id="469" r:id="rId21"/>
    <p:sldId id="474" r:id="rId22"/>
    <p:sldId id="453" r:id="rId23"/>
    <p:sldId id="475" r:id="rId24"/>
    <p:sldId id="454" r:id="rId25"/>
    <p:sldId id="458" r:id="rId26"/>
    <p:sldId id="462" r:id="rId2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000FF"/>
    <a:srgbClr val="00FF00"/>
    <a:srgbClr val="205DE7"/>
    <a:srgbClr val="62C260"/>
    <a:srgbClr val="FF3300"/>
    <a:srgbClr val="1178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100" autoAdjust="0"/>
  </p:normalViewPr>
  <p:slideViewPr>
    <p:cSldViewPr>
      <p:cViewPr varScale="1">
        <p:scale>
          <a:sx n="95" d="100"/>
          <a:sy n="95" d="100"/>
        </p:scale>
        <p:origin x="-832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2442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Arial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0AB07D0B-43EF-9142-9D67-C194B9A0276B}" type="datetime1">
              <a:rPr lang="en-US"/>
              <a:pPr>
                <a:defRPr/>
              </a:pPr>
              <a:t>6/14/15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Arial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01D31616-5C88-C240-9016-F608C06B53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353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Arial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Arial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Arial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4B5BC30D-C89E-DF45-9831-F8CFAC2F2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710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12" charset="-128"/>
        <a:cs typeface="ヒラギノ角ゴ Pro W3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12" charset="-128"/>
        <a:cs typeface="ヒラギノ角ゴ Pro W3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12" charset="-128"/>
        <a:cs typeface="ヒラギノ角ゴ Pro W3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12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12" charset="-128"/>
        <a:cs typeface="ヒラギノ角ゴ Pro W3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253" y="4560095"/>
            <a:ext cx="5852695" cy="4321968"/>
          </a:xfrm>
          <a:prstGeom prst="rect">
            <a:avLst/>
          </a:prstGeom>
          <a:noFill/>
        </p:spPr>
        <p:txBody>
          <a:bodyPr lIns="80973" tIns="40486" rIns="80973" bIns="40486"/>
          <a:lstStyle/>
          <a:p>
            <a:endParaRPr lang="fr-FR" altLang="fr-FR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14400"/>
            <a:fld id="{9C55DD6E-18C9-4DDC-9E9A-16448FB2AF1C}" type="slidenum">
              <a:rPr lang="en-US" altLang="fr-FR" sz="1200" smtClean="0">
                <a:latin typeface="Arial" charset="0"/>
                <a:cs typeface="Arial" charset="0"/>
              </a:rPr>
              <a:pPr defTabSz="914400"/>
              <a:t>2</a:t>
            </a:fld>
            <a:endParaRPr lang="en-US" altLang="fr-FR" sz="1200" smtClean="0">
              <a:latin typeface="Arial" charset="0"/>
              <a:cs typeface="Arial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253" y="4560095"/>
            <a:ext cx="5852695" cy="4321968"/>
          </a:xfrm>
          <a:prstGeom prst="rect">
            <a:avLst/>
          </a:prstGeom>
          <a:noFill/>
        </p:spPr>
        <p:txBody>
          <a:bodyPr lIns="80973" tIns="40486" rIns="80973" bIns="40486"/>
          <a:lstStyle/>
          <a:p>
            <a:pPr eaLnBrk="1" hangingPunct="1"/>
            <a:endParaRPr lang="fr-FR" altLang="fr-FR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14400"/>
            <a:fld id="{80DB64D3-BDD6-40A1-A248-E94BB34727C7}" type="slidenum">
              <a:rPr lang="en-US" altLang="fr-FR" sz="1200" smtClean="0">
                <a:latin typeface="Arial" charset="0"/>
                <a:cs typeface="Arial" charset="0"/>
              </a:rPr>
              <a:pPr defTabSz="914400"/>
              <a:t>3</a:t>
            </a:fld>
            <a:endParaRPr lang="en-US" altLang="fr-FR" sz="1200" smtClean="0">
              <a:latin typeface="Arial" charset="0"/>
              <a:cs typeface="Arial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253" y="4560095"/>
            <a:ext cx="5852695" cy="4321968"/>
          </a:xfrm>
          <a:prstGeom prst="rect">
            <a:avLst/>
          </a:prstGeom>
          <a:noFill/>
        </p:spPr>
        <p:txBody>
          <a:bodyPr lIns="80973" tIns="40486" rIns="80973" bIns="40486"/>
          <a:lstStyle/>
          <a:p>
            <a:pPr eaLnBrk="1" hangingPunct="1"/>
            <a:endParaRPr lang="fr-FR" altLang="fr-FR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8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731253" y="4560095"/>
            <a:ext cx="5852695" cy="4321968"/>
          </a:xfrm>
          <a:prstGeom prst="rect">
            <a:avLst/>
          </a:prstGeom>
          <a:noFill/>
        </p:spPr>
        <p:txBody>
          <a:bodyPr/>
          <a:lstStyle/>
          <a:p>
            <a:endParaRPr lang="fr-FR" altLang="fr-FR" smtClean="0">
              <a:latin typeface="Arial" charset="0"/>
              <a:cs typeface="Arial" charset="0"/>
            </a:endParaRPr>
          </a:p>
        </p:txBody>
      </p:sp>
      <p:sp>
        <p:nvSpPr>
          <p:cNvPr id="39939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0C96FA1-BF86-409B-A481-A030C5E83FF3}" type="slidenum">
              <a:rPr lang="en-US" altLang="fr-FR" smtClean="0">
                <a:latin typeface="Arial" charset="0"/>
                <a:cs typeface="Arial" charset="0"/>
              </a:rPr>
              <a:pPr/>
              <a:t>8</a:t>
            </a:fld>
            <a:endParaRPr lang="en-US" altLang="fr-FR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6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731253" y="4560095"/>
            <a:ext cx="5852695" cy="4321968"/>
          </a:xfrm>
          <a:prstGeom prst="rect">
            <a:avLst/>
          </a:prstGeom>
          <a:noFill/>
        </p:spPr>
        <p:txBody>
          <a:bodyPr/>
          <a:lstStyle/>
          <a:p>
            <a:pPr eaLnBrk="1" hangingPunct="1"/>
            <a:endParaRPr lang="fr-FR" altLang="fr-FR" smtClean="0">
              <a:latin typeface="Arial" charset="0"/>
              <a:cs typeface="Arial" charset="0"/>
            </a:endParaRPr>
          </a:p>
        </p:txBody>
      </p:sp>
      <p:sp>
        <p:nvSpPr>
          <p:cNvPr id="57347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14400"/>
            <a:fld id="{7FF6F1DB-304D-4E8E-AB20-242DE525DE9A}" type="slidenum">
              <a:rPr lang="en-US" altLang="fr-FR" sz="1200" smtClean="0">
                <a:latin typeface="Arial" charset="0"/>
                <a:cs typeface="Arial" charset="0"/>
              </a:rPr>
              <a:pPr defTabSz="914400"/>
              <a:t>23</a:t>
            </a:fld>
            <a:endParaRPr lang="en-US" altLang="fr-FR" sz="120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 userDrawn="1"/>
        </p:nvGrpSpPr>
        <p:grpSpPr bwMode="auto">
          <a:xfrm>
            <a:off x="8045450" y="76200"/>
            <a:ext cx="1098550" cy="381000"/>
            <a:chOff x="5181600" y="1295400"/>
            <a:chExt cx="1097990" cy="381000"/>
          </a:xfrm>
        </p:grpSpPr>
        <p:sp>
          <p:nvSpPr>
            <p:cNvPr id="5" name="5-Point Star 16"/>
            <p:cNvSpPr>
              <a:spLocks/>
            </p:cNvSpPr>
            <p:nvPr/>
          </p:nvSpPr>
          <p:spPr bwMode="auto">
            <a:xfrm>
              <a:off x="5181600" y="1295400"/>
              <a:ext cx="380806" cy="381000"/>
            </a:xfrm>
            <a:custGeom>
              <a:avLst/>
              <a:gdLst>
                <a:gd name="T0" fmla="*/ 190500 w 381000"/>
                <a:gd name="T1" fmla="*/ 0 h 381000"/>
                <a:gd name="T2" fmla="*/ 0 w 381000"/>
                <a:gd name="T3" fmla="*/ 145529 h 381000"/>
                <a:gd name="T4" fmla="*/ 72764 w 381000"/>
                <a:gd name="T5" fmla="*/ 380999 h 381000"/>
                <a:gd name="T6" fmla="*/ 308236 w 381000"/>
                <a:gd name="T7" fmla="*/ 380999 h 381000"/>
                <a:gd name="T8" fmla="*/ 381000 w 381000"/>
                <a:gd name="T9" fmla="*/ 145529 h 381000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117737 w 381000"/>
                <a:gd name="T16" fmla="*/ 145530 h 381000"/>
                <a:gd name="T17" fmla="*/ 263263 w 381000"/>
                <a:gd name="T18" fmla="*/ 291056 h 38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1000" h="381000">
                  <a:moveTo>
                    <a:pt x="0" y="145529"/>
                  </a:moveTo>
                  <a:lnTo>
                    <a:pt x="145530" y="145530"/>
                  </a:lnTo>
                  <a:lnTo>
                    <a:pt x="190500" y="0"/>
                  </a:lnTo>
                  <a:lnTo>
                    <a:pt x="235470" y="145530"/>
                  </a:lnTo>
                  <a:lnTo>
                    <a:pt x="381000" y="145529"/>
                  </a:lnTo>
                  <a:lnTo>
                    <a:pt x="263263" y="235470"/>
                  </a:lnTo>
                  <a:lnTo>
                    <a:pt x="308236" y="380999"/>
                  </a:lnTo>
                  <a:lnTo>
                    <a:pt x="190500" y="291056"/>
                  </a:lnTo>
                  <a:lnTo>
                    <a:pt x="72764" y="380999"/>
                  </a:lnTo>
                  <a:lnTo>
                    <a:pt x="117737" y="235470"/>
                  </a:lnTo>
                  <a:close/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5221268" y="1363663"/>
              <a:ext cx="105832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 i="1" smtClean="0">
                  <a:solidFill>
                    <a:srgbClr val="0000FF"/>
                  </a:solidFill>
                </a:rPr>
                <a:t>STAR HFT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E6B8C801-0ED3-4A45-B1AA-7DF8C1498E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08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69342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>
              <a:defRPr/>
            </a:pPr>
            <a:fld id="{7B5B9E89-8352-5447-A306-8E17CE9E951C}" type="slidenum">
              <a:rPr lang="en-US" sz="1200" smtClean="0"/>
              <a:pPr algn="r" eaLnBrk="1" hangingPunct="1">
                <a:defRPr/>
              </a:pPr>
              <a:t>‹#›</a:t>
            </a:fld>
            <a:endParaRPr lang="en-US" sz="1200" smtClean="0"/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381000" y="609600"/>
            <a:ext cx="7543800" cy="0"/>
          </a:xfrm>
          <a:prstGeom prst="line">
            <a:avLst/>
          </a:prstGeom>
          <a:noFill/>
          <a:ln w="57150">
            <a:solidFill>
              <a:srgbClr val="0C057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381000" y="6477000"/>
            <a:ext cx="8382000" cy="0"/>
          </a:xfrm>
          <a:prstGeom prst="line">
            <a:avLst/>
          </a:prstGeom>
          <a:noFill/>
          <a:ln w="76200">
            <a:solidFill>
              <a:srgbClr val="68084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16"/>
          <p:cNvGrpSpPr>
            <a:grpSpLocks/>
          </p:cNvGrpSpPr>
          <p:nvPr userDrawn="1"/>
        </p:nvGrpSpPr>
        <p:grpSpPr bwMode="auto">
          <a:xfrm>
            <a:off x="8045450" y="76200"/>
            <a:ext cx="1098550" cy="381000"/>
            <a:chOff x="5181600" y="1295400"/>
            <a:chExt cx="1097990" cy="381000"/>
          </a:xfrm>
        </p:grpSpPr>
        <p:sp>
          <p:nvSpPr>
            <p:cNvPr id="8" name="5-Point Star 26"/>
            <p:cNvSpPr>
              <a:spLocks/>
            </p:cNvSpPr>
            <p:nvPr/>
          </p:nvSpPr>
          <p:spPr bwMode="auto">
            <a:xfrm>
              <a:off x="5181600" y="1295400"/>
              <a:ext cx="380806" cy="381000"/>
            </a:xfrm>
            <a:custGeom>
              <a:avLst/>
              <a:gdLst>
                <a:gd name="T0" fmla="*/ 190500 w 381000"/>
                <a:gd name="T1" fmla="*/ 0 h 381000"/>
                <a:gd name="T2" fmla="*/ 0 w 381000"/>
                <a:gd name="T3" fmla="*/ 145529 h 381000"/>
                <a:gd name="T4" fmla="*/ 72764 w 381000"/>
                <a:gd name="T5" fmla="*/ 380999 h 381000"/>
                <a:gd name="T6" fmla="*/ 308236 w 381000"/>
                <a:gd name="T7" fmla="*/ 380999 h 381000"/>
                <a:gd name="T8" fmla="*/ 381000 w 381000"/>
                <a:gd name="T9" fmla="*/ 145529 h 381000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117737 w 381000"/>
                <a:gd name="T16" fmla="*/ 145530 h 381000"/>
                <a:gd name="T17" fmla="*/ 263263 w 381000"/>
                <a:gd name="T18" fmla="*/ 291056 h 38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1000" h="381000">
                  <a:moveTo>
                    <a:pt x="0" y="145529"/>
                  </a:moveTo>
                  <a:lnTo>
                    <a:pt x="145530" y="145530"/>
                  </a:lnTo>
                  <a:lnTo>
                    <a:pt x="190500" y="0"/>
                  </a:lnTo>
                  <a:lnTo>
                    <a:pt x="235470" y="145530"/>
                  </a:lnTo>
                  <a:lnTo>
                    <a:pt x="381000" y="145529"/>
                  </a:lnTo>
                  <a:lnTo>
                    <a:pt x="263263" y="235470"/>
                  </a:lnTo>
                  <a:lnTo>
                    <a:pt x="308236" y="380999"/>
                  </a:lnTo>
                  <a:lnTo>
                    <a:pt x="190500" y="291056"/>
                  </a:lnTo>
                  <a:lnTo>
                    <a:pt x="72764" y="380999"/>
                  </a:lnTo>
                  <a:lnTo>
                    <a:pt x="117737" y="235470"/>
                  </a:lnTo>
                  <a:close/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9" name="TextBox 16"/>
            <p:cNvSpPr txBox="1">
              <a:spLocks noChangeArrowheads="1"/>
            </p:cNvSpPr>
            <p:nvPr/>
          </p:nvSpPr>
          <p:spPr bwMode="auto">
            <a:xfrm>
              <a:off x="5221268" y="1363663"/>
              <a:ext cx="105832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 i="1" smtClean="0">
                  <a:solidFill>
                    <a:srgbClr val="0000FF"/>
                  </a:solidFill>
                </a:rPr>
                <a:t>STAR HFT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73D700F5-3C6B-1346-95CA-AF46C0B30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8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381000" y="6477000"/>
            <a:ext cx="8382000" cy="0"/>
          </a:xfrm>
          <a:prstGeom prst="line">
            <a:avLst/>
          </a:prstGeom>
          <a:noFill/>
          <a:ln w="76200">
            <a:solidFill>
              <a:srgbClr val="68084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69342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>
              <a:defRPr/>
            </a:pPr>
            <a:fld id="{CF86FFEE-F327-3940-A5D2-2F763A1E220A}" type="slidenum">
              <a:rPr lang="en-US" sz="1200" smtClean="0"/>
              <a:pPr algn="r" eaLnBrk="1" hangingPunct="1">
                <a:defRPr/>
              </a:pPr>
              <a:t>‹#›</a:t>
            </a:fld>
            <a:endParaRPr lang="en-US" sz="1200" smtClean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304800" y="609600"/>
            <a:ext cx="7543800" cy="0"/>
          </a:xfrm>
          <a:prstGeom prst="line">
            <a:avLst/>
          </a:prstGeom>
          <a:noFill/>
          <a:ln w="57150">
            <a:solidFill>
              <a:srgbClr val="0C057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15"/>
          <p:cNvGrpSpPr>
            <a:grpSpLocks/>
          </p:cNvGrpSpPr>
          <p:nvPr userDrawn="1"/>
        </p:nvGrpSpPr>
        <p:grpSpPr bwMode="auto">
          <a:xfrm>
            <a:off x="8045450" y="76200"/>
            <a:ext cx="1098550" cy="381000"/>
            <a:chOff x="5181600" y="1295400"/>
            <a:chExt cx="1097990" cy="381000"/>
          </a:xfrm>
        </p:grpSpPr>
        <p:sp>
          <p:nvSpPr>
            <p:cNvPr id="8" name="5-Point Star 26"/>
            <p:cNvSpPr>
              <a:spLocks/>
            </p:cNvSpPr>
            <p:nvPr/>
          </p:nvSpPr>
          <p:spPr bwMode="auto">
            <a:xfrm>
              <a:off x="5181600" y="1295400"/>
              <a:ext cx="380806" cy="381000"/>
            </a:xfrm>
            <a:custGeom>
              <a:avLst/>
              <a:gdLst>
                <a:gd name="T0" fmla="*/ 190500 w 381000"/>
                <a:gd name="T1" fmla="*/ 0 h 381000"/>
                <a:gd name="T2" fmla="*/ 0 w 381000"/>
                <a:gd name="T3" fmla="*/ 145529 h 381000"/>
                <a:gd name="T4" fmla="*/ 72764 w 381000"/>
                <a:gd name="T5" fmla="*/ 380999 h 381000"/>
                <a:gd name="T6" fmla="*/ 308236 w 381000"/>
                <a:gd name="T7" fmla="*/ 380999 h 381000"/>
                <a:gd name="T8" fmla="*/ 381000 w 381000"/>
                <a:gd name="T9" fmla="*/ 145529 h 381000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117737 w 381000"/>
                <a:gd name="T16" fmla="*/ 145530 h 381000"/>
                <a:gd name="T17" fmla="*/ 263263 w 381000"/>
                <a:gd name="T18" fmla="*/ 291056 h 38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1000" h="381000">
                  <a:moveTo>
                    <a:pt x="0" y="145529"/>
                  </a:moveTo>
                  <a:lnTo>
                    <a:pt x="145530" y="145530"/>
                  </a:lnTo>
                  <a:lnTo>
                    <a:pt x="190500" y="0"/>
                  </a:lnTo>
                  <a:lnTo>
                    <a:pt x="235470" y="145530"/>
                  </a:lnTo>
                  <a:lnTo>
                    <a:pt x="381000" y="145529"/>
                  </a:lnTo>
                  <a:lnTo>
                    <a:pt x="263263" y="235470"/>
                  </a:lnTo>
                  <a:lnTo>
                    <a:pt x="308236" y="380999"/>
                  </a:lnTo>
                  <a:lnTo>
                    <a:pt x="190500" y="291056"/>
                  </a:lnTo>
                  <a:lnTo>
                    <a:pt x="72764" y="380999"/>
                  </a:lnTo>
                  <a:lnTo>
                    <a:pt x="117737" y="235470"/>
                  </a:lnTo>
                  <a:close/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9" name="TextBox 16"/>
            <p:cNvSpPr txBox="1">
              <a:spLocks noChangeArrowheads="1"/>
            </p:cNvSpPr>
            <p:nvPr/>
          </p:nvSpPr>
          <p:spPr bwMode="auto">
            <a:xfrm>
              <a:off x="5221268" y="1363663"/>
              <a:ext cx="105832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 i="1" smtClean="0">
                  <a:solidFill>
                    <a:srgbClr val="0000FF"/>
                  </a:solidFill>
                </a:rPr>
                <a:t>STAR HFT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31F8D552-10D4-7640-A85B-3410118AD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32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9EEB49D-419C-8B40-A892-90ACF9074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50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charset="0"/>
                <a:ea typeface="ヒラギノ角ゴ Pro W3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7305E552-5B79-524E-84FB-0ED58C4D3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33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quarter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2015 International Conference on  Applications of Nuclear Techniques  Crete, Greece  June 14-20,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8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66800" y="76200"/>
            <a:ext cx="7620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Line 8"/>
          <p:cNvSpPr>
            <a:spLocks noChangeShapeType="1"/>
          </p:cNvSpPr>
          <p:nvPr/>
        </p:nvSpPr>
        <p:spPr bwMode="auto">
          <a:xfrm>
            <a:off x="381000" y="6477000"/>
            <a:ext cx="8382000" cy="0"/>
          </a:xfrm>
          <a:prstGeom prst="line">
            <a:avLst/>
          </a:prstGeom>
          <a:noFill/>
          <a:ln w="76200">
            <a:solidFill>
              <a:srgbClr val="68084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6"/>
          <p:cNvSpPr txBox="1">
            <a:spLocks noChangeArrowheads="1"/>
          </p:cNvSpPr>
          <p:nvPr/>
        </p:nvSpPr>
        <p:spPr bwMode="auto">
          <a:xfrm>
            <a:off x="69342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>
              <a:defRPr/>
            </a:pPr>
            <a:fld id="{01C956A8-ED68-EF42-ACAB-567F1E74667A}" type="slidenum">
              <a:rPr lang="en-US" sz="1200" smtClean="0"/>
              <a:pPr algn="r" eaLnBrk="1" hangingPunct="1">
                <a:defRPr/>
              </a:pPr>
              <a:t>‹#›</a:t>
            </a:fld>
            <a:endParaRPr lang="en-US" sz="1200" smtClean="0"/>
          </a:p>
        </p:txBody>
      </p:sp>
      <p:sp>
        <p:nvSpPr>
          <p:cNvPr id="1029" name="Line 7"/>
          <p:cNvSpPr>
            <a:spLocks noChangeShapeType="1"/>
          </p:cNvSpPr>
          <p:nvPr/>
        </p:nvSpPr>
        <p:spPr bwMode="auto">
          <a:xfrm>
            <a:off x="381000" y="609600"/>
            <a:ext cx="7543800" cy="0"/>
          </a:xfrm>
          <a:prstGeom prst="line">
            <a:avLst/>
          </a:prstGeom>
          <a:noFill/>
          <a:ln w="57150">
            <a:solidFill>
              <a:srgbClr val="0C057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30" name="Group 16"/>
          <p:cNvGrpSpPr>
            <a:grpSpLocks/>
          </p:cNvGrpSpPr>
          <p:nvPr userDrawn="1"/>
        </p:nvGrpSpPr>
        <p:grpSpPr bwMode="auto">
          <a:xfrm>
            <a:off x="8045450" y="76200"/>
            <a:ext cx="1098550" cy="381000"/>
            <a:chOff x="5181600" y="1295400"/>
            <a:chExt cx="1097990" cy="381000"/>
          </a:xfrm>
        </p:grpSpPr>
        <p:sp>
          <p:nvSpPr>
            <p:cNvPr id="18" name="5-Point Star 17"/>
            <p:cNvSpPr>
              <a:spLocks/>
            </p:cNvSpPr>
            <p:nvPr/>
          </p:nvSpPr>
          <p:spPr bwMode="auto">
            <a:xfrm>
              <a:off x="5181600" y="1295400"/>
              <a:ext cx="380806" cy="381000"/>
            </a:xfrm>
            <a:custGeom>
              <a:avLst/>
              <a:gdLst>
                <a:gd name="T0" fmla="*/ 190500 w 381000"/>
                <a:gd name="T1" fmla="*/ 0 h 381000"/>
                <a:gd name="T2" fmla="*/ 0 w 381000"/>
                <a:gd name="T3" fmla="*/ 145529 h 381000"/>
                <a:gd name="T4" fmla="*/ 72764 w 381000"/>
                <a:gd name="T5" fmla="*/ 380999 h 381000"/>
                <a:gd name="T6" fmla="*/ 308236 w 381000"/>
                <a:gd name="T7" fmla="*/ 380999 h 381000"/>
                <a:gd name="T8" fmla="*/ 381000 w 381000"/>
                <a:gd name="T9" fmla="*/ 145529 h 381000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117737 w 381000"/>
                <a:gd name="T16" fmla="*/ 145530 h 381000"/>
                <a:gd name="T17" fmla="*/ 263263 w 381000"/>
                <a:gd name="T18" fmla="*/ 291056 h 38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1000" h="381000">
                  <a:moveTo>
                    <a:pt x="0" y="145529"/>
                  </a:moveTo>
                  <a:lnTo>
                    <a:pt x="145530" y="145530"/>
                  </a:lnTo>
                  <a:lnTo>
                    <a:pt x="190500" y="0"/>
                  </a:lnTo>
                  <a:lnTo>
                    <a:pt x="235470" y="145530"/>
                  </a:lnTo>
                  <a:lnTo>
                    <a:pt x="381000" y="145529"/>
                  </a:lnTo>
                  <a:lnTo>
                    <a:pt x="263263" y="235470"/>
                  </a:lnTo>
                  <a:lnTo>
                    <a:pt x="308236" y="380999"/>
                  </a:lnTo>
                  <a:lnTo>
                    <a:pt x="190500" y="291056"/>
                  </a:lnTo>
                  <a:lnTo>
                    <a:pt x="72764" y="380999"/>
                  </a:lnTo>
                  <a:lnTo>
                    <a:pt x="117737" y="235470"/>
                  </a:lnTo>
                  <a:close/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1032" name="TextBox 18"/>
            <p:cNvSpPr txBox="1">
              <a:spLocks noChangeArrowheads="1"/>
            </p:cNvSpPr>
            <p:nvPr/>
          </p:nvSpPr>
          <p:spPr bwMode="auto">
            <a:xfrm>
              <a:off x="5221268" y="1363663"/>
              <a:ext cx="105832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b="1" i="1" dirty="0" smtClean="0">
                  <a:solidFill>
                    <a:srgbClr val="0000FF"/>
                  </a:solidFill>
                </a:rPr>
                <a:t>STAR HFT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4" r:id="rId6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png"/><Relationship Id="rId7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AutoShap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76200" y="304800"/>
            <a:ext cx="8686800" cy="1752600"/>
          </a:xfrm>
          <a:prstGeom prst="roundRect">
            <a:avLst>
              <a:gd name="adj" fmla="val 50000"/>
            </a:avLst>
          </a:prstGeom>
        </p:spPr>
        <p:txBody>
          <a:bodyPr anchor="ctr"/>
          <a:lstStyle/>
          <a:p>
            <a:r>
              <a:rPr lang="en-US" sz="2800" dirty="0"/>
              <a:t>Performance and Plans for the </a:t>
            </a:r>
            <a:r>
              <a:rPr lang="en-US" sz="2800" dirty="0" smtClean="0"/>
              <a:t>Silicon Tracker Upgrade </a:t>
            </a:r>
            <a:r>
              <a:rPr lang="en-US" sz="2800" dirty="0"/>
              <a:t>of the STAR Experiment at RHIC </a:t>
            </a:r>
            <a:endParaRPr lang="en-US" sz="2800" dirty="0"/>
          </a:p>
        </p:txBody>
      </p:sp>
      <p:pic>
        <p:nvPicPr>
          <p:cNvPr id="26629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1768359"/>
            <a:ext cx="4724400" cy="3108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Screen Shot 2015-06-14 at 5.42.3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951508"/>
            <a:ext cx="5194300" cy="1830292"/>
          </a:xfrm>
          <a:prstGeom prst="rect">
            <a:avLst/>
          </a:prstGeom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04800" y="1981200"/>
            <a:ext cx="3657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600" b="1" i="1" dirty="0" err="1">
                <a:solidFill>
                  <a:srgbClr val="000090"/>
                </a:solidFill>
                <a:latin typeface="Comic Sans MS" charset="0"/>
                <a:cs typeface="Comic Sans MS" charset="0"/>
              </a:rPr>
              <a:t>Spiros</a:t>
            </a:r>
            <a:r>
              <a:rPr lang="en-US" sz="1600" b="1" i="1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sz="1600" b="1" i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Margetis</a:t>
            </a:r>
            <a:r>
              <a:rPr lang="en-US" sz="1600" b="1" i="1" baseline="3000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1</a:t>
            </a:r>
            <a:r>
              <a:rPr lang="en-US" sz="1600" b="1" i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 </a:t>
            </a:r>
          </a:p>
          <a:p>
            <a:pPr algn="ctr" eaLnBrk="1" hangingPunct="1"/>
            <a:r>
              <a:rPr lang="en-US" sz="160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for </a:t>
            </a:r>
            <a:r>
              <a:rPr lang="en-US" sz="160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the </a:t>
            </a:r>
            <a:r>
              <a:rPr lang="en-US" sz="160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STAR Collaboration</a:t>
            </a:r>
            <a:endParaRPr lang="en-US" sz="1600" b="1" i="1" dirty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pPr algn="ctr" eaLnBrk="1" hangingPunct="1"/>
            <a:endParaRPr lang="en-US" sz="1600" dirty="0" smtClean="0">
              <a:solidFill>
                <a:srgbClr val="000090"/>
              </a:solidFill>
              <a:latin typeface="Comic Sans MS" charset="0"/>
              <a:cs typeface="Comic Sans MS" charset="0"/>
            </a:endParaRPr>
          </a:p>
          <a:p>
            <a:pPr algn="ctr" eaLnBrk="1" hangingPunct="1"/>
            <a:r>
              <a:rPr lang="en-US" sz="1600" baseline="3000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1</a:t>
            </a:r>
            <a:r>
              <a:rPr lang="en-US" sz="160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Kent </a:t>
            </a:r>
            <a:r>
              <a:rPr lang="en-US" sz="1600" dirty="0">
                <a:solidFill>
                  <a:srgbClr val="000090"/>
                </a:solidFill>
                <a:latin typeface="Comic Sans MS" charset="0"/>
                <a:cs typeface="Comic Sans MS" charset="0"/>
              </a:rPr>
              <a:t>State University, USA</a:t>
            </a:r>
          </a:p>
        </p:txBody>
      </p:sp>
      <p:pic>
        <p:nvPicPr>
          <p:cNvPr id="4" name="Picture 3" descr="Screen Shot 2015-06-16 at 12.14.2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5791200"/>
            <a:ext cx="1854200" cy="596900"/>
          </a:xfrm>
          <a:prstGeom prst="rect">
            <a:avLst/>
          </a:prstGeom>
        </p:spPr>
      </p:pic>
      <p:pic>
        <p:nvPicPr>
          <p:cNvPr id="5" name="Picture 4" descr="Screen Shot 2015-06-16 at 12.16.1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" y="0"/>
            <a:ext cx="1460500" cy="48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47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2"/>
          <p:cNvSpPr>
            <a:spLocks noGrp="1"/>
          </p:cNvSpPr>
          <p:nvPr>
            <p:ph type="title" idx="4294967295"/>
          </p:nvPr>
        </p:nvSpPr>
        <p:spPr>
          <a:xfrm>
            <a:off x="381000" y="76200"/>
            <a:ext cx="7620000" cy="488950"/>
          </a:xfrm>
        </p:spPr>
        <p:txBody>
          <a:bodyPr anchor="ctr"/>
          <a:lstStyle/>
          <a:p>
            <a:r>
              <a:rPr lang="en-US" sz="3200" dirty="0" smtClean="0"/>
              <a:t>HFT </a:t>
            </a:r>
            <a:r>
              <a:rPr lang="en-US" sz="3200" dirty="0" smtClean="0"/>
              <a:t>in Run-14</a:t>
            </a:r>
            <a:endParaRPr lang="en-US" sz="3200" dirty="0" smtClean="0"/>
          </a:p>
        </p:txBody>
      </p:sp>
      <p:sp>
        <p:nvSpPr>
          <p:cNvPr id="46082" name="Content Placeholder 3"/>
          <p:cNvSpPr>
            <a:spLocks noGrp="1"/>
          </p:cNvSpPr>
          <p:nvPr>
            <p:ph idx="4294967295"/>
          </p:nvPr>
        </p:nvSpPr>
        <p:spPr>
          <a:xfrm>
            <a:off x="609600" y="838200"/>
            <a:ext cx="8077200" cy="3048000"/>
          </a:xfrm>
          <a:prstGeom prst="rect">
            <a:avLst/>
          </a:prstGeom>
        </p:spPr>
        <p:txBody>
          <a:bodyPr/>
          <a:lstStyle/>
          <a:p>
            <a:pPr>
              <a:spcAft>
                <a:spcPct val="50000"/>
              </a:spcAft>
            </a:pPr>
            <a:r>
              <a:rPr lang="en-US" sz="2000" dirty="0" smtClean="0"/>
              <a:t>IST, SSD installed into STAR in the fall 2013</a:t>
            </a:r>
          </a:p>
          <a:p>
            <a:pPr>
              <a:spcAft>
                <a:spcPct val="50000"/>
              </a:spcAft>
            </a:pPr>
            <a:r>
              <a:rPr lang="en-US" sz="2000" dirty="0" smtClean="0"/>
              <a:t>PXL inserted into STAR at the end of January 2014</a:t>
            </a:r>
          </a:p>
          <a:p>
            <a:pPr>
              <a:spcAft>
                <a:spcPct val="50000"/>
              </a:spcAft>
            </a:pPr>
            <a:r>
              <a:rPr lang="en-US" sz="2000" dirty="0" smtClean="0"/>
              <a:t>Commissioning of HFT detectors in February and March including Cosmic Ray data taking (extended SSD commissioning)</a:t>
            </a:r>
          </a:p>
          <a:p>
            <a:pPr>
              <a:spcAft>
                <a:spcPct val="50000"/>
              </a:spcAft>
            </a:pPr>
            <a:r>
              <a:rPr lang="en-US" sz="2000" dirty="0" smtClean="0"/>
              <a:t>Physics data taking March - July</a:t>
            </a:r>
          </a:p>
          <a:p>
            <a:pPr>
              <a:spcAft>
                <a:spcPct val="50000"/>
              </a:spcAft>
            </a:pPr>
            <a:r>
              <a:rPr lang="en-US" sz="2000" dirty="0" smtClean="0"/>
              <a:t>Collected  &gt;1.2 Billion </a:t>
            </a:r>
            <a:r>
              <a:rPr lang="en-US" sz="2000" dirty="0" err="1" smtClean="0"/>
              <a:t>Au+Au</a:t>
            </a:r>
            <a:r>
              <a:rPr lang="en-US" sz="2000" dirty="0" smtClean="0"/>
              <a:t> @ 200 </a:t>
            </a:r>
            <a:r>
              <a:rPr lang="en-US" sz="2000" dirty="0" err="1" smtClean="0"/>
              <a:t>GeV</a:t>
            </a:r>
            <a:r>
              <a:rPr lang="en-US" sz="2000" dirty="0" smtClean="0"/>
              <a:t> events</a:t>
            </a:r>
            <a:endParaRPr lang="en-US" sz="2000" dirty="0" smtClean="0"/>
          </a:p>
        </p:txBody>
      </p:sp>
      <p:sp>
        <p:nvSpPr>
          <p:cNvPr id="46083" name="TextBox 7"/>
          <p:cNvSpPr txBox="1">
            <a:spLocks noChangeArrowheads="1"/>
          </p:cNvSpPr>
          <p:nvPr/>
        </p:nvSpPr>
        <p:spPr bwMode="auto">
          <a:xfrm>
            <a:off x="1555750" y="5719763"/>
            <a:ext cx="944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200" i="0">
                <a:solidFill>
                  <a:schemeClr val="tx1"/>
                </a:solidFill>
                <a:ea typeface="ヒラギノ角ゴ Pro W3"/>
                <a:cs typeface="ヒラギノ角ゴ Pro W3"/>
              </a:rPr>
              <a:t>Cosmic ray</a:t>
            </a:r>
          </a:p>
          <a:p>
            <a:pPr algn="ctr"/>
            <a:r>
              <a:rPr lang="en-US" altLang="en-US" sz="1200" i="0">
                <a:solidFill>
                  <a:schemeClr val="tx1"/>
                </a:solidFill>
                <a:ea typeface="ヒラギノ角ゴ Pro W3"/>
                <a:cs typeface="ヒラギノ角ゴ Pro W3"/>
              </a:rPr>
              <a:t>tests</a:t>
            </a:r>
          </a:p>
        </p:txBody>
      </p:sp>
      <p:sp>
        <p:nvSpPr>
          <p:cNvPr id="46084" name="TextBox 7"/>
          <p:cNvSpPr txBox="1">
            <a:spLocks noChangeArrowheads="1"/>
          </p:cNvSpPr>
          <p:nvPr/>
        </p:nvSpPr>
        <p:spPr bwMode="auto">
          <a:xfrm>
            <a:off x="2389188" y="5719763"/>
            <a:ext cx="1046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200" i="0">
                <a:solidFill>
                  <a:schemeClr val="tx1"/>
                </a:solidFill>
                <a:ea typeface="ヒラギノ角ゴ Pro W3"/>
                <a:cs typeface="ヒラギノ角ゴ Pro W3"/>
              </a:rPr>
              <a:t>PXL+IST</a:t>
            </a:r>
          </a:p>
          <a:p>
            <a:pPr algn="ctr"/>
            <a:r>
              <a:rPr lang="en-US" altLang="en-US" sz="1200" i="0">
                <a:solidFill>
                  <a:schemeClr val="tx1"/>
                </a:solidFill>
                <a:ea typeface="ヒラギノ角ゴ Pro W3"/>
                <a:cs typeface="ヒラギノ角ゴ Pro W3"/>
              </a:rPr>
              <a:t>intermittently</a:t>
            </a:r>
          </a:p>
        </p:txBody>
      </p:sp>
      <p:sp>
        <p:nvSpPr>
          <p:cNvPr id="46085" name="TextBox 7"/>
          <p:cNvSpPr txBox="1">
            <a:spLocks noChangeArrowheads="1"/>
          </p:cNvSpPr>
          <p:nvPr/>
        </p:nvSpPr>
        <p:spPr bwMode="auto">
          <a:xfrm>
            <a:off x="4038600" y="5715000"/>
            <a:ext cx="1776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200" i="0">
                <a:solidFill>
                  <a:schemeClr val="tx1"/>
                </a:solidFill>
                <a:ea typeface="ヒラギノ角ゴ Pro W3"/>
                <a:cs typeface="ヒラギノ角ゴ Pro W3"/>
              </a:rPr>
              <a:t>PXL+IST</a:t>
            </a:r>
          </a:p>
          <a:p>
            <a:pPr algn="ctr"/>
            <a:r>
              <a:rPr lang="en-US" altLang="en-US" sz="1200" i="0">
                <a:solidFill>
                  <a:schemeClr val="tx1"/>
                </a:solidFill>
                <a:ea typeface="ヒラギノ角ゴ Pro W3"/>
                <a:cs typeface="ヒラギノ角ゴ Pro W3"/>
              </a:rPr>
              <a:t>+ (SSD commissioning)</a:t>
            </a:r>
          </a:p>
        </p:txBody>
      </p:sp>
      <p:grpSp>
        <p:nvGrpSpPr>
          <p:cNvPr id="46086" name="Group 85"/>
          <p:cNvGrpSpPr>
            <a:grpSpLocks/>
          </p:cNvGrpSpPr>
          <p:nvPr/>
        </p:nvGrpSpPr>
        <p:grpSpPr bwMode="auto">
          <a:xfrm>
            <a:off x="1295400" y="4114800"/>
            <a:ext cx="6608763" cy="1571625"/>
            <a:chOff x="768" y="2640"/>
            <a:chExt cx="4163" cy="990"/>
          </a:xfrm>
        </p:grpSpPr>
        <p:sp>
          <p:nvSpPr>
            <p:cNvPr id="46088" name="TextBox 7"/>
            <p:cNvSpPr txBox="1">
              <a:spLocks noChangeArrowheads="1"/>
            </p:cNvSpPr>
            <p:nvPr/>
          </p:nvSpPr>
          <p:spPr bwMode="auto">
            <a:xfrm>
              <a:off x="1090" y="3236"/>
              <a:ext cx="693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 i="0">
                  <a:solidFill>
                    <a:schemeClr val="tx1"/>
                  </a:solidFill>
                  <a:ea typeface="ヒラギノ角ゴ Pro W3"/>
                  <a:cs typeface="ヒラギノ角ゴ Pro W3"/>
                </a:rPr>
                <a:t>14.5 GeV </a:t>
              </a:r>
            </a:p>
            <a:p>
              <a:pPr algn="ctr"/>
              <a:r>
                <a:rPr lang="en-US" altLang="en-US" sz="1600" i="0">
                  <a:solidFill>
                    <a:schemeClr val="tx1"/>
                  </a:solidFill>
                  <a:ea typeface="ヒラギノ角ゴ Pro W3"/>
                  <a:cs typeface="ヒラギノ角ゴ Pro W3"/>
                </a:rPr>
                <a:t>start</a:t>
              </a:r>
            </a:p>
          </p:txBody>
        </p:sp>
        <p:sp>
          <p:nvSpPr>
            <p:cNvPr id="46089" name="TextBox 8"/>
            <p:cNvSpPr txBox="1">
              <a:spLocks noChangeArrowheads="1"/>
            </p:cNvSpPr>
            <p:nvPr/>
          </p:nvSpPr>
          <p:spPr bwMode="auto">
            <a:xfrm>
              <a:off x="914" y="2640"/>
              <a:ext cx="27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200" i="0">
                  <a:solidFill>
                    <a:schemeClr val="tx1"/>
                  </a:solidFill>
                  <a:ea typeface="ヒラギノ角ゴ Pro W3"/>
                  <a:cs typeface="ヒラギノ角ゴ Pro W3"/>
                </a:rPr>
                <a:t>Jan</a:t>
              </a:r>
            </a:p>
            <a:p>
              <a:r>
                <a:rPr lang="en-US" altLang="en-US" sz="1200" i="0">
                  <a:solidFill>
                    <a:schemeClr val="tx1"/>
                  </a:solidFill>
                  <a:ea typeface="ヒラギノ角ゴ Pro W3"/>
                  <a:cs typeface="ヒラギノ角ゴ Pro W3"/>
                </a:rPr>
                <a:t>25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1007" y="3075"/>
              <a:ext cx="0" cy="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1443" y="3075"/>
              <a:ext cx="0" cy="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092" name="TextBox 17"/>
            <p:cNvSpPr txBox="1">
              <a:spLocks noChangeArrowheads="1"/>
            </p:cNvSpPr>
            <p:nvPr/>
          </p:nvSpPr>
          <p:spPr bwMode="auto">
            <a:xfrm>
              <a:off x="768" y="3244"/>
              <a:ext cx="442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 i="0">
                  <a:solidFill>
                    <a:schemeClr val="tx1"/>
                  </a:solidFill>
                  <a:ea typeface="ヒラギノ角ゴ Pro W3"/>
                  <a:cs typeface="ヒラギノ角ゴ Pro W3"/>
                </a:rPr>
                <a:t>PXL </a:t>
              </a:r>
            </a:p>
            <a:p>
              <a:pPr algn="ctr"/>
              <a:r>
                <a:rPr lang="en-US" altLang="en-US" sz="1600" i="0">
                  <a:solidFill>
                    <a:schemeClr val="tx1"/>
                  </a:solidFill>
                  <a:ea typeface="ヒラギノ角ゴ Pro W3"/>
                  <a:cs typeface="ヒラギノ角ゴ Pro W3"/>
                </a:rPr>
                <a:t>install</a:t>
              </a:r>
            </a:p>
          </p:txBody>
        </p:sp>
        <p:sp>
          <p:nvSpPr>
            <p:cNvPr id="46093" name="TextBox 18"/>
            <p:cNvSpPr txBox="1">
              <a:spLocks noChangeArrowheads="1"/>
            </p:cNvSpPr>
            <p:nvPr/>
          </p:nvSpPr>
          <p:spPr bwMode="auto">
            <a:xfrm>
              <a:off x="1331" y="2640"/>
              <a:ext cx="28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200" i="0">
                  <a:solidFill>
                    <a:schemeClr val="tx1"/>
                  </a:solidFill>
                  <a:ea typeface="ヒラギノ角ゴ Pro W3"/>
                  <a:cs typeface="ヒラギノ角ゴ Pro W3"/>
                </a:rPr>
                <a:t>Feb</a:t>
              </a:r>
            </a:p>
            <a:p>
              <a:r>
                <a:rPr lang="en-US" altLang="en-US" sz="1200" i="0">
                  <a:solidFill>
                    <a:schemeClr val="tx1"/>
                  </a:solidFill>
                  <a:ea typeface="ヒラギノ角ゴ Pro W3"/>
                  <a:cs typeface="ヒラギノ角ゴ Pro W3"/>
                </a:rPr>
                <a:t>14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2019" y="3075"/>
              <a:ext cx="0" cy="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095" name="TextBox 23"/>
            <p:cNvSpPr txBox="1">
              <a:spLocks noChangeArrowheads="1"/>
            </p:cNvSpPr>
            <p:nvPr/>
          </p:nvSpPr>
          <p:spPr bwMode="auto">
            <a:xfrm>
              <a:off x="1680" y="3228"/>
              <a:ext cx="657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 i="0">
                  <a:solidFill>
                    <a:schemeClr val="tx1"/>
                  </a:solidFill>
                  <a:ea typeface="ヒラギノ角ゴ Pro W3"/>
                  <a:cs typeface="ヒラギノ角ゴ Pro W3"/>
                </a:rPr>
                <a:t>200 GeV </a:t>
              </a:r>
            </a:p>
            <a:p>
              <a:pPr algn="ctr"/>
              <a:r>
                <a:rPr lang="en-US" altLang="en-US" sz="1600" i="0">
                  <a:solidFill>
                    <a:schemeClr val="tx1"/>
                  </a:solidFill>
                  <a:ea typeface="ヒラギノ角ゴ Pro W3"/>
                  <a:cs typeface="ヒラギノ角ゴ Pro W3"/>
                </a:rPr>
                <a:t>start</a:t>
              </a:r>
            </a:p>
          </p:txBody>
        </p:sp>
        <p:sp>
          <p:nvSpPr>
            <p:cNvPr id="46096" name="TextBox 25"/>
            <p:cNvSpPr txBox="1">
              <a:spLocks noChangeArrowheads="1"/>
            </p:cNvSpPr>
            <p:nvPr/>
          </p:nvSpPr>
          <p:spPr bwMode="auto">
            <a:xfrm>
              <a:off x="1906" y="2640"/>
              <a:ext cx="28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200" i="0">
                  <a:solidFill>
                    <a:schemeClr val="tx1"/>
                  </a:solidFill>
                  <a:ea typeface="ヒラギノ角ゴ Pro W3"/>
                  <a:cs typeface="ヒラギノ角ゴ Pro W3"/>
                </a:rPr>
                <a:t>Mar</a:t>
              </a:r>
            </a:p>
            <a:p>
              <a:r>
                <a:rPr lang="en-US" altLang="en-US" sz="1200" i="0">
                  <a:solidFill>
                    <a:schemeClr val="tx1"/>
                  </a:solidFill>
                  <a:ea typeface="ヒラギノ角ゴ Pro W3"/>
                  <a:cs typeface="ヒラギノ角ゴ Pro W3"/>
                </a:rPr>
                <a:t>14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3888" y="3072"/>
              <a:ext cx="0" cy="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098" name="TextBox 31"/>
            <p:cNvSpPr txBox="1">
              <a:spLocks noChangeArrowheads="1"/>
            </p:cNvSpPr>
            <p:nvPr/>
          </p:nvSpPr>
          <p:spPr bwMode="auto">
            <a:xfrm>
              <a:off x="3684" y="3264"/>
              <a:ext cx="510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 i="0">
                  <a:solidFill>
                    <a:schemeClr val="tx1"/>
                  </a:solidFill>
                  <a:ea typeface="ヒラギノ角ゴ Pro W3"/>
                  <a:cs typeface="ヒラギノ角ゴ Pro W3"/>
                </a:rPr>
                <a:t>He+Au</a:t>
              </a:r>
            </a:p>
            <a:p>
              <a:pPr algn="ctr"/>
              <a:r>
                <a:rPr lang="en-US" altLang="en-US" sz="1600" i="0">
                  <a:solidFill>
                    <a:schemeClr val="tx1"/>
                  </a:solidFill>
                  <a:ea typeface="ヒラギノ角ゴ Pro W3"/>
                  <a:cs typeface="ヒラギノ角ゴ Pro W3"/>
                </a:rPr>
                <a:t>start</a:t>
              </a:r>
            </a:p>
          </p:txBody>
        </p:sp>
        <p:sp>
          <p:nvSpPr>
            <p:cNvPr id="46099" name="TextBox 32"/>
            <p:cNvSpPr txBox="1">
              <a:spLocks noChangeArrowheads="1"/>
            </p:cNvSpPr>
            <p:nvPr/>
          </p:nvSpPr>
          <p:spPr bwMode="auto">
            <a:xfrm>
              <a:off x="3762" y="2640"/>
              <a:ext cx="27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200" i="0">
                  <a:solidFill>
                    <a:schemeClr val="tx1"/>
                  </a:solidFill>
                  <a:ea typeface="ヒラギノ角ゴ Pro W3"/>
                  <a:cs typeface="ヒラギノ角ゴ Pro W3"/>
                </a:rPr>
                <a:t>Jun</a:t>
              </a:r>
            </a:p>
            <a:p>
              <a:r>
                <a:rPr lang="en-US" altLang="en-US" sz="1200" i="0">
                  <a:solidFill>
                    <a:schemeClr val="tx1"/>
                  </a:solidFill>
                  <a:ea typeface="ヒラギノ角ゴ Pro W3"/>
                  <a:cs typeface="ヒラギノ角ゴ Pro W3"/>
                </a:rPr>
                <a:t>19</a:t>
              </a:r>
            </a:p>
          </p:txBody>
        </p:sp>
        <p:sp>
          <p:nvSpPr>
            <p:cNvPr id="46100" name="TextBox 33"/>
            <p:cNvSpPr txBox="1">
              <a:spLocks noChangeArrowheads="1"/>
            </p:cNvSpPr>
            <p:nvPr/>
          </p:nvSpPr>
          <p:spPr bwMode="auto">
            <a:xfrm>
              <a:off x="4226" y="2643"/>
              <a:ext cx="2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200" i="0">
                  <a:solidFill>
                    <a:schemeClr val="tx1"/>
                  </a:solidFill>
                  <a:ea typeface="ヒラギノ角ゴ Pro W3"/>
                  <a:cs typeface="ヒラギノ角ゴ Pro W3"/>
                </a:rPr>
                <a:t>Jul</a:t>
              </a:r>
            </a:p>
            <a:p>
              <a:r>
                <a:rPr lang="en-US" altLang="en-US" sz="1200" i="0">
                  <a:solidFill>
                    <a:schemeClr val="tx1"/>
                  </a:solidFill>
                  <a:ea typeface="ヒラギノ角ゴ Pro W3"/>
                  <a:cs typeface="ヒラギノ角ゴ Pro W3"/>
                </a:rPr>
                <a:t>7</a:t>
              </a:r>
            </a:p>
          </p:txBody>
        </p:sp>
        <p:sp>
          <p:nvSpPr>
            <p:cNvPr id="46101" name="TextBox 34"/>
            <p:cNvSpPr txBox="1">
              <a:spLocks noChangeArrowheads="1"/>
            </p:cNvSpPr>
            <p:nvPr/>
          </p:nvSpPr>
          <p:spPr bwMode="auto">
            <a:xfrm>
              <a:off x="4224" y="3216"/>
              <a:ext cx="70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 i="0">
                  <a:solidFill>
                    <a:schemeClr val="tx1"/>
                  </a:solidFill>
                  <a:ea typeface="ヒラギノ角ゴ Pro W3"/>
                  <a:cs typeface="ヒラギノ角ゴ Pro W3"/>
                </a:rPr>
                <a:t>End of run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V="1">
              <a:off x="4320" y="3072"/>
              <a:ext cx="0" cy="1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103" name="Group 84"/>
            <p:cNvGrpSpPr>
              <a:grpSpLocks/>
            </p:cNvGrpSpPr>
            <p:nvPr/>
          </p:nvGrpSpPr>
          <p:grpSpPr bwMode="auto">
            <a:xfrm>
              <a:off x="1008" y="2928"/>
              <a:ext cx="3312" cy="152"/>
              <a:chOff x="1008" y="2928"/>
              <a:chExt cx="3312" cy="152"/>
            </a:xfrm>
          </p:grpSpPr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1008" y="2928"/>
                <a:ext cx="3312" cy="152"/>
              </a:xfrm>
              <a:prstGeom prst="rect">
                <a:avLst/>
              </a:prstGeom>
              <a:noFill/>
              <a:ln w="25400" algn="ctr">
                <a:solidFill>
                  <a:srgbClr val="333399"/>
                </a:solidFill>
                <a:miter lim="800000"/>
                <a:headEnd/>
                <a:tailEnd/>
              </a:ln>
              <a:extLst/>
            </p:spPr>
            <p:txBody>
              <a:bodyPr anchor="ctr"/>
              <a:lstStyle/>
              <a:p>
                <a:pPr algn="ctr">
                  <a:defRPr/>
                </a:pPr>
                <a:endParaRPr lang="en-US" sz="2400" i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1008" y="2928"/>
                <a:ext cx="144" cy="144"/>
              </a:xfrm>
              <a:prstGeom prst="rect">
                <a:avLst/>
              </a:prstGeom>
              <a:solidFill>
                <a:srgbClr val="3366FF"/>
              </a:soli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US" sz="2400" i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1152" y="2928"/>
                <a:ext cx="144" cy="144"/>
              </a:xfrm>
              <a:prstGeom prst="rect">
                <a:avLst/>
              </a:prstGeom>
              <a:solidFill>
                <a:srgbClr val="3366FF"/>
              </a:soli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US" sz="2400" i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>
                <a:off x="1296" y="2928"/>
                <a:ext cx="144" cy="144"/>
              </a:xfrm>
              <a:prstGeom prst="rect">
                <a:avLst/>
              </a:prstGeom>
              <a:solidFill>
                <a:srgbClr val="3366FF"/>
              </a:soli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US" sz="2400" i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15" name="Rectangle 14"/>
              <p:cNvSpPr>
                <a:spLocks noChangeArrowheads="1"/>
              </p:cNvSpPr>
              <p:nvPr/>
            </p:nvSpPr>
            <p:spPr bwMode="auto">
              <a:xfrm>
                <a:off x="1440" y="2928"/>
                <a:ext cx="144" cy="144"/>
              </a:xfrm>
              <a:prstGeom prst="rect">
                <a:avLst/>
              </a:prstGeom>
              <a:solidFill>
                <a:srgbClr val="3366FF"/>
              </a:soli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US" sz="2400" i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1584" y="2928"/>
                <a:ext cx="144" cy="144"/>
              </a:xfrm>
              <a:prstGeom prst="rect">
                <a:avLst/>
              </a:prstGeom>
              <a:solidFill>
                <a:srgbClr val="3366FF"/>
              </a:soli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US" sz="2400" i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1728" y="2928"/>
                <a:ext cx="144" cy="144"/>
              </a:xfrm>
              <a:prstGeom prst="rect">
                <a:avLst/>
              </a:prstGeom>
              <a:solidFill>
                <a:srgbClr val="3366FF"/>
              </a:soli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US" sz="2400" i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21" name="Rectangle 20"/>
              <p:cNvSpPr>
                <a:spLocks noChangeArrowheads="1"/>
              </p:cNvSpPr>
              <p:nvPr/>
            </p:nvSpPr>
            <p:spPr bwMode="auto">
              <a:xfrm>
                <a:off x="1872" y="2928"/>
                <a:ext cx="144" cy="144"/>
              </a:xfrm>
              <a:prstGeom prst="rect">
                <a:avLst/>
              </a:prstGeom>
              <a:solidFill>
                <a:srgbClr val="3366FF"/>
              </a:soli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US" sz="2400" i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22" name="Rectangle 21"/>
              <p:cNvSpPr>
                <a:spLocks noChangeArrowheads="1"/>
              </p:cNvSpPr>
              <p:nvPr/>
            </p:nvSpPr>
            <p:spPr bwMode="auto">
              <a:xfrm>
                <a:off x="2016" y="2928"/>
                <a:ext cx="144" cy="144"/>
              </a:xfrm>
              <a:prstGeom prst="rect">
                <a:avLst/>
              </a:prstGeom>
              <a:solidFill>
                <a:srgbClr val="3366FF"/>
              </a:soli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US" sz="2400" i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25" name="Rectangle 24"/>
              <p:cNvSpPr>
                <a:spLocks noChangeArrowheads="1"/>
              </p:cNvSpPr>
              <p:nvPr/>
            </p:nvSpPr>
            <p:spPr bwMode="auto">
              <a:xfrm>
                <a:off x="2160" y="2928"/>
                <a:ext cx="144" cy="144"/>
              </a:xfrm>
              <a:prstGeom prst="rect">
                <a:avLst/>
              </a:prstGeom>
              <a:solidFill>
                <a:srgbClr val="3366FF"/>
              </a:soli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US" sz="2400" i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27" name="Rectangle 26"/>
              <p:cNvSpPr>
                <a:spLocks noChangeArrowheads="1"/>
              </p:cNvSpPr>
              <p:nvPr/>
            </p:nvSpPr>
            <p:spPr bwMode="auto">
              <a:xfrm>
                <a:off x="2304" y="2928"/>
                <a:ext cx="144" cy="144"/>
              </a:xfrm>
              <a:prstGeom prst="rect">
                <a:avLst/>
              </a:prstGeom>
              <a:solidFill>
                <a:srgbClr val="3366FF"/>
              </a:soli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US" sz="2400" i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28" name="Rectangle 27"/>
              <p:cNvSpPr>
                <a:spLocks noChangeArrowheads="1"/>
              </p:cNvSpPr>
              <p:nvPr/>
            </p:nvSpPr>
            <p:spPr bwMode="auto">
              <a:xfrm>
                <a:off x="2448" y="2928"/>
                <a:ext cx="144" cy="144"/>
              </a:xfrm>
              <a:prstGeom prst="rect">
                <a:avLst/>
              </a:prstGeom>
              <a:solidFill>
                <a:srgbClr val="3366FF"/>
              </a:soli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US" sz="2400" i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29" name="Rectangle 28"/>
              <p:cNvSpPr>
                <a:spLocks noChangeArrowheads="1"/>
              </p:cNvSpPr>
              <p:nvPr/>
            </p:nvSpPr>
            <p:spPr bwMode="auto">
              <a:xfrm>
                <a:off x="2592" y="2928"/>
                <a:ext cx="144" cy="144"/>
              </a:xfrm>
              <a:prstGeom prst="rect">
                <a:avLst/>
              </a:prstGeom>
              <a:solidFill>
                <a:srgbClr val="3366FF"/>
              </a:soli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US" sz="2400" i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31" name="Rectangle 30"/>
              <p:cNvSpPr>
                <a:spLocks noChangeArrowheads="1"/>
              </p:cNvSpPr>
              <p:nvPr/>
            </p:nvSpPr>
            <p:spPr bwMode="auto">
              <a:xfrm>
                <a:off x="2736" y="2928"/>
                <a:ext cx="144" cy="144"/>
              </a:xfrm>
              <a:prstGeom prst="rect">
                <a:avLst/>
              </a:prstGeom>
              <a:solidFill>
                <a:srgbClr val="3366FF"/>
              </a:soli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US" sz="2400" i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35" name="Rectangle 34"/>
              <p:cNvSpPr>
                <a:spLocks noChangeArrowheads="1"/>
              </p:cNvSpPr>
              <p:nvPr/>
            </p:nvSpPr>
            <p:spPr bwMode="auto">
              <a:xfrm>
                <a:off x="2880" y="2928"/>
                <a:ext cx="144" cy="144"/>
              </a:xfrm>
              <a:prstGeom prst="rect">
                <a:avLst/>
              </a:prstGeom>
              <a:solidFill>
                <a:srgbClr val="3366FF"/>
              </a:soli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US" sz="2400" i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36" name="Rectangle 35"/>
              <p:cNvSpPr>
                <a:spLocks noChangeArrowheads="1"/>
              </p:cNvSpPr>
              <p:nvPr/>
            </p:nvSpPr>
            <p:spPr bwMode="auto">
              <a:xfrm>
                <a:off x="3024" y="2928"/>
                <a:ext cx="144" cy="144"/>
              </a:xfrm>
              <a:prstGeom prst="rect">
                <a:avLst/>
              </a:prstGeom>
              <a:solidFill>
                <a:srgbClr val="3366FF"/>
              </a:soli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US" sz="2400" i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37" name="Rectangle 36"/>
              <p:cNvSpPr>
                <a:spLocks noChangeArrowheads="1"/>
              </p:cNvSpPr>
              <p:nvPr/>
            </p:nvSpPr>
            <p:spPr bwMode="auto">
              <a:xfrm>
                <a:off x="3168" y="2928"/>
                <a:ext cx="144" cy="144"/>
              </a:xfrm>
              <a:prstGeom prst="rect">
                <a:avLst/>
              </a:prstGeom>
              <a:solidFill>
                <a:srgbClr val="3366FF"/>
              </a:soli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US" sz="2400" i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2" name="Rectangle 14"/>
              <p:cNvSpPr>
                <a:spLocks noChangeArrowheads="1"/>
              </p:cNvSpPr>
              <p:nvPr/>
            </p:nvSpPr>
            <p:spPr bwMode="auto">
              <a:xfrm>
                <a:off x="1584" y="2928"/>
                <a:ext cx="144" cy="144"/>
              </a:xfrm>
              <a:prstGeom prst="rect">
                <a:avLst/>
              </a:prstGeom>
              <a:solidFill>
                <a:srgbClr val="3366FF"/>
              </a:soli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US" sz="2400" i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3" name="Rectangle 36"/>
              <p:cNvSpPr>
                <a:spLocks noChangeArrowheads="1"/>
              </p:cNvSpPr>
              <p:nvPr/>
            </p:nvSpPr>
            <p:spPr bwMode="auto">
              <a:xfrm>
                <a:off x="3312" y="2928"/>
                <a:ext cx="144" cy="144"/>
              </a:xfrm>
              <a:prstGeom prst="rect">
                <a:avLst/>
              </a:prstGeom>
              <a:solidFill>
                <a:srgbClr val="3366FF"/>
              </a:soli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US" sz="2400" i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4" name="Rectangle 36"/>
              <p:cNvSpPr>
                <a:spLocks noChangeArrowheads="1"/>
              </p:cNvSpPr>
              <p:nvPr/>
            </p:nvSpPr>
            <p:spPr bwMode="auto">
              <a:xfrm>
                <a:off x="3456" y="2928"/>
                <a:ext cx="144" cy="144"/>
              </a:xfrm>
              <a:prstGeom prst="rect">
                <a:avLst/>
              </a:prstGeom>
              <a:solidFill>
                <a:srgbClr val="3366FF"/>
              </a:soli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US" sz="2400" i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5" name="Rectangle 36"/>
              <p:cNvSpPr>
                <a:spLocks noChangeArrowheads="1"/>
              </p:cNvSpPr>
              <p:nvPr/>
            </p:nvSpPr>
            <p:spPr bwMode="auto">
              <a:xfrm>
                <a:off x="3600" y="2928"/>
                <a:ext cx="144" cy="144"/>
              </a:xfrm>
              <a:prstGeom prst="rect">
                <a:avLst/>
              </a:prstGeom>
              <a:solidFill>
                <a:srgbClr val="3366FF"/>
              </a:soli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US" sz="2400" i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6" name="Rectangle 36"/>
              <p:cNvSpPr>
                <a:spLocks noChangeArrowheads="1"/>
              </p:cNvSpPr>
              <p:nvPr/>
            </p:nvSpPr>
            <p:spPr bwMode="auto">
              <a:xfrm>
                <a:off x="3744" y="2928"/>
                <a:ext cx="144" cy="144"/>
              </a:xfrm>
              <a:prstGeom prst="rect">
                <a:avLst/>
              </a:prstGeom>
              <a:solidFill>
                <a:srgbClr val="3366FF"/>
              </a:soli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US" sz="2400" i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8" name="Rectangle 36"/>
              <p:cNvSpPr>
                <a:spLocks noChangeArrowheads="1"/>
              </p:cNvSpPr>
              <p:nvPr/>
            </p:nvSpPr>
            <p:spPr bwMode="auto">
              <a:xfrm>
                <a:off x="3888" y="2928"/>
                <a:ext cx="144" cy="144"/>
              </a:xfrm>
              <a:prstGeom prst="rect">
                <a:avLst/>
              </a:prstGeom>
              <a:solidFill>
                <a:srgbClr val="C0C0C0"/>
              </a:soli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US" sz="2400" i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9" name="Rectangle 36"/>
              <p:cNvSpPr>
                <a:spLocks noChangeArrowheads="1"/>
              </p:cNvSpPr>
              <p:nvPr/>
            </p:nvSpPr>
            <p:spPr bwMode="auto">
              <a:xfrm>
                <a:off x="4032" y="2928"/>
                <a:ext cx="144" cy="144"/>
              </a:xfrm>
              <a:prstGeom prst="rect">
                <a:avLst/>
              </a:prstGeom>
              <a:solidFill>
                <a:srgbClr val="C0C0C0"/>
              </a:soli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US" sz="2400" i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10" name="Rectangle 36"/>
              <p:cNvSpPr>
                <a:spLocks noChangeArrowheads="1"/>
              </p:cNvSpPr>
              <p:nvPr/>
            </p:nvSpPr>
            <p:spPr bwMode="auto">
              <a:xfrm>
                <a:off x="4176" y="2928"/>
                <a:ext cx="144" cy="144"/>
              </a:xfrm>
              <a:prstGeom prst="rect">
                <a:avLst/>
              </a:prstGeom>
              <a:solidFill>
                <a:srgbClr val="C0C0C0"/>
              </a:soli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US" sz="2400" i="0">
                  <a:solidFill>
                    <a:schemeClr val="lt1"/>
                  </a:solidFill>
                  <a:latin typeface="+mn-lt"/>
                  <a:cs typeface="+mn-cs"/>
                </a:endParaRPr>
              </a:p>
            </p:txBody>
          </p:sp>
        </p:grpSp>
      </p:grpSp>
      <p:sp>
        <p:nvSpPr>
          <p:cNvPr id="46087" name="TextBox 7"/>
          <p:cNvSpPr txBox="1">
            <a:spLocks noChangeArrowheads="1"/>
          </p:cNvSpPr>
          <p:nvPr/>
        </p:nvSpPr>
        <p:spPr bwMode="auto">
          <a:xfrm>
            <a:off x="6248400" y="5715000"/>
            <a:ext cx="8239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200" i="0">
                <a:solidFill>
                  <a:schemeClr val="tx1"/>
                </a:solidFill>
                <a:ea typeface="ヒラギノ角ゴ Pro W3"/>
                <a:cs typeface="ヒラギノ角ゴ Pro W3"/>
              </a:rPr>
              <a:t>IST+SSD</a:t>
            </a:r>
          </a:p>
        </p:txBody>
      </p:sp>
    </p:spTree>
    <p:extLst>
      <p:ext uri="{BB962C8B-B14F-4D97-AF65-F5344CB8AC3E}">
        <p14:creationId xmlns:p14="http://schemas.microsoft.com/office/powerpoint/2010/main" val="2019526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AutoShap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03237"/>
          </a:xfrm>
        </p:spPr>
        <p:txBody>
          <a:bodyPr/>
          <a:lstStyle/>
          <a:p>
            <a:r>
              <a:rPr lang="en-US" dirty="0" smtClean="0"/>
              <a:t>HFT </a:t>
            </a:r>
            <a:r>
              <a:rPr lang="en-US" dirty="0" smtClean="0"/>
              <a:t>Status – Run14</a:t>
            </a:r>
            <a:endParaRPr lang="en-US" dirty="0" smtClean="0"/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4876800" cy="2743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/>
              <a:t>SSD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The RDO runs at &lt;20% dead-time at 1 kHz</a:t>
            </a:r>
          </a:p>
          <a:p>
            <a:pPr lvl="2">
              <a:lnSpc>
                <a:spcPct val="80000"/>
              </a:lnSpc>
            </a:pPr>
            <a:r>
              <a:rPr lang="en-US" sz="1600" dirty="0" smtClean="0"/>
              <a:t>The ultimate limit is due to old Si modules (circa 2000)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6% dead wafers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90 % of the strips are active in the remaining wafers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Collected 172 M </a:t>
            </a:r>
            <a:r>
              <a:rPr lang="en-US" sz="1800" dirty="0" err="1" smtClean="0"/>
              <a:t>Au+Au</a:t>
            </a:r>
            <a:r>
              <a:rPr lang="en-US" sz="1800" dirty="0" smtClean="0"/>
              <a:t> events and 57 M He3+Au events</a:t>
            </a:r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3581400"/>
            <a:ext cx="207803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3"/>
          <a:srcRect l="9908" t="13306" r="8237"/>
          <a:stretch>
            <a:fillRect/>
          </a:stretch>
        </p:blipFill>
        <p:spPr bwMode="auto">
          <a:xfrm>
            <a:off x="5378450" y="533400"/>
            <a:ext cx="3765550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Rectangle 3"/>
          <p:cNvSpPr>
            <a:spLocks noChangeArrowheads="1"/>
          </p:cNvSpPr>
          <p:nvPr/>
        </p:nvSpPr>
        <p:spPr bwMode="auto">
          <a:xfrm>
            <a:off x="533400" y="3962400"/>
            <a:ext cx="5257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en-US" sz="2800" i="0" dirty="0">
                <a:solidFill>
                  <a:schemeClr val="tx1"/>
                </a:solidFill>
              </a:rPr>
              <a:t>IST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–"/>
            </a:pPr>
            <a:r>
              <a:rPr lang="en-US" sz="1800" i="0" dirty="0">
                <a:solidFill>
                  <a:schemeClr val="tx1"/>
                </a:solidFill>
              </a:rPr>
              <a:t>864 readout chips and 110592 channels total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–"/>
            </a:pPr>
            <a:r>
              <a:rPr lang="en-US" sz="1800" i="0" dirty="0">
                <a:solidFill>
                  <a:schemeClr val="tx1"/>
                </a:solidFill>
              </a:rPr>
              <a:t>More than 95% fully functional channels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–"/>
            </a:pPr>
            <a:r>
              <a:rPr lang="en-US" sz="1800" i="0" dirty="0">
                <a:solidFill>
                  <a:schemeClr val="tx1"/>
                </a:solidFill>
              </a:rPr>
              <a:t>Hit efficiency ~99%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–"/>
            </a:pPr>
            <a:r>
              <a:rPr lang="en-US" sz="1800" i="0" dirty="0">
                <a:solidFill>
                  <a:schemeClr val="tx1"/>
                </a:solidFill>
              </a:rPr>
              <a:t>S/N 15:1-30:1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–"/>
            </a:pPr>
            <a:r>
              <a:rPr lang="en-US" sz="1800" i="0" dirty="0" smtClean="0">
                <a:solidFill>
                  <a:schemeClr val="tx1"/>
                </a:solidFill>
              </a:rPr>
              <a:t>Participated </a:t>
            </a:r>
            <a:r>
              <a:rPr lang="en-US" sz="1800" i="0" dirty="0">
                <a:solidFill>
                  <a:schemeClr val="tx1"/>
                </a:solidFill>
              </a:rPr>
              <a:t>in data taking for </a:t>
            </a:r>
            <a:r>
              <a:rPr lang="en-US" sz="1800" i="0" dirty="0" err="1" smtClean="0">
                <a:solidFill>
                  <a:schemeClr val="tx1"/>
                </a:solidFill>
              </a:rPr>
              <a:t>Au+Au</a:t>
            </a:r>
            <a:r>
              <a:rPr lang="en-US" sz="1800" i="0" dirty="0" smtClean="0">
                <a:solidFill>
                  <a:schemeClr val="tx1"/>
                </a:solidFill>
              </a:rPr>
              <a:t> and He3</a:t>
            </a:r>
            <a:r>
              <a:rPr lang="en-US" sz="1800" i="0" dirty="0">
                <a:solidFill>
                  <a:schemeClr val="tx1"/>
                </a:solidFill>
              </a:rPr>
              <a:t>+Au collisions</a:t>
            </a:r>
          </a:p>
        </p:txBody>
      </p:sp>
    </p:spTree>
    <p:extLst>
      <p:ext uri="{BB962C8B-B14F-4D97-AF65-F5344CB8AC3E}">
        <p14:creationId xmlns:p14="http://schemas.microsoft.com/office/powerpoint/2010/main" val="2120616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76200"/>
            <a:ext cx="6810995" cy="4572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PXL damage in Run </a:t>
            </a:r>
            <a:r>
              <a:rPr lang="en-US" sz="3200" dirty="0" smtClean="0"/>
              <a:t>2014</a:t>
            </a:r>
            <a:endParaRPr lang="en-US" sz="3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2367713"/>
            <a:ext cx="3352800" cy="22804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62800" y="46437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Inner Layer: 14% damage</a:t>
            </a:r>
          </a:p>
          <a:p>
            <a:r>
              <a:rPr lang="en-US" sz="1200" i="1" dirty="0"/>
              <a:t>(Outer layer: 1% damage)</a:t>
            </a:r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76200" y="990600"/>
            <a:ext cx="5486400" cy="2590800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fr-FR" sz="1800" dirty="0" smtClean="0"/>
              <a:t>Damage on multiple ladders in the first 2 weeks 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fr-FR" sz="1600" dirty="0" smtClean="0"/>
              <a:t>Increased current in the digital power circuit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fr-FR" sz="1600" dirty="0" smtClean="0"/>
              <a:t>Sensor </a:t>
            </a:r>
            <a:r>
              <a:rPr lang="en-US" altLang="fr-FR" sz="1600" dirty="0"/>
              <a:t>data </a:t>
            </a:r>
            <a:r>
              <a:rPr lang="en-US" altLang="fr-FR" sz="1600" dirty="0" smtClean="0"/>
              <a:t>corruptions</a:t>
            </a:r>
            <a:endParaRPr lang="en-US" altLang="fr-FR" sz="1600" dirty="0"/>
          </a:p>
          <a:p>
            <a:pPr marL="274320" lvl="1" indent="0">
              <a:lnSpc>
                <a:spcPct val="120000"/>
              </a:lnSpc>
              <a:spcBef>
                <a:spcPct val="0"/>
              </a:spcBef>
              <a:buNone/>
            </a:pPr>
            <a:endParaRPr lang="en-US" altLang="fr-FR" sz="1400" dirty="0" smtClean="0"/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fr-FR" sz="1800" dirty="0"/>
              <a:t>Loss of detector </a:t>
            </a:r>
            <a:r>
              <a:rPr lang="en-US" altLang="fr-FR" sz="1800" dirty="0" smtClean="0"/>
              <a:t>efficiency</a:t>
            </a:r>
            <a:endParaRPr lang="en-US" altLang="fr-FR" sz="1800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fr-FR" sz="1800" dirty="0"/>
              <a:t>Instability of the </a:t>
            </a:r>
            <a:r>
              <a:rPr lang="en-US" altLang="fr-FR" sz="1800" dirty="0" smtClean="0"/>
              <a:t>affected ladders</a:t>
            </a:r>
            <a:endParaRPr lang="en-US" altLang="fr-FR" sz="18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en-US" altLang="fr-FR" sz="1600" dirty="0" smtClean="0"/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fr-FR" sz="1800" dirty="0" smtClean="0"/>
              <a:t>Further damage stopped by tight over-current thresholds</a:t>
            </a:r>
          </a:p>
          <a:p>
            <a:pPr marL="274320" lvl="1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fr-FR" sz="1600" dirty="0" smtClean="0">
                <a:sym typeface="Wingdings" panose="05000000000000000000" pitchFamily="2" charset="2"/>
              </a:rPr>
              <a:t>	 latch-up as possible damage cause</a:t>
            </a:r>
            <a:endParaRPr lang="en-US" altLang="fr-FR" sz="1600" dirty="0"/>
          </a:p>
        </p:txBody>
      </p:sp>
      <p:sp>
        <p:nvSpPr>
          <p:cNvPr id="9" name="Down Arrow 8"/>
          <p:cNvSpPr/>
          <p:nvPr/>
        </p:nvSpPr>
        <p:spPr>
          <a:xfrm>
            <a:off x="2667000" y="1957677"/>
            <a:ext cx="228600" cy="3283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 descr="https://lh6.googleusercontent.com/PygYM3UoztAhLEs-n8bitgbXYxkjWq-B0KWGCj9GpRKFAgx5SgkR4O-9pHN8Pzq4pnEHhMSeBeSHqIxwz05y2UWbnT2FWinhUMiquNhdV4Uk8FMRCu0IvSRESzOHYEmBo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152925" y="1061004"/>
            <a:ext cx="1354906" cy="128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Screen shot 2014-04-19 at 9.31.39 AM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0063" b="50000"/>
          <a:stretch/>
        </p:blipFill>
        <p:spPr bwMode="auto">
          <a:xfrm>
            <a:off x="7446245" y="1085435"/>
            <a:ext cx="1316755" cy="127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ontent Placeholder 5"/>
          <p:cNvSpPr txBox="1">
            <a:spLocks/>
          </p:cNvSpPr>
          <p:nvPr/>
        </p:nvSpPr>
        <p:spPr>
          <a:xfrm>
            <a:off x="76200" y="4648200"/>
            <a:ext cx="7203031" cy="1905000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fr-FR" sz="1800" dirty="0" smtClean="0"/>
              <a:t>Post-run investigation: latch-up tests at the 88” Cyclotron @LBL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sz="1600" dirty="0" smtClean="0"/>
              <a:t>Measure </a:t>
            </a:r>
            <a:r>
              <a:rPr lang="en-US" sz="1600" dirty="0"/>
              <a:t>latch-up cross-sections Vs over-current protection </a:t>
            </a:r>
            <a:r>
              <a:rPr lang="en-US" sz="1600" dirty="0" smtClean="0"/>
              <a:t>threshold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sz="1600" dirty="0" smtClean="0"/>
              <a:t>Reproduce damage seen during the run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fr-FR" sz="1600" dirty="0" smtClean="0"/>
              <a:t>Define a </a:t>
            </a:r>
            <a:r>
              <a:rPr lang="en-US" altLang="fr-FR" sz="1600" dirty="0"/>
              <a:t>s</a:t>
            </a:r>
            <a:r>
              <a:rPr lang="en-US" altLang="fr-FR" sz="1600" dirty="0" smtClean="0"/>
              <a:t>afe operation envelope for Runs 2015/2016:  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r>
              <a:rPr lang="en-US" altLang="fr-FR" sz="1400" dirty="0" smtClean="0"/>
              <a:t>o</a:t>
            </a:r>
            <a:r>
              <a:rPr lang="en-US" sz="1400" dirty="0" smtClean="0"/>
              <a:t>ver-current </a:t>
            </a:r>
            <a:r>
              <a:rPr lang="en-US" sz="1400" dirty="0"/>
              <a:t>threshold ≤ 120mA above operating current</a:t>
            </a:r>
          </a:p>
          <a:p>
            <a:pPr lvl="2">
              <a:lnSpc>
                <a:spcPct val="120000"/>
              </a:lnSpc>
              <a:spcBef>
                <a:spcPct val="0"/>
              </a:spcBef>
            </a:pPr>
            <a:endParaRPr lang="en-US" sz="1200" dirty="0"/>
          </a:p>
          <a:p>
            <a:pPr lvl="2">
              <a:lnSpc>
                <a:spcPct val="120000"/>
              </a:lnSpc>
              <a:spcBef>
                <a:spcPct val="0"/>
              </a:spcBef>
            </a:pPr>
            <a:endParaRPr lang="en-US" sz="1200" dirty="0" smtClean="0"/>
          </a:p>
          <a:p>
            <a:pPr lvl="2">
              <a:lnSpc>
                <a:spcPct val="120000"/>
              </a:lnSpc>
              <a:spcBef>
                <a:spcPct val="0"/>
              </a:spcBef>
            </a:pPr>
            <a:endParaRPr lang="en-US" sz="2800" dirty="0"/>
          </a:p>
        </p:txBody>
      </p:sp>
      <p:sp>
        <p:nvSpPr>
          <p:cNvPr id="28" name="Down Arrow 27"/>
          <p:cNvSpPr/>
          <p:nvPr/>
        </p:nvSpPr>
        <p:spPr>
          <a:xfrm>
            <a:off x="2667000" y="2895600"/>
            <a:ext cx="228600" cy="3283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413822" y="599339"/>
            <a:ext cx="1577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Examples of sensor data corruptions</a:t>
            </a:r>
            <a:endParaRPr lang="en-US" sz="1200" i="1" dirty="0"/>
          </a:p>
        </p:txBody>
      </p:sp>
      <p:sp>
        <p:nvSpPr>
          <p:cNvPr id="18" name="Down Arrow 17"/>
          <p:cNvSpPr/>
          <p:nvPr/>
        </p:nvSpPr>
        <p:spPr>
          <a:xfrm>
            <a:off x="2667000" y="4191000"/>
            <a:ext cx="228600" cy="3283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54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/>
          <p:cNvPicPr>
            <a:picLocks noChangeAspect="1"/>
          </p:cNvPicPr>
          <p:nvPr/>
        </p:nvPicPr>
        <p:blipFill>
          <a:blip r:embed="rId2"/>
          <a:srcRect l="2257" t="5513"/>
          <a:stretch>
            <a:fillRect/>
          </a:stretch>
        </p:blipFill>
        <p:spPr bwMode="auto">
          <a:xfrm>
            <a:off x="76200" y="1447800"/>
            <a:ext cx="6602413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AutoShap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76200"/>
            <a:ext cx="7620000" cy="488950"/>
          </a:xfrm>
        </p:spPr>
        <p:txBody>
          <a:bodyPr/>
          <a:lstStyle/>
          <a:p>
            <a:pPr eaLnBrk="1" hangingPunct="1"/>
            <a:r>
              <a:rPr lang="en-US" altLang="fr-FR" sz="2400" dirty="0" smtClean="0"/>
              <a:t>PXL </a:t>
            </a:r>
            <a:r>
              <a:rPr lang="en-US" altLang="fr-FR" sz="2400" dirty="0" smtClean="0"/>
              <a:t>Alignment</a:t>
            </a:r>
            <a:endParaRPr lang="en-US" altLang="fr-FR" sz="2400" dirty="0" smtClean="0"/>
          </a:p>
        </p:txBody>
      </p:sp>
      <p:pic>
        <p:nvPicPr>
          <p:cNvPr id="49155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34150" y="3981450"/>
            <a:ext cx="26098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Box 1"/>
          <p:cNvSpPr txBox="1">
            <a:spLocks noChangeArrowheads="1"/>
          </p:cNvSpPr>
          <p:nvPr/>
        </p:nvSpPr>
        <p:spPr bwMode="auto">
          <a:xfrm>
            <a:off x="685800" y="5638800"/>
            <a:ext cx="50292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45720">
            <a:spAutoFit/>
          </a:bodyPr>
          <a:lstStyle/>
          <a:p>
            <a:pPr marL="228600" indent="-228600">
              <a:buFontTx/>
              <a:buChar char="•"/>
            </a:pPr>
            <a:r>
              <a:rPr lang="en-US" altLang="en-US" sz="1600" i="0">
                <a:solidFill>
                  <a:schemeClr val="tx1"/>
                </a:solidFill>
              </a:rPr>
              <a:t>Consistent with expectations for alignment and momentum of muons</a:t>
            </a:r>
          </a:p>
          <a:p>
            <a:pPr marL="228600" indent="-228600">
              <a:buFontTx/>
              <a:buChar char="•"/>
            </a:pPr>
            <a:r>
              <a:rPr lang="en-US" altLang="en-US" sz="1600" i="0">
                <a:solidFill>
                  <a:schemeClr val="tx1"/>
                </a:solidFill>
              </a:rPr>
              <a:t>σ ~ 25µm for inner layer and 50µm for outer layer</a:t>
            </a:r>
          </a:p>
        </p:txBody>
      </p:sp>
      <p:sp>
        <p:nvSpPr>
          <p:cNvPr id="49157" name="TextBox 7"/>
          <p:cNvSpPr txBox="1">
            <a:spLocks noChangeArrowheads="1"/>
          </p:cNvSpPr>
          <p:nvPr/>
        </p:nvSpPr>
        <p:spPr bwMode="auto">
          <a:xfrm>
            <a:off x="6808787" y="3276600"/>
            <a:ext cx="233521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fr-FR" sz="1600" i="0" dirty="0">
                <a:solidFill>
                  <a:schemeClr val="tx1"/>
                </a:solidFill>
                <a:latin typeface="Calibri" pitchFamily="34" charset="0"/>
              </a:rPr>
              <a:t>Cosmic ray event </a:t>
            </a:r>
          </a:p>
          <a:p>
            <a:r>
              <a:rPr lang="fr-FR" altLang="fr-FR" sz="1600" i="0" dirty="0">
                <a:solidFill>
                  <a:schemeClr val="tx1"/>
                </a:solidFill>
                <a:latin typeface="Calibri" pitchFamily="34" charset="0"/>
              </a:rPr>
              <a:t>(PXL + IST</a:t>
            </a:r>
            <a:r>
              <a:rPr lang="fr-FR" altLang="fr-FR" sz="1600" i="0" dirty="0" smtClean="0">
                <a:solidFill>
                  <a:schemeClr val="tx1"/>
                </a:solidFill>
                <a:latin typeface="Calibri" pitchFamily="34" charset="0"/>
              </a:rPr>
              <a:t>), </a:t>
            </a:r>
            <a:r>
              <a:rPr lang="fr-FR" altLang="fr-FR" sz="1600" i="0" dirty="0" err="1" smtClean="0">
                <a:solidFill>
                  <a:schemeClr val="tx1"/>
                </a:solidFill>
                <a:latin typeface="Calibri" pitchFamily="34" charset="0"/>
              </a:rPr>
              <a:t>Magnet</a:t>
            </a:r>
            <a:r>
              <a:rPr lang="fr-FR" altLang="fr-FR" sz="1600" i="0" dirty="0" smtClean="0">
                <a:solidFill>
                  <a:schemeClr val="tx1"/>
                </a:solidFill>
                <a:latin typeface="Calibri" pitchFamily="34" charset="0"/>
              </a:rPr>
              <a:t>-OFF</a:t>
            </a:r>
            <a:endParaRPr lang="en-US" altLang="fr-FR" sz="1600" i="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9159" name="Content Placeholder 5"/>
          <p:cNvSpPr txBox="1">
            <a:spLocks/>
          </p:cNvSpPr>
          <p:nvPr/>
        </p:nvSpPr>
        <p:spPr bwMode="auto">
          <a:xfrm>
            <a:off x="381000" y="838200"/>
            <a:ext cx="86868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en-US" altLang="fr-FR" sz="2000" i="0" dirty="0">
                <a:solidFill>
                  <a:schemeClr val="tx1"/>
                </a:solidFill>
              </a:rPr>
              <a:t>PXL hit residual distributions before and after PXL </a:t>
            </a:r>
            <a:r>
              <a:rPr lang="en-US" altLang="fr-FR" sz="2000" i="0" dirty="0" smtClean="0">
                <a:solidFill>
                  <a:schemeClr val="tx1"/>
                </a:solidFill>
              </a:rPr>
              <a:t>alignment </a:t>
            </a:r>
            <a:endParaRPr lang="en-US" altLang="fr-FR" sz="2000" i="0" dirty="0">
              <a:solidFill>
                <a:schemeClr val="tx1"/>
              </a:solidFill>
            </a:endParaRPr>
          </a:p>
          <a:p>
            <a:pPr marL="228600" indent="-2286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fr-FR" sz="2000" i="0" dirty="0">
                <a:solidFill>
                  <a:schemeClr val="tx1"/>
                </a:solidFill>
              </a:rPr>
              <a:t>	</a:t>
            </a:r>
            <a:r>
              <a:rPr lang="en-US" altLang="fr-FR" sz="1200" i="0" dirty="0">
                <a:solidFill>
                  <a:schemeClr val="tx1"/>
                </a:solidFill>
              </a:rPr>
              <a:t>(analysis by A. </a:t>
            </a:r>
            <a:r>
              <a:rPr lang="en-US" altLang="fr-FR" sz="1200" i="0" dirty="0" err="1">
                <a:solidFill>
                  <a:schemeClr val="tx1"/>
                </a:solidFill>
              </a:rPr>
              <a:t>Schmah</a:t>
            </a:r>
            <a:r>
              <a:rPr lang="en-US" altLang="fr-FR" sz="1200" i="0" dirty="0">
                <a:solidFill>
                  <a:schemeClr val="tx1"/>
                </a:solidFill>
              </a:rPr>
              <a:t>, LBL)</a:t>
            </a:r>
          </a:p>
        </p:txBody>
      </p:sp>
    </p:spTree>
    <p:extLst>
      <p:ext uri="{BB962C8B-B14F-4D97-AF65-F5344CB8AC3E}">
        <p14:creationId xmlns:p14="http://schemas.microsoft.com/office/powerpoint/2010/main" val="125819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rod14-DCAxy-p-Ful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536" y="1261863"/>
            <a:ext cx="3019180" cy="2173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685800"/>
          </a:xfrm>
        </p:spPr>
        <p:txBody>
          <a:bodyPr/>
          <a:lstStyle/>
          <a:p>
            <a:r>
              <a:rPr lang="en-US" sz="2800" dirty="0" smtClean="0"/>
              <a:t>HFT </a:t>
            </a:r>
            <a:r>
              <a:rPr lang="en-US" sz="2800" dirty="0" smtClean="0"/>
              <a:t>Pointing Resolution Performance- </a:t>
            </a:r>
            <a:r>
              <a:rPr lang="en-US" sz="2800" dirty="0" smtClean="0"/>
              <a:t>Run 14</a:t>
            </a:r>
            <a:endParaRPr lang="en-US" sz="2800" dirty="0"/>
          </a:p>
        </p:txBody>
      </p:sp>
      <p:pic>
        <p:nvPicPr>
          <p:cNvPr id="8" name="Picture 7" descr="Prod14-DCAz-p-Ful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3"/>
          <a:stretch/>
        </p:blipFill>
        <p:spPr>
          <a:xfrm>
            <a:off x="6051502" y="1254300"/>
            <a:ext cx="3092498" cy="22259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95273" y="1610396"/>
            <a:ext cx="8313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47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m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704909" y="1586737"/>
            <a:ext cx="8313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46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m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392605" y="2905796"/>
            <a:ext cx="8034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DCA_XY</a:t>
            </a:r>
            <a:endParaRPr lang="en-US" sz="11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360816" y="2872786"/>
            <a:ext cx="6864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DCA_Z</a:t>
            </a:r>
            <a:endParaRPr lang="en-US" sz="1100" b="1" dirty="0"/>
          </a:p>
        </p:txBody>
      </p:sp>
      <p:pic>
        <p:nvPicPr>
          <p:cNvPr id="9218" name="Picture 2" descr="C:\Users\gcontin\Documents\HFT\Conferences\My_Conferences\STAR_Collaboration_Meeting_06042015\PR_D0_offici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168" y="3657600"/>
            <a:ext cx="4887832" cy="27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5"/>
          <p:cNvSpPr txBox="1">
            <a:spLocks/>
          </p:cNvSpPr>
          <p:nvPr/>
        </p:nvSpPr>
        <p:spPr>
          <a:xfrm>
            <a:off x="0" y="3581400"/>
            <a:ext cx="4038600" cy="549943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600" dirty="0" smtClean="0"/>
              <a:t>D0 </a:t>
            </a:r>
            <a:r>
              <a:rPr lang="en-US" altLang="en-US" sz="1600" dirty="0" smtClean="0"/>
              <a:t>analysis</a:t>
            </a:r>
            <a:r>
              <a:rPr lang="en-US" altLang="en-US" sz="1600" dirty="0" smtClean="0"/>
              <a:t> </a:t>
            </a:r>
            <a:r>
              <a:rPr lang="en-US" altLang="en-US" sz="1600" dirty="0" smtClean="0"/>
              <a:t>in Run </a:t>
            </a:r>
            <a:r>
              <a:rPr lang="en-US" altLang="en-US" sz="1600" dirty="0" smtClean="0"/>
              <a:t>14 data </a:t>
            </a:r>
            <a:r>
              <a:rPr lang="en-US" altLang="en-US" sz="1600" dirty="0" smtClean="0"/>
              <a:t>(ongoing)</a:t>
            </a:r>
            <a:endParaRPr lang="en-US" altLang="en-US" sz="1600" dirty="0" smtClean="0"/>
          </a:p>
        </p:txBody>
      </p:sp>
      <p:sp>
        <p:nvSpPr>
          <p:cNvPr id="21" name="Content Placeholder 5"/>
          <p:cNvSpPr txBox="1">
            <a:spLocks/>
          </p:cNvSpPr>
          <p:nvPr/>
        </p:nvSpPr>
        <p:spPr>
          <a:xfrm>
            <a:off x="0" y="1447800"/>
            <a:ext cx="3200400" cy="14478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smtClean="0"/>
              <a:t>DCA pointing </a:t>
            </a:r>
            <a:r>
              <a:rPr lang="en-US" altLang="en-US" sz="2400" dirty="0" smtClean="0"/>
              <a:t>resolution</a:t>
            </a:r>
          </a:p>
          <a:p>
            <a:pPr lvl="1">
              <a:lnSpc>
                <a:spcPct val="120000"/>
              </a:lnSpc>
            </a:pPr>
            <a:r>
              <a:rPr lang="en-US" altLang="en-US" sz="2100" dirty="0" smtClean="0"/>
              <a:t>Design requirement: 60</a:t>
            </a:r>
            <a:r>
              <a:rPr lang="en-US" altLang="en-US" sz="2100" dirty="0" smtClean="0">
                <a:latin typeface="Symbol" charset="2"/>
                <a:cs typeface="Symbol" charset="2"/>
              </a:rPr>
              <a:t>m</a:t>
            </a:r>
            <a:r>
              <a:rPr lang="en-US" altLang="en-US" sz="2100" dirty="0" smtClean="0"/>
              <a:t>m for 750 MeV/c </a:t>
            </a:r>
            <a:r>
              <a:rPr lang="en-US" altLang="en-US" sz="2100" dirty="0" err="1" smtClean="0"/>
              <a:t>Kaons</a:t>
            </a:r>
            <a:endParaRPr lang="en-US" altLang="en-US" sz="2100" dirty="0" smtClean="0"/>
          </a:p>
          <a:p>
            <a:pPr lvl="1"/>
            <a:r>
              <a:rPr lang="en-US" altLang="en-US" sz="2100" dirty="0" smtClean="0"/>
              <a:t>2 Al cables on inner layer</a:t>
            </a:r>
          </a:p>
          <a:p>
            <a:pPr lvl="1"/>
            <a:r>
              <a:rPr lang="en-US" altLang="en-US" sz="2100" dirty="0" smtClean="0"/>
              <a:t>From 2015: </a:t>
            </a:r>
            <a:r>
              <a:rPr lang="en-US" altLang="en-US" sz="2100" dirty="0" smtClean="0"/>
              <a:t>all Al cables</a:t>
            </a:r>
          </a:p>
          <a:p>
            <a:endParaRPr lang="en-US" altLang="en-US" sz="2400" dirty="0" smtClean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/>
          <a:srcRect l="8955" r="10448"/>
          <a:stretch>
            <a:fillRect/>
          </a:stretch>
        </p:blipFill>
        <p:spPr bwMode="auto">
          <a:xfrm>
            <a:off x="228600" y="4134744"/>
            <a:ext cx="2667000" cy="2434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457200" y="6553200"/>
            <a:ext cx="2057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fr-FR" sz="1400" i="0" dirty="0">
                <a:solidFill>
                  <a:schemeClr val="tx1"/>
                </a:solidFill>
              </a:rPr>
              <a:t>200 </a:t>
            </a:r>
            <a:r>
              <a:rPr lang="en-US" altLang="fr-FR" sz="1400" i="0" dirty="0" err="1">
                <a:solidFill>
                  <a:schemeClr val="tx1"/>
                </a:solidFill>
              </a:rPr>
              <a:t>GeV</a:t>
            </a:r>
            <a:r>
              <a:rPr lang="en-US" altLang="fr-FR" sz="1400" i="0" dirty="0">
                <a:solidFill>
                  <a:schemeClr val="tx1"/>
                </a:solidFill>
              </a:rPr>
              <a:t> </a:t>
            </a:r>
            <a:r>
              <a:rPr lang="en-US" altLang="fr-FR" sz="1400" i="0" dirty="0" err="1">
                <a:solidFill>
                  <a:schemeClr val="tx1"/>
                </a:solidFill>
              </a:rPr>
              <a:t>Au+Au</a:t>
            </a:r>
            <a:r>
              <a:rPr lang="en-US" altLang="fr-FR" sz="1400" i="0" dirty="0">
                <a:solidFill>
                  <a:schemeClr val="tx1"/>
                </a:solidFill>
              </a:rPr>
              <a:t> event</a:t>
            </a:r>
          </a:p>
        </p:txBody>
      </p:sp>
    </p:spTree>
    <p:extLst>
      <p:ext uri="{BB962C8B-B14F-4D97-AF65-F5344CB8AC3E}">
        <p14:creationId xmlns:p14="http://schemas.microsoft.com/office/powerpoint/2010/main" val="1344038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8" r="7412" b="6488"/>
          <a:stretch/>
        </p:blipFill>
        <p:spPr bwMode="auto">
          <a:xfrm>
            <a:off x="3657600" y="1096241"/>
            <a:ext cx="5363570" cy="172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0"/>
            <a:ext cx="8001000" cy="6096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HFT in </a:t>
            </a:r>
            <a:r>
              <a:rPr lang="en-US" sz="2800" dirty="0" smtClean="0"/>
              <a:t>R</a:t>
            </a:r>
            <a:r>
              <a:rPr lang="en-US" sz="2800" dirty="0" smtClean="0"/>
              <a:t>un-15</a:t>
            </a:r>
            <a:endParaRPr lang="en-US" sz="2800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90"/>
          <a:stretch/>
        </p:blipFill>
        <p:spPr bwMode="auto">
          <a:xfrm>
            <a:off x="228600" y="1096241"/>
            <a:ext cx="3410002" cy="172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3400" y="762000"/>
            <a:ext cx="3155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RHIC run15: Current plan</a:t>
            </a:r>
            <a:endParaRPr lang="en-US" sz="2000" i="1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872590" y="2579088"/>
            <a:ext cx="0" cy="609600"/>
          </a:xfrm>
          <a:prstGeom prst="straightConnector1">
            <a:avLst/>
          </a:prstGeom>
          <a:ln w="28575">
            <a:solidFill>
              <a:srgbClr val="1B05B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91590" y="3059668"/>
            <a:ext cx="585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1B05BB"/>
                </a:solidFill>
              </a:rPr>
              <a:t>Now</a:t>
            </a:r>
            <a:endParaRPr lang="en-US" i="1" dirty="0">
              <a:solidFill>
                <a:srgbClr val="1B05BB"/>
              </a:solidFill>
            </a:endParaRP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381000" y="3048000"/>
            <a:ext cx="8534400" cy="3124200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 smtClean="0"/>
              <a:t>Main goal is to collect p-p and p-A (reference) data</a:t>
            </a:r>
          </a:p>
          <a:p>
            <a:pPr>
              <a:lnSpc>
                <a:spcPct val="120000"/>
              </a:lnSpc>
            </a:pPr>
            <a:r>
              <a:rPr lang="en-US" sz="1800" dirty="0" smtClean="0"/>
              <a:t>Used the r</a:t>
            </a:r>
            <a:r>
              <a:rPr lang="en-US" sz="1800" dirty="0" smtClean="0"/>
              <a:t>efurbished PXL Run14 </a:t>
            </a:r>
            <a:r>
              <a:rPr lang="en-US" sz="1800" dirty="0" smtClean="0"/>
              <a:t>detector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sz="1600" dirty="0" smtClean="0"/>
              <a:t>All aluminum cable ladders on Inner layer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Improved </a:t>
            </a:r>
            <a:r>
              <a:rPr lang="en-US" sz="1600" dirty="0"/>
              <a:t>protection against latch-up </a:t>
            </a:r>
            <a:r>
              <a:rPr lang="en-US" sz="1600" dirty="0" smtClean="0"/>
              <a:t>damage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Only </a:t>
            </a:r>
            <a:r>
              <a:rPr lang="en-US" sz="1600" dirty="0" smtClean="0"/>
              <a:t>~5</a:t>
            </a:r>
            <a:r>
              <a:rPr lang="en-US" sz="1600" dirty="0"/>
              <a:t>% damage per layer in </a:t>
            </a:r>
            <a:r>
              <a:rPr lang="en-US" sz="1600" dirty="0" smtClean="0"/>
              <a:t>Run15</a:t>
            </a:r>
          </a:p>
          <a:p>
            <a:pPr lvl="1">
              <a:lnSpc>
                <a:spcPct val="120000"/>
              </a:lnSpc>
            </a:pPr>
            <a:endParaRPr lang="en-US" altLang="en-US" sz="1600" dirty="0"/>
          </a:p>
          <a:p>
            <a:pPr>
              <a:lnSpc>
                <a:spcPct val="120000"/>
              </a:lnSpc>
            </a:pPr>
            <a:r>
              <a:rPr lang="en-US" altLang="en-US" sz="2000" b="1" dirty="0" smtClean="0"/>
              <a:t>All HFT detectors</a:t>
            </a:r>
            <a:r>
              <a:rPr lang="en-US" altLang="en-US" sz="2000" b="1" dirty="0" smtClean="0"/>
              <a:t> operated well in Run15</a:t>
            </a:r>
            <a:endParaRPr lang="en-US" alt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815010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69"/>
          <a:stretch/>
        </p:blipFill>
        <p:spPr bwMode="auto">
          <a:xfrm>
            <a:off x="0" y="1828800"/>
            <a:ext cx="495484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creen Shot 2015-06-16 at 1.07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92595"/>
            <a:ext cx="4419600" cy="3289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HFT </a:t>
            </a:r>
            <a:r>
              <a:rPr lang="en-US" sz="3200" dirty="0" smtClean="0"/>
              <a:t>dataset goals </a:t>
            </a:r>
            <a:r>
              <a:rPr lang="en-US" sz="3200" dirty="0"/>
              <a:t>for run15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2600" y="2678668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p+p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57123" y="270587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p+Au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895600" y="895290"/>
            <a:ext cx="28194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i="1" dirty="0"/>
              <a:t>HFT minimum </a:t>
            </a:r>
            <a:r>
              <a:rPr lang="en-US" sz="2000" b="1" i="1" dirty="0" smtClean="0"/>
              <a:t>bias</a:t>
            </a:r>
          </a:p>
        </p:txBody>
      </p:sp>
    </p:spTree>
    <p:extLst>
      <p:ext uri="{BB962C8B-B14F-4D97-AF65-F5344CB8AC3E}">
        <p14:creationId xmlns:p14="http://schemas.microsoft.com/office/powerpoint/2010/main" val="735226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620000" cy="488950"/>
          </a:xfrm>
        </p:spPr>
        <p:txBody>
          <a:bodyPr/>
          <a:lstStyle/>
          <a:p>
            <a:r>
              <a:rPr lang="en-US" sz="3200" dirty="0" smtClean="0"/>
              <a:t>HFT goals for Run 16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152400" y="1219199"/>
            <a:ext cx="8991600" cy="2743201"/>
          </a:xfrm>
        </p:spPr>
        <p:txBody>
          <a:bodyPr>
            <a:noAutofit/>
          </a:bodyPr>
          <a:lstStyle/>
          <a:p>
            <a:r>
              <a:rPr lang="en-US" sz="2000" dirty="0" smtClean="0"/>
              <a:t>STAR/RHIC improvements vs. Run 14</a:t>
            </a:r>
          </a:p>
          <a:p>
            <a:pPr lvl="1"/>
            <a:r>
              <a:rPr lang="en-US" sz="1800" dirty="0" smtClean="0"/>
              <a:t>PXL equipped with the Aluminum (Al) cable for inner ladders 0.52%</a:t>
            </a:r>
            <a:r>
              <a:rPr lang="en-US" sz="1800" dirty="0" smtClean="0">
                <a:sym typeface="Wingdings" panose="05000000000000000000" pitchFamily="2" charset="2"/>
              </a:rPr>
              <a:t>0.38% </a:t>
            </a:r>
            <a:r>
              <a:rPr lang="en-US" sz="1800" i="1" dirty="0" smtClean="0">
                <a:sym typeface="Wingdings" panose="05000000000000000000" pitchFamily="2" charset="2"/>
              </a:rPr>
              <a:t>X</a:t>
            </a:r>
            <a:r>
              <a:rPr lang="en-US" sz="1800" i="1" baseline="-25000" dirty="0" smtClean="0">
                <a:sym typeface="Wingdings" panose="05000000000000000000" pitchFamily="2" charset="2"/>
              </a:rPr>
              <a:t>0</a:t>
            </a:r>
          </a:p>
          <a:p>
            <a:pPr lvl="1"/>
            <a:r>
              <a:rPr lang="en-US" sz="1800" dirty="0" smtClean="0"/>
              <a:t>SSD at full speed </a:t>
            </a:r>
            <a:r>
              <a:rPr lang="en-US" sz="1800" dirty="0" smtClean="0">
                <a:sym typeface="Wingdings" panose="05000000000000000000" pitchFamily="2" charset="2"/>
              </a:rPr>
              <a:t> better </a:t>
            </a:r>
            <a:r>
              <a:rPr lang="en-US" sz="1800" dirty="0" smtClean="0"/>
              <a:t>track </a:t>
            </a:r>
            <a:r>
              <a:rPr lang="en-US" sz="1800" dirty="0"/>
              <a:t>matching </a:t>
            </a:r>
            <a:endParaRPr lang="en-US" sz="1800" dirty="0" smtClean="0"/>
          </a:p>
          <a:p>
            <a:pPr lvl="1"/>
            <a:r>
              <a:rPr lang="en-US" sz="1800" dirty="0" smtClean="0"/>
              <a:t>Increased luminosity fraction within </a:t>
            </a:r>
            <a:r>
              <a:rPr lang="en-US" sz="1800" dirty="0"/>
              <a:t>|</a:t>
            </a:r>
            <a:r>
              <a:rPr lang="en-US" sz="1800" dirty="0" err="1"/>
              <a:t>Vz</a:t>
            </a:r>
            <a:r>
              <a:rPr lang="en-US" sz="1800" dirty="0"/>
              <a:t>|&lt;5cm </a:t>
            </a:r>
            <a:endParaRPr lang="en-US" sz="1800" dirty="0" smtClean="0"/>
          </a:p>
          <a:p>
            <a:r>
              <a:rPr lang="en-US" sz="2000" dirty="0" smtClean="0"/>
              <a:t>Beam request for Run 16:</a:t>
            </a:r>
          </a:p>
          <a:p>
            <a:pPr lvl="1"/>
            <a:r>
              <a:rPr lang="en-US" sz="1800" dirty="0" smtClean="0"/>
              <a:t>13 </a:t>
            </a:r>
            <a:r>
              <a:rPr lang="en-US" sz="1800" dirty="0" smtClean="0"/>
              <a:t>weeks  </a:t>
            </a:r>
            <a:r>
              <a:rPr lang="en-US" sz="1800" dirty="0" err="1" smtClean="0"/>
              <a:t>Au+Au</a:t>
            </a:r>
            <a:r>
              <a:rPr lang="en-US" sz="1800" dirty="0" smtClean="0"/>
              <a:t> 200 GeV run</a:t>
            </a:r>
          </a:p>
          <a:p>
            <a:pPr lvl="1"/>
            <a:r>
              <a:rPr lang="en-US" sz="1800" dirty="0" smtClean="0">
                <a:sym typeface="Wingdings" panose="05000000000000000000" pitchFamily="2" charset="2"/>
              </a:rPr>
              <a:t>2 B minimum bias events</a:t>
            </a: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304800" y="4191000"/>
            <a:ext cx="3886200" cy="213360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ym typeface="Wingdings" panose="05000000000000000000" pitchFamily="2" charset="2"/>
              </a:rPr>
              <a:t>Physics goals: </a:t>
            </a:r>
          </a:p>
          <a:p>
            <a:pPr lvl="1"/>
            <a:r>
              <a:rPr lang="en-US" sz="2000" dirty="0"/>
              <a:t>M</a:t>
            </a:r>
            <a:r>
              <a:rPr lang="en-US" sz="2000" dirty="0" smtClean="0"/>
              <a:t>ore </a:t>
            </a:r>
            <a:r>
              <a:rPr lang="en-US" sz="2000" dirty="0"/>
              <a:t>differential studies on charmed hadron </a:t>
            </a:r>
            <a:r>
              <a:rPr lang="en-US" sz="2000" dirty="0" smtClean="0"/>
              <a:t>production</a:t>
            </a:r>
          </a:p>
          <a:p>
            <a:pPr lvl="1"/>
            <a:r>
              <a:rPr lang="en-US" sz="2000" dirty="0" smtClean="0">
                <a:sym typeface="Symbol"/>
              </a:rPr>
              <a:t></a:t>
            </a:r>
            <a:r>
              <a:rPr lang="en-US" sz="2000" baseline="-25000" dirty="0" smtClean="0">
                <a:sym typeface="Symbol"/>
              </a:rPr>
              <a:t>c </a:t>
            </a:r>
            <a:r>
              <a:rPr lang="en-US" sz="2000" dirty="0" smtClean="0">
                <a:sym typeface="Symbol"/>
              </a:rPr>
              <a:t>measurement</a:t>
            </a:r>
          </a:p>
          <a:p>
            <a:pPr lvl="1"/>
            <a:r>
              <a:rPr lang="en-US" sz="1900" dirty="0"/>
              <a:t>Open bottom measurements through B-&gt;e and B-&gt;J/psi</a:t>
            </a:r>
            <a:endParaRPr lang="en-US" sz="1900" dirty="0" smtClean="0"/>
          </a:p>
        </p:txBody>
      </p:sp>
    </p:spTree>
    <p:extLst>
      <p:ext uri="{BB962C8B-B14F-4D97-AF65-F5344CB8AC3E}">
        <p14:creationId xmlns:p14="http://schemas.microsoft.com/office/powerpoint/2010/main" val="4149056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AutoShape 3"/>
          <p:cNvSpPr>
            <a:spLocks noChangeArrowheads="1"/>
          </p:cNvSpPr>
          <p:nvPr/>
        </p:nvSpPr>
        <p:spPr bwMode="auto">
          <a:xfrm>
            <a:off x="0" y="152400"/>
            <a:ext cx="9144000" cy="503238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fr-FR" sz="2400" i="0" dirty="0">
                <a:solidFill>
                  <a:schemeClr val="tx1"/>
                </a:solidFill>
                <a:latin typeface="+mj-lt"/>
              </a:rPr>
              <a:t>Summary </a:t>
            </a:r>
            <a:r>
              <a:rPr lang="fr-FR" altLang="fr-FR" sz="2400" i="0" dirty="0">
                <a:solidFill>
                  <a:schemeClr val="tx1"/>
                </a:solidFill>
                <a:latin typeface="+mj-lt"/>
              </a:rPr>
              <a:t>and Outlook</a:t>
            </a:r>
            <a:endParaRPr lang="en-US" altLang="fr-FR"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0418" name="Content Placeholder 2"/>
          <p:cNvSpPr>
            <a:spLocks noGrp="1"/>
          </p:cNvSpPr>
          <p:nvPr/>
        </p:nvSpPr>
        <p:spPr bwMode="auto">
          <a:xfrm>
            <a:off x="609600" y="1066800"/>
            <a:ext cx="7924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Font typeface="Arial" charset="0"/>
              <a:buChar char="•"/>
            </a:pPr>
            <a:r>
              <a:rPr lang="en-US" altLang="fr-FR" sz="1800" i="0" dirty="0">
                <a:solidFill>
                  <a:schemeClr val="tx1"/>
                </a:solidFill>
              </a:rPr>
              <a:t>STAR Heavy Flavor Tracker was </a:t>
            </a:r>
            <a:r>
              <a:rPr lang="en-US" altLang="fr-FR" sz="1800" i="0" dirty="0" smtClean="0">
                <a:solidFill>
                  <a:schemeClr val="tx1"/>
                </a:solidFill>
              </a:rPr>
              <a:t>first fully installed </a:t>
            </a:r>
            <a:r>
              <a:rPr lang="en-US" altLang="fr-FR" sz="1800" i="0" dirty="0">
                <a:solidFill>
                  <a:schemeClr val="tx1"/>
                </a:solidFill>
              </a:rPr>
              <a:t>and commissioned for the 2014 </a:t>
            </a:r>
            <a:r>
              <a:rPr lang="en-US" altLang="fr-FR" sz="1800" i="0" dirty="0" err="1">
                <a:solidFill>
                  <a:schemeClr val="tx1"/>
                </a:solidFill>
              </a:rPr>
              <a:t>Au+Au</a:t>
            </a:r>
            <a:r>
              <a:rPr lang="en-US" altLang="fr-FR" sz="1800" i="0" dirty="0">
                <a:solidFill>
                  <a:schemeClr val="tx1"/>
                </a:solidFill>
              </a:rPr>
              <a:t> RHIC </a:t>
            </a:r>
            <a:r>
              <a:rPr lang="en-US" altLang="fr-FR" sz="1800" i="0" dirty="0" smtClean="0">
                <a:solidFill>
                  <a:schemeClr val="tx1"/>
                </a:solidFill>
              </a:rPr>
              <a:t>run. This data set is now in production for physics analysis.</a:t>
            </a:r>
            <a:endParaRPr lang="en-US" altLang="fr-FR" sz="1800" i="0" dirty="0">
              <a:solidFill>
                <a:schemeClr val="tx1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Font typeface="Arial" charset="0"/>
              <a:buChar char="•"/>
            </a:pPr>
            <a:r>
              <a:rPr lang="en-US" altLang="en-US" sz="1800" i="0" dirty="0">
                <a:solidFill>
                  <a:schemeClr val="tx1"/>
                </a:solidFill>
              </a:rPr>
              <a:t>The (preliminary) DCA pointing resolution performance of the installed HFT detectors appears to be as expected and meets the design goals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Font typeface="Arial" charset="0"/>
              <a:buChar char="•"/>
            </a:pPr>
            <a:r>
              <a:rPr lang="en-US" altLang="en-US" sz="1800" i="0" dirty="0">
                <a:solidFill>
                  <a:schemeClr val="tx1"/>
                </a:solidFill>
              </a:rPr>
              <a:t>Observed radiation related damage in the PXL detector appears to be halted by using operational methods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Font typeface="Arial" charset="0"/>
              <a:buChar char="•"/>
            </a:pPr>
            <a:r>
              <a:rPr lang="en-US" altLang="en-US" sz="1800" dirty="0"/>
              <a:t>A</a:t>
            </a:r>
            <a:r>
              <a:rPr lang="en-US" altLang="en-US" sz="1800" i="0" dirty="0" smtClean="0">
                <a:solidFill>
                  <a:schemeClr val="tx1"/>
                </a:solidFill>
              </a:rPr>
              <a:t> </a:t>
            </a:r>
            <a:r>
              <a:rPr lang="en-US" altLang="en-US" sz="1800" i="0" dirty="0">
                <a:solidFill>
                  <a:schemeClr val="tx1"/>
                </a:solidFill>
              </a:rPr>
              <a:t>spare detector (with Al conductor cable on the inner ladders) is complete and </a:t>
            </a:r>
            <a:r>
              <a:rPr lang="en-US" altLang="en-US" sz="1800" dirty="0" smtClean="0"/>
              <a:t>ready to </a:t>
            </a:r>
            <a:r>
              <a:rPr lang="en-US" altLang="en-US" sz="1800" i="0" dirty="0" smtClean="0">
                <a:solidFill>
                  <a:schemeClr val="tx1"/>
                </a:solidFill>
              </a:rPr>
              <a:t>be deployed as needed.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Font typeface="Arial" charset="0"/>
              <a:buChar char="•"/>
            </a:pPr>
            <a:r>
              <a:rPr lang="en-US" altLang="en-US" sz="1800" b="1" i="0" u="sng" dirty="0" smtClean="0">
                <a:solidFill>
                  <a:schemeClr val="tx1"/>
                </a:solidFill>
              </a:rPr>
              <a:t>MAPS is working </a:t>
            </a:r>
            <a:r>
              <a:rPr lang="en-US" altLang="en-US" sz="1800" b="1" i="0" u="sng" dirty="0">
                <a:solidFill>
                  <a:schemeClr val="tx1"/>
                </a:solidFill>
              </a:rPr>
              <a:t>well as a technology for vertex detectors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Font typeface="Arial" charset="0"/>
              <a:buChar char="•"/>
            </a:pPr>
            <a:r>
              <a:rPr lang="en-US" altLang="en-US" sz="1800" i="0" dirty="0">
                <a:solidFill>
                  <a:schemeClr val="tx1"/>
                </a:solidFill>
              </a:rPr>
              <a:t>The PXL detector is the first MAPS based vertex detector and as such leads the way for future vertex detectors based on MAPS technology (such as the ALICE ITS, etc.)</a:t>
            </a:r>
          </a:p>
        </p:txBody>
      </p:sp>
    </p:spTree>
    <p:extLst>
      <p:ext uri="{BB962C8B-B14F-4D97-AF65-F5344CB8AC3E}">
        <p14:creationId xmlns:p14="http://schemas.microsoft.com/office/powerpoint/2010/main" val="492639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0" y="0"/>
            <a:ext cx="8229600" cy="609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i="1" dirty="0" smtClean="0"/>
              <a:t>Thank </a:t>
            </a:r>
            <a:r>
              <a:rPr lang="en-US" sz="3200" i="1" dirty="0" smtClean="0"/>
              <a:t>you!</a:t>
            </a:r>
            <a:endParaRPr lang="en-US" sz="3200" i="1" dirty="0"/>
          </a:p>
        </p:txBody>
      </p:sp>
      <p:pic>
        <p:nvPicPr>
          <p:cNvPr id="8" name="Picture 2" descr="C:\Users\gcontin\Documents\HFT\Conferences\My_Conferences\STAR_Collaboration_Meeting_06042015\PR_D0_offici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432974"/>
            <a:ext cx="6477000" cy="367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542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363" y="990600"/>
            <a:ext cx="427123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4495800"/>
            <a:ext cx="3048000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2" descr="7979381212_fddf3f1ab4"/>
          <p:cNvPicPr>
            <a:picLocks noChangeAspect="1" noChangeArrowheads="1"/>
          </p:cNvPicPr>
          <p:nvPr/>
        </p:nvPicPr>
        <p:blipFill>
          <a:blip r:embed="rId5"/>
          <a:srcRect r="6522"/>
          <a:stretch>
            <a:fillRect/>
          </a:stretch>
        </p:blipFill>
        <p:spPr bwMode="auto">
          <a:xfrm>
            <a:off x="457200" y="838200"/>
            <a:ext cx="327660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AutoShap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fr-FR" sz="2400" smtClean="0"/>
              <a:t>Outline</a:t>
            </a:r>
          </a:p>
        </p:txBody>
      </p:sp>
      <p:sp>
        <p:nvSpPr>
          <p:cNvPr id="2867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3352800"/>
            <a:ext cx="4495800" cy="2819400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fr-FR" sz="2000" dirty="0" smtClean="0"/>
              <a:t>STAR </a:t>
            </a:r>
            <a:r>
              <a:rPr lang="en-US" altLang="fr-FR" sz="2000" dirty="0" smtClean="0"/>
              <a:t>Heavy Flavor Tracker (HFT)</a:t>
            </a:r>
            <a:endParaRPr lang="en-US" altLang="fr-FR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altLang="fr-FR" sz="1800" dirty="0" smtClean="0"/>
              <a:t>3 sub-detectors</a:t>
            </a:r>
          </a:p>
          <a:p>
            <a:pPr lvl="1" eaLnBrk="1" hangingPunct="1">
              <a:lnSpc>
                <a:spcPct val="90000"/>
              </a:lnSpc>
            </a:pPr>
            <a:endParaRPr lang="en-US" altLang="fr-FR" sz="8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fr-FR" sz="2000" dirty="0" smtClean="0"/>
              <a:t>PXL Detector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fr-FR" sz="1800" dirty="0" smtClean="0"/>
              <a:t>First </a:t>
            </a:r>
            <a:r>
              <a:rPr lang="en-US" altLang="fr-FR" sz="1800" dirty="0" smtClean="0"/>
              <a:t>MAPS</a:t>
            </a:r>
            <a:r>
              <a:rPr lang="en-US" altLang="fr-FR" sz="1800" baseline="30000" dirty="0" smtClean="0"/>
              <a:t>1</a:t>
            </a:r>
            <a:r>
              <a:rPr lang="en-US" altLang="fr-FR" sz="1800" dirty="0" smtClean="0"/>
              <a:t> - based vertex</a:t>
            </a:r>
            <a:r>
              <a:rPr lang="fr-FR" altLang="fr-FR" sz="1800" dirty="0" smtClean="0"/>
              <a:t> </a:t>
            </a:r>
            <a:r>
              <a:rPr lang="fr-FR" altLang="fr-FR" sz="1800" dirty="0" smtClean="0"/>
              <a:t>detector</a:t>
            </a:r>
          </a:p>
          <a:p>
            <a:pPr lvl="1" eaLnBrk="1" hangingPunct="1">
              <a:lnSpc>
                <a:spcPct val="90000"/>
              </a:lnSpc>
            </a:pPr>
            <a:endParaRPr lang="en-US" altLang="fr-FR" sz="8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fr-FR" sz="2000" dirty="0" smtClean="0"/>
              <a:t>HFT status and </a:t>
            </a:r>
            <a:r>
              <a:rPr lang="en-US" altLang="fr-FR" sz="2000" dirty="0" smtClean="0"/>
              <a:t>performance</a:t>
            </a:r>
            <a:endParaRPr lang="en-US" altLang="fr-FR" sz="2000" dirty="0" smtClean="0"/>
          </a:p>
          <a:p>
            <a:pPr eaLnBrk="1" hangingPunct="1">
              <a:lnSpc>
                <a:spcPct val="90000"/>
              </a:lnSpc>
            </a:pPr>
            <a:endParaRPr lang="en-US" altLang="fr-FR" sz="8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fr-FR" sz="2000" dirty="0" smtClean="0"/>
              <a:t> Summary and Outlook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533400" y="2590800"/>
            <a:ext cx="2057400" cy="3143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45720" rIns="45720">
            <a:spAutoFit/>
          </a:bodyPr>
          <a:lstStyle/>
          <a:p>
            <a:pPr>
              <a:spcBef>
                <a:spcPct val="5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altLang="fr-FR" sz="1400" i="0">
                <a:solidFill>
                  <a:schemeClr val="tx1"/>
                </a:solidFill>
              </a:rPr>
              <a:t>RHIC at BNL, Upton, NY</a:t>
            </a:r>
          </a:p>
        </p:txBody>
      </p:sp>
      <p:sp>
        <p:nvSpPr>
          <p:cNvPr id="28679" name="Line 11"/>
          <p:cNvSpPr>
            <a:spLocks noChangeShapeType="1"/>
          </p:cNvSpPr>
          <p:nvPr/>
        </p:nvSpPr>
        <p:spPr bwMode="auto">
          <a:xfrm>
            <a:off x="2057400" y="1600200"/>
            <a:ext cx="2438400" cy="685800"/>
          </a:xfrm>
          <a:prstGeom prst="line">
            <a:avLst/>
          </a:prstGeom>
          <a:noFill/>
          <a:ln w="57150">
            <a:solidFill>
              <a:srgbClr val="FF9900"/>
            </a:solidFill>
            <a:prstDash val="sysDot"/>
            <a:round/>
            <a:headEnd/>
            <a:tailEnd type="triangle" w="med" len="med"/>
          </a:ln>
        </p:spPr>
        <p:txBody>
          <a:bodyPr rot="10800000" vert="eaVert" anchor="ctr">
            <a:spAutoFit/>
          </a:bodyPr>
          <a:lstStyle/>
          <a:p>
            <a:endParaRPr lang="en-US"/>
          </a:p>
        </p:txBody>
      </p:sp>
      <p:sp>
        <p:nvSpPr>
          <p:cNvPr id="28680" name="Text Box 6"/>
          <p:cNvSpPr txBox="1">
            <a:spLocks noChangeArrowheads="1"/>
          </p:cNvSpPr>
          <p:nvPr/>
        </p:nvSpPr>
        <p:spPr bwMode="auto">
          <a:xfrm>
            <a:off x="4419600" y="3810000"/>
            <a:ext cx="1524000" cy="3143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45720" rIns="45720">
            <a:spAutoFit/>
          </a:bodyPr>
          <a:lstStyle/>
          <a:p>
            <a:pPr>
              <a:spcBef>
                <a:spcPct val="5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altLang="fr-FR" sz="1400" i="0">
                <a:solidFill>
                  <a:schemeClr val="tx1"/>
                </a:solidFill>
              </a:rPr>
              <a:t>STAR experiment</a:t>
            </a:r>
          </a:p>
        </p:txBody>
      </p:sp>
      <p:sp>
        <p:nvSpPr>
          <p:cNvPr id="28681" name="Line 11"/>
          <p:cNvSpPr>
            <a:spLocks noChangeShapeType="1"/>
          </p:cNvSpPr>
          <p:nvPr/>
        </p:nvSpPr>
        <p:spPr bwMode="auto">
          <a:xfrm>
            <a:off x="6351270" y="2286000"/>
            <a:ext cx="381000" cy="2209800"/>
          </a:xfrm>
          <a:prstGeom prst="line">
            <a:avLst/>
          </a:prstGeom>
          <a:noFill/>
          <a:ln w="57150">
            <a:solidFill>
              <a:srgbClr val="FF9900"/>
            </a:solidFill>
            <a:prstDash val="sysDot"/>
            <a:round/>
            <a:headEnd/>
            <a:tailEnd type="triangle" w="med" len="med"/>
          </a:ln>
        </p:spPr>
        <p:txBody>
          <a:bodyPr rot="10800000" vert="eaVert" wrap="square" anchor="ctr">
            <a:spAutoFit/>
          </a:bodyPr>
          <a:lstStyle/>
          <a:p>
            <a:endParaRPr lang="en-US"/>
          </a:p>
        </p:txBody>
      </p:sp>
      <p:sp>
        <p:nvSpPr>
          <p:cNvPr id="28682" name="Text Box 6"/>
          <p:cNvSpPr txBox="1">
            <a:spLocks noChangeArrowheads="1"/>
          </p:cNvSpPr>
          <p:nvPr/>
        </p:nvSpPr>
        <p:spPr bwMode="auto">
          <a:xfrm>
            <a:off x="7772400" y="4572000"/>
            <a:ext cx="990600" cy="3143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45720" rIns="45720">
            <a:spAutoFit/>
          </a:bodyPr>
          <a:lstStyle/>
          <a:p>
            <a:pPr>
              <a:spcBef>
                <a:spcPct val="5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altLang="fr-FR" sz="1400" i="0">
                <a:solidFill>
                  <a:schemeClr val="tx1"/>
                </a:solidFill>
              </a:rPr>
              <a:t>STAR HFT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9200" y="6477000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aseline="30000" dirty="0" smtClean="0"/>
              <a:t>1</a:t>
            </a:r>
            <a:r>
              <a:rPr lang="en-US" sz="1800" dirty="0" smtClean="0"/>
              <a:t>Monolithic Active Pixel Sensor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3670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57600" y="3276600"/>
            <a:ext cx="2135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542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IST characteristics</a:t>
            </a:r>
          </a:p>
        </p:txBody>
      </p:sp>
      <p:graphicFrame>
        <p:nvGraphicFramePr>
          <p:cNvPr id="58487" name="Group 119"/>
          <p:cNvGraphicFramePr>
            <a:graphicFrameLocks noGrp="1"/>
          </p:cNvGraphicFramePr>
          <p:nvPr/>
        </p:nvGraphicFramePr>
        <p:xfrm>
          <a:off x="533400" y="2590800"/>
          <a:ext cx="3673475" cy="3687992"/>
        </p:xfrm>
        <a:graphic>
          <a:graphicData uri="http://schemas.openxmlformats.org/drawingml/2006/table">
            <a:tbl>
              <a:tblPr/>
              <a:tblGrid>
                <a:gridCol w="2447925"/>
                <a:gridCol w="1225550"/>
              </a:tblGrid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Lucida Grande"/>
                          <a:cs typeface="Lucida Grande"/>
                        </a:rPr>
                        <a:t>ϕ</a:t>
                      </a: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-Coverage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91465" marR="9146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2π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91465" marR="9146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|η|-Coverage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91465" marR="9146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zh-CN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≤</a:t>
                      </a: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1.2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91465" marR="9146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Number of Staves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91465" marR="9146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24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91465" marR="9146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Number of hybrids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91465" marR="9146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24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91465" marR="9146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Number of sensors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91465" marR="9146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144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91465" marR="9146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Number of readout chips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91465" marR="9146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864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91465" marR="9146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Number of channels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91465" marR="9146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110592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91465" marR="9146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r-</a:t>
                      </a: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Lucida Grande"/>
                          <a:cs typeface="Lucida Grande"/>
                        </a:rPr>
                        <a:t>ϕ</a:t>
                      </a: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 resolution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91465" marR="9146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172 μm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91465" marR="9146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Z resolution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91465" marR="9146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1811 μm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91465" marR="9146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32908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R-</a:t>
                      </a: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Lucida Grande"/>
                          <a:cs typeface="Lucida Grande"/>
                        </a:rPr>
                        <a:t>ϕ</a:t>
                      </a: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 pad size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91465" marR="9146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594 μm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91465" marR="9146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Z pad size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91465" marR="9146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cs typeface="Arial" charset="0"/>
                        </a:rPr>
                        <a:t>6275 μm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L="91465" marR="9146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5880" name="组 5"/>
          <p:cNvGrpSpPr>
            <a:grpSpLocks/>
          </p:cNvGrpSpPr>
          <p:nvPr/>
        </p:nvGrpSpPr>
        <p:grpSpPr bwMode="auto">
          <a:xfrm>
            <a:off x="1295400" y="914400"/>
            <a:ext cx="6408738" cy="909638"/>
            <a:chOff x="504825" y="21161375"/>
            <a:chExt cx="6408738" cy="909638"/>
          </a:xfrm>
        </p:grpSpPr>
        <p:pic>
          <p:nvPicPr>
            <p:cNvPr id="35888" name="图片 379"/>
            <p:cNvPicPr>
              <a:picLocks noChangeAspect="1"/>
            </p:cNvPicPr>
            <p:nvPr/>
          </p:nvPicPr>
          <p:blipFill>
            <a:blip r:embed="rId2"/>
            <a:srcRect l="3804" r="2513"/>
            <a:stretch>
              <a:fillRect/>
            </a:stretch>
          </p:blipFill>
          <p:spPr bwMode="auto">
            <a:xfrm>
              <a:off x="504825" y="21161375"/>
              <a:ext cx="6408738" cy="87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直线箭头连接符 4"/>
            <p:cNvCxnSpPr/>
            <p:nvPr/>
          </p:nvCxnSpPr>
          <p:spPr>
            <a:xfrm>
              <a:off x="1368425" y="21747163"/>
              <a:ext cx="3960813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文本框 42"/>
            <p:cNvSpPr txBox="1"/>
            <p:nvPr/>
          </p:nvSpPr>
          <p:spPr>
            <a:xfrm>
              <a:off x="1944688" y="21674138"/>
              <a:ext cx="2735262" cy="3968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3290888">
                <a:defRPr/>
              </a:pPr>
              <a:r>
                <a:rPr kumimoji="1" lang="en-US" altLang="zh-CN" sz="2000" i="0" dirty="0">
                  <a:solidFill>
                    <a:srgbClr val="FFFF00"/>
                  </a:solidFill>
                  <a:latin typeface="+mn-lt"/>
                  <a:ea typeface="宋体" charset="0"/>
                  <a:cs typeface="宋体" charset="0"/>
                </a:rPr>
                <a:t>~ 50 cm</a:t>
              </a:r>
              <a:endParaRPr kumimoji="1" lang="zh-CN" altLang="en-US" sz="2000" i="0" dirty="0">
                <a:solidFill>
                  <a:srgbClr val="FFFF00"/>
                </a:solidFill>
                <a:latin typeface="+mn-lt"/>
                <a:ea typeface="宋体" charset="0"/>
                <a:cs typeface="宋体" charset="0"/>
              </a:endParaRPr>
            </a:p>
          </p:txBody>
        </p:sp>
      </p:grpSp>
      <p:pic>
        <p:nvPicPr>
          <p:cNvPr id="35881" name="图片 4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4625" y="1971675"/>
            <a:ext cx="2449513" cy="14573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35882" name="文本框 44"/>
          <p:cNvSpPr txBox="1">
            <a:spLocks noChangeArrowheads="1"/>
          </p:cNvSpPr>
          <p:nvPr/>
        </p:nvSpPr>
        <p:spPr bwMode="auto">
          <a:xfrm>
            <a:off x="5254625" y="2611438"/>
            <a:ext cx="25209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290888"/>
            <a:r>
              <a:rPr kumimoji="1" lang="en-US" altLang="zh-CN" sz="1600" b="1" i="0">
                <a:solidFill>
                  <a:srgbClr val="FFFF00"/>
                </a:solidFill>
                <a:latin typeface="Calibri" pitchFamily="34" charset="0"/>
                <a:ea typeface="SimSun" pitchFamily="2" charset="-122"/>
              </a:rPr>
              <a:t>300 μm Hamamatsu sensor </a:t>
            </a:r>
          </a:p>
          <a:p>
            <a:pPr defTabSz="3290888"/>
            <a:r>
              <a:rPr kumimoji="1" lang="en-US" altLang="zh-CN" sz="1600" b="1" i="0">
                <a:solidFill>
                  <a:srgbClr val="FFFF00"/>
                </a:solidFill>
                <a:latin typeface="Calibri" pitchFamily="34" charset="0"/>
                <a:ea typeface="SimSun" pitchFamily="2" charset="-122"/>
              </a:rPr>
              <a:t>( 64 × 12 pads)</a:t>
            </a:r>
          </a:p>
        </p:txBody>
      </p:sp>
      <p:cxnSp>
        <p:nvCxnSpPr>
          <p:cNvPr id="11" name="直线箭头连接符 10"/>
          <p:cNvCxnSpPr>
            <a:stCxn id="14" idx="2"/>
          </p:cNvCxnSpPr>
          <p:nvPr/>
        </p:nvCxnSpPr>
        <p:spPr>
          <a:xfrm flipH="1">
            <a:off x="5245100" y="1250950"/>
            <a:ext cx="73025" cy="79216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5327650" y="1035050"/>
            <a:ext cx="863600" cy="431800"/>
          </a:xfrm>
          <a:prstGeom prst="ellipse">
            <a:avLst/>
          </a:prstGeom>
          <a:noFill/>
          <a:ln w="190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290888">
              <a:defRPr/>
            </a:pPr>
            <a:endParaRPr kumimoji="1" lang="zh-CN" altLang="en-US" sz="6500" i="0">
              <a:solidFill>
                <a:srgbClr val="FFFFFF"/>
              </a:solidFill>
              <a:latin typeface="Calibri" charset="0"/>
              <a:ea typeface="宋体" charset="0"/>
              <a:cs typeface="宋体" charset="0"/>
            </a:endParaRPr>
          </a:p>
        </p:txBody>
      </p:sp>
      <p:cxnSp>
        <p:nvCxnSpPr>
          <p:cNvPr id="17" name="直线箭头连接符 16"/>
          <p:cNvCxnSpPr>
            <a:stCxn id="14" idx="6"/>
          </p:cNvCxnSpPr>
          <p:nvPr/>
        </p:nvCxnSpPr>
        <p:spPr>
          <a:xfrm>
            <a:off x="6200775" y="1250950"/>
            <a:ext cx="1512888" cy="72072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86" name="矩形 38"/>
          <p:cNvSpPr>
            <a:spLocks noChangeArrowheads="1"/>
          </p:cNvSpPr>
          <p:nvPr/>
        </p:nvSpPr>
        <p:spPr bwMode="auto">
          <a:xfrm>
            <a:off x="4572000" y="3810000"/>
            <a:ext cx="43434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290888"/>
            <a:r>
              <a:rPr lang="en-US" altLang="zh-CN" sz="1600" i="0">
                <a:solidFill>
                  <a:schemeClr val="tx1"/>
                </a:solidFill>
                <a:ea typeface="SimSun" pitchFamily="2" charset="-122"/>
              </a:rPr>
              <a:t>IST stave = Carbon fiber ladder </a:t>
            </a:r>
          </a:p>
          <a:p>
            <a:pPr defTabSz="3290888"/>
            <a:r>
              <a:rPr lang="en-US" altLang="zh-CN" sz="1600" i="0">
                <a:solidFill>
                  <a:schemeClr val="tx1"/>
                </a:solidFill>
                <a:ea typeface="SimSun" pitchFamily="2" charset="-122"/>
              </a:rPr>
              <a:t>                 + Kapton flex hybrid </a:t>
            </a:r>
          </a:p>
          <a:p>
            <a:pPr defTabSz="3290888"/>
            <a:r>
              <a:rPr lang="en-US" altLang="zh-CN" sz="1600" i="0">
                <a:solidFill>
                  <a:schemeClr val="tx1"/>
                </a:solidFill>
                <a:ea typeface="SimSun" pitchFamily="2" charset="-122"/>
              </a:rPr>
              <a:t>                 + Passive components</a:t>
            </a:r>
          </a:p>
          <a:p>
            <a:pPr defTabSz="3290888"/>
            <a:r>
              <a:rPr lang="en-US" altLang="zh-CN" sz="1600" i="0">
                <a:solidFill>
                  <a:schemeClr val="tx1"/>
                </a:solidFill>
                <a:ea typeface="SimSun" pitchFamily="2" charset="-122"/>
              </a:rPr>
              <a:t>                 + 6 silicon pad sensors</a:t>
            </a:r>
          </a:p>
          <a:p>
            <a:pPr defTabSz="3290888"/>
            <a:r>
              <a:rPr lang="en-US" altLang="zh-CN" sz="1600" i="0">
                <a:solidFill>
                  <a:schemeClr val="tx1"/>
                </a:solidFill>
                <a:ea typeface="SimSun" pitchFamily="2" charset="-122"/>
              </a:rPr>
              <a:t>                 + 3 x 12 APV25-S1 readout chips</a:t>
            </a:r>
          </a:p>
          <a:p>
            <a:pPr defTabSz="3290888"/>
            <a:r>
              <a:rPr lang="en-US" altLang="zh-CN" sz="1600" i="0">
                <a:solidFill>
                  <a:schemeClr val="tx1"/>
                </a:solidFill>
                <a:ea typeface="SimSun" pitchFamily="2" charset="-122"/>
              </a:rPr>
              <a:t>                 + Aluminum cooling tube</a:t>
            </a:r>
          </a:p>
          <a:p>
            <a:pPr defTabSz="3290888"/>
            <a:r>
              <a:rPr lang="en-US" altLang="zh-CN" sz="1600" i="0">
                <a:solidFill>
                  <a:schemeClr val="tx1"/>
                </a:solidFill>
                <a:ea typeface="SimSun" pitchFamily="2" charset="-122"/>
              </a:rPr>
              <a:t>                 + Liquid coolant (3M Novec 7200)</a:t>
            </a:r>
          </a:p>
        </p:txBody>
      </p:sp>
      <p:sp>
        <p:nvSpPr>
          <p:cNvPr id="35887" name="矩形 69"/>
          <p:cNvSpPr>
            <a:spLocks noChangeArrowheads="1"/>
          </p:cNvSpPr>
          <p:nvPr/>
        </p:nvSpPr>
        <p:spPr bwMode="auto">
          <a:xfrm>
            <a:off x="4572000" y="5662136"/>
            <a:ext cx="435927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3290888"/>
            <a:r>
              <a:rPr lang="en-US" altLang="zh-CN" sz="1400" i="0" dirty="0">
                <a:solidFill>
                  <a:schemeClr val="tx1"/>
                </a:solidFill>
                <a:ea typeface="SimSun" pitchFamily="2" charset="-122"/>
              </a:rPr>
              <a:t>IST staves were assembled/tested/surveyed at UIC/FNAL and MIT/BNL sites (18 staves produced at each site).</a:t>
            </a:r>
          </a:p>
        </p:txBody>
      </p:sp>
    </p:spTree>
    <p:extLst>
      <p:ext uri="{BB962C8B-B14F-4D97-AF65-F5344CB8AC3E}">
        <p14:creationId xmlns:p14="http://schemas.microsoft.com/office/powerpoint/2010/main" val="1367595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smtClean="0"/>
              <a:t>PXL sensor threshold operation point</a:t>
            </a:r>
          </a:p>
        </p:txBody>
      </p:sp>
      <p:sp>
        <p:nvSpPr>
          <p:cNvPr id="1064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29600" cy="609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smtClean="0"/>
              <a:t>The noise level was set at ~2 x 10</a:t>
            </a:r>
            <a:r>
              <a:rPr lang="en-US" sz="1800" baseline="30000" smtClean="0"/>
              <a:t>-6</a:t>
            </a:r>
            <a:r>
              <a:rPr lang="en-US" sz="1800" smtClean="0"/>
              <a:t> for the cosmic ray run. At this noise rate, the measured operating point (taken from beam tests) is shown above.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 smtClean="0"/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2"/>
          <a:srcRect t="9299"/>
          <a:stretch>
            <a:fillRect/>
          </a:stretch>
        </p:blipFill>
        <p:spPr bwMode="auto">
          <a:xfrm>
            <a:off x="1143000" y="1655763"/>
            <a:ext cx="6400800" cy="520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4481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l="30835" t="17369" b="7442"/>
          <a:stretch>
            <a:fillRect/>
          </a:stretch>
        </p:blipFill>
        <p:spPr>
          <a:xfrm>
            <a:off x="609600" y="2362200"/>
            <a:ext cx="1447800" cy="1181100"/>
          </a:xfrm>
          <a:prstGeom prst="rect">
            <a:avLst/>
          </a:prstGeom>
        </p:spPr>
      </p:pic>
      <p:pic>
        <p:nvPicPr>
          <p:cNvPr id="5632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2362200"/>
            <a:ext cx="1239838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600" y="2362200"/>
            <a:ext cx="1752600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>
            <a:spLocks noChangeAspect="1"/>
          </p:cNvSpPr>
          <p:nvPr/>
        </p:nvSpPr>
        <p:spPr bwMode="auto">
          <a:xfrm>
            <a:off x="819150" y="2514600"/>
            <a:ext cx="798513" cy="914400"/>
          </a:xfrm>
          <a:prstGeom prst="rect">
            <a:avLst/>
          </a:prstGeom>
          <a:noFill/>
          <a:ln w="25400" algn="ctr">
            <a:solidFill>
              <a:schemeClr val="tx1"/>
            </a:solidFill>
            <a:prstDash val="dash"/>
            <a:miter lim="800000"/>
            <a:headEnd/>
            <a:tailEnd/>
          </a:ln>
          <a:ex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i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6325" name="Title 1"/>
          <p:cNvSpPr>
            <a:spLocks noGrp="1"/>
          </p:cNvSpPr>
          <p:nvPr>
            <p:ph type="title" idx="4294967295"/>
          </p:nvPr>
        </p:nvSpPr>
        <p:spPr>
          <a:xfrm>
            <a:off x="1066800" y="76200"/>
            <a:ext cx="6248400" cy="488950"/>
          </a:xfrm>
        </p:spPr>
        <p:txBody>
          <a:bodyPr/>
          <a:lstStyle/>
          <a:p>
            <a:pPr eaLnBrk="1" hangingPunct="1"/>
            <a:r>
              <a:rPr lang="en-US" altLang="fr-FR" sz="2800" dirty="0" smtClean="0"/>
              <a:t>Engineering run 2013</a:t>
            </a:r>
          </a:p>
        </p:txBody>
      </p:sp>
      <p:pic>
        <p:nvPicPr>
          <p:cNvPr id="56326" name="Picture 2" descr="C:\Users\gcontin\Documents\HFT\Conferences\My_Conferences\Vertex2013\2013-08-22 inner layer view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38800" y="4475163"/>
            <a:ext cx="1905000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7" name="Shape 46"/>
          <p:cNvSpPr txBox="1">
            <a:spLocks noChangeArrowheads="1"/>
          </p:cNvSpPr>
          <p:nvPr/>
        </p:nvSpPr>
        <p:spPr bwMode="auto">
          <a:xfrm>
            <a:off x="685800" y="3733800"/>
            <a:ext cx="129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r>
              <a:rPr lang="en-US" altLang="fr-FR" sz="1200" i="0">
                <a:solidFill>
                  <a:schemeClr val="tx1"/>
                </a:solidFill>
                <a:latin typeface="Gill Sans MT" pitchFamily="34" charset="0"/>
              </a:rPr>
              <a:t>Sensor IR picture</a:t>
            </a:r>
            <a:endParaRPr lang="fr-FR" altLang="fr-FR" sz="1200" i="0">
              <a:solidFill>
                <a:schemeClr val="tx1"/>
              </a:solidFill>
              <a:latin typeface="Gill Sans MT" pitchFamily="34" charset="0"/>
            </a:endParaRPr>
          </a:p>
        </p:txBody>
      </p:sp>
      <p:sp>
        <p:nvSpPr>
          <p:cNvPr id="56328" name="Shape 46"/>
          <p:cNvSpPr txBox="1">
            <a:spLocks noChangeArrowheads="1"/>
          </p:cNvSpPr>
          <p:nvPr/>
        </p:nvSpPr>
        <p:spPr bwMode="auto">
          <a:xfrm>
            <a:off x="2362200" y="3733800"/>
            <a:ext cx="30480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r>
              <a:rPr lang="en-US" altLang="fr-FR" sz="1200" i="0">
                <a:solidFill>
                  <a:schemeClr val="tx1"/>
                </a:solidFill>
                <a:latin typeface="Gill Sans MT" pitchFamily="34" charset="0"/>
              </a:rPr>
              <a:t>Flawed ladder dissection: searching for shorts</a:t>
            </a:r>
            <a:endParaRPr lang="fr-FR" altLang="fr-FR" sz="1200" i="0">
              <a:solidFill>
                <a:schemeClr val="tx1"/>
              </a:solidFill>
              <a:latin typeface="Gill Sans MT" pitchFamily="34" charset="0"/>
            </a:endParaRPr>
          </a:p>
        </p:txBody>
      </p:sp>
      <p:sp>
        <p:nvSpPr>
          <p:cNvPr id="56329" name="Shape 46"/>
          <p:cNvSpPr txBox="1">
            <a:spLocks noChangeArrowheads="1"/>
          </p:cNvSpPr>
          <p:nvPr/>
        </p:nvSpPr>
        <p:spPr bwMode="auto">
          <a:xfrm>
            <a:off x="7620000" y="5486400"/>
            <a:ext cx="1336675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r>
              <a:rPr lang="en-US" altLang="fr-FR" sz="1200" i="0">
                <a:solidFill>
                  <a:schemeClr val="tx1"/>
                </a:solidFill>
                <a:latin typeface="Gill Sans MT" pitchFamily="34" charset="0"/>
              </a:rPr>
              <a:t>Inner layer design</a:t>
            </a:r>
            <a:endParaRPr lang="fr-FR" altLang="fr-FR" sz="1200" i="0">
              <a:solidFill>
                <a:schemeClr val="tx1"/>
              </a:solidFill>
              <a:latin typeface="Gill Sans M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6477000" y="4800600"/>
            <a:ext cx="366713" cy="373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i="0"/>
          </a:p>
        </p:txBody>
      </p:sp>
      <p:sp>
        <p:nvSpPr>
          <p:cNvPr id="56331" name="Content Placeholder 3"/>
          <p:cNvSpPr>
            <a:spLocks/>
          </p:cNvSpPr>
          <p:nvPr/>
        </p:nvSpPr>
        <p:spPr bwMode="auto">
          <a:xfrm>
            <a:off x="304800" y="1143000"/>
            <a:ext cx="426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en-US" altLang="fr-FR" sz="1600" i="0">
                <a:solidFill>
                  <a:schemeClr val="tx1"/>
                </a:solidFill>
              </a:rPr>
              <a:t>PXL Engineering Run assembly crucial to deal with a number of unexpected issues</a:t>
            </a:r>
          </a:p>
        </p:txBody>
      </p:sp>
      <p:pic>
        <p:nvPicPr>
          <p:cNvPr id="56332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53000" y="685800"/>
            <a:ext cx="1676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33" name="Text Box 24"/>
          <p:cNvSpPr txBox="1">
            <a:spLocks noChangeArrowheads="1"/>
          </p:cNvSpPr>
          <p:nvPr/>
        </p:nvSpPr>
        <p:spPr bwMode="auto">
          <a:xfrm>
            <a:off x="609600" y="6172200"/>
            <a:ext cx="7086600" cy="531813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lIns="45720" rIns="4572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</a:pPr>
            <a:r>
              <a:rPr lang="en-US" altLang="fr-FR" sz="1400" i="0">
                <a:solidFill>
                  <a:srgbClr val="009900"/>
                </a:solidFill>
                <a:latin typeface="Gill Sans MT" pitchFamily="34" charset="0"/>
                <a:ea typeface="ヒラギノ角ゴ Pro W3"/>
                <a:cs typeface="ヒラギノ角ゴ Pro W3"/>
              </a:rPr>
              <a:t>After the engineering run added functionality to the MTB:</a:t>
            </a:r>
          </a:p>
          <a:p>
            <a:pPr marL="571500" lvl="1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</a:pPr>
            <a:r>
              <a:rPr lang="en-US" altLang="fr-FR" sz="1200" i="0">
                <a:solidFill>
                  <a:schemeClr val="tx1"/>
                </a:solidFill>
                <a:latin typeface="Gill Sans MT" pitchFamily="34" charset="0"/>
                <a:ea typeface="ヒラギノ角ゴ Pro W3"/>
                <a:cs typeface="ヒラギノ角ゴ Pro W3"/>
              </a:rPr>
              <a:t>remote setting of LU threshold  and ladder power supply voltage + </a:t>
            </a:r>
            <a:r>
              <a:rPr lang="fr-FR" altLang="fr-FR" sz="1200" i="0">
                <a:solidFill>
                  <a:schemeClr val="tx1"/>
                </a:solidFill>
                <a:latin typeface="Gill Sans MT" pitchFamily="34" charset="0"/>
                <a:ea typeface="ヒラギノ角ゴ Pro W3"/>
                <a:cs typeface="ヒラギノ角ゴ Pro W3"/>
              </a:rPr>
              <a:t>c</a:t>
            </a:r>
            <a:r>
              <a:rPr lang="en-US" altLang="fr-FR" sz="1200" i="0">
                <a:solidFill>
                  <a:schemeClr val="tx1"/>
                </a:solidFill>
                <a:latin typeface="Gill Sans MT" pitchFamily="34" charset="0"/>
                <a:ea typeface="ヒラギノ角ゴ Pro W3"/>
                <a:cs typeface="ヒラギノ角ゴ Pro W3"/>
              </a:rPr>
              <a:t>urrent and voltage monitoring</a:t>
            </a:r>
          </a:p>
        </p:txBody>
      </p:sp>
      <p:sp>
        <p:nvSpPr>
          <p:cNvPr id="56334" name="Text Box 24"/>
          <p:cNvSpPr txBox="1">
            <a:spLocks noChangeArrowheads="1"/>
          </p:cNvSpPr>
          <p:nvPr/>
        </p:nvSpPr>
        <p:spPr bwMode="auto">
          <a:xfrm>
            <a:off x="5715000" y="2362200"/>
            <a:ext cx="3276600" cy="1774825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lIns="45720" rIns="45720">
            <a:spAutoFit/>
          </a:bodyPr>
          <a:lstStyle/>
          <a:p>
            <a:pPr marL="3429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76000"/>
              <a:buFont typeface="Wingdings 3" pitchFamily="18" charset="2"/>
              <a:buChar char="}"/>
            </a:pPr>
            <a:r>
              <a:rPr lang="en-US" altLang="fr-FR" sz="1400" i="0">
                <a:solidFill>
                  <a:srgbClr val="FF0000"/>
                </a:solidFill>
                <a:latin typeface="Gill Sans MT" pitchFamily="34" charset="0"/>
                <a:ea typeface="ヒラギノ角ゴ Pro W3"/>
                <a:cs typeface="ヒラギノ角ゴ Pro W3"/>
              </a:rPr>
              <a:t>Shorts between power and gnd, or LVDS outputs</a:t>
            </a:r>
          </a:p>
          <a:p>
            <a:pPr marL="3429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}"/>
            </a:pPr>
            <a:r>
              <a:rPr lang="en-US" altLang="fr-FR" sz="1400" i="0">
                <a:solidFill>
                  <a:srgbClr val="009900"/>
                </a:solidFill>
                <a:latin typeface="Gill Sans MT" pitchFamily="34" charset="0"/>
                <a:ea typeface="ヒラギノ角ゴ Pro W3"/>
                <a:cs typeface="ヒラギノ角ゴ Pro W3"/>
              </a:rPr>
              <a:t>Adhesive layer extended in both dimensions to increase the portion coming out from underneath the sensors</a:t>
            </a:r>
          </a:p>
          <a:p>
            <a:pPr marL="3429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}"/>
            </a:pPr>
            <a:r>
              <a:rPr lang="en-US" altLang="fr-FR" sz="1400" i="0">
                <a:solidFill>
                  <a:srgbClr val="009900"/>
                </a:solidFill>
                <a:latin typeface="Gill Sans MT" pitchFamily="34" charset="0"/>
                <a:ea typeface="ヒラギノ角ゴ Pro W3"/>
                <a:cs typeface="ヒラギノ角ゴ Pro W3"/>
              </a:rPr>
              <a:t>Insulating solder mask added to low mass cables</a:t>
            </a:r>
          </a:p>
        </p:txBody>
      </p:sp>
      <p:sp>
        <p:nvSpPr>
          <p:cNvPr id="56335" name="Text Box 24"/>
          <p:cNvSpPr txBox="1">
            <a:spLocks noChangeArrowheads="1"/>
          </p:cNvSpPr>
          <p:nvPr/>
        </p:nvSpPr>
        <p:spPr bwMode="auto">
          <a:xfrm>
            <a:off x="609600" y="4495800"/>
            <a:ext cx="4495800" cy="1198563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lIns="45720" rIns="45720">
            <a:spAutoFit/>
          </a:bodyPr>
          <a:lstStyle/>
          <a:p>
            <a:pPr marL="3429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76000"/>
              <a:buFont typeface="Wingdings 3" pitchFamily="18" charset="2"/>
              <a:buChar char="}"/>
            </a:pPr>
            <a:r>
              <a:rPr lang="en-US" altLang="fr-FR" sz="1400" i="0">
                <a:solidFill>
                  <a:srgbClr val="FF0000"/>
                </a:solidFill>
                <a:latin typeface="Gill Sans MT" pitchFamily="34" charset="0"/>
                <a:ea typeface="ヒラギノ角ゴ Pro W3"/>
                <a:cs typeface="ヒラギノ角ゴ Pro W3"/>
              </a:rPr>
              <a:t>Mechanical interference in the driver boards on the existing design. </a:t>
            </a:r>
          </a:p>
          <a:p>
            <a:pPr marL="342900" indent="-228600">
              <a:lnSpc>
                <a:spcPct val="90000"/>
              </a:lnSpc>
              <a:spcBef>
                <a:spcPts val="500"/>
              </a:spcBef>
              <a:buClr>
                <a:srgbClr val="009900"/>
              </a:buClr>
              <a:buSzPct val="76000"/>
              <a:buFont typeface="Wingdings 3" pitchFamily="18" charset="2"/>
              <a:buChar char="}"/>
            </a:pPr>
            <a:r>
              <a:rPr lang="en-US" altLang="fr-FR" sz="1400" i="0">
                <a:solidFill>
                  <a:srgbClr val="009900"/>
                </a:solidFill>
                <a:latin typeface="Gill Sans MT" pitchFamily="34" charset="0"/>
                <a:ea typeface="ヒラギノ角ゴ Pro W3"/>
                <a:cs typeface="ヒラギノ角ゴ Pro W3"/>
              </a:rPr>
              <a:t>The sector tube and inner ladder driver board have been redesigned to give a reasonable clearance fit</a:t>
            </a:r>
          </a:p>
          <a:p>
            <a:pPr marL="342900" indent="-228600">
              <a:lnSpc>
                <a:spcPct val="90000"/>
              </a:lnSpc>
              <a:spcBef>
                <a:spcPts val="500"/>
              </a:spcBef>
              <a:buClr>
                <a:srgbClr val="009900"/>
              </a:buClr>
              <a:buSzPct val="76000"/>
              <a:buFont typeface="Wingdings 3" pitchFamily="18" charset="2"/>
              <a:buChar char="}"/>
            </a:pPr>
            <a:r>
              <a:rPr lang="en-US" altLang="fr-FR" sz="1400" i="0">
                <a:solidFill>
                  <a:srgbClr val="009900"/>
                </a:solidFill>
                <a:latin typeface="Gill Sans MT" pitchFamily="34" charset="0"/>
                <a:ea typeface="ヒラギノ角ゴ Pro W3"/>
                <a:cs typeface="ヒラギノ角ゴ Pro W3"/>
              </a:rPr>
              <a:t>Inner layer design modification:  ~ 2.8 cm inner radius</a:t>
            </a:r>
          </a:p>
        </p:txBody>
      </p:sp>
      <p:sp>
        <p:nvSpPr>
          <p:cNvPr id="56336" name="Rectangle 7"/>
          <p:cNvSpPr>
            <a:spLocks noChangeArrowheads="1"/>
          </p:cNvSpPr>
          <p:nvPr/>
        </p:nvSpPr>
        <p:spPr bwMode="auto">
          <a:xfrm>
            <a:off x="6629400" y="12954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57200">
              <a:spcBef>
                <a:spcPts val="1125"/>
              </a:spcBef>
              <a:buClr>
                <a:srgbClr val="009999"/>
              </a:buClr>
              <a:buSzPct val="100000"/>
              <a:buFont typeface="Wingdings" pitchFamily="2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fr-FR" sz="1200" i="0">
                <a:solidFill>
                  <a:schemeClr val="tx1"/>
                </a:solidFill>
                <a:latin typeface="Gill Sans MT" pitchFamily="34" charset="0"/>
              </a:rPr>
              <a:t>Engineering run geometry</a:t>
            </a:r>
          </a:p>
        </p:txBody>
      </p:sp>
    </p:spTree>
    <p:extLst>
      <p:ext uri="{BB962C8B-B14F-4D97-AF65-F5344CB8AC3E}">
        <p14:creationId xmlns:p14="http://schemas.microsoft.com/office/powerpoint/2010/main" val="3025447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smtClean="0"/>
              <a:t>PXL hit efficiency</a:t>
            </a:r>
            <a:endParaRPr lang="en-US" sz="2400" smtClean="0"/>
          </a:p>
        </p:txBody>
      </p:sp>
      <p:sp>
        <p:nvSpPr>
          <p:cNvPr id="107522" name="Rectangle 2"/>
          <p:cNvSpPr>
            <a:spLocks noChangeArrowheads="1"/>
          </p:cNvSpPr>
          <p:nvPr/>
        </p:nvSpPr>
        <p:spPr bwMode="auto">
          <a:xfrm>
            <a:off x="381000" y="838200"/>
            <a:ext cx="8305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i="0">
                <a:solidFill>
                  <a:schemeClr val="tx1"/>
                </a:solidFill>
                <a:ea typeface="ヒラギノ角ゴ Pro W3"/>
                <a:cs typeface="ヒラギノ角ゴ Pro W3"/>
              </a:rPr>
              <a:t>preliminary results based on</a:t>
            </a:r>
            <a:r>
              <a:rPr lang="en-US" altLang="en-US" i="0">
                <a:solidFill>
                  <a:schemeClr val="tx1"/>
                </a:solidFill>
              </a:rPr>
              <a:t> the cosmic ray data</a:t>
            </a:r>
            <a:r>
              <a:rPr lang="en-US" altLang="en-US" i="0">
                <a:solidFill>
                  <a:schemeClr val="tx1"/>
                </a:solidFill>
                <a:ea typeface="ヒラギノ角ゴ Pro W3"/>
                <a:cs typeface="ヒラギノ角ゴ Pro W3"/>
              </a:rPr>
              <a:t> </a:t>
            </a:r>
          </a:p>
          <a:p>
            <a:r>
              <a:rPr lang="en-US" altLang="en-US" b="1" i="0">
                <a:solidFill>
                  <a:schemeClr val="tx1"/>
                </a:solidFill>
                <a:ea typeface="ヒラギノ角ゴ Pro W3"/>
                <a:cs typeface="ヒラギノ角ゴ Pro W3"/>
              </a:rPr>
              <a:t>Note: this data was taken before the final detector optimizations</a:t>
            </a:r>
          </a:p>
        </p:txBody>
      </p:sp>
      <p:pic>
        <p:nvPicPr>
          <p:cNvPr id="10752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905000"/>
            <a:ext cx="5486400" cy="449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4" name="ZoneTexte 1"/>
          <p:cNvSpPr txBox="1">
            <a:spLocks noChangeArrowheads="1"/>
          </p:cNvSpPr>
          <p:nvPr/>
        </p:nvSpPr>
        <p:spPr bwMode="auto">
          <a:xfrm>
            <a:off x="2286000" y="4495800"/>
            <a:ext cx="198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fr-FR" sz="2800" i="0">
                <a:solidFill>
                  <a:srgbClr val="FF7C80"/>
                </a:solidFill>
              </a:rPr>
              <a:t>Prel</a:t>
            </a:r>
            <a:r>
              <a:rPr lang="fr-FR" altLang="fr-FR" sz="2800" i="0">
                <a:solidFill>
                  <a:srgbClr val="FF7C80"/>
                </a:solidFill>
              </a:rPr>
              <a:t>i</a:t>
            </a:r>
            <a:r>
              <a:rPr lang="en-US" altLang="fr-FR" sz="2800" i="0">
                <a:solidFill>
                  <a:srgbClr val="FF7C80"/>
                </a:solidFill>
              </a:rPr>
              <a:t>minary</a:t>
            </a:r>
            <a:endParaRPr lang="fr-FR" altLang="fr-FR" sz="2800" i="0">
              <a:solidFill>
                <a:srgbClr val="FF7C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686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7620000" cy="488950"/>
          </a:xfrm>
        </p:spPr>
        <p:txBody>
          <a:bodyPr anchor="ctr"/>
          <a:lstStyle/>
          <a:p>
            <a:pPr eaLnBrk="1" hangingPunct="1"/>
            <a:r>
              <a:rPr lang="en-US" altLang="en-US" sz="2400" dirty="0" smtClean="0"/>
              <a:t>PXL insertion</a:t>
            </a:r>
          </a:p>
        </p:txBody>
      </p:sp>
      <p:pic>
        <p:nvPicPr>
          <p:cNvPr id="4403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806825"/>
            <a:ext cx="2209800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22" descr="Picture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371600"/>
            <a:ext cx="3240088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3733800"/>
            <a:ext cx="4572000" cy="304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Box 7"/>
          <p:cNvSpPr txBox="1">
            <a:spLocks noChangeArrowheads="1"/>
          </p:cNvSpPr>
          <p:nvPr/>
        </p:nvSpPr>
        <p:spPr bwMode="auto">
          <a:xfrm>
            <a:off x="4114800" y="1371600"/>
            <a:ext cx="48768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174625">
              <a:tabLst>
                <a:tab pos="285750" algn="l"/>
              </a:tabLst>
            </a:pPr>
            <a:r>
              <a:rPr lang="en-US" altLang="en-US" sz="1600" i="0">
                <a:solidFill>
                  <a:schemeClr val="tx1"/>
                </a:solidFill>
                <a:ea typeface="ヒラギノ角ゴ Pro W3"/>
                <a:cs typeface="ヒラギノ角ゴ Pro W3"/>
              </a:rPr>
              <a:t>Unique mechanical design:</a:t>
            </a:r>
          </a:p>
          <a:p>
            <a:pPr marL="285750" indent="-174625">
              <a:buFontTx/>
              <a:buChar char="•"/>
              <a:tabLst>
                <a:tab pos="285750" algn="l"/>
              </a:tabLst>
            </a:pPr>
            <a:r>
              <a:rPr lang="en-US" altLang="en-US" sz="1600" i="0">
                <a:solidFill>
                  <a:schemeClr val="tx1"/>
                </a:solidFill>
                <a:ea typeface="ヒラギノ角ゴ Pro W3"/>
                <a:cs typeface="ヒラギノ角ゴ Pro W3"/>
              </a:rPr>
              <a:t>detector is inserted along rails and locks into a kinematic mount on the insertion end of the detector </a:t>
            </a:r>
          </a:p>
          <a:p>
            <a:pPr marL="285750" indent="-174625">
              <a:buFontTx/>
              <a:buChar char="•"/>
              <a:tabLst>
                <a:tab pos="285750" algn="l"/>
              </a:tabLst>
            </a:pPr>
            <a:r>
              <a:rPr lang="en-US" altLang="en-US" sz="1600" i="0">
                <a:solidFill>
                  <a:schemeClr val="tx1"/>
                </a:solidFill>
                <a:ea typeface="ヒラギノ角ゴ Pro W3"/>
                <a:cs typeface="ヒラギノ角ゴ Pro W3"/>
              </a:rPr>
              <a:t>Allows for rapid (1 day) replacement with a characterized spare detector</a:t>
            </a:r>
          </a:p>
        </p:txBody>
      </p:sp>
      <p:sp>
        <p:nvSpPr>
          <p:cNvPr id="44038" name="TextBox 8"/>
          <p:cNvSpPr txBox="1">
            <a:spLocks noChangeArrowheads="1"/>
          </p:cNvSpPr>
          <p:nvPr/>
        </p:nvSpPr>
        <p:spPr bwMode="auto">
          <a:xfrm>
            <a:off x="609600" y="990600"/>
            <a:ext cx="32978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000" i="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Yes – we push it in by hand</a:t>
            </a:r>
          </a:p>
        </p:txBody>
      </p:sp>
      <p:sp>
        <p:nvSpPr>
          <p:cNvPr id="44039" name="TextBox 9"/>
          <p:cNvSpPr txBox="1">
            <a:spLocks noChangeArrowheads="1"/>
          </p:cNvSpPr>
          <p:nvPr/>
        </p:nvSpPr>
        <p:spPr bwMode="auto">
          <a:xfrm>
            <a:off x="704850" y="3436938"/>
            <a:ext cx="22231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000" i="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Kinematic mounts</a:t>
            </a:r>
          </a:p>
        </p:txBody>
      </p:sp>
      <p:sp>
        <p:nvSpPr>
          <p:cNvPr id="44040" name="TextBox 10"/>
          <p:cNvSpPr txBox="1">
            <a:spLocks noChangeArrowheads="1"/>
          </p:cNvSpPr>
          <p:nvPr/>
        </p:nvSpPr>
        <p:spPr bwMode="auto">
          <a:xfrm>
            <a:off x="4857750" y="3352800"/>
            <a:ext cx="30059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000" i="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Insertion of PXL detector</a:t>
            </a:r>
          </a:p>
        </p:txBody>
      </p:sp>
    </p:spTree>
    <p:extLst>
      <p:ext uri="{BB962C8B-B14F-4D97-AF65-F5344CB8AC3E}">
        <p14:creationId xmlns:p14="http://schemas.microsoft.com/office/powerpoint/2010/main" val="300224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7050" y="838200"/>
            <a:ext cx="996950" cy="601980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53250" name="Picture 2" descr="fig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865188"/>
            <a:ext cx="6096000" cy="1573212"/>
          </a:xfrm>
        </p:spPr>
      </p:pic>
      <p:sp>
        <p:nvSpPr>
          <p:cNvPr id="53251" name="AutoShape 6"/>
          <p:cNvSpPr>
            <a:spLocks noChangeArrowheads="1"/>
          </p:cNvSpPr>
          <p:nvPr/>
        </p:nvSpPr>
        <p:spPr bwMode="auto">
          <a:xfrm>
            <a:off x="2517775" y="1828800"/>
            <a:ext cx="987425" cy="312738"/>
          </a:xfrm>
          <a:prstGeom prst="cube">
            <a:avLst>
              <a:gd name="adj" fmla="val 90671"/>
            </a:avLst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 vert="eaVert" anchor="ctr"/>
          <a:lstStyle/>
          <a:p>
            <a:endParaRPr lang="en-US" altLang="fr-FR" i="0">
              <a:solidFill>
                <a:schemeClr val="tx1"/>
              </a:solidFill>
            </a:endParaRPr>
          </a:p>
        </p:txBody>
      </p:sp>
      <p:sp>
        <p:nvSpPr>
          <p:cNvPr id="53252" name="AutoShap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r-FR" sz="2400" smtClean="0"/>
              <a:t>PXL ladder</a:t>
            </a:r>
          </a:p>
        </p:txBody>
      </p:sp>
      <p:grpSp>
        <p:nvGrpSpPr>
          <p:cNvPr id="53253" name="Group 10"/>
          <p:cNvGrpSpPr>
            <a:grpSpLocks/>
          </p:cNvGrpSpPr>
          <p:nvPr/>
        </p:nvGrpSpPr>
        <p:grpSpPr bwMode="auto">
          <a:xfrm>
            <a:off x="2457450" y="2027238"/>
            <a:ext cx="774700" cy="142875"/>
            <a:chOff x="2544" y="1455"/>
            <a:chExt cx="672" cy="200"/>
          </a:xfrm>
        </p:grpSpPr>
        <p:sp>
          <p:nvSpPr>
            <p:cNvPr id="53288" name="Freeform 11"/>
            <p:cNvSpPr>
              <a:spLocks/>
            </p:cNvSpPr>
            <p:nvPr/>
          </p:nvSpPr>
          <p:spPr bwMode="auto">
            <a:xfrm>
              <a:off x="2544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89" name="Freeform 12"/>
            <p:cNvSpPr>
              <a:spLocks/>
            </p:cNvSpPr>
            <p:nvPr/>
          </p:nvSpPr>
          <p:spPr bwMode="auto">
            <a:xfrm>
              <a:off x="2584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90" name="Freeform 13"/>
            <p:cNvSpPr>
              <a:spLocks/>
            </p:cNvSpPr>
            <p:nvPr/>
          </p:nvSpPr>
          <p:spPr bwMode="auto">
            <a:xfrm>
              <a:off x="2640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91" name="Freeform 14"/>
            <p:cNvSpPr>
              <a:spLocks/>
            </p:cNvSpPr>
            <p:nvPr/>
          </p:nvSpPr>
          <p:spPr bwMode="auto">
            <a:xfrm>
              <a:off x="2680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92" name="Freeform 15"/>
            <p:cNvSpPr>
              <a:spLocks/>
            </p:cNvSpPr>
            <p:nvPr/>
          </p:nvSpPr>
          <p:spPr bwMode="auto">
            <a:xfrm>
              <a:off x="2736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93" name="Freeform 16"/>
            <p:cNvSpPr>
              <a:spLocks/>
            </p:cNvSpPr>
            <p:nvPr/>
          </p:nvSpPr>
          <p:spPr bwMode="auto">
            <a:xfrm>
              <a:off x="2776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94" name="Freeform 17"/>
            <p:cNvSpPr>
              <a:spLocks/>
            </p:cNvSpPr>
            <p:nvPr/>
          </p:nvSpPr>
          <p:spPr bwMode="auto">
            <a:xfrm>
              <a:off x="2832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95" name="Freeform 18"/>
            <p:cNvSpPr>
              <a:spLocks/>
            </p:cNvSpPr>
            <p:nvPr/>
          </p:nvSpPr>
          <p:spPr bwMode="auto">
            <a:xfrm>
              <a:off x="2872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96" name="Freeform 19"/>
            <p:cNvSpPr>
              <a:spLocks/>
            </p:cNvSpPr>
            <p:nvPr/>
          </p:nvSpPr>
          <p:spPr bwMode="auto">
            <a:xfrm>
              <a:off x="2928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97" name="Freeform 20"/>
            <p:cNvSpPr>
              <a:spLocks/>
            </p:cNvSpPr>
            <p:nvPr/>
          </p:nvSpPr>
          <p:spPr bwMode="auto">
            <a:xfrm>
              <a:off x="2968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98" name="Freeform 21"/>
            <p:cNvSpPr>
              <a:spLocks/>
            </p:cNvSpPr>
            <p:nvPr/>
          </p:nvSpPr>
          <p:spPr bwMode="auto">
            <a:xfrm>
              <a:off x="3024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99" name="Freeform 22"/>
            <p:cNvSpPr>
              <a:spLocks/>
            </p:cNvSpPr>
            <p:nvPr/>
          </p:nvSpPr>
          <p:spPr bwMode="auto">
            <a:xfrm>
              <a:off x="3064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53254" name="TextBox 2"/>
          <p:cNvSpPr txBox="1">
            <a:spLocks noChangeArrowheads="1"/>
          </p:cNvSpPr>
          <p:nvPr/>
        </p:nvSpPr>
        <p:spPr bwMode="auto">
          <a:xfrm>
            <a:off x="6934200" y="59436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fr-FR" sz="1200" i="0" dirty="0">
                <a:solidFill>
                  <a:schemeClr val="tx1"/>
                </a:solidFill>
                <a:latin typeface="Gill Sans MT" pitchFamily="34" charset="0"/>
                <a:ea typeface="ヒラギノ角ゴ Pro W3"/>
                <a:cs typeface="ヒラギノ角ゴ Pro W3"/>
              </a:rPr>
              <a:t>Flex cable</a:t>
            </a:r>
            <a:endParaRPr lang="fr-FR" altLang="fr-FR" sz="1200" i="0" dirty="0">
              <a:solidFill>
                <a:schemeClr val="tx1"/>
              </a:solidFill>
              <a:latin typeface="Gill Sans MT" pitchFamily="34" charset="0"/>
              <a:ea typeface="ヒラギノ角ゴ Pro W3"/>
              <a:cs typeface="ヒラギノ角ゴ Pro W3"/>
            </a:endParaRPr>
          </a:p>
          <a:p>
            <a:r>
              <a:rPr lang="en-US" altLang="fr-FR" sz="1200" i="0" dirty="0">
                <a:solidFill>
                  <a:schemeClr val="tx1"/>
                </a:solidFill>
                <a:latin typeface="Gill Sans MT" pitchFamily="34" charset="0"/>
                <a:ea typeface="ヒラギノ角ゴ Pro W3"/>
                <a:cs typeface="ヒラギノ角ゴ Pro W3"/>
              </a:rPr>
              <a:t>(</a:t>
            </a:r>
            <a:r>
              <a:rPr lang="en-US" altLang="fr-FR" sz="1200" dirty="0">
                <a:solidFill>
                  <a:schemeClr val="tx1"/>
                </a:solidFill>
                <a:latin typeface="Gill Sans MT" pitchFamily="34" charset="0"/>
                <a:ea typeface="ヒラギノ角ゴ Pro W3"/>
                <a:cs typeface="ヒラギノ角ゴ Pro W3"/>
              </a:rPr>
              <a:t>Copper version</a:t>
            </a:r>
            <a:r>
              <a:rPr lang="en-US" altLang="fr-FR" sz="1200" i="0" dirty="0">
                <a:solidFill>
                  <a:schemeClr val="tx1"/>
                </a:solidFill>
                <a:latin typeface="Gill Sans MT" pitchFamily="34" charset="0"/>
                <a:ea typeface="ヒラギノ角ゴ Pro W3"/>
                <a:cs typeface="ヒラギノ角ゴ Pro W3"/>
              </a:rPr>
              <a:t>)</a:t>
            </a:r>
          </a:p>
        </p:txBody>
      </p:sp>
      <p:sp>
        <p:nvSpPr>
          <p:cNvPr id="53255" name="Line 54"/>
          <p:cNvSpPr>
            <a:spLocks noChangeShapeType="1"/>
          </p:cNvSpPr>
          <p:nvPr/>
        </p:nvSpPr>
        <p:spPr bwMode="auto">
          <a:xfrm flipH="1">
            <a:off x="4225925" y="1960563"/>
            <a:ext cx="838200" cy="0"/>
          </a:xfrm>
          <a:prstGeom prst="line">
            <a:avLst/>
          </a:prstGeom>
          <a:noFill/>
          <a:ln w="76200" cap="rnd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rot="10800000" vert="eaVert" anchor="ctr">
            <a:spAutoFit/>
          </a:bodyPr>
          <a:lstStyle/>
          <a:p>
            <a:endParaRPr lang="en-US"/>
          </a:p>
        </p:txBody>
      </p:sp>
      <p:sp>
        <p:nvSpPr>
          <p:cNvPr id="53256" name="Line 55"/>
          <p:cNvSpPr>
            <a:spLocks noChangeShapeType="1"/>
          </p:cNvSpPr>
          <p:nvPr/>
        </p:nvSpPr>
        <p:spPr bwMode="auto">
          <a:xfrm flipH="1">
            <a:off x="2438400" y="609600"/>
            <a:ext cx="3657600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rot="10800000" vert="eaVert" anchor="ctr">
            <a:spAutoFit/>
          </a:bodyPr>
          <a:lstStyle/>
          <a:p>
            <a:endParaRPr lang="en-US"/>
          </a:p>
        </p:txBody>
      </p:sp>
      <p:pic>
        <p:nvPicPr>
          <p:cNvPr id="53257" name="Picture 4"/>
          <p:cNvPicPr>
            <a:picLocks noChangeAspect="1"/>
          </p:cNvPicPr>
          <p:nvPr/>
        </p:nvPicPr>
        <p:blipFill>
          <a:blip r:embed="rId4"/>
          <a:srcRect t="10857"/>
          <a:stretch>
            <a:fillRect/>
          </a:stretch>
        </p:blipFill>
        <p:spPr bwMode="auto">
          <a:xfrm>
            <a:off x="433387" y="2451228"/>
            <a:ext cx="6348413" cy="4038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3258" name="AutoShape 6"/>
          <p:cNvSpPr>
            <a:spLocks noChangeArrowheads="1"/>
          </p:cNvSpPr>
          <p:nvPr/>
        </p:nvSpPr>
        <p:spPr bwMode="auto">
          <a:xfrm>
            <a:off x="3279775" y="1828800"/>
            <a:ext cx="987425" cy="312738"/>
          </a:xfrm>
          <a:prstGeom prst="cube">
            <a:avLst>
              <a:gd name="adj" fmla="val 90671"/>
            </a:avLst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 vert="eaVert" anchor="ctr"/>
          <a:lstStyle/>
          <a:p>
            <a:endParaRPr lang="en-US" altLang="fr-FR" i="0">
              <a:solidFill>
                <a:schemeClr val="tx1"/>
              </a:solidFill>
            </a:endParaRPr>
          </a:p>
        </p:txBody>
      </p:sp>
      <p:grpSp>
        <p:nvGrpSpPr>
          <p:cNvPr id="53259" name="Group 10"/>
          <p:cNvGrpSpPr>
            <a:grpSpLocks/>
          </p:cNvGrpSpPr>
          <p:nvPr/>
        </p:nvGrpSpPr>
        <p:grpSpPr bwMode="auto">
          <a:xfrm>
            <a:off x="3200400" y="2027238"/>
            <a:ext cx="774700" cy="142875"/>
            <a:chOff x="2544" y="1455"/>
            <a:chExt cx="672" cy="200"/>
          </a:xfrm>
        </p:grpSpPr>
        <p:sp>
          <p:nvSpPr>
            <p:cNvPr id="53276" name="Freeform 11"/>
            <p:cNvSpPr>
              <a:spLocks/>
            </p:cNvSpPr>
            <p:nvPr/>
          </p:nvSpPr>
          <p:spPr bwMode="auto">
            <a:xfrm>
              <a:off x="2544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77" name="Freeform 12"/>
            <p:cNvSpPr>
              <a:spLocks/>
            </p:cNvSpPr>
            <p:nvPr/>
          </p:nvSpPr>
          <p:spPr bwMode="auto">
            <a:xfrm>
              <a:off x="2584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78" name="Freeform 13"/>
            <p:cNvSpPr>
              <a:spLocks/>
            </p:cNvSpPr>
            <p:nvPr/>
          </p:nvSpPr>
          <p:spPr bwMode="auto">
            <a:xfrm>
              <a:off x="2640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79" name="Freeform 14"/>
            <p:cNvSpPr>
              <a:spLocks/>
            </p:cNvSpPr>
            <p:nvPr/>
          </p:nvSpPr>
          <p:spPr bwMode="auto">
            <a:xfrm>
              <a:off x="2680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80" name="Freeform 15"/>
            <p:cNvSpPr>
              <a:spLocks/>
            </p:cNvSpPr>
            <p:nvPr/>
          </p:nvSpPr>
          <p:spPr bwMode="auto">
            <a:xfrm>
              <a:off x="2736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81" name="Freeform 16"/>
            <p:cNvSpPr>
              <a:spLocks/>
            </p:cNvSpPr>
            <p:nvPr/>
          </p:nvSpPr>
          <p:spPr bwMode="auto">
            <a:xfrm>
              <a:off x="2776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82" name="Freeform 17"/>
            <p:cNvSpPr>
              <a:spLocks/>
            </p:cNvSpPr>
            <p:nvPr/>
          </p:nvSpPr>
          <p:spPr bwMode="auto">
            <a:xfrm>
              <a:off x="2832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83" name="Freeform 18"/>
            <p:cNvSpPr>
              <a:spLocks/>
            </p:cNvSpPr>
            <p:nvPr/>
          </p:nvSpPr>
          <p:spPr bwMode="auto">
            <a:xfrm>
              <a:off x="2872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84" name="Freeform 19"/>
            <p:cNvSpPr>
              <a:spLocks/>
            </p:cNvSpPr>
            <p:nvPr/>
          </p:nvSpPr>
          <p:spPr bwMode="auto">
            <a:xfrm>
              <a:off x="2928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85" name="Freeform 20"/>
            <p:cNvSpPr>
              <a:spLocks/>
            </p:cNvSpPr>
            <p:nvPr/>
          </p:nvSpPr>
          <p:spPr bwMode="auto">
            <a:xfrm>
              <a:off x="2968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86" name="Freeform 21"/>
            <p:cNvSpPr>
              <a:spLocks/>
            </p:cNvSpPr>
            <p:nvPr/>
          </p:nvSpPr>
          <p:spPr bwMode="auto">
            <a:xfrm>
              <a:off x="3024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87" name="Freeform 22"/>
            <p:cNvSpPr>
              <a:spLocks/>
            </p:cNvSpPr>
            <p:nvPr/>
          </p:nvSpPr>
          <p:spPr bwMode="auto">
            <a:xfrm>
              <a:off x="3064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53260" name="AutoShape 6"/>
          <p:cNvSpPr>
            <a:spLocks noChangeArrowheads="1"/>
          </p:cNvSpPr>
          <p:nvPr/>
        </p:nvSpPr>
        <p:spPr bwMode="auto">
          <a:xfrm>
            <a:off x="5260975" y="1828800"/>
            <a:ext cx="987425" cy="312738"/>
          </a:xfrm>
          <a:prstGeom prst="cube">
            <a:avLst>
              <a:gd name="adj" fmla="val 90671"/>
            </a:avLst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 vert="eaVert" anchor="ctr"/>
          <a:lstStyle/>
          <a:p>
            <a:endParaRPr lang="en-US" altLang="fr-FR" i="0">
              <a:solidFill>
                <a:schemeClr val="tx1"/>
              </a:solidFill>
            </a:endParaRPr>
          </a:p>
        </p:txBody>
      </p:sp>
      <p:grpSp>
        <p:nvGrpSpPr>
          <p:cNvPr id="53261" name="Group 10"/>
          <p:cNvGrpSpPr>
            <a:grpSpLocks/>
          </p:cNvGrpSpPr>
          <p:nvPr/>
        </p:nvGrpSpPr>
        <p:grpSpPr bwMode="auto">
          <a:xfrm>
            <a:off x="5181600" y="2027238"/>
            <a:ext cx="774700" cy="142875"/>
            <a:chOff x="2544" y="1455"/>
            <a:chExt cx="672" cy="200"/>
          </a:xfrm>
        </p:grpSpPr>
        <p:sp>
          <p:nvSpPr>
            <p:cNvPr id="53264" name="Freeform 11"/>
            <p:cNvSpPr>
              <a:spLocks/>
            </p:cNvSpPr>
            <p:nvPr/>
          </p:nvSpPr>
          <p:spPr bwMode="auto">
            <a:xfrm>
              <a:off x="2544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65" name="Freeform 12"/>
            <p:cNvSpPr>
              <a:spLocks/>
            </p:cNvSpPr>
            <p:nvPr/>
          </p:nvSpPr>
          <p:spPr bwMode="auto">
            <a:xfrm>
              <a:off x="2584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66" name="Freeform 13"/>
            <p:cNvSpPr>
              <a:spLocks/>
            </p:cNvSpPr>
            <p:nvPr/>
          </p:nvSpPr>
          <p:spPr bwMode="auto">
            <a:xfrm>
              <a:off x="2640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67" name="Freeform 14"/>
            <p:cNvSpPr>
              <a:spLocks/>
            </p:cNvSpPr>
            <p:nvPr/>
          </p:nvSpPr>
          <p:spPr bwMode="auto">
            <a:xfrm>
              <a:off x="2680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68" name="Freeform 15"/>
            <p:cNvSpPr>
              <a:spLocks/>
            </p:cNvSpPr>
            <p:nvPr/>
          </p:nvSpPr>
          <p:spPr bwMode="auto">
            <a:xfrm>
              <a:off x="2736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69" name="Freeform 16"/>
            <p:cNvSpPr>
              <a:spLocks/>
            </p:cNvSpPr>
            <p:nvPr/>
          </p:nvSpPr>
          <p:spPr bwMode="auto">
            <a:xfrm>
              <a:off x="2776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70" name="Freeform 17"/>
            <p:cNvSpPr>
              <a:spLocks/>
            </p:cNvSpPr>
            <p:nvPr/>
          </p:nvSpPr>
          <p:spPr bwMode="auto">
            <a:xfrm>
              <a:off x="2832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71" name="Freeform 18"/>
            <p:cNvSpPr>
              <a:spLocks/>
            </p:cNvSpPr>
            <p:nvPr/>
          </p:nvSpPr>
          <p:spPr bwMode="auto">
            <a:xfrm>
              <a:off x="2872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72" name="Freeform 19"/>
            <p:cNvSpPr>
              <a:spLocks/>
            </p:cNvSpPr>
            <p:nvPr/>
          </p:nvSpPr>
          <p:spPr bwMode="auto">
            <a:xfrm>
              <a:off x="2928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73" name="Freeform 20"/>
            <p:cNvSpPr>
              <a:spLocks/>
            </p:cNvSpPr>
            <p:nvPr/>
          </p:nvSpPr>
          <p:spPr bwMode="auto">
            <a:xfrm>
              <a:off x="2968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74" name="Freeform 21"/>
            <p:cNvSpPr>
              <a:spLocks/>
            </p:cNvSpPr>
            <p:nvPr/>
          </p:nvSpPr>
          <p:spPr bwMode="auto">
            <a:xfrm>
              <a:off x="3024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  <p:sp>
          <p:nvSpPr>
            <p:cNvPr id="53275" name="Freeform 22"/>
            <p:cNvSpPr>
              <a:spLocks/>
            </p:cNvSpPr>
            <p:nvPr/>
          </p:nvSpPr>
          <p:spPr bwMode="auto">
            <a:xfrm>
              <a:off x="3064" y="1455"/>
              <a:ext cx="152" cy="200"/>
            </a:xfrm>
            <a:custGeom>
              <a:avLst/>
              <a:gdLst>
                <a:gd name="T0" fmla="*/ 152 w 152"/>
                <a:gd name="T1" fmla="*/ 104 h 200"/>
                <a:gd name="T2" fmla="*/ 56 w 152"/>
                <a:gd name="T3" fmla="*/ 8 h 200"/>
                <a:gd name="T4" fmla="*/ 8 w 152"/>
                <a:gd name="T5" fmla="*/ 56 h 200"/>
                <a:gd name="T6" fmla="*/ 8 w 152"/>
                <a:gd name="T7" fmla="*/ 200 h 2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200"/>
                <a:gd name="T14" fmla="*/ 152 w 152"/>
                <a:gd name="T15" fmla="*/ 200 h 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200">
                  <a:moveTo>
                    <a:pt x="152" y="104"/>
                  </a:moveTo>
                  <a:cubicBezTo>
                    <a:pt x="116" y="60"/>
                    <a:pt x="80" y="16"/>
                    <a:pt x="56" y="8"/>
                  </a:cubicBezTo>
                  <a:cubicBezTo>
                    <a:pt x="32" y="0"/>
                    <a:pt x="16" y="24"/>
                    <a:pt x="8" y="56"/>
                  </a:cubicBezTo>
                  <a:cubicBezTo>
                    <a:pt x="0" y="88"/>
                    <a:pt x="8" y="168"/>
                    <a:pt x="8" y="200"/>
                  </a:cubicBezTo>
                </a:path>
              </a:pathLst>
            </a:custGeom>
            <a:noFill/>
            <a:ln w="19050" cap="flat" cmpd="sng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rot="10800000" vert="eaVert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53262" name="Line 55"/>
          <p:cNvSpPr>
            <a:spLocks noChangeShapeType="1"/>
          </p:cNvSpPr>
          <p:nvPr/>
        </p:nvSpPr>
        <p:spPr bwMode="auto">
          <a:xfrm flipH="1">
            <a:off x="5635625" y="609600"/>
            <a:ext cx="384175" cy="1401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rot="10800000" vert="eaVert" anchor="ctr">
            <a:spAutoFit/>
          </a:bodyPr>
          <a:lstStyle/>
          <a:p>
            <a:endParaRPr lang="en-US"/>
          </a:p>
        </p:txBody>
      </p:sp>
      <p:sp>
        <p:nvSpPr>
          <p:cNvPr id="53263" name="Text Box 24"/>
          <p:cNvSpPr txBox="1">
            <a:spLocks noChangeArrowheads="1"/>
          </p:cNvSpPr>
          <p:nvPr/>
        </p:nvSpPr>
        <p:spPr bwMode="auto">
          <a:xfrm>
            <a:off x="6019800" y="457200"/>
            <a:ext cx="2438400" cy="1198563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</a:pPr>
            <a:r>
              <a:rPr lang="en-US" altLang="fr-FR" sz="1400" i="0">
                <a:solidFill>
                  <a:srgbClr val="009900"/>
                </a:solidFill>
                <a:latin typeface="Gill Sans MT" pitchFamily="34" charset="0"/>
                <a:ea typeface="ヒラギノ角ゴ Pro W3"/>
                <a:cs typeface="ヒラギノ角ゴ Pro W3"/>
              </a:rPr>
              <a:t>Classic wire bonding</a:t>
            </a:r>
          </a:p>
          <a:p>
            <a:pPr marL="342900" indent="-342900">
              <a:lnSpc>
                <a:spcPct val="90000"/>
              </a:lnSpc>
              <a:spcBef>
                <a:spcPts val="500"/>
              </a:spcBef>
              <a:buClr>
                <a:srgbClr val="FF9900"/>
              </a:buClr>
              <a:buSzPct val="76000"/>
              <a:buFont typeface="Wingdings 3" pitchFamily="18" charset="2"/>
              <a:buChar char="}"/>
            </a:pPr>
            <a:r>
              <a:rPr lang="en-US" altLang="fr-FR" sz="1400" i="0">
                <a:solidFill>
                  <a:srgbClr val="FF9900"/>
                </a:solidFill>
                <a:latin typeface="Gill Sans MT" pitchFamily="34" charset="0"/>
                <a:ea typeface="ヒラギノ角ゴ Pro W3"/>
                <a:cs typeface="ヒラギノ角ゴ Pro W3"/>
              </a:rPr>
              <a:t>Difficulties and delays with Al cable production</a:t>
            </a:r>
          </a:p>
          <a:p>
            <a:pPr marL="342900" indent="-3429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</a:pPr>
            <a:r>
              <a:rPr lang="en-US" altLang="fr-FR" sz="1400" i="0">
                <a:solidFill>
                  <a:srgbClr val="009900"/>
                </a:solidFill>
                <a:latin typeface="Gill Sans MT" pitchFamily="34" charset="0"/>
                <a:ea typeface="ヒラギノ角ゴ Pro W3"/>
                <a:cs typeface="ヒラギノ角ゴ Pro W3"/>
              </a:rPr>
              <a:t>Backup solution with Cu cables</a:t>
            </a: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6896101" y="3138387"/>
            <a:ext cx="1638299" cy="1200329"/>
          </a:xfrm>
          <a:prstGeom prst="rect">
            <a:avLst/>
          </a:prstGeom>
          <a:solidFill>
            <a:schemeClr val="bg1"/>
          </a:solidFill>
          <a:ln w="19050">
            <a:solidFill>
              <a:srgbClr val="FFC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altLang="en-US" sz="1200" i="0" dirty="0" smtClean="0"/>
              <a:t>Cu conductor: </a:t>
            </a:r>
          </a:p>
          <a:p>
            <a:pPr eaLnBrk="1" hangingPunct="1"/>
            <a:r>
              <a:rPr lang="en-US" altLang="en-US" sz="1200" i="0" dirty="0" smtClean="0">
                <a:sym typeface="Symbol"/>
              </a:rPr>
              <a:t>X/</a:t>
            </a:r>
            <a:r>
              <a:rPr lang="en-US" altLang="en-US" sz="1200" i="0" dirty="0" smtClean="0"/>
              <a:t>X</a:t>
            </a:r>
            <a:r>
              <a:rPr lang="en-US" altLang="en-US" sz="1200" i="0" baseline="-25000" dirty="0" smtClean="0"/>
              <a:t>0 </a:t>
            </a:r>
            <a:r>
              <a:rPr lang="en-US" altLang="en-US" sz="1200" i="0" dirty="0" smtClean="0">
                <a:sym typeface="Symbol"/>
              </a:rPr>
              <a:t></a:t>
            </a:r>
            <a:r>
              <a:rPr lang="en-US" altLang="en-US" sz="1200" i="0" dirty="0" smtClean="0"/>
              <a:t> to 0.129</a:t>
            </a:r>
            <a:r>
              <a:rPr lang="en-US" altLang="en-US" sz="1200" i="0" dirty="0"/>
              <a:t>% </a:t>
            </a:r>
            <a:endParaRPr lang="en-US" altLang="en-US" sz="1200" i="0" dirty="0" smtClean="0"/>
          </a:p>
          <a:p>
            <a:pPr eaLnBrk="1" hangingPunct="1"/>
            <a:r>
              <a:rPr lang="en-US" altLang="en-US" sz="1200" i="0" dirty="0" smtClean="0"/>
              <a:t>(</a:t>
            </a:r>
            <a:r>
              <a:rPr lang="en-US" altLang="en-US" sz="1200" i="0" dirty="0"/>
              <a:t>corrected for the thinner copper layer</a:t>
            </a:r>
            <a:r>
              <a:rPr lang="en-US" altLang="en-US" sz="1200" i="0" dirty="0" smtClean="0"/>
              <a:t>) </a:t>
            </a:r>
          </a:p>
          <a:p>
            <a:r>
              <a:rPr lang="en-US" altLang="en-US" sz="1200" i="0" dirty="0" smtClean="0">
                <a:sym typeface="Symbol"/>
              </a:rPr>
              <a:t> </a:t>
            </a:r>
            <a:r>
              <a:rPr lang="en-US" altLang="en-US" sz="1200" i="0" dirty="0" smtClean="0"/>
              <a:t>Cu </a:t>
            </a:r>
            <a:r>
              <a:rPr lang="en-US" altLang="en-US" sz="1200" i="0" dirty="0"/>
              <a:t>based </a:t>
            </a:r>
            <a:r>
              <a:rPr lang="en-US" altLang="en-US" sz="1200" i="0" dirty="0" smtClean="0"/>
              <a:t>ladders X/X</a:t>
            </a:r>
            <a:r>
              <a:rPr lang="en-US" altLang="en-US" sz="1200" i="0" baseline="-25000" dirty="0" smtClean="0"/>
              <a:t>0</a:t>
            </a:r>
            <a:r>
              <a:rPr lang="en-US" altLang="en-US" sz="1200" i="0" dirty="0" smtClean="0"/>
              <a:t> = 0.492%</a:t>
            </a:r>
            <a:endParaRPr lang="en-US" altLang="en-US" sz="1200" i="0" dirty="0"/>
          </a:p>
        </p:txBody>
      </p:sp>
    </p:spTree>
    <p:extLst>
      <p:ext uri="{BB962C8B-B14F-4D97-AF65-F5344CB8AC3E}">
        <p14:creationId xmlns:p14="http://schemas.microsoft.com/office/powerpoint/2010/main" val="15948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2" descr="Picture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524000"/>
            <a:ext cx="5181600" cy="3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Rectangle 20"/>
          <p:cNvSpPr>
            <a:spLocks noChangeArrowheads="1"/>
          </p:cNvSpPr>
          <p:nvPr/>
        </p:nvSpPr>
        <p:spPr bwMode="auto">
          <a:xfrm>
            <a:off x="2209800" y="4495800"/>
            <a:ext cx="5867400" cy="2362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3" name="AutoShap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fr-FR" sz="2400" smtClean="0"/>
              <a:t>STAR Heavy Flavor Tracker (HFT) Upgrade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914400"/>
            <a:ext cx="8763000" cy="1295400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chemeClr val="hlink"/>
              </a:buClr>
              <a:buSzTx/>
            </a:pPr>
            <a:r>
              <a:rPr lang="en-US" altLang="fr-FR" sz="1600" smtClean="0"/>
              <a:t>Built to identify mid rapidity Charm and Beauty mesons and baryons through direct reconstruction and measurement of the displaced vertex with excellent pointing resolution.</a:t>
            </a:r>
          </a:p>
          <a:p>
            <a:pPr eaLnBrk="1" hangingPunct="1">
              <a:lnSpc>
                <a:spcPct val="90000"/>
              </a:lnSpc>
            </a:pPr>
            <a:endParaRPr lang="en-US" altLang="fr-FR" sz="1600" smtClean="0"/>
          </a:p>
        </p:txBody>
      </p:sp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6096000" y="2362200"/>
            <a:ext cx="289560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altLang="fr-FR" sz="1200" b="1" i="0" dirty="0">
                <a:solidFill>
                  <a:schemeClr val="tx1"/>
                </a:solidFill>
              </a:rPr>
              <a:t>TPC – Time Projection Chamber (main tracking detector in STAR)</a:t>
            </a:r>
          </a:p>
          <a:p>
            <a:pPr>
              <a:spcBef>
                <a:spcPct val="5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altLang="fr-FR" sz="1200" b="1" dirty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altLang="fr-FR" sz="1200" b="1" dirty="0">
                <a:solidFill>
                  <a:schemeClr val="tx1"/>
                </a:solidFill>
              </a:rPr>
              <a:t>HFT – Heavy Flavor Tracker</a:t>
            </a:r>
          </a:p>
          <a:p>
            <a:pPr>
              <a:lnSpc>
                <a:spcPct val="120000"/>
              </a:lnSpc>
              <a:spcBef>
                <a:spcPct val="5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en-US" altLang="fr-FR" sz="1200" b="1" i="0" dirty="0">
                <a:solidFill>
                  <a:schemeClr val="tx1"/>
                </a:solidFill>
              </a:rPr>
              <a:t> </a:t>
            </a:r>
            <a:r>
              <a:rPr lang="en-US" altLang="fr-FR" sz="1200" b="1" i="0" dirty="0">
                <a:solidFill>
                  <a:srgbClr val="009900"/>
                </a:solidFill>
              </a:rPr>
              <a:t>SSD – Silicon Strip Detector</a:t>
            </a:r>
          </a:p>
          <a:p>
            <a:pPr>
              <a:lnSpc>
                <a:spcPct val="120000"/>
              </a:lnSpc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en-US" altLang="fr-FR" sz="1200" b="1" i="0" dirty="0">
                <a:solidFill>
                  <a:schemeClr val="tx1"/>
                </a:solidFill>
              </a:rPr>
              <a:t> </a:t>
            </a:r>
            <a:r>
              <a:rPr lang="en-US" altLang="fr-FR" sz="1200" b="1" i="0" dirty="0">
                <a:solidFill>
                  <a:srgbClr val="FF9900"/>
                </a:solidFill>
              </a:rPr>
              <a:t>IST – Intermediate Silicon Tracker</a:t>
            </a:r>
          </a:p>
          <a:p>
            <a:pPr>
              <a:lnSpc>
                <a:spcPct val="120000"/>
              </a:lnSpc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en-US" altLang="fr-FR" sz="1200" b="1" i="0" dirty="0">
                <a:solidFill>
                  <a:schemeClr val="tx1"/>
                </a:solidFill>
              </a:rPr>
              <a:t> </a:t>
            </a:r>
            <a:r>
              <a:rPr lang="en-US" altLang="fr-FR" sz="1200" b="1" i="0" dirty="0">
                <a:solidFill>
                  <a:srgbClr val="FF0000"/>
                </a:solidFill>
              </a:rPr>
              <a:t>PXL – Pixel Detector</a:t>
            </a:r>
          </a:p>
        </p:txBody>
      </p:sp>
      <p:grpSp>
        <p:nvGrpSpPr>
          <p:cNvPr id="30726" name="Group 22"/>
          <p:cNvGrpSpPr>
            <a:grpSpLocks/>
          </p:cNvGrpSpPr>
          <p:nvPr/>
        </p:nvGrpSpPr>
        <p:grpSpPr bwMode="auto">
          <a:xfrm>
            <a:off x="3352800" y="4724400"/>
            <a:ext cx="3952875" cy="1981200"/>
            <a:chOff x="2880" y="2976"/>
            <a:chExt cx="2490" cy="1248"/>
          </a:xfrm>
        </p:grpSpPr>
        <p:pic>
          <p:nvPicPr>
            <p:cNvPr id="30732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80" y="3024"/>
              <a:ext cx="2490" cy="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33" name="Line 14"/>
            <p:cNvSpPr>
              <a:spLocks noChangeShapeType="1"/>
            </p:cNvSpPr>
            <p:nvPr/>
          </p:nvSpPr>
          <p:spPr bwMode="auto">
            <a:xfrm>
              <a:off x="4340" y="2976"/>
              <a:ext cx="0" cy="288"/>
            </a:xfrm>
            <a:prstGeom prst="line">
              <a:avLst/>
            </a:prstGeom>
            <a:noFill/>
            <a:ln w="1905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34" name="Line 15"/>
            <p:cNvSpPr>
              <a:spLocks noChangeShapeType="1"/>
            </p:cNvSpPr>
            <p:nvPr/>
          </p:nvSpPr>
          <p:spPr bwMode="auto">
            <a:xfrm>
              <a:off x="4340" y="3436"/>
              <a:ext cx="0" cy="240"/>
            </a:xfrm>
            <a:prstGeom prst="line">
              <a:avLst/>
            </a:prstGeom>
            <a:noFill/>
            <a:ln w="19050">
              <a:solidFill>
                <a:srgbClr val="3399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35" name="Line 16"/>
            <p:cNvSpPr>
              <a:spLocks noChangeShapeType="1"/>
            </p:cNvSpPr>
            <p:nvPr/>
          </p:nvSpPr>
          <p:spPr bwMode="auto">
            <a:xfrm>
              <a:off x="4340" y="3719"/>
              <a:ext cx="0" cy="192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36" name="Line 17"/>
            <p:cNvSpPr>
              <a:spLocks noChangeShapeType="1"/>
            </p:cNvSpPr>
            <p:nvPr/>
          </p:nvSpPr>
          <p:spPr bwMode="auto">
            <a:xfrm>
              <a:off x="4340" y="3974"/>
              <a:ext cx="0" cy="2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37" name="Text Box 18"/>
            <p:cNvSpPr txBox="1">
              <a:spLocks noChangeArrowheads="1"/>
            </p:cNvSpPr>
            <p:nvPr/>
          </p:nvSpPr>
          <p:spPr bwMode="auto">
            <a:xfrm>
              <a:off x="4416" y="2976"/>
              <a:ext cx="580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fr-FR" sz="1200" i="0">
                  <a:solidFill>
                    <a:schemeClr val="tx1"/>
                  </a:solidFill>
                  <a:sym typeface="Symbol" pitchFamily="18" charset="2"/>
                </a:rPr>
                <a:t> = ~1 mm</a:t>
              </a:r>
            </a:p>
          </p:txBody>
        </p:sp>
        <p:sp>
          <p:nvSpPr>
            <p:cNvPr id="30738" name="Text Box 19"/>
            <p:cNvSpPr txBox="1">
              <a:spLocks noChangeArrowheads="1"/>
            </p:cNvSpPr>
            <p:nvPr/>
          </p:nvSpPr>
          <p:spPr bwMode="auto">
            <a:xfrm>
              <a:off x="4416" y="3456"/>
              <a:ext cx="661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fr-FR" sz="1200" i="0">
                  <a:solidFill>
                    <a:schemeClr val="tx1"/>
                  </a:solidFill>
                  <a:sym typeface="Symbol" pitchFamily="18" charset="2"/>
                </a:rPr>
                <a:t> = ~300 m</a:t>
              </a:r>
            </a:p>
          </p:txBody>
        </p:sp>
        <p:sp>
          <p:nvSpPr>
            <p:cNvPr id="30739" name="Text Box 20"/>
            <p:cNvSpPr txBox="1">
              <a:spLocks noChangeArrowheads="1"/>
            </p:cNvSpPr>
            <p:nvPr/>
          </p:nvSpPr>
          <p:spPr bwMode="auto">
            <a:xfrm>
              <a:off x="4416" y="3744"/>
              <a:ext cx="661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fr-FR" sz="1200" i="0">
                  <a:solidFill>
                    <a:schemeClr val="tx1"/>
                  </a:solidFill>
                  <a:sym typeface="Symbol" pitchFamily="18" charset="2"/>
                </a:rPr>
                <a:t> = ~250 m</a:t>
              </a:r>
            </a:p>
          </p:txBody>
        </p:sp>
        <p:sp>
          <p:nvSpPr>
            <p:cNvPr id="30740" name="Text Box 21"/>
            <p:cNvSpPr txBox="1">
              <a:spLocks noChangeArrowheads="1"/>
            </p:cNvSpPr>
            <p:nvPr/>
          </p:nvSpPr>
          <p:spPr bwMode="auto">
            <a:xfrm>
              <a:off x="4416" y="4032"/>
              <a:ext cx="617" cy="1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fr-FR" sz="1200" i="0" dirty="0">
                  <a:solidFill>
                    <a:schemeClr val="tx1"/>
                  </a:solidFill>
                  <a:sym typeface="Symbol" pitchFamily="18" charset="2"/>
                </a:rPr>
                <a:t> = </a:t>
              </a:r>
              <a:r>
                <a:rPr lang="en-US" altLang="fr-FR" sz="1200" i="0" dirty="0" smtClean="0">
                  <a:solidFill>
                    <a:schemeClr val="tx1"/>
                  </a:solidFill>
                  <a:sym typeface="Symbol" pitchFamily="18" charset="2"/>
                </a:rPr>
                <a:t>~30 </a:t>
              </a:r>
              <a:r>
                <a:rPr lang="en-US" altLang="fr-FR" sz="1200" i="0" dirty="0">
                  <a:solidFill>
                    <a:schemeClr val="tx1"/>
                  </a:solidFill>
                  <a:sym typeface="Symbol" pitchFamily="18" charset="2"/>
                </a:rPr>
                <a:t>m</a:t>
              </a:r>
            </a:p>
          </p:txBody>
        </p:sp>
      </p:grpSp>
      <p:sp>
        <p:nvSpPr>
          <p:cNvPr id="30727" name="Text Box 6"/>
          <p:cNvSpPr txBox="1">
            <a:spLocks noChangeArrowheads="1"/>
          </p:cNvSpPr>
          <p:nvPr/>
        </p:nvSpPr>
        <p:spPr bwMode="auto">
          <a:xfrm>
            <a:off x="1981200" y="4875213"/>
            <a:ext cx="1600200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>
              <a:spcBef>
                <a:spcPct val="5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altLang="fr-FR" sz="1200" b="1">
              <a:solidFill>
                <a:schemeClr val="tx1"/>
              </a:solidFill>
            </a:endParaRPr>
          </a:p>
          <a:p>
            <a:pPr indent="342900">
              <a:spcBef>
                <a:spcPct val="5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altLang="fr-FR" sz="1200" b="1" i="0">
                <a:solidFill>
                  <a:srgbClr val="009900"/>
                </a:solidFill>
              </a:rPr>
              <a:t>SSD 	r = 22</a:t>
            </a:r>
          </a:p>
          <a:p>
            <a:pPr indent="342900">
              <a:spcBef>
                <a:spcPct val="5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altLang="fr-FR" sz="1200" b="1" i="0">
              <a:solidFill>
                <a:schemeClr val="tx1"/>
              </a:solidFill>
            </a:endParaRPr>
          </a:p>
          <a:p>
            <a:pPr indent="342900">
              <a:spcBef>
                <a:spcPct val="5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US" altLang="fr-FR" sz="1200" b="1" i="0">
                <a:solidFill>
                  <a:srgbClr val="FF9900"/>
                </a:solidFill>
              </a:rPr>
              <a:t>IST 	r = 14</a:t>
            </a:r>
          </a:p>
          <a:p>
            <a:pPr indent="342900">
              <a:spcBef>
                <a:spcPct val="5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US" altLang="fr-FR" sz="1200" b="1" i="0">
                <a:solidFill>
                  <a:srgbClr val="FF0000"/>
                </a:solidFill>
              </a:rPr>
              <a:t>PXL 	r</a:t>
            </a:r>
            <a:r>
              <a:rPr lang="en-US" altLang="fr-FR" sz="1200" b="1" i="0" baseline="-25000">
                <a:solidFill>
                  <a:srgbClr val="FF0000"/>
                </a:solidFill>
              </a:rPr>
              <a:t>2</a:t>
            </a:r>
            <a:r>
              <a:rPr lang="en-US" altLang="fr-FR" sz="1200" b="1" i="0">
                <a:solidFill>
                  <a:srgbClr val="FF0000"/>
                </a:solidFill>
              </a:rPr>
              <a:t> = 8</a:t>
            </a:r>
          </a:p>
          <a:p>
            <a:pPr indent="342900">
              <a:spcBef>
                <a:spcPct val="5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endParaRPr lang="en-US" altLang="fr-FR" sz="1200" b="1" i="0">
              <a:solidFill>
                <a:srgbClr val="FF0000"/>
              </a:solidFill>
            </a:endParaRPr>
          </a:p>
          <a:p>
            <a:pPr marL="857250" lvl="1" indent="-285750"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US" altLang="fr-FR" sz="1200" b="1" i="0">
                <a:solidFill>
                  <a:srgbClr val="FF0000"/>
                </a:solidFill>
              </a:rPr>
              <a:t>		r</a:t>
            </a:r>
            <a:r>
              <a:rPr lang="en-US" altLang="fr-FR" sz="1200" b="1" i="0" baseline="-25000">
                <a:solidFill>
                  <a:srgbClr val="FF0000"/>
                </a:solidFill>
              </a:rPr>
              <a:t>1</a:t>
            </a:r>
            <a:r>
              <a:rPr lang="en-US" altLang="fr-FR" sz="1200" b="1" i="0">
                <a:solidFill>
                  <a:srgbClr val="FF0000"/>
                </a:solidFill>
              </a:rPr>
              <a:t> = 2.8</a:t>
            </a:r>
          </a:p>
        </p:txBody>
      </p:sp>
      <p:sp>
        <p:nvSpPr>
          <p:cNvPr id="30728" name="Text Box 5"/>
          <p:cNvSpPr txBox="1">
            <a:spLocks noChangeArrowheads="1"/>
          </p:cNvSpPr>
          <p:nvPr/>
        </p:nvSpPr>
        <p:spPr bwMode="auto">
          <a:xfrm>
            <a:off x="3962400" y="4724400"/>
            <a:ext cx="2057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altLang="fr-FR" sz="1400" i="0">
                <a:solidFill>
                  <a:schemeClr val="tx1"/>
                </a:solidFill>
              </a:rPr>
              <a:t>Tracking inwards graded resolution:</a:t>
            </a:r>
          </a:p>
        </p:txBody>
      </p:sp>
      <p:sp>
        <p:nvSpPr>
          <p:cNvPr id="30729" name="Text Box 23"/>
          <p:cNvSpPr txBox="1">
            <a:spLocks noChangeArrowheads="1"/>
          </p:cNvSpPr>
          <p:nvPr/>
        </p:nvSpPr>
        <p:spPr bwMode="auto">
          <a:xfrm>
            <a:off x="2895600" y="4724400"/>
            <a:ext cx="641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1200" i="0">
                <a:solidFill>
                  <a:schemeClr val="tx1"/>
                </a:solidFill>
              </a:rPr>
              <a:t>R (cm)</a:t>
            </a:r>
          </a:p>
        </p:txBody>
      </p:sp>
      <p:sp>
        <p:nvSpPr>
          <p:cNvPr id="30730" name="Rectangle 21"/>
          <p:cNvSpPr>
            <a:spLocks noChangeArrowheads="1"/>
          </p:cNvSpPr>
          <p:nvPr/>
        </p:nvSpPr>
        <p:spPr bwMode="auto">
          <a:xfrm>
            <a:off x="6096000" y="3124200"/>
            <a:ext cx="2209800" cy="228600"/>
          </a:xfrm>
          <a:prstGeom prst="rect">
            <a:avLst/>
          </a:prstGeom>
          <a:noFill/>
          <a:ln w="19050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altLang="fr-FR" i="0">
              <a:solidFill>
                <a:schemeClr val="tx1"/>
              </a:solidFill>
            </a:endParaRPr>
          </a:p>
        </p:txBody>
      </p:sp>
      <p:sp>
        <p:nvSpPr>
          <p:cNvPr id="30731" name="Line 21"/>
          <p:cNvSpPr>
            <a:spLocks noChangeShapeType="1"/>
          </p:cNvSpPr>
          <p:nvPr/>
        </p:nvSpPr>
        <p:spPr bwMode="auto">
          <a:xfrm>
            <a:off x="3505200" y="6705600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69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1709290"/>
              </p:ext>
            </p:extLst>
          </p:nvPr>
        </p:nvGraphicFramePr>
        <p:xfrm>
          <a:off x="6014453" y="762000"/>
          <a:ext cx="31242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3" imgW="5638592" imgH="3047888" progId="Word.Document.12">
                  <p:embed/>
                </p:oleObj>
              </mc:Choice>
              <mc:Fallback>
                <p:oleObj name="Document" r:id="rId3" imgW="5638592" imgH="304788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2974" r="21622"/>
                      <a:stretch>
                        <a:fillRect/>
                      </a:stretch>
                    </p:blipFill>
                    <p:spPr bwMode="auto">
                      <a:xfrm>
                        <a:off x="6014453" y="762000"/>
                        <a:ext cx="3124200" cy="304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76200"/>
            <a:ext cx="7620000" cy="488950"/>
          </a:xfrm>
        </p:spPr>
        <p:txBody>
          <a:bodyPr anchor="ctr"/>
          <a:lstStyle/>
          <a:p>
            <a:pPr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Silicon Strip Detector (SSD)</a:t>
            </a:r>
          </a:p>
        </p:txBody>
      </p:sp>
      <p:pic>
        <p:nvPicPr>
          <p:cNvPr id="32770" name="Picture 7"/>
          <p:cNvPicPr>
            <a:picLocks noChangeAspect="1"/>
          </p:cNvPicPr>
          <p:nvPr/>
        </p:nvPicPr>
        <p:blipFill>
          <a:blip r:embed="rId5"/>
          <a:srcRect t="13165" b="2579"/>
          <a:stretch>
            <a:fillRect/>
          </a:stretch>
        </p:blipFill>
        <p:spPr bwMode="auto">
          <a:xfrm>
            <a:off x="4267200" y="3733800"/>
            <a:ext cx="4724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228600" y="1314271"/>
            <a:ext cx="7924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SzPct val="75000"/>
              <a:buFont typeface="Arial" charset="0"/>
              <a:buChar char="•"/>
            </a:pPr>
            <a:r>
              <a:rPr lang="en-US" altLang="en-US" sz="1800" i="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Double sided silicon strip modules with 95 </a:t>
            </a:r>
            <a:r>
              <a:rPr lang="en-GB" altLang="fr-FR" sz="1800" i="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μ</a:t>
            </a:r>
            <a:r>
              <a:rPr lang="en-US" altLang="en-US" sz="1800" i="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m pitch</a:t>
            </a:r>
          </a:p>
          <a:p>
            <a:pPr marL="285750" indent="-285750">
              <a:buSzPct val="75000"/>
              <a:buFont typeface="Arial" charset="0"/>
              <a:buChar char="•"/>
            </a:pPr>
            <a:r>
              <a:rPr lang="en-US" altLang="en-US" sz="1800" i="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Existing detector with new faster electronics</a:t>
            </a:r>
          </a:p>
          <a:p>
            <a:pPr marL="285750" indent="-285750">
              <a:buSzPct val="75000"/>
              <a:buFont typeface="Arial" charset="0"/>
              <a:buChar char="•"/>
            </a:pPr>
            <a:r>
              <a:rPr lang="en-US" altLang="en-US" sz="1800" i="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Radius: 22 cm</a:t>
            </a:r>
          </a:p>
          <a:p>
            <a:pPr marL="285750" indent="-285750">
              <a:buSzPct val="75000"/>
              <a:buFont typeface="Arial" charset="0"/>
              <a:buChar char="•"/>
            </a:pPr>
            <a:r>
              <a:rPr lang="en-US" altLang="en-US" sz="1800" i="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Radiation length 1% X</a:t>
            </a:r>
            <a:r>
              <a:rPr lang="en-US" altLang="en-US" sz="1800" i="0" baseline="-250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0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2863850"/>
            <a:ext cx="8642350" cy="21653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20 ladders from the old SSD detector</a:t>
            </a:r>
          </a:p>
          <a:p>
            <a:r>
              <a:rPr lang="en-US" sz="1600" dirty="0" smtClean="0"/>
              <a:t>Upgrade readout from 200 Hz to 1 kHz</a:t>
            </a:r>
          </a:p>
          <a:p>
            <a:r>
              <a:rPr lang="en-US" sz="1600" dirty="0" smtClean="0"/>
              <a:t>New:</a:t>
            </a:r>
          </a:p>
          <a:p>
            <a:pPr lvl="1"/>
            <a:r>
              <a:rPr lang="en-US" sz="1400" dirty="0" smtClean="0"/>
              <a:t>40 ladder cards on detector </a:t>
            </a:r>
          </a:p>
          <a:p>
            <a:pPr lvl="1"/>
            <a:r>
              <a:rPr lang="en-US" sz="1400" dirty="0" smtClean="0"/>
              <a:t>5 New RDO cards</a:t>
            </a:r>
          </a:p>
          <a:p>
            <a:pPr lvl="1"/>
            <a:r>
              <a:rPr lang="en-US" sz="1400" dirty="0" smtClean="0"/>
              <a:t>Upgraded cooling system (air cooled)</a:t>
            </a:r>
          </a:p>
          <a:p>
            <a:pPr lvl="1">
              <a:buFontTx/>
              <a:buNone/>
            </a:pPr>
            <a:endParaRPr lang="en-US" sz="105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448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r>
              <a:rPr lang="en-US" sz="2800" dirty="0" smtClean="0"/>
              <a:t>Intermediate Silicon Tracker (IST)</a:t>
            </a:r>
          </a:p>
        </p:txBody>
      </p:sp>
      <p:sp>
        <p:nvSpPr>
          <p:cNvPr id="34818" name="Content Placeholder 2"/>
          <p:cNvSpPr>
            <a:spLocks/>
          </p:cNvSpPr>
          <p:nvPr/>
        </p:nvSpPr>
        <p:spPr bwMode="auto">
          <a:xfrm>
            <a:off x="1066800" y="5715000"/>
            <a:ext cx="6629400" cy="914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en-US" sz="1600" i="0" dirty="0">
                <a:solidFill>
                  <a:schemeClr val="tx1"/>
                </a:solidFill>
              </a:rPr>
              <a:t>Conventional Si pad detector using CMS APV chip for ladders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en-US" sz="1600" i="0" dirty="0">
                <a:solidFill>
                  <a:schemeClr val="tx1"/>
                </a:solidFill>
              </a:rPr>
              <a:t>Readout system copy of </a:t>
            </a:r>
            <a:r>
              <a:rPr lang="en-US" sz="1600" dirty="0" smtClean="0"/>
              <a:t>STAR</a:t>
            </a:r>
            <a:r>
              <a:rPr lang="en-US" sz="1600" i="0" dirty="0" smtClean="0">
                <a:solidFill>
                  <a:schemeClr val="tx1"/>
                </a:solidFill>
              </a:rPr>
              <a:t> </a:t>
            </a:r>
            <a:r>
              <a:rPr lang="en-US" sz="1600" i="0" dirty="0">
                <a:solidFill>
                  <a:schemeClr val="tx1"/>
                </a:solidFill>
              </a:rPr>
              <a:t>FGT detector system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en-US" sz="1000" i="0" dirty="0">
                <a:solidFill>
                  <a:schemeClr val="tx1"/>
                </a:solidFill>
              </a:rPr>
              <a:t>G. </a:t>
            </a:r>
            <a:r>
              <a:rPr lang="en-US" sz="1000" i="0" dirty="0" err="1">
                <a:solidFill>
                  <a:schemeClr val="tx1"/>
                </a:solidFill>
              </a:rPr>
              <a:t>Visser</a:t>
            </a:r>
            <a:r>
              <a:rPr lang="en-US" sz="1000" i="0" dirty="0">
                <a:solidFill>
                  <a:schemeClr val="tx1"/>
                </a:solidFill>
              </a:rPr>
              <a:t> et al. A Readout System Utilizing the APV25 ASIC for the Forward GEM Tracker in STAR, IEEE Real Time Conference Record, Berkeley, CA, 2012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en-US" sz="1600" i="0" dirty="0">
              <a:solidFill>
                <a:schemeClr val="tx1"/>
              </a:solidFill>
            </a:endParaRPr>
          </a:p>
        </p:txBody>
      </p:sp>
      <p:sp>
        <p:nvSpPr>
          <p:cNvPr id="34819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6781800" cy="173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4025" lvl="1" indent="-171450">
              <a:buSzPct val="75000"/>
              <a:buFont typeface="Arial" charset="0"/>
              <a:buChar char="•"/>
            </a:pPr>
            <a:r>
              <a:rPr lang="en-US" altLang="en-US" sz="1600" i="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Single sided double-metal silicon pad with 600 </a:t>
            </a:r>
            <a:r>
              <a:rPr lang="en-US" altLang="en-US" sz="1600" i="0" dirty="0" err="1">
                <a:solidFill>
                  <a:schemeClr val="tx1"/>
                </a:solidFill>
                <a:ea typeface="ヒラギノ角ゴ Pro W3"/>
                <a:cs typeface="ヒラギノ角ゴ Pro W3"/>
              </a:rPr>
              <a:t>μm</a:t>
            </a:r>
            <a:r>
              <a:rPr lang="en-US" altLang="en-US" sz="1600" i="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 x 6 mm pitch</a:t>
            </a:r>
          </a:p>
          <a:p>
            <a:pPr marL="454025" lvl="1" indent="-171450">
              <a:buSzPct val="75000"/>
              <a:buFont typeface="Arial" charset="0"/>
              <a:buChar char="•"/>
            </a:pPr>
            <a:r>
              <a:rPr lang="en-US" altLang="en-US" sz="1600" i="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Radius: 14 </a:t>
            </a:r>
            <a:r>
              <a:rPr lang="en-US" altLang="en-US" sz="1600" i="0" dirty="0" smtClean="0">
                <a:solidFill>
                  <a:schemeClr val="tx1"/>
                </a:solidFill>
                <a:ea typeface="ヒラギノ角ゴ Pro W3"/>
                <a:cs typeface="ヒラギノ角ゴ Pro W3"/>
              </a:rPr>
              <a:t>cm</a:t>
            </a:r>
          </a:p>
          <a:p>
            <a:pPr marL="454025" lvl="1" indent="-171450">
              <a:buSzPct val="75000"/>
              <a:buFont typeface="Arial" charset="0"/>
              <a:buChar char="•"/>
            </a:pPr>
            <a:r>
              <a:rPr lang="en-US" altLang="en-US" sz="1600" dirty="0" smtClean="0">
                <a:ea typeface="ヒラギノ角ゴ Pro W3"/>
                <a:cs typeface="ヒラギノ角ゴ Pro W3"/>
              </a:rPr>
              <a:t>Liquid cooling</a:t>
            </a:r>
            <a:endParaRPr lang="en-US" altLang="en-US" sz="1600" i="0" dirty="0">
              <a:solidFill>
                <a:schemeClr val="tx1"/>
              </a:solidFill>
              <a:ea typeface="ヒラギノ角ゴ Pro W3"/>
              <a:cs typeface="ヒラギノ角ゴ Pro W3"/>
            </a:endParaRPr>
          </a:p>
          <a:p>
            <a:pPr marL="454025" lvl="1" indent="-171450">
              <a:buSzPct val="75000"/>
              <a:buFont typeface="Arial" charset="0"/>
              <a:buChar char="•"/>
            </a:pPr>
            <a:r>
              <a:rPr lang="en-US" altLang="en-US" sz="1600" i="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Radiation length &lt;1.5% </a:t>
            </a:r>
            <a:r>
              <a:rPr lang="en-US" altLang="en-US" sz="1600" i="0" dirty="0" smtClean="0">
                <a:solidFill>
                  <a:schemeClr val="tx1"/>
                </a:solidFill>
                <a:ea typeface="ヒラギノ角ゴ Pro W3"/>
                <a:cs typeface="ヒラギノ角ゴ Pro W3"/>
              </a:rPr>
              <a:t>X</a:t>
            </a:r>
            <a:r>
              <a:rPr lang="en-US" altLang="en-US" sz="1600" i="0" baseline="-25000" dirty="0" smtClean="0">
                <a:solidFill>
                  <a:schemeClr val="tx1"/>
                </a:solidFill>
                <a:ea typeface="ヒラギノ角ゴ Pro W3"/>
                <a:cs typeface="ヒラギノ角ゴ Pro W3"/>
              </a:rPr>
              <a:t>0</a:t>
            </a:r>
          </a:p>
          <a:p>
            <a:pPr marL="282575" lvl="1">
              <a:buSzPct val="75000"/>
            </a:pPr>
            <a:endParaRPr lang="en-US" altLang="en-US" sz="1600" i="0" baseline="-25000" dirty="0">
              <a:solidFill>
                <a:schemeClr val="tx1"/>
              </a:solidFill>
              <a:ea typeface="ヒラギノ角ゴ Pro W3"/>
              <a:cs typeface="ヒラギノ角ゴ Pro W3"/>
            </a:endParaRPr>
          </a:p>
          <a:p>
            <a:pPr marL="454025" lvl="1" indent="-171450">
              <a:buSzPct val="75000"/>
              <a:buFont typeface="Arial" charset="0"/>
              <a:buChar char="•"/>
            </a:pPr>
            <a:endParaRPr lang="en-US" altLang="en-US" sz="1600" i="0" dirty="0">
              <a:solidFill>
                <a:schemeClr val="tx1"/>
              </a:solidFill>
              <a:ea typeface="ヒラギノ角ゴ Pro W3"/>
              <a:cs typeface="ヒラギノ角ゴ Pro W3"/>
            </a:endParaRPr>
          </a:p>
          <a:p>
            <a:pPr marL="285750" indent="-285750">
              <a:buSzPct val="75000"/>
              <a:buFont typeface="Arial" charset="0"/>
              <a:buChar char="•"/>
            </a:pPr>
            <a:endParaRPr lang="en-US" altLang="en-US" sz="1600" i="0" dirty="0">
              <a:solidFill>
                <a:schemeClr val="tx1"/>
              </a:solidFill>
              <a:ea typeface="ヒラギノ角ゴ Pro W3"/>
              <a:cs typeface="ヒラギノ角ゴ Pro W3"/>
            </a:endParaRPr>
          </a:p>
        </p:txBody>
      </p:sp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828800"/>
            <a:ext cx="8305800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2814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r>
              <a:rPr lang="en-US" altLang="fr-FR" sz="2400" smtClean="0"/>
              <a:t>PXL detector</a:t>
            </a:r>
          </a:p>
        </p:txBody>
      </p:sp>
      <p:sp>
        <p:nvSpPr>
          <p:cNvPr id="36866" name="Text Box 6"/>
          <p:cNvSpPr txBox="1">
            <a:spLocks noChangeArrowheads="1"/>
          </p:cNvSpPr>
          <p:nvPr/>
        </p:nvSpPr>
        <p:spPr bwMode="auto">
          <a:xfrm>
            <a:off x="381000" y="1066800"/>
            <a:ext cx="4419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4025" lvl="1" indent="-171450">
              <a:buSzPct val="75000"/>
              <a:buFont typeface="Arial" charset="0"/>
              <a:buChar char="•"/>
            </a:pPr>
            <a:r>
              <a:rPr lang="en-US" altLang="en-US" sz="1600" i="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MAPS sensors with 20.7 </a:t>
            </a:r>
            <a:r>
              <a:rPr lang="en-GB" altLang="fr-FR" sz="1600" i="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μ</a:t>
            </a:r>
            <a:r>
              <a:rPr lang="en-US" altLang="en-US" sz="1600" i="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m pitch</a:t>
            </a:r>
          </a:p>
          <a:p>
            <a:pPr marL="454025" lvl="1" indent="-171450">
              <a:buSzPct val="75000"/>
              <a:buFont typeface="Arial" charset="0"/>
              <a:buChar char="•"/>
            </a:pPr>
            <a:r>
              <a:rPr lang="en-US" altLang="en-US" sz="1600" i="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Radius: </a:t>
            </a:r>
            <a:r>
              <a:rPr lang="en-US" altLang="en-US" sz="1600" i="0" dirty="0" smtClean="0">
                <a:solidFill>
                  <a:schemeClr val="tx1"/>
                </a:solidFill>
                <a:ea typeface="ヒラギノ角ゴ Pro W3"/>
                <a:cs typeface="ヒラギノ角ゴ Pro W3"/>
              </a:rPr>
              <a:t>~2.8 </a:t>
            </a:r>
            <a:r>
              <a:rPr lang="en-US" altLang="en-US" sz="1600" i="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and </a:t>
            </a:r>
            <a:r>
              <a:rPr lang="en-US" altLang="en-US" sz="1600" i="0" dirty="0" smtClean="0">
                <a:solidFill>
                  <a:schemeClr val="tx1"/>
                </a:solidFill>
                <a:ea typeface="ヒラギノ角ゴ Pro W3"/>
                <a:cs typeface="ヒラギノ角ゴ Pro W3"/>
              </a:rPr>
              <a:t>~8 </a:t>
            </a:r>
            <a:r>
              <a:rPr lang="en-US" altLang="en-US" sz="1600" i="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cm</a:t>
            </a:r>
          </a:p>
          <a:p>
            <a:pPr marL="454025" lvl="1" indent="-171450">
              <a:buSzPct val="75000"/>
              <a:buFont typeface="Arial" charset="0"/>
              <a:buChar char="•"/>
            </a:pPr>
            <a:r>
              <a:rPr lang="en-US" altLang="en-US" sz="1600" i="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Radiation length &lt;0.4% X</a:t>
            </a:r>
            <a:r>
              <a:rPr lang="en-US" altLang="en-US" sz="1600" i="0" baseline="-250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0 </a:t>
            </a:r>
            <a:r>
              <a:rPr lang="en-US" altLang="en-US" sz="1600" i="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in inner layer</a:t>
            </a:r>
          </a:p>
        </p:txBody>
      </p:sp>
      <p:pic>
        <p:nvPicPr>
          <p:cNvPr id="36867" name="Image 1"/>
          <p:cNvPicPr>
            <a:picLocks noChangeAspect="1"/>
          </p:cNvPicPr>
          <p:nvPr/>
        </p:nvPicPr>
        <p:blipFill>
          <a:blip r:embed="rId2"/>
          <a:srcRect l="13879" t="13873" b="18121"/>
          <a:stretch>
            <a:fillRect/>
          </a:stretch>
        </p:blipFill>
        <p:spPr bwMode="auto">
          <a:xfrm>
            <a:off x="762000" y="2057400"/>
            <a:ext cx="7848600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18"/>
          <p:cNvSpPr>
            <a:spLocks noChangeArrowheads="1"/>
          </p:cNvSpPr>
          <p:nvPr/>
        </p:nvSpPr>
        <p:spPr bwMode="auto">
          <a:xfrm>
            <a:off x="4800600" y="838200"/>
            <a:ext cx="3781425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GB" altLang="fr-FR" sz="2000" b="1" i="0" dirty="0">
                <a:solidFill>
                  <a:srgbClr val="C00000"/>
                </a:solidFill>
                <a:sym typeface="Wingdings" pitchFamily="2" charset="2"/>
              </a:rPr>
              <a:t>f</a:t>
            </a:r>
            <a:r>
              <a:rPr lang="en-GB" altLang="fr-FR" sz="2000" b="1" i="0" dirty="0">
                <a:solidFill>
                  <a:srgbClr val="C00000"/>
                </a:solidFill>
              </a:rPr>
              <a:t>irst MAPS based vertex detector at a collider experiment</a:t>
            </a:r>
          </a:p>
        </p:txBody>
      </p:sp>
    </p:spTree>
    <p:extLst>
      <p:ext uri="{BB962C8B-B14F-4D97-AF65-F5344CB8AC3E}">
        <p14:creationId xmlns:p14="http://schemas.microsoft.com/office/powerpoint/2010/main" val="1388855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 idx="4294967295"/>
          </p:nvPr>
        </p:nvSpPr>
        <p:spPr>
          <a:xfrm>
            <a:off x="152400" y="76200"/>
            <a:ext cx="7620000" cy="488950"/>
          </a:xfrm>
        </p:spPr>
        <p:txBody>
          <a:bodyPr anchor="ctr"/>
          <a:lstStyle/>
          <a:p>
            <a:pPr eaLnBrk="1" hangingPunct="1"/>
            <a:r>
              <a:rPr lang="en-US" altLang="en-US" sz="2400" dirty="0" smtClean="0"/>
              <a:t>PXL characteristics</a:t>
            </a:r>
          </a:p>
        </p:txBody>
      </p:sp>
      <p:graphicFrame>
        <p:nvGraphicFramePr>
          <p:cNvPr id="44073" name="Group 41"/>
          <p:cNvGraphicFramePr>
            <a:graphicFrameLocks noGrp="1"/>
          </p:cNvGraphicFramePr>
          <p:nvPr/>
        </p:nvGraphicFramePr>
        <p:xfrm>
          <a:off x="1143000" y="1090613"/>
          <a:ext cx="6781800" cy="4235504"/>
        </p:xfrm>
        <a:graphic>
          <a:graphicData uri="http://schemas.openxmlformats.org/drawingml/2006/table">
            <a:tbl>
              <a:tblPr/>
              <a:tblGrid>
                <a:gridCol w="3082925"/>
                <a:gridCol w="3698875"/>
              </a:tblGrid>
              <a:tr h="33492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</a:rPr>
                        <a:t>DCA Pointing resolution *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</a:rPr>
                        <a:t>(12 </a:t>
                      </a: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  <a:sym typeface="Symbol" pitchFamily="18" charset="2"/>
                        </a:rPr>
                        <a:t> 24 GeV/pc) m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58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</a:rPr>
                        <a:t>Layers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</a:rPr>
                        <a:t>Layer 1 at 2.8 cm radius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</a:rPr>
                        <a:t>Layer 2 at 8 cm radius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2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</a:rPr>
                        <a:t>Pixel size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</a:rPr>
                        <a:t>20.7 </a:t>
                      </a: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  <a:sym typeface="Symbol" pitchFamily="18" charset="2"/>
                        </a:rPr>
                        <a:t>m X </a:t>
                      </a: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</a:rPr>
                        <a:t>20.7 </a:t>
                      </a: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  <a:sym typeface="Symbol" pitchFamily="18" charset="2"/>
                        </a:rPr>
                        <a:t>m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2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</a:rPr>
                        <a:t>Hit resolution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</a:rPr>
                        <a:t>3.7 </a:t>
                      </a: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  <a:sym typeface="Symbol" pitchFamily="18" charset="2"/>
                        </a:rPr>
                        <a:t>m</a:t>
                      </a: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</a:rPr>
                        <a:t> (6 </a:t>
                      </a: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  <a:sym typeface="Symbol" pitchFamily="18" charset="2"/>
                        </a:rPr>
                        <a:t>m geometric)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2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</a:rPr>
                        <a:t>Position stability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</a:rPr>
                        <a:t>6 </a:t>
                      </a: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  <a:sym typeface="Symbol" pitchFamily="18" charset="2"/>
                        </a:rPr>
                        <a:t>m rms (20 m  envelope)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2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</a:rPr>
                        <a:t>Radiation length first layer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  <a:sym typeface="Symbol" pitchFamily="18" charset="2"/>
                        </a:rPr>
                        <a:t>X/X</a:t>
                      </a:r>
                      <a:r>
                        <a:rPr kumimoji="1" lang="en-US" altLang="fr-F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  <a:sym typeface="Symbol" pitchFamily="18" charset="2"/>
                        </a:rPr>
                        <a:t>0</a:t>
                      </a: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  <a:sym typeface="Symbol" pitchFamily="18" charset="2"/>
                        </a:rPr>
                        <a:t> = 0.39% (Al conductor cable)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2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</a:rPr>
                        <a:t>Number of pixels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</a:rPr>
                        <a:t>356 M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94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</a:rPr>
                        <a:t>Integration time (affects pileup)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</a:rPr>
                        <a:t>185.6 </a:t>
                      </a: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  <a:sym typeface="Symbol" pitchFamily="18" charset="2"/>
                        </a:rPr>
                        <a:t></a:t>
                      </a: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</a:rPr>
                        <a:t>s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58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</a:rPr>
                        <a:t>Radiation environment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</a:rPr>
                        <a:t>20 to 90 kRad / year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</a:rPr>
                        <a:t>2*</a:t>
                      </a:r>
                      <a:r>
                        <a:rPr kumimoji="0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</a:rPr>
                        <a:t>10</a:t>
                      </a:r>
                      <a:r>
                        <a:rPr kumimoji="0" lang="en-US" altLang="fr-FR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</a:rPr>
                        <a:t>11</a:t>
                      </a:r>
                      <a:r>
                        <a:rPr kumimoji="0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</a:rPr>
                        <a:t> to 10</a:t>
                      </a:r>
                      <a:r>
                        <a:rPr kumimoji="0" lang="en-US" altLang="fr-FR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</a:rPr>
                        <a:t>12</a:t>
                      </a:r>
                      <a:r>
                        <a:rPr kumimoji="0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</a:rPr>
                        <a:t> 1MeV n eq/cm</a:t>
                      </a:r>
                      <a:r>
                        <a:rPr kumimoji="0" lang="en-US" altLang="fr-FR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</a:rPr>
                        <a:t>2</a:t>
                      </a:r>
                      <a:endParaRPr kumimoji="1" lang="en-US" altLang="fr-FR" sz="1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ヒラギノ角ゴ Pro W3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078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</a:rPr>
                        <a:t>Rapid detector replacement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</a:rPr>
                        <a:t>(hot spare copy of the detector)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fr-F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ヒラギノ角ゴ Pro W3"/>
                        </a:rPr>
                        <a:t>~ 1 day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925" name="Rectangle 3"/>
          <p:cNvSpPr>
            <a:spLocks noChangeArrowheads="1"/>
          </p:cNvSpPr>
          <p:nvPr/>
        </p:nvSpPr>
        <p:spPr bwMode="auto">
          <a:xfrm>
            <a:off x="2438400" y="5529263"/>
            <a:ext cx="4419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457200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i="0">
                <a:solidFill>
                  <a:schemeClr val="tx1"/>
                </a:solidFill>
                <a:ea typeface="ヒラギノ角ゴ Pro W3"/>
                <a:cs typeface="ヒラギノ角ゴ Pro W3"/>
              </a:rPr>
              <a:t>356 M pixels on ~0.16 m</a:t>
            </a:r>
            <a:r>
              <a:rPr lang="en-US" altLang="en-US" sz="2000" i="0" baseline="30000">
                <a:solidFill>
                  <a:schemeClr val="tx1"/>
                </a:solidFill>
                <a:ea typeface="ヒラギノ角ゴ Pro W3"/>
                <a:cs typeface="ヒラギノ角ゴ Pro W3"/>
              </a:rPr>
              <a:t>2</a:t>
            </a:r>
            <a:r>
              <a:rPr lang="en-US" altLang="en-US" sz="2000" i="0">
                <a:solidFill>
                  <a:schemeClr val="tx1"/>
                </a:solidFill>
                <a:ea typeface="ヒラギノ角ゴ Pro W3"/>
                <a:cs typeface="ヒラギノ角ゴ Pro W3"/>
              </a:rPr>
              <a:t> of Silicon</a:t>
            </a:r>
          </a:p>
        </p:txBody>
      </p:sp>
      <p:sp>
        <p:nvSpPr>
          <p:cNvPr id="37926" name="Text Box 40"/>
          <p:cNvSpPr txBox="1">
            <a:spLocks noChangeArrowheads="1"/>
          </p:cNvSpPr>
          <p:nvPr/>
        </p:nvSpPr>
        <p:spPr bwMode="auto">
          <a:xfrm>
            <a:off x="533400" y="6324600"/>
            <a:ext cx="37957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1400" i="0">
                <a:solidFill>
                  <a:schemeClr val="tx1"/>
                </a:solidFill>
              </a:rPr>
              <a:t>* </a:t>
            </a:r>
            <a:r>
              <a:rPr lang="en-US" altLang="fr-FR" sz="1000" i="0">
                <a:solidFill>
                  <a:schemeClr val="tx1"/>
                </a:solidFill>
              </a:rPr>
              <a:t>Pointing resolution is limited by MCS and mechanical stability</a:t>
            </a:r>
            <a:r>
              <a:rPr lang="en-US" altLang="fr-FR" i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0370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r-FR" sz="2400" smtClean="0"/>
              <a:t>PXL architecture</a:t>
            </a:r>
          </a:p>
        </p:txBody>
      </p:sp>
      <p:pic>
        <p:nvPicPr>
          <p:cNvPr id="38914" name="Picture 2" descr="C:\Users\gcontin\Pictures\20130911_170742.jpg"/>
          <p:cNvPicPr>
            <a:picLocks noChangeAspect="1" noChangeArrowheads="1"/>
          </p:cNvPicPr>
          <p:nvPr/>
        </p:nvPicPr>
        <p:blipFill>
          <a:blip r:embed="rId3"/>
          <a:srcRect l="18272" t="24203" r="14394" b="67145"/>
          <a:stretch>
            <a:fillRect/>
          </a:stretch>
        </p:blipFill>
        <p:spPr bwMode="auto">
          <a:xfrm>
            <a:off x="457200" y="5867400"/>
            <a:ext cx="54102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4">
            <a:lum bright="28000" contrast="42000"/>
          </a:blip>
          <a:srcRect/>
          <a:stretch>
            <a:fillRect/>
          </a:stretch>
        </p:blipFill>
        <p:spPr bwMode="auto">
          <a:xfrm>
            <a:off x="457200" y="838200"/>
            <a:ext cx="543401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 Box 24"/>
          <p:cNvSpPr txBox="1">
            <a:spLocks noChangeArrowheads="1"/>
          </p:cNvSpPr>
          <p:nvPr/>
        </p:nvSpPr>
        <p:spPr bwMode="auto">
          <a:xfrm>
            <a:off x="6107113" y="4800600"/>
            <a:ext cx="2971800" cy="1731243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7688" lvl="1" indent="-2730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</a:pPr>
            <a:r>
              <a:rPr lang="en-US" altLang="fr-FR" sz="2000" i="0" dirty="0">
                <a:solidFill>
                  <a:schemeClr val="tx1"/>
                </a:solidFill>
                <a:latin typeface="Gill Sans MT" pitchFamily="34" charset="0"/>
                <a:ea typeface="ヒラギノ角ゴ Pro W3"/>
                <a:cs typeface="ヒラギノ角ゴ Pro W3"/>
              </a:rPr>
              <a:t>Insertion from one side</a:t>
            </a:r>
          </a:p>
          <a:p>
            <a:pPr marL="547688" lvl="1" indent="-2730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}"/>
            </a:pPr>
            <a:r>
              <a:rPr lang="en-US" altLang="fr-FR" sz="2000" i="0" dirty="0">
                <a:solidFill>
                  <a:schemeClr val="tx1"/>
                </a:solidFill>
                <a:latin typeface="Gill Sans MT" pitchFamily="34" charset="0"/>
                <a:ea typeface="ヒラギノ角ゴ Pro W3"/>
                <a:cs typeface="ヒラギノ角ゴ Pro W3"/>
              </a:rPr>
              <a:t>10 sectors total</a:t>
            </a:r>
          </a:p>
          <a:p>
            <a:pPr marL="547688" lvl="1" indent="-2730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</a:pPr>
            <a:r>
              <a:rPr lang="en-US" altLang="fr-FR" sz="2000" i="0" dirty="0">
                <a:solidFill>
                  <a:schemeClr val="tx1"/>
                </a:solidFill>
                <a:latin typeface="Gill Sans MT" pitchFamily="34" charset="0"/>
                <a:ea typeface="ヒラギノ角ゴ Pro W3"/>
                <a:cs typeface="ヒラギノ角ゴ Pro W3"/>
              </a:rPr>
              <a:t>5 sectors / half </a:t>
            </a:r>
          </a:p>
          <a:p>
            <a:pPr marL="547688" lvl="1" indent="-27305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6000"/>
              <a:buFont typeface="Wingdings 3" pitchFamily="18" charset="2"/>
              <a:buChar char=""/>
            </a:pPr>
            <a:r>
              <a:rPr lang="en-US" altLang="fr-FR" sz="2000" i="0" dirty="0">
                <a:solidFill>
                  <a:schemeClr val="tx1"/>
                </a:solidFill>
                <a:latin typeface="Gill Sans MT" pitchFamily="34" charset="0"/>
                <a:ea typeface="ヒラギノ角ゴ Pro W3"/>
                <a:cs typeface="ヒラギノ角ゴ Pro W3"/>
              </a:rPr>
              <a:t>4 ladders / sector</a:t>
            </a:r>
          </a:p>
        </p:txBody>
      </p:sp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457200" y="862013"/>
            <a:ext cx="3111500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57200">
              <a:spcBef>
                <a:spcPts val="1125"/>
              </a:spcBef>
              <a:buClr>
                <a:srgbClr val="009999"/>
              </a:buClr>
              <a:buSzPct val="100000"/>
              <a:buFont typeface="Wingdings" pitchFamily="2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fr-FR" sz="1600" i="0">
                <a:solidFill>
                  <a:schemeClr val="tx1"/>
                </a:solidFill>
                <a:latin typeface="Gill Sans MT" pitchFamily="34" charset="0"/>
              </a:rPr>
              <a:t>Mechanical support with kinematic mounts (insertion side)</a:t>
            </a:r>
          </a:p>
        </p:txBody>
      </p:sp>
      <p:sp>
        <p:nvSpPr>
          <p:cNvPr id="38918" name="Rectangle 7"/>
          <p:cNvSpPr>
            <a:spLocks noChangeArrowheads="1"/>
          </p:cNvSpPr>
          <p:nvPr/>
        </p:nvSpPr>
        <p:spPr bwMode="auto">
          <a:xfrm>
            <a:off x="457200" y="3657600"/>
            <a:ext cx="2057400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57200">
              <a:spcBef>
                <a:spcPts val="1125"/>
              </a:spcBef>
              <a:buClr>
                <a:srgbClr val="009999"/>
              </a:buClr>
              <a:buSzPct val="100000"/>
              <a:buFont typeface="Wingdings" pitchFamily="2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fr-FR" sz="1600" i="0">
                <a:solidFill>
                  <a:schemeClr val="tx1"/>
                </a:solidFill>
                <a:latin typeface="Gill Sans MT" pitchFamily="34" charset="0"/>
              </a:rPr>
              <a:t>Cantilevered support</a:t>
            </a:r>
          </a:p>
        </p:txBody>
      </p:sp>
      <p:sp>
        <p:nvSpPr>
          <p:cNvPr id="38919" name="Rectangle 5"/>
          <p:cNvSpPr>
            <a:spLocks noChangeArrowheads="1"/>
          </p:cNvSpPr>
          <p:nvPr/>
        </p:nvSpPr>
        <p:spPr bwMode="auto">
          <a:xfrm>
            <a:off x="762000" y="5410200"/>
            <a:ext cx="4191000" cy="346075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57200">
              <a:spcBef>
                <a:spcPts val="1125"/>
              </a:spcBef>
              <a:buClr>
                <a:srgbClr val="009999"/>
              </a:buClr>
              <a:buSzPct val="100000"/>
              <a:buFont typeface="Wingdings" pitchFamily="2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fr-FR" sz="1600" i="0">
                <a:solidFill>
                  <a:schemeClr val="tx1"/>
                </a:solidFill>
                <a:latin typeface="Gill Sans MT" pitchFamily="34" charset="0"/>
              </a:rPr>
              <a:t>Ladder with 10 MAPS sensors (~ 2×2 cm each)</a:t>
            </a:r>
          </a:p>
        </p:txBody>
      </p:sp>
      <p:pic>
        <p:nvPicPr>
          <p:cNvPr id="38920" name="Picture 16" descr="md_XBD201401-00052-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1619250"/>
            <a:ext cx="2971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1" name="Rectangle 7"/>
          <p:cNvSpPr>
            <a:spLocks noChangeArrowheads="1"/>
          </p:cNvSpPr>
          <p:nvPr/>
        </p:nvSpPr>
        <p:spPr bwMode="auto">
          <a:xfrm>
            <a:off x="6172200" y="1143000"/>
            <a:ext cx="2305050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57200">
              <a:spcBef>
                <a:spcPts val="1125"/>
              </a:spcBef>
              <a:buClr>
                <a:srgbClr val="009999"/>
              </a:buClr>
              <a:buSzPct val="100000"/>
              <a:buFont typeface="Wingdings" pitchFamily="2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fr-FR" sz="1600" i="0">
                <a:solidFill>
                  <a:schemeClr val="tx1"/>
                </a:solidFill>
                <a:latin typeface="Gill Sans MT" pitchFamily="34" charset="0"/>
              </a:rPr>
              <a:t>carbon fiber sector tubes   (~ 200 µm thick)</a:t>
            </a:r>
          </a:p>
        </p:txBody>
      </p:sp>
      <p:sp>
        <p:nvSpPr>
          <p:cNvPr id="38922" name="Line 17"/>
          <p:cNvSpPr>
            <a:spLocks noChangeShapeType="1"/>
          </p:cNvSpPr>
          <p:nvPr/>
        </p:nvSpPr>
        <p:spPr bwMode="auto">
          <a:xfrm>
            <a:off x="4114800" y="22860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23" name="Line 18"/>
          <p:cNvSpPr>
            <a:spLocks noChangeShapeType="1"/>
          </p:cNvSpPr>
          <p:nvPr/>
        </p:nvSpPr>
        <p:spPr bwMode="auto">
          <a:xfrm flipH="1">
            <a:off x="5029200" y="3962400"/>
            <a:ext cx="10668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01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Image 1"/>
          <p:cNvPicPr>
            <a:picLocks noChangeAspect="1"/>
          </p:cNvPicPr>
          <p:nvPr/>
        </p:nvPicPr>
        <p:blipFill>
          <a:blip r:embed="rId2"/>
          <a:srcRect l="12303" r="3952" b="16017"/>
          <a:stretch>
            <a:fillRect/>
          </a:stretch>
        </p:blipFill>
        <p:spPr bwMode="auto">
          <a:xfrm>
            <a:off x="0" y="-22225"/>
            <a:ext cx="9147175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457200"/>
            <a:ext cx="5334000" cy="1066800"/>
          </a:xfrm>
          <a:solidFill>
            <a:schemeClr val="bg1"/>
          </a:solidFill>
        </p:spPr>
        <p:txBody>
          <a:bodyPr/>
          <a:lstStyle/>
          <a:p>
            <a:pPr algn="ctr" eaLnBrk="1" hangingPunct="1"/>
            <a:r>
              <a:rPr lang="en-US" altLang="fr-FR" sz="2800" dirty="0" smtClean="0"/>
              <a:t>HFT Status and Performance</a:t>
            </a:r>
          </a:p>
        </p:txBody>
      </p:sp>
    </p:spTree>
    <p:extLst>
      <p:ext uri="{BB962C8B-B14F-4D97-AF65-F5344CB8AC3E}">
        <p14:creationId xmlns:p14="http://schemas.microsoft.com/office/powerpoint/2010/main" val="714675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white CD-1 review November 200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white CD-1 review November 2009</Template>
  <TotalTime>27803</TotalTime>
  <Words>1716</Words>
  <Application>Microsoft Macintosh PowerPoint</Application>
  <PresentationFormat>On-screen Show (4:3)</PresentationFormat>
  <Paragraphs>293</Paragraphs>
  <Slides>26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white CD-1 review November 2009</vt:lpstr>
      <vt:lpstr>Microsoft Word Document</vt:lpstr>
      <vt:lpstr>Performance and Plans for the Silicon Tracker Upgrade of the STAR Experiment at RHIC </vt:lpstr>
      <vt:lpstr>Outline</vt:lpstr>
      <vt:lpstr>STAR Heavy Flavor Tracker (HFT) Upgrade</vt:lpstr>
      <vt:lpstr>Silicon Strip Detector (SSD)</vt:lpstr>
      <vt:lpstr>Intermediate Silicon Tracker (IST)</vt:lpstr>
      <vt:lpstr>PXL detector</vt:lpstr>
      <vt:lpstr>PXL characteristics</vt:lpstr>
      <vt:lpstr>PXL architecture</vt:lpstr>
      <vt:lpstr>HFT Status and Performance</vt:lpstr>
      <vt:lpstr>HFT in Run-14</vt:lpstr>
      <vt:lpstr>HFT Status – Run14</vt:lpstr>
      <vt:lpstr>PXL damage in Run 2014</vt:lpstr>
      <vt:lpstr>PXL Alignment</vt:lpstr>
      <vt:lpstr>HFT Pointing Resolution Performance- Run 14</vt:lpstr>
      <vt:lpstr>HFT in Run-15</vt:lpstr>
      <vt:lpstr>HFT dataset goals for run15</vt:lpstr>
      <vt:lpstr>HFT goals for Run 16</vt:lpstr>
      <vt:lpstr>PowerPoint Presentation</vt:lpstr>
      <vt:lpstr>PowerPoint Presentation</vt:lpstr>
      <vt:lpstr>PowerPoint Presentation</vt:lpstr>
      <vt:lpstr>IST characteristics</vt:lpstr>
      <vt:lpstr>PXL sensor threshold operation point</vt:lpstr>
      <vt:lpstr>Engineering run 2013</vt:lpstr>
      <vt:lpstr>PXL hit efficiency</vt:lpstr>
      <vt:lpstr>PXL insertion</vt:lpstr>
      <vt:lpstr>PXL ladder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Detector</dc:title>
  <dc:creator>ECAnderssen_local</dc:creator>
  <cp:lastModifiedBy>Spyridon Margetis</cp:lastModifiedBy>
  <cp:revision>1483</cp:revision>
  <cp:lastPrinted>2009-10-06T19:02:25Z</cp:lastPrinted>
  <dcterms:created xsi:type="dcterms:W3CDTF">2011-06-13T17:11:02Z</dcterms:created>
  <dcterms:modified xsi:type="dcterms:W3CDTF">2015-06-17T18:37:34Z</dcterms:modified>
</cp:coreProperties>
</file>