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61" r:id="rId2"/>
    <p:sldId id="269" r:id="rId3"/>
    <p:sldId id="266" r:id="rId4"/>
    <p:sldId id="270" r:id="rId5"/>
    <p:sldId id="262" r:id="rId6"/>
    <p:sldId id="258" r:id="rId7"/>
    <p:sldId id="260" r:id="rId8"/>
    <p:sldId id="274" r:id="rId9"/>
    <p:sldId id="268" r:id="rId10"/>
    <p:sldId id="273" r:id="rId11"/>
    <p:sldId id="257" r:id="rId12"/>
    <p:sldId id="265" r:id="rId13"/>
    <p:sldId id="259" r:id="rId14"/>
    <p:sldId id="256" r:id="rId15"/>
    <p:sldId id="272"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9" d="100"/>
          <a:sy n="109" d="100"/>
        </p:scale>
        <p:origin x="-3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45DC98-1BEF-4246-A31D-1A751915CA3C}" type="datetimeFigureOut">
              <a:rPr lang="en-US" smtClean="0"/>
              <a:t>4/3/12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B66970-8C74-0945-84D1-9825DE61830D}" type="slidenum">
              <a:rPr lang="en-US" smtClean="0"/>
              <a:t>‹#›</a:t>
            </a:fld>
            <a:endParaRPr lang="en-US"/>
          </a:p>
        </p:txBody>
      </p:sp>
    </p:spTree>
    <p:extLst>
      <p:ext uri="{BB962C8B-B14F-4D97-AF65-F5344CB8AC3E}">
        <p14:creationId xmlns:p14="http://schemas.microsoft.com/office/powerpoint/2010/main" val="42881863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3767EB-F6A0-C047-BD68-27AFFD30BA62}" type="datetimeFigureOut">
              <a:rPr lang="en-US" smtClean="0"/>
              <a:t>4/3/12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274630-D0A3-104F-BFA4-02879CE4F9E7}" type="slidenum">
              <a:rPr lang="en-US" smtClean="0"/>
              <a:t>‹#›</a:t>
            </a:fld>
            <a:endParaRPr lang="en-US"/>
          </a:p>
        </p:txBody>
      </p:sp>
    </p:spTree>
    <p:extLst>
      <p:ext uri="{BB962C8B-B14F-4D97-AF65-F5344CB8AC3E}">
        <p14:creationId xmlns:p14="http://schemas.microsoft.com/office/powerpoint/2010/main" val="38379835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1B610D-A78C-194C-A393-8F403204DF39}" type="datetime1">
              <a:rPr lang="en-US" smtClean="0"/>
              <a:t>4/3/12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0FE57-4D84-1943-94BC-AB0D480476DF}" type="slidenum">
              <a:rPr lang="en-US" smtClean="0"/>
              <a:t>‹#›</a:t>
            </a:fld>
            <a:endParaRPr lang="en-US"/>
          </a:p>
        </p:txBody>
      </p:sp>
    </p:spTree>
    <p:extLst>
      <p:ext uri="{BB962C8B-B14F-4D97-AF65-F5344CB8AC3E}">
        <p14:creationId xmlns:p14="http://schemas.microsoft.com/office/powerpoint/2010/main" val="292250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899A5E-5674-B24B-BC85-43FBDF403B33}" type="datetime1">
              <a:rPr lang="en-US" smtClean="0"/>
              <a:t>4/3/12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0FE57-4D84-1943-94BC-AB0D480476DF}" type="slidenum">
              <a:rPr lang="en-US" smtClean="0"/>
              <a:t>‹#›</a:t>
            </a:fld>
            <a:endParaRPr lang="en-US"/>
          </a:p>
        </p:txBody>
      </p:sp>
    </p:spTree>
    <p:extLst>
      <p:ext uri="{BB962C8B-B14F-4D97-AF65-F5344CB8AC3E}">
        <p14:creationId xmlns:p14="http://schemas.microsoft.com/office/powerpoint/2010/main" val="108031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712B3-A7F9-A845-AEED-B30C08B0FDC2}" type="datetime1">
              <a:rPr lang="en-US" smtClean="0"/>
              <a:t>4/3/12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0FE57-4D84-1943-94BC-AB0D480476DF}" type="slidenum">
              <a:rPr lang="en-US" smtClean="0"/>
              <a:t>‹#›</a:t>
            </a:fld>
            <a:endParaRPr lang="en-US"/>
          </a:p>
        </p:txBody>
      </p:sp>
    </p:spTree>
    <p:extLst>
      <p:ext uri="{BB962C8B-B14F-4D97-AF65-F5344CB8AC3E}">
        <p14:creationId xmlns:p14="http://schemas.microsoft.com/office/powerpoint/2010/main" val="372264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0D065-836D-B140-BC77-0767D2151FF1}" type="datetime1">
              <a:rPr lang="en-US" smtClean="0"/>
              <a:t>4/3/12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0FE57-4D84-1943-94BC-AB0D480476DF}" type="slidenum">
              <a:rPr lang="en-US" smtClean="0"/>
              <a:t>‹#›</a:t>
            </a:fld>
            <a:endParaRPr lang="en-US"/>
          </a:p>
        </p:txBody>
      </p:sp>
    </p:spTree>
    <p:extLst>
      <p:ext uri="{BB962C8B-B14F-4D97-AF65-F5344CB8AC3E}">
        <p14:creationId xmlns:p14="http://schemas.microsoft.com/office/powerpoint/2010/main" val="124237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3360AB-A52E-E349-916D-024855544A82}" type="datetime1">
              <a:rPr lang="en-US" smtClean="0"/>
              <a:t>4/3/12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0FE57-4D84-1943-94BC-AB0D480476DF}" type="slidenum">
              <a:rPr lang="en-US" smtClean="0"/>
              <a:t>‹#›</a:t>
            </a:fld>
            <a:endParaRPr lang="en-US"/>
          </a:p>
        </p:txBody>
      </p:sp>
    </p:spTree>
    <p:extLst>
      <p:ext uri="{BB962C8B-B14F-4D97-AF65-F5344CB8AC3E}">
        <p14:creationId xmlns:p14="http://schemas.microsoft.com/office/powerpoint/2010/main" val="3722709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D623C2-02BB-9642-9F5F-645A771E6703}" type="datetime1">
              <a:rPr lang="en-US" smtClean="0"/>
              <a:t>4/3/12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0FE57-4D84-1943-94BC-AB0D480476DF}" type="slidenum">
              <a:rPr lang="en-US" smtClean="0"/>
              <a:t>‹#›</a:t>
            </a:fld>
            <a:endParaRPr lang="en-US"/>
          </a:p>
        </p:txBody>
      </p:sp>
    </p:spTree>
    <p:extLst>
      <p:ext uri="{BB962C8B-B14F-4D97-AF65-F5344CB8AC3E}">
        <p14:creationId xmlns:p14="http://schemas.microsoft.com/office/powerpoint/2010/main" val="4087971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EFA39-7D1B-224C-9354-09AEE2BAF756}" type="datetime1">
              <a:rPr lang="en-US" smtClean="0"/>
              <a:t>4/3/12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B0FE57-4D84-1943-94BC-AB0D480476DF}" type="slidenum">
              <a:rPr lang="en-US" smtClean="0"/>
              <a:t>‹#›</a:t>
            </a:fld>
            <a:endParaRPr lang="en-US"/>
          </a:p>
        </p:txBody>
      </p:sp>
    </p:spTree>
    <p:extLst>
      <p:ext uri="{BB962C8B-B14F-4D97-AF65-F5344CB8AC3E}">
        <p14:creationId xmlns:p14="http://schemas.microsoft.com/office/powerpoint/2010/main" val="15224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CEA2C4-0E00-CB41-8D93-99A48B8127B6}" type="datetime1">
              <a:rPr lang="en-US" smtClean="0"/>
              <a:t>4/3/12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0FE57-4D84-1943-94BC-AB0D480476DF}" type="slidenum">
              <a:rPr lang="en-US" smtClean="0"/>
              <a:t>‹#›</a:t>
            </a:fld>
            <a:endParaRPr lang="en-US"/>
          </a:p>
        </p:txBody>
      </p:sp>
    </p:spTree>
    <p:extLst>
      <p:ext uri="{BB962C8B-B14F-4D97-AF65-F5344CB8AC3E}">
        <p14:creationId xmlns:p14="http://schemas.microsoft.com/office/powerpoint/2010/main" val="1293252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D4B2BE-09CE-DD4F-AAE2-E4C4161B699F}" type="datetime1">
              <a:rPr lang="en-US" smtClean="0"/>
              <a:t>4/3/12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0FE57-4D84-1943-94BC-AB0D480476DF}" type="slidenum">
              <a:rPr lang="en-US" smtClean="0"/>
              <a:t>‹#›</a:t>
            </a:fld>
            <a:endParaRPr lang="en-US"/>
          </a:p>
        </p:txBody>
      </p:sp>
    </p:spTree>
    <p:extLst>
      <p:ext uri="{BB962C8B-B14F-4D97-AF65-F5344CB8AC3E}">
        <p14:creationId xmlns:p14="http://schemas.microsoft.com/office/powerpoint/2010/main" val="4090941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F6857A-3F23-9B4F-BD07-BA9C2AB83EC8}" type="datetime1">
              <a:rPr lang="en-US" smtClean="0"/>
              <a:t>4/3/12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0FE57-4D84-1943-94BC-AB0D480476DF}" type="slidenum">
              <a:rPr lang="en-US" smtClean="0"/>
              <a:t>‹#›</a:t>
            </a:fld>
            <a:endParaRPr lang="en-US"/>
          </a:p>
        </p:txBody>
      </p:sp>
    </p:spTree>
    <p:extLst>
      <p:ext uri="{BB962C8B-B14F-4D97-AF65-F5344CB8AC3E}">
        <p14:creationId xmlns:p14="http://schemas.microsoft.com/office/powerpoint/2010/main" val="10707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8567D0-1EA4-CD46-A1D3-4EE08C1DCA20}" type="datetime1">
              <a:rPr lang="en-US" smtClean="0"/>
              <a:t>4/3/12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0FE57-4D84-1943-94BC-AB0D480476DF}" type="slidenum">
              <a:rPr lang="en-US" smtClean="0"/>
              <a:t>‹#›</a:t>
            </a:fld>
            <a:endParaRPr lang="en-US"/>
          </a:p>
        </p:txBody>
      </p:sp>
    </p:spTree>
    <p:extLst>
      <p:ext uri="{BB962C8B-B14F-4D97-AF65-F5344CB8AC3E}">
        <p14:creationId xmlns:p14="http://schemas.microsoft.com/office/powerpoint/2010/main" val="22376859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C2B1BF-56A0-6F43-9344-8F338D7CC2BD}" type="datetime1">
              <a:rPr lang="en-US" smtClean="0"/>
              <a:t>4/3/12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0FE57-4D84-1943-94BC-AB0D480476DF}" type="slidenum">
              <a:rPr lang="en-US" smtClean="0"/>
              <a:t>‹#›</a:t>
            </a:fld>
            <a:endParaRPr lang="en-US"/>
          </a:p>
        </p:txBody>
      </p:sp>
    </p:spTree>
    <p:extLst>
      <p:ext uri="{BB962C8B-B14F-4D97-AF65-F5344CB8AC3E}">
        <p14:creationId xmlns:p14="http://schemas.microsoft.com/office/powerpoint/2010/main" val="1486483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 Id="rId3" Type="http://schemas.openxmlformats.org/officeDocument/2006/relationships/image" Target="../media/image1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hyperlink" Target="http://www.star.bnl.gov/protected/lfspectra/yfzhang/hft/plots/CD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emf"/><Relationship Id="rId3"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634999"/>
            <a:ext cx="7772400" cy="700413"/>
          </a:xfrm>
          <a:solidFill>
            <a:schemeClr val="accent1">
              <a:lumMod val="20000"/>
              <a:lumOff val="80000"/>
            </a:schemeClr>
          </a:solidFill>
          <a:ln>
            <a:solidFill>
              <a:srgbClr val="4F81BD"/>
            </a:solidFill>
          </a:ln>
        </p:spPr>
        <p:txBody>
          <a:bodyPr>
            <a:noAutofit/>
          </a:bodyPr>
          <a:lstStyle/>
          <a:p>
            <a:r>
              <a:rPr lang="en-US" sz="2400" dirty="0" smtClean="0">
                <a:solidFill>
                  <a:srgbClr val="0000FF"/>
                </a:solidFill>
              </a:rPr>
              <a:t>HFT-prototype BUR considerations for Run-13</a:t>
            </a:r>
            <a:br>
              <a:rPr lang="en-US" sz="2400" dirty="0" smtClean="0">
                <a:solidFill>
                  <a:srgbClr val="0000FF"/>
                </a:solidFill>
              </a:rPr>
            </a:br>
            <a:r>
              <a:rPr lang="en-US" sz="2400" dirty="0" smtClean="0">
                <a:solidFill>
                  <a:srgbClr val="0000FF"/>
                </a:solidFill>
              </a:rPr>
              <a:t>Part-1</a:t>
            </a:r>
            <a:endParaRPr lang="en-US" sz="2400" dirty="0">
              <a:solidFill>
                <a:srgbClr val="0000FF"/>
              </a:solidFill>
            </a:endParaRPr>
          </a:p>
        </p:txBody>
      </p:sp>
      <p:sp>
        <p:nvSpPr>
          <p:cNvPr id="3" name="Subtitle 2"/>
          <p:cNvSpPr>
            <a:spLocks noGrp="1"/>
          </p:cNvSpPr>
          <p:nvPr>
            <p:ph type="subTitle" idx="1"/>
          </p:nvPr>
        </p:nvSpPr>
        <p:spPr>
          <a:xfrm>
            <a:off x="384519" y="1992299"/>
            <a:ext cx="8214743" cy="3996253"/>
          </a:xfrm>
        </p:spPr>
        <p:txBody>
          <a:bodyPr>
            <a:normAutofit fontScale="92500" lnSpcReduction="10000"/>
          </a:bodyPr>
          <a:lstStyle/>
          <a:p>
            <a:pPr marL="457200" indent="-457200" algn="l">
              <a:buFont typeface="Arial"/>
              <a:buChar char="•"/>
            </a:pPr>
            <a:r>
              <a:rPr lang="en-US" sz="1600" dirty="0" smtClean="0">
                <a:solidFill>
                  <a:srgbClr val="000090"/>
                </a:solidFill>
                <a:latin typeface="Comic Sans MS"/>
                <a:cs typeface="Comic Sans MS"/>
              </a:rPr>
              <a:t>Some preliminary thoughts </a:t>
            </a:r>
            <a:r>
              <a:rPr lang="en-US" sz="1600" b="1" dirty="0" smtClean="0">
                <a:solidFill>
                  <a:srgbClr val="000090"/>
                </a:solidFill>
                <a:latin typeface="Comic Sans MS"/>
                <a:cs typeface="Comic Sans MS"/>
              </a:rPr>
              <a:t>while awaiting for full simulation quantitative </a:t>
            </a:r>
            <a:r>
              <a:rPr lang="en-US" sz="1600" b="1" dirty="0" smtClean="0">
                <a:solidFill>
                  <a:srgbClr val="000090"/>
                </a:solidFill>
                <a:latin typeface="Comic Sans MS"/>
                <a:cs typeface="Comic Sans MS"/>
              </a:rPr>
              <a:t>results</a:t>
            </a:r>
          </a:p>
          <a:p>
            <a:pPr marL="914400" lvl="1" indent="-457200" algn="l">
              <a:buFont typeface="Arial"/>
              <a:buChar char="•"/>
            </a:pPr>
            <a:r>
              <a:rPr lang="en-US" sz="1500" dirty="0" smtClean="0">
                <a:solidFill>
                  <a:srgbClr val="000090"/>
                </a:solidFill>
                <a:latin typeface="Comic Sans MS"/>
                <a:cs typeface="Comic Sans MS"/>
              </a:rPr>
              <a:t>We hope to have something at STAR Analysis meeting</a:t>
            </a:r>
            <a:endParaRPr lang="en-US" sz="1500" dirty="0" smtClean="0">
              <a:solidFill>
                <a:srgbClr val="000090"/>
              </a:solidFill>
              <a:latin typeface="Comic Sans MS"/>
              <a:cs typeface="Comic Sans MS"/>
            </a:endParaRPr>
          </a:p>
          <a:p>
            <a:pPr marL="457200" indent="-457200" algn="l">
              <a:buFont typeface="Arial"/>
              <a:buChar char="•"/>
            </a:pPr>
            <a:r>
              <a:rPr lang="en-US" sz="1600" dirty="0" smtClean="0">
                <a:solidFill>
                  <a:srgbClr val="000090"/>
                </a:solidFill>
                <a:latin typeface="Comic Sans MS"/>
                <a:cs typeface="Comic Sans MS"/>
              </a:rPr>
              <a:t>The main goal of the HFT  engineering run will be system verification and correction; this includes the study of the collision environment, detector response, backgrounds, operational experience, first attempts on Alignment and basic detector performance (e.g. DCA resolution).</a:t>
            </a:r>
            <a:endParaRPr lang="en-US" sz="1600" dirty="0" smtClean="0">
              <a:solidFill>
                <a:srgbClr val="000090"/>
              </a:solidFill>
              <a:latin typeface="Comic Sans MS"/>
              <a:cs typeface="Comic Sans MS"/>
            </a:endParaRPr>
          </a:p>
          <a:p>
            <a:pPr marL="457200" indent="-457200" algn="l">
              <a:buFont typeface="Arial"/>
              <a:buChar char="•"/>
            </a:pPr>
            <a:r>
              <a:rPr lang="en-US" sz="1600" dirty="0" smtClean="0">
                <a:solidFill>
                  <a:srgbClr val="000090"/>
                </a:solidFill>
                <a:latin typeface="Comic Sans MS"/>
                <a:cs typeface="Comic Sans MS"/>
              </a:rPr>
              <a:t>At the same time (this presentation) we explore w</a:t>
            </a:r>
            <a:r>
              <a:rPr lang="en-US" sz="1600" dirty="0" smtClean="0">
                <a:solidFill>
                  <a:srgbClr val="000090"/>
                </a:solidFill>
                <a:latin typeface="Comic Sans MS"/>
                <a:cs typeface="Comic Sans MS"/>
              </a:rPr>
              <a:t>hat </a:t>
            </a:r>
            <a:r>
              <a:rPr lang="en-US" sz="1600" dirty="0" smtClean="0">
                <a:solidFill>
                  <a:srgbClr val="000090"/>
                </a:solidFill>
                <a:latin typeface="Comic Sans MS"/>
                <a:cs typeface="Comic Sans MS"/>
              </a:rPr>
              <a:t>physics is possible in Run-13 assuming some (prototype) sectors are there?</a:t>
            </a:r>
          </a:p>
          <a:p>
            <a:pPr marL="914400" lvl="1" indent="-457200" algn="l">
              <a:buFont typeface="Arial"/>
              <a:buChar char="•"/>
            </a:pPr>
            <a:r>
              <a:rPr lang="en-US" sz="1600" dirty="0" smtClean="0">
                <a:solidFill>
                  <a:srgbClr val="000090"/>
                </a:solidFill>
                <a:latin typeface="Comic Sans MS"/>
                <a:cs typeface="Comic Sans MS"/>
              </a:rPr>
              <a:t>Relates to how long would be the </a:t>
            </a:r>
            <a:r>
              <a:rPr lang="en-US" sz="1600" dirty="0" err="1" smtClean="0">
                <a:solidFill>
                  <a:srgbClr val="000090"/>
                </a:solidFill>
                <a:latin typeface="Comic Sans MS"/>
                <a:cs typeface="Comic Sans MS"/>
              </a:rPr>
              <a:t>AuAu</a:t>
            </a:r>
            <a:r>
              <a:rPr lang="en-US" sz="1600" dirty="0" smtClean="0">
                <a:solidFill>
                  <a:srgbClr val="000090"/>
                </a:solidFill>
                <a:latin typeface="Comic Sans MS"/>
                <a:cs typeface="Comic Sans MS"/>
              </a:rPr>
              <a:t> </a:t>
            </a:r>
            <a:r>
              <a:rPr lang="en-US" sz="1600" dirty="0" smtClean="0">
                <a:solidFill>
                  <a:srgbClr val="000090"/>
                </a:solidFill>
                <a:latin typeface="Comic Sans MS"/>
                <a:cs typeface="Comic Sans MS"/>
              </a:rPr>
              <a:t>run, if any.</a:t>
            </a:r>
            <a:endParaRPr lang="en-US" sz="1600" dirty="0" smtClean="0">
              <a:solidFill>
                <a:srgbClr val="000090"/>
              </a:solidFill>
              <a:latin typeface="Comic Sans MS"/>
              <a:cs typeface="Comic Sans MS"/>
            </a:endParaRPr>
          </a:p>
          <a:p>
            <a:pPr marL="914400" lvl="1" indent="-457200" algn="l">
              <a:buFont typeface="Arial"/>
              <a:buChar char="•"/>
            </a:pPr>
            <a:r>
              <a:rPr lang="en-US" sz="1600" dirty="0" smtClean="0">
                <a:solidFill>
                  <a:srgbClr val="000090"/>
                </a:solidFill>
                <a:latin typeface="Comic Sans MS"/>
                <a:cs typeface="Comic Sans MS"/>
              </a:rPr>
              <a:t>How many sectors will be build -&gt; can we change/afford changes in configuration?</a:t>
            </a:r>
          </a:p>
          <a:p>
            <a:pPr marL="914400" lvl="1" indent="-457200" algn="l">
              <a:buFont typeface="Arial"/>
              <a:buChar char="•"/>
            </a:pPr>
            <a:r>
              <a:rPr lang="en-US" sz="1600" dirty="0" smtClean="0">
                <a:solidFill>
                  <a:srgbClr val="000090"/>
                </a:solidFill>
                <a:latin typeface="Comic Sans MS"/>
                <a:cs typeface="Comic Sans MS"/>
              </a:rPr>
              <a:t>Is there a possibility for a </a:t>
            </a:r>
            <a:r>
              <a:rPr lang="en-US" sz="1600" b="1" dirty="0" smtClean="0">
                <a:solidFill>
                  <a:srgbClr val="000090"/>
                </a:solidFill>
                <a:latin typeface="Comic Sans MS"/>
                <a:cs typeface="Comic Sans MS"/>
              </a:rPr>
              <a:t>high </a:t>
            </a:r>
            <a:r>
              <a:rPr lang="en-US" sz="1600" b="1" dirty="0" err="1" smtClean="0">
                <a:solidFill>
                  <a:srgbClr val="000090"/>
                </a:solidFill>
                <a:latin typeface="Comic Sans MS"/>
                <a:cs typeface="Comic Sans MS"/>
              </a:rPr>
              <a:t>pt</a:t>
            </a:r>
            <a:r>
              <a:rPr lang="en-US" sz="1600" b="1" dirty="0" smtClean="0">
                <a:solidFill>
                  <a:srgbClr val="000090"/>
                </a:solidFill>
                <a:latin typeface="Comic Sans MS"/>
                <a:cs typeface="Comic Sans MS"/>
              </a:rPr>
              <a:t> trigger </a:t>
            </a:r>
            <a:r>
              <a:rPr lang="en-US" sz="1600" dirty="0" smtClean="0">
                <a:solidFill>
                  <a:srgbClr val="000090"/>
                </a:solidFill>
                <a:latin typeface="Comic Sans MS"/>
                <a:cs typeface="Comic Sans MS"/>
              </a:rPr>
              <a:t>in prototype acceptance? (patch </a:t>
            </a:r>
            <a:r>
              <a:rPr lang="en-US" sz="1600" dirty="0" err="1" smtClean="0">
                <a:solidFill>
                  <a:srgbClr val="000090"/>
                </a:solidFill>
                <a:latin typeface="Comic Sans MS"/>
                <a:cs typeface="Comic Sans MS"/>
              </a:rPr>
              <a:t>EMCal</a:t>
            </a:r>
            <a:r>
              <a:rPr lang="en-US" sz="1600" dirty="0" smtClean="0">
                <a:solidFill>
                  <a:srgbClr val="000090"/>
                </a:solidFill>
                <a:latin typeface="Comic Sans MS"/>
                <a:cs typeface="Comic Sans MS"/>
              </a:rPr>
              <a:t>) to enhance </a:t>
            </a:r>
            <a:r>
              <a:rPr lang="en-US" sz="1600" dirty="0" err="1" smtClean="0">
                <a:solidFill>
                  <a:srgbClr val="000090"/>
                </a:solidFill>
                <a:latin typeface="Comic Sans MS"/>
                <a:cs typeface="Comic Sans MS"/>
              </a:rPr>
              <a:t>Rcp</a:t>
            </a:r>
            <a:r>
              <a:rPr lang="en-US" sz="1600" dirty="0" smtClean="0">
                <a:solidFill>
                  <a:srgbClr val="000090"/>
                </a:solidFill>
                <a:latin typeface="Comic Sans MS"/>
                <a:cs typeface="Comic Sans MS"/>
              </a:rPr>
              <a:t> at higher pt. What are the peripheral event (limiting, error defining) rates for a given threshold? This makes sense only for the Joined-configuration</a:t>
            </a:r>
          </a:p>
          <a:p>
            <a:pPr marL="914400" lvl="1" indent="-457200" algn="l">
              <a:buFont typeface="Arial"/>
              <a:buChar char="•"/>
            </a:pPr>
            <a:endParaRPr lang="en-US" sz="1600" dirty="0">
              <a:solidFill>
                <a:srgbClr val="000090"/>
              </a:solidFill>
              <a:latin typeface="Comic Sans MS"/>
              <a:cs typeface="Comic Sans MS"/>
            </a:endParaRPr>
          </a:p>
          <a:p>
            <a:pPr marL="457200" indent="-457200" algn="l">
              <a:buFont typeface="Arial"/>
              <a:buChar char="•"/>
            </a:pPr>
            <a:r>
              <a:rPr lang="en-US" sz="1600" dirty="0" smtClean="0">
                <a:solidFill>
                  <a:srgbClr val="000090"/>
                </a:solidFill>
                <a:latin typeface="Comic Sans MS"/>
                <a:cs typeface="Comic Sans MS"/>
              </a:rPr>
              <a:t>Need realistic data-taking rates, duty factors, detector ‘up’ estimates</a:t>
            </a:r>
          </a:p>
        </p:txBody>
      </p:sp>
      <p:sp>
        <p:nvSpPr>
          <p:cNvPr id="4" name="Slide Number Placeholder 3"/>
          <p:cNvSpPr>
            <a:spLocks noGrp="1"/>
          </p:cNvSpPr>
          <p:nvPr>
            <p:ph type="sldNum" sz="quarter" idx="12"/>
          </p:nvPr>
        </p:nvSpPr>
        <p:spPr/>
        <p:txBody>
          <a:bodyPr/>
          <a:lstStyle/>
          <a:p>
            <a:fld id="{99B0FE57-4D84-1943-94BC-AB0D480476DF}" type="slidenum">
              <a:rPr lang="en-US" smtClean="0"/>
              <a:t>1</a:t>
            </a:fld>
            <a:endParaRPr lang="en-US"/>
          </a:p>
        </p:txBody>
      </p:sp>
    </p:spTree>
    <p:extLst>
      <p:ext uri="{BB962C8B-B14F-4D97-AF65-F5344CB8AC3E}">
        <p14:creationId xmlns:p14="http://schemas.microsoft.com/office/powerpoint/2010/main" val="3604399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498" y="2833401"/>
            <a:ext cx="8229600" cy="635968"/>
          </a:xfrm>
        </p:spPr>
        <p:txBody>
          <a:bodyPr>
            <a:normAutofit/>
          </a:bodyPr>
          <a:lstStyle/>
          <a:p>
            <a:r>
              <a:rPr lang="en-US" sz="2800" dirty="0" smtClean="0"/>
              <a:t>Back Up</a:t>
            </a:r>
            <a:endParaRPr lang="en-US" sz="2800" dirty="0"/>
          </a:p>
        </p:txBody>
      </p:sp>
      <p:sp>
        <p:nvSpPr>
          <p:cNvPr id="4" name="Slide Number Placeholder 3"/>
          <p:cNvSpPr>
            <a:spLocks noGrp="1"/>
          </p:cNvSpPr>
          <p:nvPr>
            <p:ph type="sldNum" sz="quarter" idx="12"/>
          </p:nvPr>
        </p:nvSpPr>
        <p:spPr/>
        <p:txBody>
          <a:bodyPr/>
          <a:lstStyle/>
          <a:p>
            <a:fld id="{99B0FE57-4D84-1943-94BC-AB0D480476DF}" type="slidenum">
              <a:rPr lang="en-US" smtClean="0"/>
              <a:t>10</a:t>
            </a:fld>
            <a:endParaRPr lang="en-US"/>
          </a:p>
        </p:txBody>
      </p:sp>
    </p:spTree>
    <p:extLst>
      <p:ext uri="{BB962C8B-B14F-4D97-AF65-F5344CB8AC3E}">
        <p14:creationId xmlns:p14="http://schemas.microsoft.com/office/powerpoint/2010/main" val="1140013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4765" r="-14765"/>
          <a:stretch>
            <a:fillRect/>
          </a:stretch>
        </p:blipFill>
        <p:spPr/>
      </p:pic>
      <p:sp>
        <p:nvSpPr>
          <p:cNvPr id="5" name="TextBox 4"/>
          <p:cNvSpPr txBox="1"/>
          <p:nvPr/>
        </p:nvSpPr>
        <p:spPr>
          <a:xfrm>
            <a:off x="2578100" y="635000"/>
            <a:ext cx="1082636" cy="369332"/>
          </a:xfrm>
          <a:prstGeom prst="rect">
            <a:avLst/>
          </a:prstGeom>
          <a:solidFill>
            <a:srgbClr val="C6D9F1"/>
          </a:solidFill>
          <a:ln>
            <a:solidFill>
              <a:srgbClr val="FF0000"/>
            </a:solidFill>
          </a:ln>
        </p:spPr>
        <p:txBody>
          <a:bodyPr wrap="none" rtlCol="0">
            <a:spAutoFit/>
          </a:bodyPr>
          <a:lstStyle/>
          <a:p>
            <a:r>
              <a:rPr lang="en-US" dirty="0" smtClean="0"/>
              <a:t>Fig-2 CDR</a:t>
            </a:r>
            <a:endParaRPr lang="en-US" dirty="0"/>
          </a:p>
        </p:txBody>
      </p:sp>
      <p:sp>
        <p:nvSpPr>
          <p:cNvPr id="6" name="Slide Number Placeholder 5"/>
          <p:cNvSpPr>
            <a:spLocks noGrp="1"/>
          </p:cNvSpPr>
          <p:nvPr>
            <p:ph type="sldNum" sz="quarter" idx="12"/>
          </p:nvPr>
        </p:nvSpPr>
        <p:spPr/>
        <p:txBody>
          <a:bodyPr/>
          <a:lstStyle/>
          <a:p>
            <a:fld id="{99B0FE57-4D84-1943-94BC-AB0D480476DF}" type="slidenum">
              <a:rPr lang="en-US" smtClean="0"/>
              <a:t>11</a:t>
            </a:fld>
            <a:endParaRPr lang="en-US"/>
          </a:p>
        </p:txBody>
      </p:sp>
    </p:spTree>
    <p:extLst>
      <p:ext uri="{BB962C8B-B14F-4D97-AF65-F5344CB8AC3E}">
        <p14:creationId xmlns:p14="http://schemas.microsoft.com/office/powerpoint/2010/main" val="957741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2605" t="4122"/>
          <a:stretch/>
        </p:blipFill>
        <p:spPr>
          <a:xfrm>
            <a:off x="81565" y="1209173"/>
            <a:ext cx="4216577" cy="4604616"/>
          </a:xfrm>
          <a:prstGeom prst="rect">
            <a:avLst/>
          </a:prstGeom>
        </p:spPr>
      </p:pic>
      <p:sp>
        <p:nvSpPr>
          <p:cNvPr id="6" name="TextBox 5"/>
          <p:cNvSpPr txBox="1"/>
          <p:nvPr/>
        </p:nvSpPr>
        <p:spPr>
          <a:xfrm>
            <a:off x="3175000" y="641866"/>
            <a:ext cx="3977396" cy="369332"/>
          </a:xfrm>
          <a:prstGeom prst="rect">
            <a:avLst/>
          </a:prstGeom>
          <a:noFill/>
        </p:spPr>
        <p:txBody>
          <a:bodyPr wrap="none" rtlCol="0">
            <a:spAutoFit/>
          </a:bodyPr>
          <a:lstStyle/>
          <a:p>
            <a:r>
              <a:rPr lang="en-US" dirty="0" smtClean="0"/>
              <a:t>Jonathan’s single track ghosting detailed</a:t>
            </a:r>
            <a:endParaRPr lang="en-US" dirty="0"/>
          </a:p>
        </p:txBody>
      </p:sp>
      <p:sp>
        <p:nvSpPr>
          <p:cNvPr id="9" name="TextBox 8"/>
          <p:cNvSpPr txBox="1"/>
          <p:nvPr/>
        </p:nvSpPr>
        <p:spPr>
          <a:xfrm>
            <a:off x="3740330" y="5953600"/>
            <a:ext cx="3659976" cy="646331"/>
          </a:xfrm>
          <a:prstGeom prst="rect">
            <a:avLst/>
          </a:prstGeom>
          <a:noFill/>
        </p:spPr>
        <p:txBody>
          <a:bodyPr wrap="none" rtlCol="0">
            <a:spAutoFit/>
          </a:bodyPr>
          <a:lstStyle/>
          <a:p>
            <a:pPr marL="285750" indent="-285750">
              <a:buFont typeface="Arial"/>
              <a:buChar char="•"/>
            </a:pPr>
            <a:r>
              <a:rPr lang="en-US" dirty="0" smtClean="0"/>
              <a:t>Curves are for ALL particle species</a:t>
            </a:r>
          </a:p>
          <a:p>
            <a:pPr marL="285750" indent="-285750">
              <a:buFont typeface="Arial"/>
              <a:buChar char="•"/>
            </a:pPr>
            <a:r>
              <a:rPr lang="en-US" dirty="0" smtClean="0">
                <a:solidFill>
                  <a:srgbClr val="FF0000"/>
                </a:solidFill>
              </a:rPr>
              <a:t>Red</a:t>
            </a:r>
            <a:r>
              <a:rPr lang="en-US" dirty="0" smtClean="0"/>
              <a:t> point are closer to real pileup</a:t>
            </a:r>
            <a:endParaRPr lang="en-US" dirty="0"/>
          </a:p>
        </p:txBody>
      </p:sp>
      <p:pic>
        <p:nvPicPr>
          <p:cNvPr id="4" name="Picture 3"/>
          <p:cNvPicPr>
            <a:picLocks noChangeAspect="1"/>
          </p:cNvPicPr>
          <p:nvPr/>
        </p:nvPicPr>
        <p:blipFill>
          <a:blip r:embed="rId3"/>
          <a:stretch>
            <a:fillRect/>
          </a:stretch>
        </p:blipFill>
        <p:spPr>
          <a:xfrm>
            <a:off x="4298142" y="1642774"/>
            <a:ext cx="4762500" cy="4171015"/>
          </a:xfrm>
          <a:prstGeom prst="rect">
            <a:avLst/>
          </a:prstGeom>
        </p:spPr>
      </p:pic>
      <p:sp>
        <p:nvSpPr>
          <p:cNvPr id="7" name="TextBox 6"/>
          <p:cNvSpPr txBox="1"/>
          <p:nvPr/>
        </p:nvSpPr>
        <p:spPr>
          <a:xfrm>
            <a:off x="1176864" y="1209173"/>
            <a:ext cx="1304338" cy="369332"/>
          </a:xfrm>
          <a:prstGeom prst="rect">
            <a:avLst/>
          </a:prstGeom>
          <a:noFill/>
        </p:spPr>
        <p:txBody>
          <a:bodyPr wrap="none" rtlCol="0">
            <a:spAutoFit/>
          </a:bodyPr>
          <a:lstStyle/>
          <a:p>
            <a:r>
              <a:rPr lang="en-US" dirty="0" smtClean="0">
                <a:solidFill>
                  <a:srgbClr val="FF0000"/>
                </a:solidFill>
              </a:rPr>
              <a:t>PROTOTYPE</a:t>
            </a:r>
            <a:endParaRPr lang="en-US" dirty="0">
              <a:solidFill>
                <a:srgbClr val="FF0000"/>
              </a:solidFill>
            </a:endParaRPr>
          </a:p>
        </p:txBody>
      </p:sp>
      <p:sp>
        <p:nvSpPr>
          <p:cNvPr id="5" name="Slide Number Placeholder 4"/>
          <p:cNvSpPr>
            <a:spLocks noGrp="1"/>
          </p:cNvSpPr>
          <p:nvPr>
            <p:ph type="sldNum" sz="quarter" idx="12"/>
          </p:nvPr>
        </p:nvSpPr>
        <p:spPr/>
        <p:txBody>
          <a:bodyPr/>
          <a:lstStyle/>
          <a:p>
            <a:fld id="{99B0FE57-4D84-1943-94BC-AB0D480476DF}" type="slidenum">
              <a:rPr lang="en-US" smtClean="0"/>
              <a:t>12</a:t>
            </a:fld>
            <a:endParaRPr lang="en-US"/>
          </a:p>
        </p:txBody>
      </p:sp>
    </p:spTree>
    <p:extLst>
      <p:ext uri="{BB962C8B-B14F-4D97-AF65-F5344CB8AC3E}">
        <p14:creationId xmlns:p14="http://schemas.microsoft.com/office/powerpoint/2010/main" val="2459991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rcRect t="1701" b="1701"/>
          <a:stretch>
            <a:fillRect/>
          </a:stretch>
        </p:blipFill>
        <p:spPr>
          <a:xfrm>
            <a:off x="584200" y="965201"/>
            <a:ext cx="7707633" cy="5321300"/>
          </a:xfrm>
        </p:spPr>
      </p:pic>
      <p:sp>
        <p:nvSpPr>
          <p:cNvPr id="7" name="TextBox 6"/>
          <p:cNvSpPr txBox="1"/>
          <p:nvPr/>
        </p:nvSpPr>
        <p:spPr>
          <a:xfrm>
            <a:off x="3175000" y="457200"/>
            <a:ext cx="2396171" cy="369332"/>
          </a:xfrm>
          <a:prstGeom prst="rect">
            <a:avLst/>
          </a:prstGeom>
          <a:noFill/>
        </p:spPr>
        <p:txBody>
          <a:bodyPr wrap="none" rtlCol="0">
            <a:spAutoFit/>
          </a:bodyPr>
          <a:lstStyle/>
          <a:p>
            <a:r>
              <a:rPr lang="en-US" dirty="0" smtClean="0"/>
              <a:t>Jonathan’s acceptances</a:t>
            </a:r>
            <a:endParaRPr lang="en-US" dirty="0"/>
          </a:p>
        </p:txBody>
      </p:sp>
      <p:grpSp>
        <p:nvGrpSpPr>
          <p:cNvPr id="16" name="Group 15"/>
          <p:cNvGrpSpPr/>
          <p:nvPr/>
        </p:nvGrpSpPr>
        <p:grpSpPr>
          <a:xfrm>
            <a:off x="1294308" y="1805887"/>
            <a:ext cx="4917193" cy="3764173"/>
            <a:chOff x="1294308" y="1805887"/>
            <a:chExt cx="4917193" cy="3764173"/>
          </a:xfrm>
        </p:grpSpPr>
        <p:sp>
          <p:nvSpPr>
            <p:cNvPr id="8" name="Oval 7"/>
            <p:cNvSpPr/>
            <p:nvPr/>
          </p:nvSpPr>
          <p:spPr>
            <a:xfrm flipH="1">
              <a:off x="5057020" y="1805887"/>
              <a:ext cx="267998" cy="2679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flipH="1">
              <a:off x="1294308" y="4125351"/>
              <a:ext cx="267998" cy="2679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flipH="1">
              <a:off x="5943503" y="2913659"/>
              <a:ext cx="267998" cy="2679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flipH="1">
              <a:off x="5943503" y="5302090"/>
              <a:ext cx="267998" cy="2679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a:off x="1654601" y="2073857"/>
              <a:ext cx="3297549" cy="2051494"/>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070754" y="3297199"/>
              <a:ext cx="0" cy="1817538"/>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grpSp>
      <p:sp>
        <p:nvSpPr>
          <p:cNvPr id="17" name="TextBox 16"/>
          <p:cNvSpPr txBox="1"/>
          <p:nvPr/>
        </p:nvSpPr>
        <p:spPr>
          <a:xfrm>
            <a:off x="2365380" y="4718607"/>
            <a:ext cx="1356073" cy="369332"/>
          </a:xfrm>
          <a:prstGeom prst="rect">
            <a:avLst/>
          </a:prstGeom>
          <a:noFill/>
        </p:spPr>
        <p:txBody>
          <a:bodyPr wrap="none" rtlCol="0">
            <a:spAutoFit/>
          </a:bodyPr>
          <a:lstStyle/>
          <a:p>
            <a:r>
              <a:rPr lang="en-US" dirty="0" smtClean="0"/>
              <a:t>Mercedes -3</a:t>
            </a:r>
            <a:endParaRPr lang="en-US" dirty="0"/>
          </a:p>
        </p:txBody>
      </p:sp>
      <p:sp>
        <p:nvSpPr>
          <p:cNvPr id="18" name="TextBox 17"/>
          <p:cNvSpPr txBox="1"/>
          <p:nvPr/>
        </p:nvSpPr>
        <p:spPr>
          <a:xfrm>
            <a:off x="6478581" y="4718607"/>
            <a:ext cx="978040" cy="369332"/>
          </a:xfrm>
          <a:prstGeom prst="rect">
            <a:avLst/>
          </a:prstGeom>
          <a:noFill/>
        </p:spPr>
        <p:txBody>
          <a:bodyPr wrap="none" rtlCol="0">
            <a:spAutoFit/>
          </a:bodyPr>
          <a:lstStyle/>
          <a:p>
            <a:r>
              <a:rPr lang="en-US" dirty="0" smtClean="0"/>
              <a:t>Joined-3</a:t>
            </a:r>
            <a:endParaRPr lang="en-US" dirty="0"/>
          </a:p>
        </p:txBody>
      </p:sp>
      <p:sp>
        <p:nvSpPr>
          <p:cNvPr id="19" name="Slide Number Placeholder 18"/>
          <p:cNvSpPr>
            <a:spLocks noGrp="1"/>
          </p:cNvSpPr>
          <p:nvPr>
            <p:ph type="sldNum" sz="quarter" idx="12"/>
          </p:nvPr>
        </p:nvSpPr>
        <p:spPr/>
        <p:txBody>
          <a:bodyPr/>
          <a:lstStyle/>
          <a:p>
            <a:fld id="{99B0FE57-4D84-1943-94BC-AB0D480476DF}" type="slidenum">
              <a:rPr lang="en-US" smtClean="0"/>
              <a:t>13</a:t>
            </a:fld>
            <a:endParaRPr lang="en-US"/>
          </a:p>
        </p:txBody>
      </p:sp>
      <p:sp>
        <p:nvSpPr>
          <p:cNvPr id="20" name="TextBox 19"/>
          <p:cNvSpPr txBox="1"/>
          <p:nvPr/>
        </p:nvSpPr>
        <p:spPr>
          <a:xfrm>
            <a:off x="2924682" y="6356350"/>
            <a:ext cx="3161931" cy="369332"/>
          </a:xfrm>
          <a:prstGeom prst="rect">
            <a:avLst/>
          </a:prstGeom>
          <a:noFill/>
        </p:spPr>
        <p:txBody>
          <a:bodyPr wrap="none" rtlCol="0">
            <a:spAutoFit/>
          </a:bodyPr>
          <a:lstStyle/>
          <a:p>
            <a:r>
              <a:rPr lang="en-US" dirty="0" smtClean="0"/>
              <a:t>See next slide for % (ratio) plots</a:t>
            </a:r>
            <a:endParaRPr lang="en-US" dirty="0"/>
          </a:p>
        </p:txBody>
      </p:sp>
    </p:spTree>
    <p:extLst>
      <p:ext uri="{BB962C8B-B14F-4D97-AF65-F5344CB8AC3E}">
        <p14:creationId xmlns:p14="http://schemas.microsoft.com/office/powerpoint/2010/main" val="1932931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39800" y="1428750"/>
            <a:ext cx="6899368" cy="4914900"/>
          </a:xfrm>
          <a:prstGeom prst="rect">
            <a:avLst/>
          </a:prstGeom>
        </p:spPr>
      </p:pic>
      <p:sp>
        <p:nvSpPr>
          <p:cNvPr id="5" name="TextBox 4"/>
          <p:cNvSpPr txBox="1"/>
          <p:nvPr/>
        </p:nvSpPr>
        <p:spPr>
          <a:xfrm>
            <a:off x="2108200" y="711200"/>
            <a:ext cx="1082636" cy="369332"/>
          </a:xfrm>
          <a:prstGeom prst="rect">
            <a:avLst/>
          </a:prstGeom>
          <a:solidFill>
            <a:srgbClr val="C6D9F1"/>
          </a:solidFill>
          <a:ln>
            <a:solidFill>
              <a:srgbClr val="FF0000"/>
            </a:solidFill>
          </a:ln>
        </p:spPr>
        <p:txBody>
          <a:bodyPr wrap="none" rtlCol="0">
            <a:spAutoFit/>
          </a:bodyPr>
          <a:lstStyle/>
          <a:p>
            <a:r>
              <a:rPr lang="en-US" dirty="0" smtClean="0"/>
              <a:t>Fig-3 CDR</a:t>
            </a:r>
            <a:endParaRPr lang="en-US" dirty="0"/>
          </a:p>
        </p:txBody>
      </p:sp>
      <p:sp>
        <p:nvSpPr>
          <p:cNvPr id="6" name="Slide Number Placeholder 5"/>
          <p:cNvSpPr>
            <a:spLocks noGrp="1"/>
          </p:cNvSpPr>
          <p:nvPr>
            <p:ph type="sldNum" sz="quarter" idx="12"/>
          </p:nvPr>
        </p:nvSpPr>
        <p:spPr/>
        <p:txBody>
          <a:bodyPr/>
          <a:lstStyle/>
          <a:p>
            <a:fld id="{99B0FE57-4D84-1943-94BC-AB0D480476DF}" type="slidenum">
              <a:rPr lang="en-US" smtClean="0"/>
              <a:t>14</a:t>
            </a:fld>
            <a:endParaRPr lang="en-US"/>
          </a:p>
        </p:txBody>
      </p:sp>
    </p:spTree>
    <p:extLst>
      <p:ext uri="{BB962C8B-B14F-4D97-AF65-F5344CB8AC3E}">
        <p14:creationId xmlns:p14="http://schemas.microsoft.com/office/powerpoint/2010/main" val="2195343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77651"/>
          </a:xfrm>
        </p:spPr>
        <p:txBody>
          <a:bodyPr>
            <a:normAutofit fontScale="90000"/>
          </a:bodyPr>
          <a:lstStyle/>
          <a:p>
            <a:r>
              <a:rPr lang="en-US" dirty="0" smtClean="0"/>
              <a:t>outline</a:t>
            </a:r>
            <a:endParaRPr lang="en-US" dirty="0"/>
          </a:p>
        </p:txBody>
      </p:sp>
      <p:sp>
        <p:nvSpPr>
          <p:cNvPr id="5" name="Content Placeholder 4"/>
          <p:cNvSpPr>
            <a:spLocks noGrp="1"/>
          </p:cNvSpPr>
          <p:nvPr>
            <p:ph idx="1"/>
          </p:nvPr>
        </p:nvSpPr>
        <p:spPr>
          <a:xfrm>
            <a:off x="457200" y="1069539"/>
            <a:ext cx="8229600" cy="2210032"/>
          </a:xfrm>
        </p:spPr>
        <p:txBody>
          <a:bodyPr>
            <a:noAutofit/>
          </a:bodyPr>
          <a:lstStyle/>
          <a:p>
            <a:r>
              <a:rPr lang="en-US" sz="2800" dirty="0" smtClean="0"/>
              <a:t>Redo simulations with correct pileup file :</a:t>
            </a:r>
          </a:p>
          <a:p>
            <a:pPr lvl="1"/>
            <a:r>
              <a:rPr lang="en-US" dirty="0" smtClean="0"/>
              <a:t>There was a mistake in the .</a:t>
            </a:r>
            <a:r>
              <a:rPr lang="en-US" dirty="0" err="1" smtClean="0"/>
              <a:t>kumac</a:t>
            </a:r>
            <a:r>
              <a:rPr lang="en-US" dirty="0" smtClean="0"/>
              <a:t> to generate the </a:t>
            </a:r>
            <a:r>
              <a:rPr lang="en-US" dirty="0" err="1" smtClean="0"/>
              <a:t>MinBias</a:t>
            </a:r>
            <a:r>
              <a:rPr lang="en-US" dirty="0" smtClean="0"/>
              <a:t> events (wrong Z vertex range)</a:t>
            </a:r>
          </a:p>
          <a:p>
            <a:pPr lvl="1"/>
            <a:r>
              <a:rPr lang="en-US" dirty="0" smtClean="0"/>
              <a:t>Now the pileup files consist of  :</a:t>
            </a:r>
          </a:p>
          <a:p>
            <a:pPr lvl="1"/>
            <a:endParaRPr lang="en-US" dirty="0" smtClean="0"/>
          </a:p>
          <a:p>
            <a:pPr lvl="1"/>
            <a:endParaRPr lang="en-US" dirty="0" smtClean="0"/>
          </a:p>
          <a:p>
            <a:pPr lvl="1"/>
            <a:endParaRPr lang="en-US" dirty="0" smtClean="0"/>
          </a:p>
          <a:p>
            <a:pPr lvl="1">
              <a:buNone/>
            </a:pPr>
            <a:endParaRPr lang="en-US" dirty="0" smtClean="0"/>
          </a:p>
          <a:p>
            <a:pPr lvl="1">
              <a:buNone/>
            </a:pPr>
            <a:endParaRPr lang="en-US" dirty="0" smtClean="0"/>
          </a:p>
        </p:txBody>
      </p:sp>
      <p:graphicFrame>
        <p:nvGraphicFramePr>
          <p:cNvPr id="6" name="Table 5"/>
          <p:cNvGraphicFramePr>
            <a:graphicFrameLocks noGrp="1"/>
          </p:cNvGraphicFramePr>
          <p:nvPr/>
        </p:nvGraphicFramePr>
        <p:xfrm>
          <a:off x="457200" y="3342297"/>
          <a:ext cx="8229600" cy="1381760"/>
        </p:xfrm>
        <a:graphic>
          <a:graphicData uri="http://schemas.openxmlformats.org/drawingml/2006/table">
            <a:tbl>
              <a:tblPr firstRow="1" bandRow="1">
                <a:tableStyleId>{5C22544A-7EE6-4342-B048-85BDC9FD1C3A}</a:tableStyleId>
              </a:tblPr>
              <a:tblGrid>
                <a:gridCol w="2023530"/>
                <a:gridCol w="1268310"/>
                <a:gridCol w="1645920"/>
                <a:gridCol w="1645920"/>
                <a:gridCol w="1645920"/>
              </a:tblGrid>
              <a:tr h="370840">
                <a:tc>
                  <a:txBody>
                    <a:bodyPr/>
                    <a:lstStyle/>
                    <a:p>
                      <a:r>
                        <a:rPr lang="en-US" dirty="0" smtClean="0"/>
                        <a:t># </a:t>
                      </a:r>
                      <a:r>
                        <a:rPr lang="en-US" dirty="0" err="1" smtClean="0"/>
                        <a:t>MinBias</a:t>
                      </a:r>
                      <a:r>
                        <a:rPr lang="en-US" dirty="0" smtClean="0"/>
                        <a:t> events</a:t>
                      </a:r>
                      <a:endParaRPr lang="en-US" dirty="0"/>
                    </a:p>
                  </a:txBody>
                  <a:tcPr/>
                </a:tc>
                <a:tc>
                  <a:txBody>
                    <a:bodyPr/>
                    <a:lstStyle/>
                    <a:p>
                      <a:r>
                        <a:rPr lang="en-US" dirty="0" smtClean="0"/>
                        <a:t>10</a:t>
                      </a:r>
                      <a:endParaRPr lang="en-US" dirty="0"/>
                    </a:p>
                  </a:txBody>
                  <a:tcPr/>
                </a:tc>
                <a:tc>
                  <a:txBody>
                    <a:bodyPr/>
                    <a:lstStyle/>
                    <a:p>
                      <a:r>
                        <a:rPr lang="en-US" dirty="0" smtClean="0"/>
                        <a:t>50 (not in these plots)</a:t>
                      </a:r>
                      <a:endParaRPr lang="en-US" dirty="0"/>
                    </a:p>
                  </a:txBody>
                  <a:tcPr/>
                </a:tc>
                <a:tc>
                  <a:txBody>
                    <a:bodyPr/>
                    <a:lstStyle/>
                    <a:p>
                      <a:r>
                        <a:rPr lang="en-US" dirty="0" smtClean="0"/>
                        <a:t>100</a:t>
                      </a:r>
                      <a:endParaRPr lang="en-US" dirty="0"/>
                    </a:p>
                  </a:txBody>
                  <a:tcPr/>
                </a:tc>
                <a:tc>
                  <a:txBody>
                    <a:bodyPr/>
                    <a:lstStyle/>
                    <a:p>
                      <a:r>
                        <a:rPr lang="en-US" smtClean="0"/>
                        <a:t>100 </a:t>
                      </a:r>
                    </a:p>
                    <a:p>
                      <a:r>
                        <a:rPr lang="en-US" smtClean="0"/>
                        <a:t>(</a:t>
                      </a:r>
                      <a:r>
                        <a:rPr lang="en-US" dirty="0" smtClean="0"/>
                        <a:t>first test)</a:t>
                      </a:r>
                      <a:endParaRPr lang="en-US" dirty="0"/>
                    </a:p>
                  </a:txBody>
                  <a:tcPr/>
                </a:tc>
              </a:tr>
              <a:tr h="370840">
                <a:tc>
                  <a:txBody>
                    <a:bodyPr/>
                    <a:lstStyle/>
                    <a:p>
                      <a:r>
                        <a:rPr lang="en-US" dirty="0" smtClean="0"/>
                        <a:t># hits in inner layer</a:t>
                      </a:r>
                      <a:endParaRPr lang="en-US" dirty="0"/>
                    </a:p>
                  </a:txBody>
                  <a:tcPr/>
                </a:tc>
                <a:tc>
                  <a:txBody>
                    <a:bodyPr/>
                    <a:lstStyle/>
                    <a:p>
                      <a:r>
                        <a:rPr lang="en-US" dirty="0" smtClean="0"/>
                        <a:t>329</a:t>
                      </a:r>
                      <a:endParaRPr lang="en-US" dirty="0"/>
                    </a:p>
                  </a:txBody>
                  <a:tcPr/>
                </a:tc>
                <a:tc>
                  <a:txBody>
                    <a:bodyPr/>
                    <a:lstStyle/>
                    <a:p>
                      <a:r>
                        <a:rPr lang="en-US" dirty="0" smtClean="0"/>
                        <a:t>1658</a:t>
                      </a:r>
                      <a:endParaRPr lang="en-US" dirty="0"/>
                    </a:p>
                  </a:txBody>
                  <a:tcPr/>
                </a:tc>
                <a:tc>
                  <a:txBody>
                    <a:bodyPr/>
                    <a:lstStyle/>
                    <a:p>
                      <a:r>
                        <a:rPr lang="en-US" dirty="0" smtClean="0"/>
                        <a:t>3510</a:t>
                      </a:r>
                      <a:endParaRPr lang="en-US" dirty="0"/>
                    </a:p>
                  </a:txBody>
                  <a:tcPr/>
                </a:tc>
                <a:tc>
                  <a:txBody>
                    <a:bodyPr/>
                    <a:lstStyle/>
                    <a:p>
                      <a:r>
                        <a:rPr lang="en-US" dirty="0" smtClean="0"/>
                        <a:t>4900</a:t>
                      </a:r>
                      <a:endParaRPr lang="en-US" dirty="0"/>
                    </a:p>
                  </a:txBody>
                  <a:tcPr/>
                </a:tc>
              </a:tr>
              <a:tr h="370840">
                <a:tc>
                  <a:txBody>
                    <a:bodyPr/>
                    <a:lstStyle/>
                    <a:p>
                      <a:r>
                        <a:rPr lang="en-US" dirty="0" smtClean="0"/>
                        <a:t>#hits in outer layer</a:t>
                      </a:r>
                      <a:endParaRPr lang="en-US" dirty="0"/>
                    </a:p>
                  </a:txBody>
                  <a:tcPr/>
                </a:tc>
                <a:tc>
                  <a:txBody>
                    <a:bodyPr/>
                    <a:lstStyle/>
                    <a:p>
                      <a:r>
                        <a:rPr lang="en-US" dirty="0" smtClean="0"/>
                        <a:t>102</a:t>
                      </a:r>
                      <a:endParaRPr lang="en-US" dirty="0"/>
                    </a:p>
                  </a:txBody>
                  <a:tcPr/>
                </a:tc>
                <a:tc>
                  <a:txBody>
                    <a:bodyPr/>
                    <a:lstStyle/>
                    <a:p>
                      <a:r>
                        <a:rPr lang="en-US" dirty="0" smtClean="0"/>
                        <a:t>488</a:t>
                      </a:r>
                      <a:endParaRPr lang="en-US" dirty="0"/>
                    </a:p>
                  </a:txBody>
                  <a:tcPr/>
                </a:tc>
                <a:tc>
                  <a:txBody>
                    <a:bodyPr/>
                    <a:lstStyle/>
                    <a:p>
                      <a:r>
                        <a:rPr lang="en-US" dirty="0" smtClean="0"/>
                        <a:t>1028</a:t>
                      </a:r>
                      <a:endParaRPr lang="en-US" dirty="0"/>
                    </a:p>
                  </a:txBody>
                  <a:tcPr/>
                </a:tc>
                <a:tc>
                  <a:txBody>
                    <a:bodyPr/>
                    <a:lstStyle/>
                    <a:p>
                      <a:r>
                        <a:rPr lang="en-US" dirty="0" smtClean="0"/>
                        <a:t>1900</a:t>
                      </a:r>
                      <a:endParaRPr lang="en-US" dirty="0"/>
                    </a:p>
                  </a:txBody>
                  <a:tcPr/>
                </a:tc>
              </a:tr>
            </a:tbl>
          </a:graphicData>
        </a:graphic>
      </p:graphicFrame>
      <p:sp>
        <p:nvSpPr>
          <p:cNvPr id="7" name="Date Placeholder 6"/>
          <p:cNvSpPr>
            <a:spLocks noGrp="1"/>
          </p:cNvSpPr>
          <p:nvPr>
            <p:ph type="dt" sz="half" idx="10"/>
          </p:nvPr>
        </p:nvSpPr>
        <p:spPr/>
        <p:txBody>
          <a:bodyPr/>
          <a:lstStyle/>
          <a:p>
            <a:fld id="{FDB4CA52-90D4-BE48-A847-A1207CB8EDE0}" type="datetime1">
              <a:rPr lang="en-US" smtClean="0"/>
              <a:pPr/>
              <a:t>4/3/12</a:t>
            </a:fld>
            <a:endParaRPr lang="en-US"/>
          </a:p>
        </p:txBody>
      </p:sp>
      <p:sp>
        <p:nvSpPr>
          <p:cNvPr id="8" name="Slide Number Placeholder 7"/>
          <p:cNvSpPr>
            <a:spLocks noGrp="1"/>
          </p:cNvSpPr>
          <p:nvPr>
            <p:ph type="sldNum" sz="quarter" idx="12"/>
          </p:nvPr>
        </p:nvSpPr>
        <p:spPr/>
        <p:txBody>
          <a:bodyPr/>
          <a:lstStyle/>
          <a:p>
            <a:fld id="{2624912E-6E36-E24B-AEF6-124BEF92B6A0}" type="slidenum">
              <a:rPr lang="en-US" smtClean="0"/>
              <a:pPr/>
              <a:t>15</a:t>
            </a:fld>
            <a:endParaRPr lang="en-US"/>
          </a:p>
        </p:txBody>
      </p:sp>
      <p:sp>
        <p:nvSpPr>
          <p:cNvPr id="9" name="Footer Placeholder 8"/>
          <p:cNvSpPr>
            <a:spLocks noGrp="1"/>
          </p:cNvSpPr>
          <p:nvPr>
            <p:ph type="ftr" sz="quarter" idx="11"/>
          </p:nvPr>
        </p:nvSpPr>
        <p:spPr/>
        <p:txBody>
          <a:bodyPr/>
          <a:lstStyle/>
          <a:p>
            <a:r>
              <a:rPr lang="en-US" smtClean="0"/>
              <a:t>efficiency &amp; ghosting for HFT prototype</a:t>
            </a:r>
            <a:endParaRPr lang="en-US"/>
          </a:p>
        </p:txBody>
      </p:sp>
    </p:spTree>
    <p:extLst>
      <p:ext uri="{BB962C8B-B14F-4D97-AF65-F5344CB8AC3E}">
        <p14:creationId xmlns:p14="http://schemas.microsoft.com/office/powerpoint/2010/main" val="13027188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230"/>
            <a:ext cx="8229600" cy="510805"/>
          </a:xfrm>
        </p:spPr>
        <p:txBody>
          <a:bodyPr>
            <a:normAutofit fontScale="90000"/>
          </a:bodyPr>
          <a:lstStyle/>
          <a:p>
            <a:r>
              <a:rPr lang="en-US" dirty="0" smtClean="0"/>
              <a:t>Checking the pileup</a:t>
            </a:r>
            <a:endParaRPr lang="en-US" dirty="0"/>
          </a:p>
        </p:txBody>
      </p:sp>
      <p:pic>
        <p:nvPicPr>
          <p:cNvPr id="3" name="Picture 2" descr="phase_space.png"/>
          <p:cNvPicPr>
            <a:picLocks noChangeAspect="1"/>
          </p:cNvPicPr>
          <p:nvPr/>
        </p:nvPicPr>
        <p:blipFill>
          <a:blip r:embed="rId2"/>
          <a:stretch>
            <a:fillRect/>
          </a:stretch>
        </p:blipFill>
        <p:spPr>
          <a:xfrm>
            <a:off x="0" y="946083"/>
            <a:ext cx="4162699" cy="2822980"/>
          </a:xfrm>
          <a:prstGeom prst="rect">
            <a:avLst/>
          </a:prstGeom>
        </p:spPr>
      </p:pic>
      <p:pic>
        <p:nvPicPr>
          <p:cNvPr id="4" name="Picture 3" descr="Pt_Distribution.png"/>
          <p:cNvPicPr>
            <a:picLocks noChangeAspect="1"/>
          </p:cNvPicPr>
          <p:nvPr/>
        </p:nvPicPr>
        <p:blipFill>
          <a:blip r:embed="rId3"/>
          <a:stretch>
            <a:fillRect/>
          </a:stretch>
        </p:blipFill>
        <p:spPr>
          <a:xfrm>
            <a:off x="4574228" y="946083"/>
            <a:ext cx="4129281" cy="2800317"/>
          </a:xfrm>
          <a:prstGeom prst="rect">
            <a:avLst/>
          </a:prstGeom>
        </p:spPr>
      </p:pic>
      <p:pic>
        <p:nvPicPr>
          <p:cNvPr id="5" name="Picture 4" descr="PVZ.png"/>
          <p:cNvPicPr>
            <a:picLocks noChangeAspect="1"/>
          </p:cNvPicPr>
          <p:nvPr/>
        </p:nvPicPr>
        <p:blipFill>
          <a:blip r:embed="rId4"/>
          <a:stretch>
            <a:fillRect/>
          </a:stretch>
        </p:blipFill>
        <p:spPr>
          <a:xfrm>
            <a:off x="200508" y="3769063"/>
            <a:ext cx="3962191" cy="2687003"/>
          </a:xfrm>
          <a:prstGeom prst="rect">
            <a:avLst/>
          </a:prstGeom>
        </p:spPr>
      </p:pic>
      <p:sp>
        <p:nvSpPr>
          <p:cNvPr id="6" name="TextBox 5"/>
          <p:cNvSpPr txBox="1"/>
          <p:nvPr/>
        </p:nvSpPr>
        <p:spPr>
          <a:xfrm>
            <a:off x="4762064" y="3668791"/>
            <a:ext cx="4348517" cy="2554545"/>
          </a:xfrm>
          <a:prstGeom prst="rect">
            <a:avLst/>
          </a:prstGeom>
          <a:noFill/>
        </p:spPr>
        <p:txBody>
          <a:bodyPr wrap="square" rtlCol="0">
            <a:spAutoFit/>
          </a:bodyPr>
          <a:lstStyle/>
          <a:p>
            <a:r>
              <a:rPr lang="en-US" sz="2000" dirty="0" smtClean="0"/>
              <a:t>events are generated :</a:t>
            </a:r>
          </a:p>
          <a:p>
            <a:pPr marL="342900" indent="-342900">
              <a:buFont typeface="+mj-lt"/>
              <a:buAutoNum type="arabicParenR"/>
            </a:pPr>
            <a:r>
              <a:rPr lang="en-US" sz="2000" dirty="0" smtClean="0"/>
              <a:t>0 &lt; </a:t>
            </a:r>
            <a:r>
              <a:rPr lang="en-US" sz="2000" dirty="0" err="1" smtClean="0"/>
              <a:t>b</a:t>
            </a:r>
            <a:r>
              <a:rPr lang="en-US" sz="2000" dirty="0" smtClean="0"/>
              <a:t> &lt; 20 fm : impact parameter</a:t>
            </a:r>
          </a:p>
          <a:p>
            <a:pPr marL="342900" indent="-342900">
              <a:buFont typeface="+mj-lt"/>
              <a:buAutoNum type="arabicParenR"/>
            </a:pPr>
            <a:r>
              <a:rPr lang="en-US" sz="2000" dirty="0" smtClean="0"/>
              <a:t>0 &lt; Pt &lt; 100 </a:t>
            </a:r>
            <a:r>
              <a:rPr lang="en-US" sz="2000" dirty="0" err="1" smtClean="0"/>
              <a:t>GeV/c</a:t>
            </a:r>
            <a:r>
              <a:rPr lang="en-US" sz="2000" dirty="0" smtClean="0"/>
              <a:t> : transverse momentum </a:t>
            </a:r>
          </a:p>
          <a:p>
            <a:pPr marL="342900" indent="-342900">
              <a:buFont typeface="+mj-lt"/>
              <a:buAutoNum type="arabicParenR"/>
            </a:pPr>
            <a:r>
              <a:rPr lang="en-US" sz="2000" dirty="0" smtClean="0"/>
              <a:t>-20 &lt; </a:t>
            </a:r>
            <a:r>
              <a:rPr lang="en-US" sz="2000" dirty="0" err="1" smtClean="0"/>
              <a:t>Z</a:t>
            </a:r>
            <a:r>
              <a:rPr lang="en-US" sz="2000" baseline="-25000" dirty="0" err="1" smtClean="0"/>
              <a:t>vertex</a:t>
            </a:r>
            <a:r>
              <a:rPr lang="en-US" sz="2000" dirty="0" smtClean="0"/>
              <a:t> &lt; 20 cm : vertex position</a:t>
            </a:r>
          </a:p>
          <a:p>
            <a:pPr marL="342900" indent="-342900">
              <a:buFont typeface="+mj-lt"/>
              <a:buAutoNum type="arabicParenR"/>
            </a:pPr>
            <a:r>
              <a:rPr lang="en-US" sz="2000" dirty="0" err="1" smtClean="0"/>
              <a:t>σ</a:t>
            </a:r>
            <a:r>
              <a:rPr lang="en-US" sz="2000" baseline="-25000" dirty="0" err="1" smtClean="0"/>
              <a:t>xy</a:t>
            </a:r>
            <a:r>
              <a:rPr lang="en-US" sz="2000" dirty="0" smtClean="0"/>
              <a:t> = 0.01 ; σ</a:t>
            </a:r>
            <a:r>
              <a:rPr lang="en-US" sz="2000" baseline="-25000" dirty="0" smtClean="0"/>
              <a:t>Z</a:t>
            </a:r>
            <a:r>
              <a:rPr lang="en-US" sz="2000" dirty="0" smtClean="0"/>
              <a:t> = 20 cm : vertex distribution </a:t>
            </a:r>
            <a:r>
              <a:rPr lang="en-US" sz="2000" smtClean="0"/>
              <a:t>(beam diamond</a:t>
            </a:r>
            <a:r>
              <a:rPr lang="en-US" sz="2000" dirty="0" smtClean="0"/>
              <a:t>)</a:t>
            </a:r>
          </a:p>
          <a:p>
            <a:pPr marL="342900" indent="-342900">
              <a:buFont typeface="+mj-lt"/>
              <a:buAutoNum type="arabicParenR"/>
            </a:pPr>
            <a:endParaRPr lang="en-US" sz="2000" dirty="0"/>
          </a:p>
        </p:txBody>
      </p:sp>
      <p:sp>
        <p:nvSpPr>
          <p:cNvPr id="7" name="Date Placeholder 6"/>
          <p:cNvSpPr>
            <a:spLocks noGrp="1"/>
          </p:cNvSpPr>
          <p:nvPr>
            <p:ph type="dt" sz="half" idx="10"/>
          </p:nvPr>
        </p:nvSpPr>
        <p:spPr/>
        <p:txBody>
          <a:bodyPr/>
          <a:lstStyle/>
          <a:p>
            <a:fld id="{58A807D0-D7C2-3844-B99A-9C50453A6309}" type="datetime1">
              <a:rPr lang="en-US" smtClean="0"/>
              <a:pPr/>
              <a:t>4/3/12</a:t>
            </a:fld>
            <a:endParaRPr lang="en-US"/>
          </a:p>
        </p:txBody>
      </p:sp>
      <p:sp>
        <p:nvSpPr>
          <p:cNvPr id="8" name="Slide Number Placeholder 7"/>
          <p:cNvSpPr>
            <a:spLocks noGrp="1"/>
          </p:cNvSpPr>
          <p:nvPr>
            <p:ph type="sldNum" sz="quarter" idx="12"/>
          </p:nvPr>
        </p:nvSpPr>
        <p:spPr/>
        <p:txBody>
          <a:bodyPr/>
          <a:lstStyle/>
          <a:p>
            <a:fld id="{2624912E-6E36-E24B-AEF6-124BEF92B6A0}" type="slidenum">
              <a:rPr lang="en-US" smtClean="0"/>
              <a:pPr/>
              <a:t>16</a:t>
            </a:fld>
            <a:endParaRPr lang="en-US"/>
          </a:p>
        </p:txBody>
      </p:sp>
      <p:sp>
        <p:nvSpPr>
          <p:cNvPr id="9" name="Footer Placeholder 8"/>
          <p:cNvSpPr>
            <a:spLocks noGrp="1"/>
          </p:cNvSpPr>
          <p:nvPr>
            <p:ph type="ftr" sz="quarter" idx="11"/>
          </p:nvPr>
        </p:nvSpPr>
        <p:spPr/>
        <p:txBody>
          <a:bodyPr/>
          <a:lstStyle/>
          <a:p>
            <a:r>
              <a:rPr lang="en-US" smtClean="0"/>
              <a:t>efficiency &amp; ghosting for HFT prototype</a:t>
            </a:r>
            <a:endParaRPr lang="en-US"/>
          </a:p>
        </p:txBody>
      </p:sp>
    </p:spTree>
    <p:extLst>
      <p:ext uri="{BB962C8B-B14F-4D97-AF65-F5344CB8AC3E}">
        <p14:creationId xmlns:p14="http://schemas.microsoft.com/office/powerpoint/2010/main" val="21947422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7700" y="302923"/>
            <a:ext cx="7772400" cy="6262977"/>
          </a:xfrm>
        </p:spPr>
        <p:txBody>
          <a:bodyPr>
            <a:normAutofit/>
          </a:bodyPr>
          <a:lstStyle/>
          <a:p>
            <a:pPr algn="l"/>
            <a:r>
              <a:rPr lang="en-US" sz="1800" b="1" dirty="0" smtClean="0">
                <a:solidFill>
                  <a:srgbClr val="000090"/>
                </a:solidFill>
              </a:rPr>
              <a:t>ASSUMPTIONS HERE</a:t>
            </a:r>
            <a:r>
              <a:rPr lang="en-US" sz="2000" dirty="0" smtClean="0">
                <a:solidFill>
                  <a:srgbClr val="000090"/>
                </a:solidFill>
              </a:rPr>
              <a:t>:</a:t>
            </a:r>
          </a:p>
          <a:p>
            <a:pPr algn="l"/>
            <a:endParaRPr lang="en-US" sz="2000" dirty="0" smtClean="0">
              <a:solidFill>
                <a:srgbClr val="000090"/>
              </a:solidFill>
            </a:endParaRPr>
          </a:p>
          <a:p>
            <a:pPr marL="457200" indent="-457200" algn="l">
              <a:buFont typeface="Arial"/>
              <a:buChar char="•"/>
            </a:pPr>
            <a:r>
              <a:rPr lang="en-US" sz="1800" dirty="0" smtClean="0">
                <a:solidFill>
                  <a:srgbClr val="000090"/>
                </a:solidFill>
              </a:rPr>
              <a:t>Only 3 PXL sectors will be </a:t>
            </a:r>
            <a:r>
              <a:rPr lang="en-US" sz="1800" dirty="0" smtClean="0">
                <a:solidFill>
                  <a:srgbClr val="000090"/>
                </a:solidFill>
              </a:rPr>
              <a:t>instrumented with Si sensors </a:t>
            </a:r>
            <a:r>
              <a:rPr lang="en-US" sz="1800" dirty="0" smtClean="0">
                <a:solidFill>
                  <a:srgbClr val="000090"/>
                </a:solidFill>
              </a:rPr>
              <a:t>(reality: 0-4 might be build</a:t>
            </a:r>
            <a:r>
              <a:rPr lang="en-US" sz="1800" dirty="0" smtClean="0">
                <a:solidFill>
                  <a:srgbClr val="000090"/>
                </a:solidFill>
              </a:rPr>
              <a:t>)</a:t>
            </a:r>
          </a:p>
          <a:p>
            <a:pPr marL="457200" indent="-457200" algn="l">
              <a:buFont typeface="Arial"/>
              <a:buChar char="•"/>
            </a:pPr>
            <a:endParaRPr lang="en-US" sz="1800" dirty="0">
              <a:solidFill>
                <a:srgbClr val="000090"/>
              </a:solidFill>
            </a:endParaRPr>
          </a:p>
          <a:p>
            <a:pPr marL="457200" indent="-457200" algn="l">
              <a:buFont typeface="Arial"/>
              <a:buChar char="•"/>
            </a:pPr>
            <a:endParaRPr lang="en-US" sz="1800" dirty="0" smtClean="0">
              <a:solidFill>
                <a:srgbClr val="000090"/>
              </a:solidFill>
            </a:endParaRPr>
          </a:p>
          <a:p>
            <a:pPr marL="457200" indent="-457200" algn="l">
              <a:buFont typeface="Arial"/>
              <a:buChar char="•"/>
            </a:pPr>
            <a:endParaRPr lang="en-US" sz="1800" dirty="0">
              <a:solidFill>
                <a:srgbClr val="000090"/>
              </a:solidFill>
            </a:endParaRPr>
          </a:p>
          <a:p>
            <a:pPr marL="457200" indent="-457200" algn="l">
              <a:buFont typeface="Arial"/>
              <a:buChar char="•"/>
            </a:pPr>
            <a:endParaRPr lang="en-US" sz="1800" dirty="0" smtClean="0">
              <a:solidFill>
                <a:srgbClr val="000090"/>
              </a:solidFill>
            </a:endParaRPr>
          </a:p>
          <a:p>
            <a:pPr marL="457200" indent="-457200" algn="l">
              <a:buFont typeface="Arial"/>
              <a:buChar char="•"/>
            </a:pPr>
            <a:endParaRPr lang="en-US" sz="1800" dirty="0" smtClean="0">
              <a:solidFill>
                <a:srgbClr val="000090"/>
              </a:solidFill>
            </a:endParaRPr>
          </a:p>
          <a:p>
            <a:pPr marL="457200" indent="-457200" algn="l">
              <a:buFont typeface="Arial"/>
              <a:buChar char="•"/>
            </a:pPr>
            <a:endParaRPr lang="en-US" sz="1800" dirty="0" smtClean="0">
              <a:solidFill>
                <a:srgbClr val="000090"/>
              </a:solidFill>
            </a:endParaRPr>
          </a:p>
          <a:p>
            <a:pPr marL="457200" indent="-457200" algn="l">
              <a:buFont typeface="Arial"/>
              <a:buChar char="•"/>
            </a:pPr>
            <a:r>
              <a:rPr lang="en-US" sz="1800" dirty="0" smtClean="0">
                <a:solidFill>
                  <a:srgbClr val="000090"/>
                </a:solidFill>
              </a:rPr>
              <a:t>To first-order Ghosting is not affecting combinatorial background </a:t>
            </a:r>
            <a:r>
              <a:rPr lang="en-US" sz="1800" b="1" dirty="0">
                <a:solidFill>
                  <a:srgbClr val="000090"/>
                </a:solidFill>
              </a:rPr>
              <a:t>or</a:t>
            </a:r>
            <a:r>
              <a:rPr lang="en-US" sz="1800" dirty="0">
                <a:solidFill>
                  <a:srgbClr val="000090"/>
                </a:solidFill>
              </a:rPr>
              <a:t> S/B  </a:t>
            </a:r>
            <a:r>
              <a:rPr lang="en-US" sz="1800" dirty="0" smtClean="0">
                <a:solidFill>
                  <a:srgbClr val="000090"/>
                </a:solidFill>
              </a:rPr>
              <a:t>(~N</a:t>
            </a:r>
            <a:r>
              <a:rPr lang="en-US" sz="1800" baseline="30000" dirty="0" smtClean="0">
                <a:solidFill>
                  <a:srgbClr val="000090"/>
                </a:solidFill>
              </a:rPr>
              <a:t>2</a:t>
            </a:r>
            <a:r>
              <a:rPr lang="en-US" sz="1800" dirty="0" smtClean="0">
                <a:solidFill>
                  <a:srgbClr val="000090"/>
                </a:solidFill>
              </a:rPr>
              <a:t>, N = #tracks in TPC with HFT hits) [if we require tracks to have HFT hits].</a:t>
            </a:r>
          </a:p>
          <a:p>
            <a:pPr marL="914400" lvl="1" indent="-457200" algn="l">
              <a:buFont typeface="Arial"/>
              <a:buChar char="•"/>
            </a:pPr>
            <a:r>
              <a:rPr lang="en-US" sz="1400" dirty="0" smtClean="0">
                <a:solidFill>
                  <a:srgbClr val="000090"/>
                </a:solidFill>
              </a:rPr>
              <a:t>There will be second order, cut dependent effects though that might recover some signal from contaminated tracks. Here we ignore these effects and fully account for loss of signal due to ghosting (% loss of efficiency).</a:t>
            </a:r>
          </a:p>
          <a:p>
            <a:pPr marL="914400" lvl="1" indent="-457200" algn="l">
              <a:buFont typeface="Arial"/>
              <a:buChar char="•"/>
            </a:pPr>
            <a:endParaRPr lang="en-US" sz="1400" dirty="0" smtClean="0">
              <a:solidFill>
                <a:srgbClr val="000090"/>
              </a:solidFill>
            </a:endParaRPr>
          </a:p>
          <a:p>
            <a:pPr marL="457200" indent="-457200" algn="l">
              <a:buFont typeface="Arial"/>
              <a:buChar char="•"/>
            </a:pPr>
            <a:r>
              <a:rPr lang="en-US" sz="1800" dirty="0" smtClean="0">
                <a:solidFill>
                  <a:srgbClr val="000090"/>
                </a:solidFill>
              </a:rPr>
              <a:t>For now we can rely on </a:t>
            </a:r>
            <a:r>
              <a:rPr lang="en-US" sz="1800" dirty="0" err="1" smtClean="0">
                <a:solidFill>
                  <a:srgbClr val="000090"/>
                </a:solidFill>
              </a:rPr>
              <a:t>Yifei’s</a:t>
            </a:r>
            <a:r>
              <a:rPr lang="en-US" sz="1800" dirty="0" smtClean="0">
                <a:solidFill>
                  <a:srgbClr val="000090"/>
                </a:solidFill>
              </a:rPr>
              <a:t> CDR plots adapted/scaled for partial coverage using Jonathan’s acceptance/single-track-efficiency (with pileup) simulation results.</a:t>
            </a:r>
          </a:p>
          <a:p>
            <a:pPr algn="l"/>
            <a:r>
              <a:rPr lang="en-US" sz="2000" dirty="0" smtClean="0">
                <a:solidFill>
                  <a:srgbClr val="000090"/>
                </a:solidFill>
              </a:rPr>
              <a:t> </a:t>
            </a:r>
            <a:r>
              <a:rPr lang="en-US" sz="1600" dirty="0" smtClean="0">
                <a:solidFill>
                  <a:srgbClr val="000090"/>
                </a:solidFill>
                <a:hlinkClick r:id="rId2"/>
              </a:rPr>
              <a:t>http://</a:t>
            </a:r>
            <a:r>
              <a:rPr lang="en-US" sz="1600" dirty="0" err="1" smtClean="0">
                <a:solidFill>
                  <a:srgbClr val="000090"/>
                </a:solidFill>
                <a:hlinkClick r:id="rId2"/>
              </a:rPr>
              <a:t>www.star.bnl.gov</a:t>
            </a:r>
            <a:r>
              <a:rPr lang="en-US" sz="1600" dirty="0" smtClean="0">
                <a:solidFill>
                  <a:srgbClr val="000090"/>
                </a:solidFill>
                <a:hlinkClick r:id="rId2"/>
              </a:rPr>
              <a:t>/protected/</a:t>
            </a:r>
            <a:r>
              <a:rPr lang="en-US" sz="1600" dirty="0" err="1" smtClean="0">
                <a:solidFill>
                  <a:srgbClr val="000090"/>
                </a:solidFill>
                <a:hlinkClick r:id="rId2"/>
              </a:rPr>
              <a:t>lfspectra</a:t>
            </a:r>
            <a:r>
              <a:rPr lang="en-US" sz="1600" dirty="0" smtClean="0">
                <a:solidFill>
                  <a:srgbClr val="000090"/>
                </a:solidFill>
                <a:hlinkClick r:id="rId2"/>
              </a:rPr>
              <a:t>/</a:t>
            </a:r>
            <a:r>
              <a:rPr lang="en-US" sz="1600" dirty="0" err="1" smtClean="0">
                <a:solidFill>
                  <a:srgbClr val="000090"/>
                </a:solidFill>
                <a:hlinkClick r:id="rId2"/>
              </a:rPr>
              <a:t>yfzhang</a:t>
            </a:r>
            <a:r>
              <a:rPr lang="en-US" sz="1600" dirty="0" smtClean="0">
                <a:solidFill>
                  <a:srgbClr val="000090"/>
                </a:solidFill>
                <a:hlinkClick r:id="rId2"/>
              </a:rPr>
              <a:t>/</a:t>
            </a:r>
            <a:r>
              <a:rPr lang="en-US" sz="1600" dirty="0" err="1" smtClean="0">
                <a:solidFill>
                  <a:srgbClr val="000090"/>
                </a:solidFill>
                <a:hlinkClick r:id="rId2"/>
              </a:rPr>
              <a:t>hft</a:t>
            </a:r>
            <a:r>
              <a:rPr lang="en-US" sz="1600" dirty="0" smtClean="0">
                <a:solidFill>
                  <a:srgbClr val="000090"/>
                </a:solidFill>
                <a:hlinkClick r:id="rId2"/>
              </a:rPr>
              <a:t>/plots/CDR/</a:t>
            </a:r>
            <a:endParaRPr lang="en-US" sz="2000" dirty="0" smtClean="0">
              <a:solidFill>
                <a:srgbClr val="000090"/>
              </a:solidFill>
            </a:endParaRPr>
          </a:p>
          <a:p>
            <a:pPr lvl="2" algn="l"/>
            <a:endParaRPr lang="en-US" sz="1400" dirty="0" smtClean="0">
              <a:solidFill>
                <a:srgbClr val="000090"/>
              </a:solidFill>
            </a:endParaRPr>
          </a:p>
          <a:p>
            <a:pPr marL="914400" lvl="1" indent="-457200" algn="l">
              <a:buFont typeface="Arial"/>
              <a:buChar char="•"/>
            </a:pPr>
            <a:endParaRPr lang="en-US" sz="1600" dirty="0">
              <a:solidFill>
                <a:srgbClr val="000090"/>
              </a:solidFill>
            </a:endParaRPr>
          </a:p>
        </p:txBody>
      </p:sp>
      <p:sp>
        <p:nvSpPr>
          <p:cNvPr id="4" name="Slide Number Placeholder 3"/>
          <p:cNvSpPr>
            <a:spLocks noGrp="1"/>
          </p:cNvSpPr>
          <p:nvPr>
            <p:ph type="sldNum" sz="quarter" idx="12"/>
          </p:nvPr>
        </p:nvSpPr>
        <p:spPr/>
        <p:txBody>
          <a:bodyPr/>
          <a:lstStyle/>
          <a:p>
            <a:fld id="{99B0FE57-4D84-1943-94BC-AB0D480476DF}" type="slidenum">
              <a:rPr lang="en-US" smtClean="0"/>
              <a:t>2</a:t>
            </a:fld>
            <a:endParaRPr lang="en-US"/>
          </a:p>
        </p:txBody>
      </p:sp>
      <p:pic>
        <p:nvPicPr>
          <p:cNvPr id="5" name="Picture 13"/>
          <p:cNvPicPr>
            <a:picLocks noChangeAspect="1"/>
          </p:cNvPicPr>
          <p:nvPr/>
        </p:nvPicPr>
        <p:blipFill>
          <a:blip r:embed="rId3"/>
          <a:srcRect t="5640"/>
          <a:stretch>
            <a:fillRect/>
          </a:stretch>
        </p:blipFill>
        <p:spPr bwMode="auto">
          <a:xfrm>
            <a:off x="1032865" y="1786898"/>
            <a:ext cx="1469319" cy="1347191"/>
          </a:xfrm>
          <a:prstGeom prst="rect">
            <a:avLst/>
          </a:prstGeom>
          <a:noFill/>
          <a:ln w="9525">
            <a:noFill/>
            <a:miter lim="800000"/>
            <a:headEnd/>
            <a:tailEnd/>
          </a:ln>
        </p:spPr>
      </p:pic>
      <p:pic>
        <p:nvPicPr>
          <p:cNvPr id="6" name="Picture 9"/>
          <p:cNvPicPr>
            <a:picLocks noChangeAspect="1" noChangeArrowheads="1"/>
          </p:cNvPicPr>
          <p:nvPr/>
        </p:nvPicPr>
        <p:blipFill>
          <a:blip r:embed="rId4"/>
          <a:srcRect/>
          <a:stretch>
            <a:fillRect/>
          </a:stretch>
        </p:blipFill>
        <p:spPr bwMode="auto">
          <a:xfrm>
            <a:off x="5435482" y="1833502"/>
            <a:ext cx="1335721" cy="1269946"/>
          </a:xfrm>
          <a:prstGeom prst="rect">
            <a:avLst/>
          </a:prstGeom>
          <a:noFill/>
          <a:ln w="9525">
            <a:noFill/>
            <a:miter lim="800000"/>
            <a:headEnd/>
            <a:tailEnd/>
          </a:ln>
        </p:spPr>
      </p:pic>
      <p:sp>
        <p:nvSpPr>
          <p:cNvPr id="2" name="TextBox 1"/>
          <p:cNvSpPr txBox="1"/>
          <p:nvPr/>
        </p:nvSpPr>
        <p:spPr>
          <a:xfrm>
            <a:off x="647700" y="3134089"/>
            <a:ext cx="2615319" cy="338554"/>
          </a:xfrm>
          <a:prstGeom prst="rect">
            <a:avLst/>
          </a:prstGeom>
          <a:solidFill>
            <a:schemeClr val="accent1">
              <a:lumMod val="20000"/>
              <a:lumOff val="80000"/>
            </a:schemeClr>
          </a:solidFill>
          <a:ln>
            <a:solidFill>
              <a:schemeClr val="accent1">
                <a:lumMod val="20000"/>
                <a:lumOff val="80000"/>
              </a:schemeClr>
            </a:solidFill>
          </a:ln>
        </p:spPr>
        <p:txBody>
          <a:bodyPr wrap="none" rtlCol="0">
            <a:spAutoFit/>
          </a:bodyPr>
          <a:lstStyle/>
          <a:p>
            <a:r>
              <a:rPr lang="en-US" sz="1600" dirty="0" smtClean="0"/>
              <a:t>Mercedes </a:t>
            </a:r>
            <a:r>
              <a:rPr lang="en-US" sz="1600" dirty="0" err="1" smtClean="0"/>
              <a:t>config</a:t>
            </a:r>
            <a:r>
              <a:rPr lang="en-US" sz="1600" dirty="0" smtClean="0"/>
              <a:t>. – low </a:t>
            </a:r>
            <a:r>
              <a:rPr lang="en-US" sz="1600" dirty="0" err="1" smtClean="0"/>
              <a:t>pt</a:t>
            </a:r>
            <a:r>
              <a:rPr lang="en-US" sz="1600" dirty="0" smtClean="0"/>
              <a:t> D0</a:t>
            </a:r>
            <a:endParaRPr lang="en-US" sz="1600" dirty="0"/>
          </a:p>
        </p:txBody>
      </p:sp>
      <p:sp>
        <p:nvSpPr>
          <p:cNvPr id="7" name="TextBox 6"/>
          <p:cNvSpPr txBox="1"/>
          <p:nvPr/>
        </p:nvSpPr>
        <p:spPr>
          <a:xfrm>
            <a:off x="4843385" y="3134089"/>
            <a:ext cx="2556609" cy="338554"/>
          </a:xfrm>
          <a:prstGeom prst="rect">
            <a:avLst/>
          </a:prstGeom>
          <a:solidFill>
            <a:schemeClr val="accent1">
              <a:lumMod val="20000"/>
              <a:lumOff val="80000"/>
            </a:schemeClr>
          </a:solidFill>
          <a:ln>
            <a:solidFill>
              <a:schemeClr val="accent1">
                <a:lumMod val="20000"/>
                <a:lumOff val="80000"/>
              </a:schemeClr>
            </a:solidFill>
          </a:ln>
        </p:spPr>
        <p:txBody>
          <a:bodyPr wrap="none" rtlCol="0">
            <a:spAutoFit/>
          </a:bodyPr>
          <a:lstStyle/>
          <a:p>
            <a:r>
              <a:rPr lang="en-US" sz="1600" dirty="0" smtClean="0"/>
              <a:t>Joined </a:t>
            </a:r>
            <a:r>
              <a:rPr lang="en-US" sz="1600" dirty="0" err="1" smtClean="0"/>
              <a:t>config</a:t>
            </a:r>
            <a:r>
              <a:rPr lang="en-US" sz="1600" dirty="0" smtClean="0"/>
              <a:t>. – higher </a:t>
            </a:r>
            <a:r>
              <a:rPr lang="en-US" sz="1600" dirty="0" err="1" smtClean="0"/>
              <a:t>pt</a:t>
            </a:r>
            <a:r>
              <a:rPr lang="en-US" sz="1600" dirty="0" smtClean="0"/>
              <a:t> D0</a:t>
            </a:r>
            <a:endParaRPr lang="en-US" sz="1600" dirty="0"/>
          </a:p>
        </p:txBody>
      </p:sp>
    </p:spTree>
    <p:extLst>
      <p:ext uri="{BB962C8B-B14F-4D97-AF65-F5344CB8AC3E}">
        <p14:creationId xmlns:p14="http://schemas.microsoft.com/office/powerpoint/2010/main" val="726198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7700" y="302924"/>
            <a:ext cx="7772400" cy="1583464"/>
          </a:xfrm>
        </p:spPr>
        <p:txBody>
          <a:bodyPr>
            <a:normAutofit/>
          </a:bodyPr>
          <a:lstStyle/>
          <a:p>
            <a:pPr marL="457200" indent="-457200" algn="l">
              <a:buFont typeface="Arial"/>
              <a:buChar char="•"/>
            </a:pPr>
            <a:r>
              <a:rPr lang="en-US" sz="2000" dirty="0" smtClean="0">
                <a:solidFill>
                  <a:srgbClr val="000090"/>
                </a:solidFill>
              </a:rPr>
              <a:t>Single track efficiency (STE) changes about ~10% for all </a:t>
            </a:r>
            <a:r>
              <a:rPr lang="en-US" sz="2000" dirty="0" err="1" smtClean="0">
                <a:solidFill>
                  <a:srgbClr val="000090"/>
                </a:solidFill>
              </a:rPr>
              <a:t>pt</a:t>
            </a:r>
            <a:r>
              <a:rPr lang="en-US" sz="2000" dirty="0" smtClean="0">
                <a:solidFill>
                  <a:srgbClr val="000090"/>
                </a:solidFill>
              </a:rPr>
              <a:t> (from ~80%-&gt;70%, see fig below), so impact on D0 signal is ~15% (or multiplication factor .85)</a:t>
            </a:r>
          </a:p>
        </p:txBody>
      </p:sp>
      <p:sp>
        <p:nvSpPr>
          <p:cNvPr id="4" name="Slide Number Placeholder 3"/>
          <p:cNvSpPr>
            <a:spLocks noGrp="1"/>
          </p:cNvSpPr>
          <p:nvPr>
            <p:ph type="sldNum" sz="quarter" idx="12"/>
          </p:nvPr>
        </p:nvSpPr>
        <p:spPr/>
        <p:txBody>
          <a:bodyPr/>
          <a:lstStyle/>
          <a:p>
            <a:fld id="{99B0FE57-4D84-1943-94BC-AB0D480476DF}" type="slidenum">
              <a:rPr lang="en-US" smtClean="0"/>
              <a:t>3</a:t>
            </a:fld>
            <a:endParaRPr lang="en-US"/>
          </a:p>
        </p:txBody>
      </p:sp>
      <p:grpSp>
        <p:nvGrpSpPr>
          <p:cNvPr id="5" name="Group 4"/>
          <p:cNvGrpSpPr/>
          <p:nvPr/>
        </p:nvGrpSpPr>
        <p:grpSpPr>
          <a:xfrm>
            <a:off x="1485738" y="2100395"/>
            <a:ext cx="6722152" cy="4255955"/>
            <a:chOff x="93217" y="641866"/>
            <a:chExt cx="8900730" cy="6214579"/>
          </a:xfrm>
        </p:grpSpPr>
        <p:pic>
          <p:nvPicPr>
            <p:cNvPr id="6" name="Picture 5"/>
            <p:cNvPicPr>
              <a:picLocks noChangeAspect="1"/>
            </p:cNvPicPr>
            <p:nvPr/>
          </p:nvPicPr>
          <p:blipFill rotWithShape="1">
            <a:blip r:embed="rId2"/>
            <a:srcRect l="3373" r="52850"/>
            <a:stretch/>
          </p:blipFill>
          <p:spPr>
            <a:xfrm>
              <a:off x="93217" y="1011198"/>
              <a:ext cx="3647113" cy="4362615"/>
            </a:xfrm>
            <a:prstGeom prst="rect">
              <a:avLst/>
            </a:prstGeom>
          </p:spPr>
        </p:pic>
        <p:sp>
          <p:nvSpPr>
            <p:cNvPr id="7" name="TextBox 6"/>
            <p:cNvSpPr txBox="1"/>
            <p:nvPr/>
          </p:nvSpPr>
          <p:spPr>
            <a:xfrm>
              <a:off x="3175000" y="641866"/>
              <a:ext cx="5183969" cy="531086"/>
            </a:xfrm>
            <a:prstGeom prst="rect">
              <a:avLst/>
            </a:prstGeom>
            <a:noFill/>
          </p:spPr>
          <p:txBody>
            <a:bodyPr wrap="none" rtlCol="0">
              <a:spAutoFit/>
            </a:bodyPr>
            <a:lstStyle/>
            <a:p>
              <a:r>
                <a:rPr lang="en-US" sz="1400" dirty="0" smtClean="0"/>
                <a:t>Jonathan’s single track efficiency detailed</a:t>
              </a:r>
              <a:endParaRPr lang="en-US" sz="1400" dirty="0"/>
            </a:p>
          </p:txBody>
        </p:sp>
        <p:sp>
          <p:nvSpPr>
            <p:cNvPr id="8" name="TextBox 7"/>
            <p:cNvSpPr txBox="1"/>
            <p:nvPr/>
          </p:nvSpPr>
          <p:spPr>
            <a:xfrm>
              <a:off x="3740330" y="5953600"/>
              <a:ext cx="4759402" cy="902845"/>
            </a:xfrm>
            <a:prstGeom prst="rect">
              <a:avLst/>
            </a:prstGeom>
            <a:noFill/>
          </p:spPr>
          <p:txBody>
            <a:bodyPr wrap="none" rtlCol="0">
              <a:spAutoFit/>
            </a:bodyPr>
            <a:lstStyle/>
            <a:p>
              <a:pPr marL="285750" indent="-285750">
                <a:buFont typeface="Arial"/>
                <a:buChar char="•"/>
              </a:pPr>
              <a:r>
                <a:rPr lang="en-US" sz="1400" dirty="0" smtClean="0"/>
                <a:t>Curves are for ALL particle species</a:t>
              </a:r>
            </a:p>
            <a:p>
              <a:pPr marL="285750" indent="-285750">
                <a:buFont typeface="Arial"/>
                <a:buChar char="•"/>
              </a:pPr>
              <a:r>
                <a:rPr lang="en-US" sz="1400" dirty="0" smtClean="0">
                  <a:solidFill>
                    <a:srgbClr val="FF0000"/>
                  </a:solidFill>
                </a:rPr>
                <a:t>Red</a:t>
              </a:r>
              <a:r>
                <a:rPr lang="en-US" sz="1400" dirty="0" smtClean="0"/>
                <a:t> point are closer to real pileup</a:t>
              </a:r>
              <a:endParaRPr lang="en-US" sz="1400" dirty="0"/>
            </a:p>
          </p:txBody>
        </p:sp>
        <p:pic>
          <p:nvPicPr>
            <p:cNvPr id="9" name="Picture 8"/>
            <p:cNvPicPr>
              <a:picLocks noChangeAspect="1"/>
            </p:cNvPicPr>
            <p:nvPr/>
          </p:nvPicPr>
          <p:blipFill>
            <a:blip r:embed="rId3"/>
            <a:stretch>
              <a:fillRect/>
            </a:stretch>
          </p:blipFill>
          <p:spPr>
            <a:xfrm>
              <a:off x="4282247" y="1721901"/>
              <a:ext cx="4711700" cy="3378200"/>
            </a:xfrm>
            <a:prstGeom prst="rect">
              <a:avLst/>
            </a:prstGeom>
          </p:spPr>
        </p:pic>
        <p:sp>
          <p:nvSpPr>
            <p:cNvPr id="10" name="TextBox 9"/>
            <p:cNvSpPr txBox="1"/>
            <p:nvPr/>
          </p:nvSpPr>
          <p:spPr>
            <a:xfrm>
              <a:off x="978779" y="1043354"/>
              <a:ext cx="1304339" cy="369333"/>
            </a:xfrm>
            <a:prstGeom prst="rect">
              <a:avLst/>
            </a:prstGeom>
            <a:noFill/>
          </p:spPr>
          <p:txBody>
            <a:bodyPr wrap="none" rtlCol="0">
              <a:spAutoFit/>
            </a:bodyPr>
            <a:lstStyle/>
            <a:p>
              <a:r>
                <a:rPr lang="en-US" dirty="0" smtClean="0">
                  <a:solidFill>
                    <a:srgbClr val="FF0000"/>
                  </a:solidFill>
                </a:rPr>
                <a:t>PROTOTYPE</a:t>
              </a:r>
              <a:endParaRPr lang="en-US" dirty="0">
                <a:solidFill>
                  <a:srgbClr val="FF0000"/>
                </a:solidFill>
              </a:endParaRPr>
            </a:p>
          </p:txBody>
        </p:sp>
      </p:grpSp>
    </p:spTree>
    <p:extLst>
      <p:ext uri="{BB962C8B-B14F-4D97-AF65-F5344CB8AC3E}">
        <p14:creationId xmlns:p14="http://schemas.microsoft.com/office/powerpoint/2010/main" val="2086585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9975" y="302782"/>
            <a:ext cx="7772400" cy="6262977"/>
          </a:xfrm>
        </p:spPr>
        <p:txBody>
          <a:bodyPr>
            <a:normAutofit/>
          </a:bodyPr>
          <a:lstStyle/>
          <a:p>
            <a:pPr marL="457200" indent="-457200" algn="l">
              <a:buFont typeface="Arial"/>
              <a:buChar char="•"/>
            </a:pPr>
            <a:r>
              <a:rPr lang="en-US" sz="2000" dirty="0" smtClean="0">
                <a:solidFill>
                  <a:srgbClr val="000090"/>
                </a:solidFill>
              </a:rPr>
              <a:t>For Mercedes/Joined configuration we have geometrical acceptance (ACC) penalty for D0s</a:t>
            </a:r>
          </a:p>
          <a:p>
            <a:pPr marL="1371600" lvl="2" indent="-457200" algn="l">
              <a:buFont typeface="Arial"/>
              <a:buChar char="•"/>
            </a:pPr>
            <a:r>
              <a:rPr lang="en-US" sz="1400" dirty="0" smtClean="0">
                <a:solidFill>
                  <a:srgbClr val="000090"/>
                </a:solidFill>
              </a:rPr>
              <a:t>Mercedes is to get &lt;</a:t>
            </a:r>
            <a:r>
              <a:rPr lang="en-US" sz="1400" dirty="0" err="1" smtClean="0">
                <a:solidFill>
                  <a:srgbClr val="000090"/>
                </a:solidFill>
              </a:rPr>
              <a:t>pt</a:t>
            </a:r>
            <a:r>
              <a:rPr lang="en-US" sz="1400" dirty="0" smtClean="0">
                <a:solidFill>
                  <a:srgbClr val="000090"/>
                </a:solidFill>
              </a:rPr>
              <a:t>&gt;~1 </a:t>
            </a:r>
            <a:r>
              <a:rPr lang="en-US" sz="1400" dirty="0" err="1" smtClean="0">
                <a:solidFill>
                  <a:srgbClr val="000090"/>
                </a:solidFill>
              </a:rPr>
              <a:t>GeV</a:t>
            </a:r>
            <a:r>
              <a:rPr lang="en-US" sz="1400" dirty="0" smtClean="0">
                <a:solidFill>
                  <a:srgbClr val="000090"/>
                </a:solidFill>
              </a:rPr>
              <a:t>/c, Joined for </a:t>
            </a:r>
            <a:r>
              <a:rPr lang="en-US" sz="1400" dirty="0" err="1" smtClean="0">
                <a:solidFill>
                  <a:srgbClr val="000090"/>
                </a:solidFill>
              </a:rPr>
              <a:t>pt</a:t>
            </a:r>
            <a:r>
              <a:rPr lang="en-US" sz="1400" dirty="0" smtClean="0">
                <a:solidFill>
                  <a:srgbClr val="000090"/>
                </a:solidFill>
              </a:rPr>
              <a:t>&gt;=3 </a:t>
            </a:r>
            <a:r>
              <a:rPr lang="en-US" sz="1400" dirty="0" err="1" smtClean="0">
                <a:solidFill>
                  <a:srgbClr val="000090"/>
                </a:solidFill>
              </a:rPr>
              <a:t>GeV</a:t>
            </a:r>
            <a:r>
              <a:rPr lang="en-US" sz="1400" dirty="0" smtClean="0">
                <a:solidFill>
                  <a:srgbClr val="000090"/>
                </a:solidFill>
              </a:rPr>
              <a:t>/c</a:t>
            </a:r>
          </a:p>
          <a:p>
            <a:pPr marL="1371600" lvl="2" indent="-457200" algn="l">
              <a:buFont typeface="Arial"/>
              <a:buChar char="•"/>
            </a:pPr>
            <a:r>
              <a:rPr lang="en-US" sz="1400" dirty="0" smtClean="0">
                <a:solidFill>
                  <a:srgbClr val="000090"/>
                </a:solidFill>
              </a:rPr>
              <a:t>Hand wave estimation {ignoring decay angular correlations} (3/10)</a:t>
            </a:r>
            <a:r>
              <a:rPr lang="en-US" sz="1400" baseline="30000" dirty="0" smtClean="0">
                <a:solidFill>
                  <a:srgbClr val="000090"/>
                </a:solidFill>
              </a:rPr>
              <a:t>2</a:t>
            </a:r>
            <a:r>
              <a:rPr lang="en-US" sz="1400" dirty="0" smtClean="0">
                <a:solidFill>
                  <a:srgbClr val="000090"/>
                </a:solidFill>
              </a:rPr>
              <a:t> = ~ 10% @ sweet spot of  </a:t>
            </a:r>
            <a:r>
              <a:rPr lang="en-US" sz="1400" dirty="0" err="1" smtClean="0">
                <a:solidFill>
                  <a:srgbClr val="000090"/>
                </a:solidFill>
              </a:rPr>
              <a:t>pt</a:t>
            </a:r>
            <a:r>
              <a:rPr lang="en-US" sz="1400" dirty="0" smtClean="0">
                <a:solidFill>
                  <a:srgbClr val="000090"/>
                </a:solidFill>
              </a:rPr>
              <a:t>=1 </a:t>
            </a:r>
            <a:r>
              <a:rPr lang="en-US" sz="1400" dirty="0" err="1" smtClean="0">
                <a:solidFill>
                  <a:srgbClr val="000090"/>
                </a:solidFill>
              </a:rPr>
              <a:t>GeV</a:t>
            </a:r>
            <a:r>
              <a:rPr lang="en-US" sz="1400" dirty="0" smtClean="0">
                <a:solidFill>
                  <a:srgbClr val="000090"/>
                </a:solidFill>
              </a:rPr>
              <a:t>/c for Mercedes and 10% for </a:t>
            </a:r>
            <a:r>
              <a:rPr lang="en-US" sz="1400" dirty="0" err="1" smtClean="0">
                <a:solidFill>
                  <a:srgbClr val="000090"/>
                </a:solidFill>
              </a:rPr>
              <a:t>pt</a:t>
            </a:r>
            <a:r>
              <a:rPr lang="en-US" sz="1400" dirty="0" smtClean="0">
                <a:solidFill>
                  <a:srgbClr val="000090"/>
                </a:solidFill>
              </a:rPr>
              <a:t>=&gt;5 </a:t>
            </a:r>
            <a:r>
              <a:rPr lang="en-US" sz="1400" dirty="0" err="1" smtClean="0">
                <a:solidFill>
                  <a:srgbClr val="000090"/>
                </a:solidFill>
              </a:rPr>
              <a:t>GeV</a:t>
            </a:r>
            <a:r>
              <a:rPr lang="en-US" sz="1400" dirty="0" smtClean="0">
                <a:solidFill>
                  <a:srgbClr val="000090"/>
                </a:solidFill>
              </a:rPr>
              <a:t>/c in Joined configuration </a:t>
            </a:r>
            <a:r>
              <a:rPr lang="en-US" sz="1400" b="1" dirty="0" smtClean="0">
                <a:solidFill>
                  <a:srgbClr val="000090"/>
                </a:solidFill>
              </a:rPr>
              <a:t>only. </a:t>
            </a:r>
            <a:r>
              <a:rPr lang="en-US" sz="1400" dirty="0" smtClean="0">
                <a:solidFill>
                  <a:srgbClr val="000090"/>
                </a:solidFill>
              </a:rPr>
              <a:t>In all other </a:t>
            </a:r>
            <a:r>
              <a:rPr lang="en-US" sz="1400" dirty="0" err="1" smtClean="0">
                <a:solidFill>
                  <a:srgbClr val="000090"/>
                </a:solidFill>
              </a:rPr>
              <a:t>pt</a:t>
            </a:r>
            <a:r>
              <a:rPr lang="en-US" sz="1400" dirty="0" smtClean="0">
                <a:solidFill>
                  <a:srgbClr val="000090"/>
                </a:solidFill>
              </a:rPr>
              <a:t> one needs to read the STE and ACC curves.</a:t>
            </a:r>
            <a:endParaRPr lang="en-US" sz="1400" b="1" dirty="0" smtClean="0">
              <a:solidFill>
                <a:srgbClr val="000090"/>
              </a:solidFill>
            </a:endParaRPr>
          </a:p>
          <a:p>
            <a:pPr marL="1371600" lvl="2" indent="-457200" algn="l">
              <a:buFont typeface="Arial"/>
              <a:buChar char="•"/>
            </a:pPr>
            <a:r>
              <a:rPr lang="en-US" sz="1400" dirty="0" smtClean="0">
                <a:solidFill>
                  <a:srgbClr val="000090"/>
                </a:solidFill>
              </a:rPr>
              <a:t>For Realistic/GEANT estimation from Jonathan (see plots below).</a:t>
            </a:r>
          </a:p>
          <a:p>
            <a:pPr marL="1371600" lvl="2" indent="-457200" algn="l">
              <a:buFont typeface="Arial"/>
              <a:buChar char="•"/>
            </a:pPr>
            <a:r>
              <a:rPr lang="en-US" sz="1400" dirty="0" err="1" smtClean="0">
                <a:solidFill>
                  <a:srgbClr val="000090"/>
                </a:solidFill>
              </a:rPr>
              <a:t>Hao</a:t>
            </a:r>
            <a:r>
              <a:rPr lang="en-US" sz="1400" dirty="0" smtClean="0">
                <a:solidFill>
                  <a:srgbClr val="000090"/>
                </a:solidFill>
              </a:rPr>
              <a:t> will pin this down precisely with full simulations</a:t>
            </a:r>
          </a:p>
          <a:p>
            <a:pPr marL="1371600" lvl="2" indent="-457200" algn="l">
              <a:buFont typeface="Arial"/>
              <a:buChar char="•"/>
            </a:pPr>
            <a:r>
              <a:rPr lang="en-US" sz="1400" dirty="0" smtClean="0">
                <a:solidFill>
                  <a:srgbClr val="000090"/>
                </a:solidFill>
              </a:rPr>
              <a:t>Acceptance doesn’t affect S/(S+B) but lowers signal significance S/</a:t>
            </a:r>
            <a:r>
              <a:rPr lang="en-US" sz="1400" dirty="0" err="1" smtClean="0">
                <a:solidFill>
                  <a:srgbClr val="000090"/>
                </a:solidFill>
              </a:rPr>
              <a:t>sqrt</a:t>
            </a:r>
            <a:r>
              <a:rPr lang="en-US" sz="1400" dirty="0" smtClean="0">
                <a:solidFill>
                  <a:srgbClr val="000090"/>
                </a:solidFill>
              </a:rPr>
              <a:t>(S+B) by ~3/10</a:t>
            </a:r>
          </a:p>
          <a:p>
            <a:pPr lvl="2" algn="l"/>
            <a:endParaRPr lang="en-US" sz="1400" dirty="0" smtClean="0">
              <a:solidFill>
                <a:srgbClr val="000090"/>
              </a:solidFill>
            </a:endParaRPr>
          </a:p>
          <a:p>
            <a:pPr marL="914400" lvl="1" indent="-457200" algn="l">
              <a:buFont typeface="Arial"/>
              <a:buChar char="•"/>
            </a:pPr>
            <a:endParaRPr lang="en-US" sz="1600" dirty="0">
              <a:solidFill>
                <a:srgbClr val="000090"/>
              </a:solidFill>
            </a:endParaRPr>
          </a:p>
        </p:txBody>
      </p:sp>
      <p:sp>
        <p:nvSpPr>
          <p:cNvPr id="4" name="Slide Number Placeholder 3"/>
          <p:cNvSpPr>
            <a:spLocks noGrp="1"/>
          </p:cNvSpPr>
          <p:nvPr>
            <p:ph type="sldNum" sz="quarter" idx="12"/>
          </p:nvPr>
        </p:nvSpPr>
        <p:spPr/>
        <p:txBody>
          <a:bodyPr/>
          <a:lstStyle/>
          <a:p>
            <a:fld id="{99B0FE57-4D84-1943-94BC-AB0D480476DF}" type="slidenum">
              <a:rPr lang="en-US" smtClean="0"/>
              <a:t>4</a:t>
            </a:fld>
            <a:endParaRPr lang="en-US"/>
          </a:p>
        </p:txBody>
      </p:sp>
      <p:grpSp>
        <p:nvGrpSpPr>
          <p:cNvPr id="11" name="Group 10"/>
          <p:cNvGrpSpPr/>
          <p:nvPr/>
        </p:nvGrpSpPr>
        <p:grpSpPr>
          <a:xfrm>
            <a:off x="989784" y="3168573"/>
            <a:ext cx="7256982" cy="3405567"/>
            <a:chOff x="0" y="1299030"/>
            <a:chExt cx="8975130" cy="4671814"/>
          </a:xfrm>
        </p:grpSpPr>
        <p:pic>
          <p:nvPicPr>
            <p:cNvPr id="12" name="Picture 11" descr="Breakdown_Mercedes_4Spiros_ptProj.pmg.png"/>
            <p:cNvPicPr>
              <a:picLocks noChangeAspect="1"/>
            </p:cNvPicPr>
            <p:nvPr/>
          </p:nvPicPr>
          <p:blipFill>
            <a:blip r:embed="rId2"/>
            <a:stretch>
              <a:fillRect/>
            </a:stretch>
          </p:blipFill>
          <p:spPr>
            <a:xfrm>
              <a:off x="0" y="1299030"/>
              <a:ext cx="4518442" cy="4244597"/>
            </a:xfrm>
            <a:prstGeom prst="rect">
              <a:avLst/>
            </a:prstGeom>
          </p:spPr>
        </p:pic>
        <p:pic>
          <p:nvPicPr>
            <p:cNvPr id="13" name="Picture 12" descr="Breakdown_Joined_4Spiros_ptProj.png"/>
            <p:cNvPicPr>
              <a:picLocks noChangeAspect="1"/>
            </p:cNvPicPr>
            <p:nvPr/>
          </p:nvPicPr>
          <p:blipFill>
            <a:blip r:embed="rId3"/>
            <a:stretch>
              <a:fillRect/>
            </a:stretch>
          </p:blipFill>
          <p:spPr>
            <a:xfrm>
              <a:off x="4456690" y="1299031"/>
              <a:ext cx="4518440" cy="4244596"/>
            </a:xfrm>
            <a:prstGeom prst="rect">
              <a:avLst/>
            </a:prstGeom>
          </p:spPr>
        </p:pic>
        <p:sp>
          <p:nvSpPr>
            <p:cNvPr id="15" name="Oval 14"/>
            <p:cNvSpPr/>
            <p:nvPr/>
          </p:nvSpPr>
          <p:spPr>
            <a:xfrm>
              <a:off x="1293385" y="2295224"/>
              <a:ext cx="873909" cy="44273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874750" y="2085509"/>
              <a:ext cx="1794426" cy="103692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693723" y="2753105"/>
              <a:ext cx="1179628" cy="506656"/>
            </a:xfrm>
            <a:prstGeom prst="rect">
              <a:avLst/>
            </a:prstGeom>
            <a:solidFill>
              <a:schemeClr val="tx2">
                <a:lumMod val="20000"/>
                <a:lumOff val="80000"/>
              </a:schemeClr>
            </a:solidFill>
            <a:ln>
              <a:solidFill>
                <a:srgbClr val="FF0000"/>
              </a:solidFill>
            </a:ln>
          </p:spPr>
          <p:txBody>
            <a:bodyPr wrap="none" rtlCol="0">
              <a:spAutoFit/>
            </a:bodyPr>
            <a:lstStyle/>
            <a:p>
              <a:r>
                <a:rPr lang="en-US" b="1" dirty="0">
                  <a:solidFill>
                    <a:srgbClr val="0000FF"/>
                  </a:solidFill>
                </a:rPr>
                <a:t>|</a:t>
              </a:r>
              <a:r>
                <a:rPr lang="en-US" b="1" dirty="0" smtClean="0">
                  <a:solidFill>
                    <a:srgbClr val="0000FF"/>
                  </a:solidFill>
                  <a:latin typeface="Symbol" charset="2"/>
                  <a:cs typeface="Symbol" charset="2"/>
                </a:rPr>
                <a:t>h</a:t>
              </a:r>
              <a:r>
                <a:rPr lang="en-US" b="1" dirty="0">
                  <a:solidFill>
                    <a:srgbClr val="0000FF"/>
                  </a:solidFill>
                </a:rPr>
                <a:t>|</a:t>
              </a:r>
              <a:r>
                <a:rPr lang="en-US" b="1" dirty="0" smtClean="0">
                  <a:solidFill>
                    <a:srgbClr val="0000FF"/>
                  </a:solidFill>
                </a:rPr>
                <a:t>&lt;0.5</a:t>
              </a:r>
              <a:endParaRPr lang="en-US" b="1" dirty="0">
                <a:solidFill>
                  <a:srgbClr val="0000FF"/>
                </a:solidFill>
              </a:endParaRPr>
            </a:p>
          </p:txBody>
        </p:sp>
        <p:sp>
          <p:nvSpPr>
            <p:cNvPr id="18" name="TextBox 17"/>
            <p:cNvSpPr txBox="1"/>
            <p:nvPr/>
          </p:nvSpPr>
          <p:spPr>
            <a:xfrm>
              <a:off x="1293385" y="5506410"/>
              <a:ext cx="3782437" cy="464434"/>
            </a:xfrm>
            <a:prstGeom prst="rect">
              <a:avLst/>
            </a:prstGeom>
            <a:noFill/>
          </p:spPr>
          <p:txBody>
            <a:bodyPr wrap="none" rtlCol="0">
              <a:spAutoFit/>
            </a:bodyPr>
            <a:lstStyle/>
            <a:p>
              <a:r>
                <a:rPr lang="en-US" sz="1600" dirty="0" smtClean="0"/>
                <a:t>Indeed sweet spots are about 10%</a:t>
              </a:r>
              <a:endParaRPr lang="en-US" sz="1600" dirty="0"/>
            </a:p>
          </p:txBody>
        </p:sp>
      </p:grpSp>
    </p:spTree>
    <p:extLst>
      <p:ext uri="{BB962C8B-B14F-4D97-AF65-F5344CB8AC3E}">
        <p14:creationId xmlns:p14="http://schemas.microsoft.com/office/powerpoint/2010/main" val="1111038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6135" y="464323"/>
            <a:ext cx="7772400" cy="5689600"/>
          </a:xfrm>
        </p:spPr>
        <p:txBody>
          <a:bodyPr>
            <a:normAutofit/>
          </a:bodyPr>
          <a:lstStyle/>
          <a:p>
            <a:pPr algn="l"/>
            <a:r>
              <a:rPr lang="en-US" sz="2000" b="1" dirty="0" smtClean="0">
                <a:solidFill>
                  <a:srgbClr val="000090"/>
                </a:solidFill>
                <a:latin typeface="Comic Sans MS"/>
                <a:cs typeface="Comic Sans MS"/>
              </a:rPr>
              <a:t>Rough estimates</a:t>
            </a:r>
            <a:r>
              <a:rPr lang="en-US" sz="1800" dirty="0" smtClean="0">
                <a:solidFill>
                  <a:srgbClr val="000090"/>
                </a:solidFill>
                <a:latin typeface="Comic Sans MS"/>
                <a:cs typeface="Comic Sans MS"/>
              </a:rPr>
              <a:t>:</a:t>
            </a:r>
          </a:p>
          <a:p>
            <a:pPr algn="l"/>
            <a:endParaRPr lang="en-US" sz="1800" dirty="0">
              <a:solidFill>
                <a:srgbClr val="000090"/>
              </a:solidFill>
              <a:latin typeface="Comic Sans MS"/>
              <a:cs typeface="Comic Sans MS"/>
            </a:endParaRPr>
          </a:p>
          <a:p>
            <a:pPr marL="457200" indent="-457200" algn="l">
              <a:buFont typeface="Arial"/>
              <a:buChar char="•"/>
            </a:pPr>
            <a:r>
              <a:rPr lang="en-US" sz="1600" dirty="0" smtClean="0">
                <a:solidFill>
                  <a:srgbClr val="000090"/>
                </a:solidFill>
                <a:latin typeface="Comic Sans MS"/>
                <a:cs typeface="Comic Sans MS"/>
              </a:rPr>
              <a:t>For 500 Million </a:t>
            </a:r>
            <a:r>
              <a:rPr lang="en-US" sz="1600" dirty="0" err="1" smtClean="0">
                <a:solidFill>
                  <a:srgbClr val="000090"/>
                </a:solidFill>
                <a:latin typeface="Comic Sans MS"/>
                <a:cs typeface="Comic Sans MS"/>
              </a:rPr>
              <a:t>AuAu</a:t>
            </a:r>
            <a:r>
              <a:rPr lang="en-US" sz="1600" dirty="0" smtClean="0">
                <a:solidFill>
                  <a:srgbClr val="000090"/>
                </a:solidFill>
                <a:latin typeface="Comic Sans MS"/>
                <a:cs typeface="Comic Sans MS"/>
              </a:rPr>
              <a:t> 200 </a:t>
            </a:r>
            <a:r>
              <a:rPr lang="en-US" sz="1600" dirty="0" err="1" smtClean="0">
                <a:solidFill>
                  <a:srgbClr val="000090"/>
                </a:solidFill>
                <a:latin typeface="Comic Sans MS"/>
                <a:cs typeface="Comic Sans MS"/>
              </a:rPr>
              <a:t>GeV</a:t>
            </a:r>
            <a:r>
              <a:rPr lang="en-US" sz="1600" dirty="0" smtClean="0">
                <a:solidFill>
                  <a:srgbClr val="000090"/>
                </a:solidFill>
                <a:latin typeface="Comic Sans MS"/>
                <a:cs typeface="Comic Sans MS"/>
              </a:rPr>
              <a:t> events (CDR plot input). </a:t>
            </a:r>
            <a:endParaRPr lang="en-US" sz="1600" dirty="0" smtClean="0">
              <a:solidFill>
                <a:srgbClr val="000090"/>
              </a:solidFill>
              <a:latin typeface="Comic Sans MS"/>
              <a:cs typeface="Comic Sans MS"/>
            </a:endParaRPr>
          </a:p>
          <a:p>
            <a:pPr marL="914400" lvl="1" indent="-457200" algn="l">
              <a:buFont typeface="Arial"/>
              <a:buChar char="•"/>
            </a:pPr>
            <a:r>
              <a:rPr lang="en-US" sz="1400" dirty="0" smtClean="0">
                <a:solidFill>
                  <a:srgbClr val="000090"/>
                </a:solidFill>
                <a:latin typeface="Comic Sans MS"/>
                <a:cs typeface="Comic Sans MS"/>
              </a:rPr>
              <a:t>This </a:t>
            </a:r>
            <a:r>
              <a:rPr lang="en-US" sz="1400" dirty="0" smtClean="0">
                <a:solidFill>
                  <a:srgbClr val="000090"/>
                </a:solidFill>
                <a:latin typeface="Comic Sans MS"/>
                <a:cs typeface="Comic Sans MS"/>
              </a:rPr>
              <a:t>can</a:t>
            </a:r>
            <a:r>
              <a:rPr lang="en-US" sz="1400" dirty="0" smtClean="0">
                <a:solidFill>
                  <a:srgbClr val="000090"/>
                </a:solidFill>
                <a:latin typeface="Comic Sans MS"/>
                <a:cs typeface="Comic Sans MS"/>
              </a:rPr>
              <a:t> </a:t>
            </a:r>
            <a:r>
              <a:rPr lang="en-US" sz="1400" dirty="0" smtClean="0">
                <a:solidFill>
                  <a:srgbClr val="000090"/>
                </a:solidFill>
                <a:latin typeface="Comic Sans MS"/>
                <a:cs typeface="Comic Sans MS"/>
              </a:rPr>
              <a:t>be a couple of weeks running time in Run-13 provided things are not going to be terribly wrong</a:t>
            </a:r>
            <a:r>
              <a:rPr lang="en-US" sz="1400" dirty="0" smtClean="0">
                <a:solidFill>
                  <a:srgbClr val="000090"/>
                </a:solidFill>
                <a:latin typeface="Comic Sans MS"/>
                <a:cs typeface="Comic Sans MS"/>
              </a:rPr>
              <a:t>.</a:t>
            </a:r>
          </a:p>
          <a:p>
            <a:pPr marL="914400" lvl="1" indent="-457200" algn="l">
              <a:buFont typeface="Arial"/>
              <a:buChar char="•"/>
            </a:pPr>
            <a:r>
              <a:rPr lang="en-US" sz="1400" dirty="0" smtClean="0">
                <a:solidFill>
                  <a:srgbClr val="000090"/>
                </a:solidFill>
                <a:latin typeface="Comic Sans MS"/>
                <a:cs typeface="Comic Sans MS"/>
              </a:rPr>
              <a:t>Needs  a VPD event vertex trigger to constraint it within +- 5cm </a:t>
            </a:r>
            <a:endParaRPr lang="en-US" sz="1400" dirty="0" smtClean="0">
              <a:solidFill>
                <a:srgbClr val="000090"/>
              </a:solidFill>
              <a:latin typeface="Comic Sans MS"/>
              <a:cs typeface="Comic Sans MS"/>
            </a:endParaRPr>
          </a:p>
          <a:p>
            <a:pPr marL="457200" indent="-457200" algn="l">
              <a:buFont typeface="Arial"/>
              <a:buChar char="•"/>
            </a:pPr>
            <a:r>
              <a:rPr lang="en-US" sz="1600" dirty="0" smtClean="0">
                <a:solidFill>
                  <a:srgbClr val="000090"/>
                </a:solidFill>
                <a:latin typeface="Comic Sans MS"/>
                <a:cs typeface="Comic Sans MS"/>
              </a:rPr>
              <a:t>The </a:t>
            </a:r>
            <a:r>
              <a:rPr lang="en-US" sz="1600" dirty="0" err="1" smtClean="0">
                <a:solidFill>
                  <a:srgbClr val="000090"/>
                </a:solidFill>
                <a:latin typeface="Comic Sans MS"/>
                <a:cs typeface="Comic Sans MS"/>
              </a:rPr>
              <a:t>pt</a:t>
            </a:r>
            <a:r>
              <a:rPr lang="en-US" sz="1600" dirty="0">
                <a:solidFill>
                  <a:srgbClr val="000090"/>
                </a:solidFill>
                <a:latin typeface="Comic Sans MS"/>
                <a:cs typeface="Comic Sans MS"/>
              </a:rPr>
              <a:t> </a:t>
            </a:r>
            <a:r>
              <a:rPr lang="en-US" sz="1600" dirty="0" smtClean="0">
                <a:solidFill>
                  <a:srgbClr val="000090"/>
                </a:solidFill>
                <a:latin typeface="Comic Sans MS"/>
                <a:cs typeface="Comic Sans MS"/>
              </a:rPr>
              <a:t>spectra plot  errors should be increased @ 1 </a:t>
            </a:r>
            <a:r>
              <a:rPr lang="en-US" sz="1600" dirty="0" err="1" smtClean="0">
                <a:solidFill>
                  <a:srgbClr val="000090"/>
                </a:solidFill>
                <a:latin typeface="Comic Sans MS"/>
                <a:cs typeface="Comic Sans MS"/>
              </a:rPr>
              <a:t>GeV</a:t>
            </a:r>
            <a:r>
              <a:rPr lang="en-US" sz="1600" dirty="0" smtClean="0">
                <a:solidFill>
                  <a:srgbClr val="000090"/>
                </a:solidFill>
                <a:latin typeface="Comic Sans MS"/>
                <a:cs typeface="Comic Sans MS"/>
              </a:rPr>
              <a:t> </a:t>
            </a:r>
            <a:r>
              <a:rPr lang="en-US" sz="1600" b="1" dirty="0" smtClean="0">
                <a:solidFill>
                  <a:srgbClr val="000090"/>
                </a:solidFill>
                <a:latin typeface="Comic Sans MS"/>
                <a:cs typeface="Comic Sans MS"/>
              </a:rPr>
              <a:t>only</a:t>
            </a:r>
            <a:r>
              <a:rPr lang="en-US" sz="1600" dirty="0" smtClean="0">
                <a:solidFill>
                  <a:srgbClr val="000090"/>
                </a:solidFill>
                <a:latin typeface="Comic Sans MS"/>
                <a:cs typeface="Comic Sans MS"/>
              </a:rPr>
              <a:t> </a:t>
            </a:r>
            <a:r>
              <a:rPr lang="en-US" sz="1600" dirty="0" err="1" smtClean="0">
                <a:solidFill>
                  <a:srgbClr val="000090"/>
                </a:solidFill>
                <a:latin typeface="Comic Sans MS"/>
                <a:cs typeface="Comic Sans MS"/>
              </a:rPr>
              <a:t>pt</a:t>
            </a:r>
            <a:r>
              <a:rPr lang="en-US" sz="1600" dirty="0" smtClean="0">
                <a:solidFill>
                  <a:srgbClr val="000090"/>
                </a:solidFill>
                <a:latin typeface="Comic Sans MS"/>
                <a:cs typeface="Comic Sans MS"/>
              </a:rPr>
              <a:t> by a factor of </a:t>
            </a:r>
            <a:r>
              <a:rPr lang="en-US" sz="1600" b="1" dirty="0" smtClean="0">
                <a:solidFill>
                  <a:srgbClr val="000090"/>
                </a:solidFill>
                <a:latin typeface="Comic Sans MS"/>
                <a:cs typeface="Comic Sans MS"/>
              </a:rPr>
              <a:t>3-4 </a:t>
            </a:r>
            <a:r>
              <a:rPr lang="en-US" sz="1600" dirty="0" smtClean="0">
                <a:solidFill>
                  <a:srgbClr val="000090"/>
                </a:solidFill>
                <a:latin typeface="Comic Sans MS"/>
                <a:cs typeface="Comic Sans MS"/>
              </a:rPr>
              <a:t>for the Mercedes prototype, and the same factor @ &gt;= 5 </a:t>
            </a:r>
            <a:r>
              <a:rPr lang="en-US" sz="1600" dirty="0" err="1" smtClean="0">
                <a:solidFill>
                  <a:srgbClr val="000090"/>
                </a:solidFill>
                <a:latin typeface="Comic Sans MS"/>
                <a:cs typeface="Comic Sans MS"/>
              </a:rPr>
              <a:t>GeV</a:t>
            </a:r>
            <a:r>
              <a:rPr lang="en-US" sz="1600" dirty="0" smtClean="0">
                <a:solidFill>
                  <a:srgbClr val="000090"/>
                </a:solidFill>
                <a:latin typeface="Comic Sans MS"/>
                <a:cs typeface="Comic Sans MS"/>
              </a:rPr>
              <a:t> for the Joined prototype. This number results from evaluating the signal significance with the new penalties in track efficiency and acceptance combined for these two sweet spots. </a:t>
            </a:r>
          </a:p>
          <a:p>
            <a:pPr marL="457200" indent="-457200" algn="l">
              <a:buFont typeface="Arial"/>
              <a:buChar char="•"/>
            </a:pPr>
            <a:r>
              <a:rPr lang="en-US" sz="1600" dirty="0" smtClean="0">
                <a:solidFill>
                  <a:srgbClr val="000090"/>
                </a:solidFill>
                <a:latin typeface="Comic Sans MS"/>
                <a:cs typeface="Comic Sans MS"/>
              </a:rPr>
              <a:t>The number increases rapidly for </a:t>
            </a:r>
            <a:r>
              <a:rPr lang="en-US" sz="1600" dirty="0" err="1" smtClean="0">
                <a:solidFill>
                  <a:srgbClr val="000090"/>
                </a:solidFill>
                <a:latin typeface="Comic Sans MS"/>
                <a:cs typeface="Comic Sans MS"/>
              </a:rPr>
              <a:t>pt</a:t>
            </a:r>
            <a:r>
              <a:rPr lang="en-US" sz="1600" dirty="0" smtClean="0">
                <a:solidFill>
                  <a:srgbClr val="000090"/>
                </a:solidFill>
                <a:latin typeface="Comic Sans MS"/>
                <a:cs typeface="Comic Sans MS"/>
              </a:rPr>
              <a:t>  other than 1 </a:t>
            </a:r>
            <a:r>
              <a:rPr lang="en-US" sz="1600" dirty="0" err="1" smtClean="0">
                <a:solidFill>
                  <a:srgbClr val="000090"/>
                </a:solidFill>
                <a:latin typeface="Comic Sans MS"/>
                <a:cs typeface="Comic Sans MS"/>
              </a:rPr>
              <a:t>GeV</a:t>
            </a:r>
            <a:r>
              <a:rPr lang="en-US" sz="1600" dirty="0" smtClean="0">
                <a:solidFill>
                  <a:srgbClr val="000090"/>
                </a:solidFill>
                <a:latin typeface="Comic Sans MS"/>
                <a:cs typeface="Comic Sans MS"/>
              </a:rPr>
              <a:t>(Mercedes) or &lt;2-3 </a:t>
            </a:r>
            <a:r>
              <a:rPr lang="en-US" sz="1600" dirty="0" err="1" smtClean="0">
                <a:solidFill>
                  <a:srgbClr val="000090"/>
                </a:solidFill>
                <a:latin typeface="Comic Sans MS"/>
                <a:cs typeface="Comic Sans MS"/>
              </a:rPr>
              <a:t>GeV</a:t>
            </a:r>
            <a:r>
              <a:rPr lang="en-US" sz="1600" dirty="0" smtClean="0">
                <a:solidFill>
                  <a:srgbClr val="000090"/>
                </a:solidFill>
                <a:latin typeface="Comic Sans MS"/>
                <a:cs typeface="Comic Sans MS"/>
              </a:rPr>
              <a:t> for Joined configuration. If BOTH </a:t>
            </a:r>
            <a:r>
              <a:rPr lang="en-US" sz="1600" dirty="0" err="1" smtClean="0">
                <a:solidFill>
                  <a:srgbClr val="000090"/>
                </a:solidFill>
                <a:latin typeface="Comic Sans MS"/>
                <a:cs typeface="Comic Sans MS"/>
              </a:rPr>
              <a:t>configs</a:t>
            </a:r>
            <a:r>
              <a:rPr lang="en-US" sz="1600" dirty="0" smtClean="0">
                <a:solidFill>
                  <a:srgbClr val="000090"/>
                </a:solidFill>
                <a:latin typeface="Comic Sans MS"/>
                <a:cs typeface="Comic Sans MS"/>
              </a:rPr>
              <a:t> run then combined coverage is roughly flat for </a:t>
            </a:r>
            <a:r>
              <a:rPr lang="en-US" sz="1600" dirty="0" err="1" smtClean="0">
                <a:solidFill>
                  <a:srgbClr val="000090"/>
                </a:solidFill>
                <a:latin typeface="Comic Sans MS"/>
                <a:cs typeface="Comic Sans MS"/>
              </a:rPr>
              <a:t>pt</a:t>
            </a:r>
            <a:r>
              <a:rPr lang="en-US" sz="1600" dirty="0" smtClean="0">
                <a:solidFill>
                  <a:srgbClr val="000090"/>
                </a:solidFill>
                <a:latin typeface="Comic Sans MS"/>
                <a:cs typeface="Comic Sans MS"/>
              </a:rPr>
              <a:t> &gt; 1 </a:t>
            </a:r>
            <a:r>
              <a:rPr lang="en-US" sz="1600" dirty="0" err="1" smtClean="0">
                <a:solidFill>
                  <a:srgbClr val="000090"/>
                </a:solidFill>
                <a:latin typeface="Comic Sans MS"/>
                <a:cs typeface="Comic Sans MS"/>
              </a:rPr>
              <a:t>GeV</a:t>
            </a:r>
            <a:r>
              <a:rPr lang="en-US" sz="1600" dirty="0" smtClean="0">
                <a:solidFill>
                  <a:srgbClr val="000090"/>
                </a:solidFill>
                <a:latin typeface="Comic Sans MS"/>
                <a:cs typeface="Comic Sans MS"/>
              </a:rPr>
              <a:t>/c. </a:t>
            </a:r>
          </a:p>
          <a:p>
            <a:pPr marL="457200" indent="-457200" algn="l">
              <a:buFont typeface="Arial"/>
              <a:buChar char="•"/>
            </a:pPr>
            <a:r>
              <a:rPr lang="en-US" sz="1600" dirty="0" smtClean="0">
                <a:solidFill>
                  <a:srgbClr val="000090"/>
                </a:solidFill>
                <a:latin typeface="Comic Sans MS"/>
                <a:cs typeface="Comic Sans MS"/>
              </a:rPr>
              <a:t>The above estimate is based on simulations with ideal TPC. For a more realistic approach with a TPC with distortions the factor to increase the errors is </a:t>
            </a:r>
            <a:r>
              <a:rPr lang="en-US" sz="1600" b="1" dirty="0" smtClean="0">
                <a:solidFill>
                  <a:srgbClr val="000090"/>
                </a:solidFill>
                <a:latin typeface="Comic Sans MS"/>
                <a:cs typeface="Comic Sans MS"/>
              </a:rPr>
              <a:t>6-7 </a:t>
            </a:r>
            <a:r>
              <a:rPr lang="en-US" sz="1600" dirty="0" smtClean="0">
                <a:solidFill>
                  <a:srgbClr val="000090"/>
                </a:solidFill>
                <a:latin typeface="Comic Sans MS"/>
                <a:cs typeface="Comic Sans MS"/>
              </a:rPr>
              <a:t>!! </a:t>
            </a:r>
            <a:endParaRPr lang="en-US" sz="1600" dirty="0" smtClean="0">
              <a:solidFill>
                <a:srgbClr val="000090"/>
              </a:solidFill>
              <a:latin typeface="Comic Sans MS"/>
              <a:cs typeface="Comic Sans MS"/>
            </a:endParaRPr>
          </a:p>
          <a:p>
            <a:pPr marL="914400" lvl="1" indent="-457200" algn="l">
              <a:buFont typeface="Arial"/>
              <a:buChar char="•"/>
            </a:pPr>
            <a:r>
              <a:rPr lang="en-US" sz="1400" dirty="0" smtClean="0">
                <a:solidFill>
                  <a:srgbClr val="000090"/>
                </a:solidFill>
                <a:latin typeface="Comic Sans MS"/>
                <a:cs typeface="Comic Sans MS"/>
              </a:rPr>
              <a:t>This </a:t>
            </a:r>
            <a:r>
              <a:rPr lang="en-US" sz="1400" dirty="0" smtClean="0">
                <a:solidFill>
                  <a:srgbClr val="000090"/>
                </a:solidFill>
                <a:latin typeface="Comic Sans MS"/>
                <a:cs typeface="Comic Sans MS"/>
              </a:rPr>
              <a:t>is mainly due to sharp drop in TPC+PXL track matching efficiency as a function of </a:t>
            </a:r>
            <a:r>
              <a:rPr lang="en-US" sz="1400" dirty="0" smtClean="0">
                <a:solidFill>
                  <a:srgbClr val="000090"/>
                </a:solidFill>
                <a:latin typeface="Comic Sans MS"/>
                <a:cs typeface="Comic Sans MS"/>
              </a:rPr>
              <a:t>distortions.</a:t>
            </a:r>
          </a:p>
          <a:p>
            <a:pPr marL="914400" lvl="1" indent="-457200" algn="l">
              <a:buFont typeface="Arial"/>
              <a:buChar char="•"/>
            </a:pPr>
            <a:r>
              <a:rPr lang="en-US" sz="1400" dirty="0" smtClean="0">
                <a:solidFill>
                  <a:srgbClr val="000090"/>
                </a:solidFill>
                <a:latin typeface="Comic Sans MS"/>
                <a:cs typeface="Comic Sans MS"/>
              </a:rPr>
              <a:t>A vertex constraint in tracking might help improve this</a:t>
            </a:r>
            <a:r>
              <a:rPr lang="en-US" sz="1400" dirty="0" smtClean="0">
                <a:solidFill>
                  <a:srgbClr val="000090"/>
                </a:solidFill>
                <a:latin typeface="Comic Sans MS"/>
                <a:cs typeface="Comic Sans MS"/>
              </a:rPr>
              <a:t>.</a:t>
            </a:r>
            <a:endParaRPr lang="en-US" sz="1400" dirty="0" smtClean="0">
              <a:solidFill>
                <a:srgbClr val="000090"/>
              </a:solidFill>
              <a:latin typeface="Comic Sans MS"/>
              <a:cs typeface="Comic Sans MS"/>
            </a:endParaRPr>
          </a:p>
        </p:txBody>
      </p:sp>
      <p:sp>
        <p:nvSpPr>
          <p:cNvPr id="4" name="Slide Number Placeholder 3"/>
          <p:cNvSpPr>
            <a:spLocks noGrp="1"/>
          </p:cNvSpPr>
          <p:nvPr>
            <p:ph type="sldNum" sz="quarter" idx="12"/>
          </p:nvPr>
        </p:nvSpPr>
        <p:spPr/>
        <p:txBody>
          <a:bodyPr/>
          <a:lstStyle/>
          <a:p>
            <a:fld id="{99B0FE57-4D84-1943-94BC-AB0D480476DF}" type="slidenum">
              <a:rPr lang="en-US" smtClean="0"/>
              <a:t>5</a:t>
            </a:fld>
            <a:endParaRPr lang="en-US"/>
          </a:p>
        </p:txBody>
      </p:sp>
    </p:spTree>
    <p:extLst>
      <p:ext uri="{BB962C8B-B14F-4D97-AF65-F5344CB8AC3E}">
        <p14:creationId xmlns:p14="http://schemas.microsoft.com/office/powerpoint/2010/main" val="1335167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1161" r="-11161"/>
          <a:stretch>
            <a:fillRect/>
          </a:stretch>
        </p:blipFill>
        <p:spPr>
          <a:xfrm>
            <a:off x="457200" y="1333500"/>
            <a:ext cx="8229600" cy="4792663"/>
          </a:xfrm>
        </p:spPr>
      </p:pic>
      <p:sp>
        <p:nvSpPr>
          <p:cNvPr id="5" name="TextBox 4"/>
          <p:cNvSpPr txBox="1"/>
          <p:nvPr/>
        </p:nvSpPr>
        <p:spPr>
          <a:xfrm>
            <a:off x="4062006" y="6338602"/>
            <a:ext cx="2934142" cy="369332"/>
          </a:xfrm>
          <a:prstGeom prst="rect">
            <a:avLst/>
          </a:prstGeom>
          <a:solidFill>
            <a:srgbClr val="C6D9F1"/>
          </a:solidFill>
          <a:ln>
            <a:solidFill>
              <a:srgbClr val="FF0000"/>
            </a:solidFill>
          </a:ln>
        </p:spPr>
        <p:txBody>
          <a:bodyPr wrap="none" rtlCol="0">
            <a:spAutoFit/>
          </a:bodyPr>
          <a:lstStyle/>
          <a:p>
            <a:r>
              <a:rPr lang="en-US" dirty="0" smtClean="0"/>
              <a:t>Fig-4 CDR   Signal significance</a:t>
            </a:r>
            <a:endParaRPr lang="en-US" dirty="0"/>
          </a:p>
        </p:txBody>
      </p:sp>
      <p:sp>
        <p:nvSpPr>
          <p:cNvPr id="6" name="Slide Number Placeholder 5"/>
          <p:cNvSpPr>
            <a:spLocks noGrp="1"/>
          </p:cNvSpPr>
          <p:nvPr>
            <p:ph type="sldNum" sz="quarter" idx="12"/>
          </p:nvPr>
        </p:nvSpPr>
        <p:spPr/>
        <p:txBody>
          <a:bodyPr/>
          <a:lstStyle/>
          <a:p>
            <a:fld id="{99B0FE57-4D84-1943-94BC-AB0D480476DF}" type="slidenum">
              <a:rPr lang="en-US" smtClean="0"/>
              <a:t>6</a:t>
            </a:fld>
            <a:endParaRPr lang="en-US"/>
          </a:p>
        </p:txBody>
      </p:sp>
      <p:cxnSp>
        <p:nvCxnSpPr>
          <p:cNvPr id="3" name="Straight Arrow Connector 2"/>
          <p:cNvCxnSpPr/>
          <p:nvPr/>
        </p:nvCxnSpPr>
        <p:spPr>
          <a:xfrm flipH="1">
            <a:off x="2745301" y="942108"/>
            <a:ext cx="65364" cy="106568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680776" y="273462"/>
            <a:ext cx="7189896" cy="646331"/>
          </a:xfrm>
          <a:prstGeom prst="rect">
            <a:avLst/>
          </a:prstGeom>
          <a:solidFill>
            <a:srgbClr val="DCE6F2"/>
          </a:solidFill>
        </p:spPr>
        <p:txBody>
          <a:bodyPr wrap="square" rtlCol="0">
            <a:spAutoFit/>
          </a:bodyPr>
          <a:lstStyle/>
          <a:p>
            <a:r>
              <a:rPr lang="en-US" dirty="0" smtClean="0"/>
              <a:t>Example: 1% error on </a:t>
            </a:r>
            <a:r>
              <a:rPr lang="en-US" dirty="0" err="1" smtClean="0"/>
              <a:t>pt</a:t>
            </a:r>
            <a:r>
              <a:rPr lang="en-US" dirty="0" smtClean="0"/>
              <a:t> point. This will go down in reduced acceptance by a factor of ~4-8 </a:t>
            </a:r>
            <a:r>
              <a:rPr lang="en-US" dirty="0" smtClean="0"/>
              <a:t>(still very acceptable)</a:t>
            </a:r>
            <a:endParaRPr lang="en-US" dirty="0"/>
          </a:p>
        </p:txBody>
      </p:sp>
      <p:cxnSp>
        <p:nvCxnSpPr>
          <p:cNvPr id="8" name="Straight Arrow Connector 7"/>
          <p:cNvCxnSpPr/>
          <p:nvPr/>
        </p:nvCxnSpPr>
        <p:spPr>
          <a:xfrm flipH="1">
            <a:off x="2082320" y="942108"/>
            <a:ext cx="572599" cy="138319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2890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2068" r="-2068"/>
          <a:stretch>
            <a:fillRect/>
          </a:stretch>
        </p:blipFill>
        <p:spPr>
          <a:xfrm>
            <a:off x="441192" y="780089"/>
            <a:ext cx="7758677" cy="5308648"/>
          </a:xfrm>
        </p:spPr>
      </p:pic>
      <p:sp>
        <p:nvSpPr>
          <p:cNvPr id="7" name="TextBox 6"/>
          <p:cNvSpPr txBox="1"/>
          <p:nvPr/>
        </p:nvSpPr>
        <p:spPr>
          <a:xfrm>
            <a:off x="2336800" y="229537"/>
            <a:ext cx="1082636" cy="369332"/>
          </a:xfrm>
          <a:prstGeom prst="rect">
            <a:avLst/>
          </a:prstGeom>
          <a:solidFill>
            <a:srgbClr val="C6D9F1"/>
          </a:solidFill>
          <a:ln>
            <a:solidFill>
              <a:srgbClr val="FF0000"/>
            </a:solidFill>
          </a:ln>
        </p:spPr>
        <p:txBody>
          <a:bodyPr wrap="none" rtlCol="0">
            <a:spAutoFit/>
          </a:bodyPr>
          <a:lstStyle/>
          <a:p>
            <a:r>
              <a:rPr lang="en-US" dirty="0" smtClean="0"/>
              <a:t>Fig-5 CDR</a:t>
            </a:r>
            <a:endParaRPr lang="en-US" dirty="0"/>
          </a:p>
        </p:txBody>
      </p:sp>
      <p:sp>
        <p:nvSpPr>
          <p:cNvPr id="8" name="Slide Number Placeholder 7"/>
          <p:cNvSpPr>
            <a:spLocks noGrp="1"/>
          </p:cNvSpPr>
          <p:nvPr>
            <p:ph type="sldNum" sz="quarter" idx="12"/>
          </p:nvPr>
        </p:nvSpPr>
        <p:spPr/>
        <p:txBody>
          <a:bodyPr/>
          <a:lstStyle/>
          <a:p>
            <a:fld id="{99B0FE57-4D84-1943-94BC-AB0D480476DF}" type="slidenum">
              <a:rPr lang="en-US" smtClean="0"/>
              <a:t>7</a:t>
            </a:fld>
            <a:endParaRPr lang="en-US"/>
          </a:p>
        </p:txBody>
      </p:sp>
      <p:sp>
        <p:nvSpPr>
          <p:cNvPr id="16" name="TextBox 15"/>
          <p:cNvSpPr txBox="1"/>
          <p:nvPr/>
        </p:nvSpPr>
        <p:spPr>
          <a:xfrm>
            <a:off x="1885606" y="2468396"/>
            <a:ext cx="1149166" cy="369332"/>
          </a:xfrm>
          <a:prstGeom prst="rect">
            <a:avLst/>
          </a:prstGeom>
          <a:noFill/>
        </p:spPr>
        <p:txBody>
          <a:bodyPr wrap="square" rtlCol="0">
            <a:spAutoFit/>
          </a:bodyPr>
          <a:lstStyle/>
          <a:p>
            <a:r>
              <a:rPr lang="en-US" dirty="0" smtClean="0">
                <a:solidFill>
                  <a:srgbClr val="FF0000"/>
                </a:solidFill>
              </a:rPr>
              <a:t>Mercedes</a:t>
            </a:r>
            <a:endParaRPr lang="en-US" dirty="0">
              <a:solidFill>
                <a:srgbClr val="FF0000"/>
              </a:solidFill>
            </a:endParaRPr>
          </a:p>
        </p:txBody>
      </p:sp>
      <p:cxnSp>
        <p:nvCxnSpPr>
          <p:cNvPr id="10" name="Straight Arrow Connector 9"/>
          <p:cNvCxnSpPr/>
          <p:nvPr/>
        </p:nvCxnSpPr>
        <p:spPr>
          <a:xfrm>
            <a:off x="2222387" y="2147867"/>
            <a:ext cx="401523"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879026" y="2147867"/>
            <a:ext cx="2452834"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485359" y="1677603"/>
            <a:ext cx="1407628" cy="369332"/>
          </a:xfrm>
          <a:prstGeom prst="rect">
            <a:avLst/>
          </a:prstGeom>
          <a:noFill/>
        </p:spPr>
        <p:txBody>
          <a:bodyPr wrap="square" rtlCol="0">
            <a:spAutoFit/>
          </a:bodyPr>
          <a:lstStyle/>
          <a:p>
            <a:r>
              <a:rPr lang="en-US" dirty="0" smtClean="0">
                <a:solidFill>
                  <a:srgbClr val="0000FF"/>
                </a:solidFill>
              </a:rPr>
              <a:t>Joined</a:t>
            </a:r>
            <a:endParaRPr lang="en-US" dirty="0">
              <a:solidFill>
                <a:srgbClr val="0000FF"/>
              </a:solidFill>
            </a:endParaRPr>
          </a:p>
        </p:txBody>
      </p:sp>
      <p:sp>
        <p:nvSpPr>
          <p:cNvPr id="17" name="TextBox 16"/>
          <p:cNvSpPr txBox="1"/>
          <p:nvPr/>
        </p:nvSpPr>
        <p:spPr>
          <a:xfrm>
            <a:off x="2042694" y="6171684"/>
            <a:ext cx="4429404" cy="369332"/>
          </a:xfrm>
          <a:prstGeom prst="rect">
            <a:avLst/>
          </a:prstGeom>
          <a:solidFill>
            <a:srgbClr val="DCE6F2"/>
          </a:solidFill>
          <a:ln>
            <a:solidFill>
              <a:srgbClr val="FF0000"/>
            </a:solidFill>
          </a:ln>
        </p:spPr>
        <p:txBody>
          <a:bodyPr wrap="square" rtlCol="0">
            <a:spAutoFit/>
          </a:bodyPr>
          <a:lstStyle/>
          <a:p>
            <a:r>
              <a:rPr lang="en-US" dirty="0" smtClean="0"/>
              <a:t>Even with larger errors seems doable</a:t>
            </a:r>
            <a:endParaRPr lang="en-US" dirty="0"/>
          </a:p>
        </p:txBody>
      </p:sp>
    </p:spTree>
    <p:extLst>
      <p:ext uri="{BB962C8B-B14F-4D97-AF65-F5344CB8AC3E}">
        <p14:creationId xmlns:p14="http://schemas.microsoft.com/office/powerpoint/2010/main" val="2779773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3065" y="181432"/>
            <a:ext cx="4656978" cy="3632200"/>
          </a:xfrm>
          <a:prstGeom prst="rect">
            <a:avLst/>
          </a:prstGeom>
        </p:spPr>
      </p:pic>
      <p:sp>
        <p:nvSpPr>
          <p:cNvPr id="6" name="TextBox 5"/>
          <p:cNvSpPr txBox="1"/>
          <p:nvPr/>
        </p:nvSpPr>
        <p:spPr>
          <a:xfrm>
            <a:off x="3599889" y="2563152"/>
            <a:ext cx="1082636" cy="369332"/>
          </a:xfrm>
          <a:prstGeom prst="rect">
            <a:avLst/>
          </a:prstGeom>
          <a:solidFill>
            <a:srgbClr val="C6D9F1"/>
          </a:solidFill>
          <a:ln>
            <a:solidFill>
              <a:srgbClr val="FF0000"/>
            </a:solidFill>
          </a:ln>
        </p:spPr>
        <p:txBody>
          <a:bodyPr wrap="none" rtlCol="0">
            <a:spAutoFit/>
          </a:bodyPr>
          <a:lstStyle/>
          <a:p>
            <a:r>
              <a:rPr lang="en-US" dirty="0" smtClean="0"/>
              <a:t>Fig-8 CDR</a:t>
            </a:r>
            <a:endParaRPr lang="en-US" dirty="0"/>
          </a:p>
        </p:txBody>
      </p:sp>
      <p:sp>
        <p:nvSpPr>
          <p:cNvPr id="8" name="Slide Number Placeholder 7"/>
          <p:cNvSpPr>
            <a:spLocks noGrp="1"/>
          </p:cNvSpPr>
          <p:nvPr>
            <p:ph type="sldNum" sz="quarter" idx="12"/>
          </p:nvPr>
        </p:nvSpPr>
        <p:spPr/>
        <p:txBody>
          <a:bodyPr/>
          <a:lstStyle/>
          <a:p>
            <a:fld id="{99B0FE57-4D84-1943-94BC-AB0D480476DF}" type="slidenum">
              <a:rPr lang="en-US" smtClean="0"/>
              <a:t>8</a:t>
            </a:fld>
            <a:endParaRPr lang="en-US"/>
          </a:p>
        </p:txBody>
      </p:sp>
      <p:cxnSp>
        <p:nvCxnSpPr>
          <p:cNvPr id="11" name="Straight Arrow Connector 10"/>
          <p:cNvCxnSpPr>
            <a:stCxn id="16" idx="1"/>
          </p:cNvCxnSpPr>
          <p:nvPr/>
        </p:nvCxnSpPr>
        <p:spPr>
          <a:xfrm flipH="1">
            <a:off x="1522055" y="862165"/>
            <a:ext cx="4257396" cy="1733953"/>
          </a:xfrm>
          <a:prstGeom prst="straightConnector1">
            <a:avLst/>
          </a:prstGeom>
          <a:ln w="12700" cmpd="sng">
            <a:solidFill>
              <a:srgbClr val="008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779451" y="400500"/>
            <a:ext cx="2907349" cy="923330"/>
          </a:xfrm>
          <a:prstGeom prst="rect">
            <a:avLst/>
          </a:prstGeom>
          <a:solidFill>
            <a:srgbClr val="DCE6F2"/>
          </a:solidFill>
          <a:ln>
            <a:solidFill>
              <a:srgbClr val="DCE6F2"/>
            </a:solidFill>
          </a:ln>
        </p:spPr>
        <p:txBody>
          <a:bodyPr wrap="square" rtlCol="0">
            <a:spAutoFit/>
          </a:bodyPr>
          <a:lstStyle/>
          <a:p>
            <a:r>
              <a:rPr lang="en-US" dirty="0" smtClean="0"/>
              <a:t>With larger errors lower </a:t>
            </a:r>
            <a:r>
              <a:rPr lang="en-US" dirty="0" err="1" smtClean="0"/>
              <a:t>pt</a:t>
            </a:r>
            <a:r>
              <a:rPr lang="en-US" dirty="0" smtClean="0"/>
              <a:t> is not useful and higher </a:t>
            </a:r>
            <a:r>
              <a:rPr lang="en-US" dirty="0" err="1" smtClean="0"/>
              <a:t>pt</a:t>
            </a:r>
            <a:r>
              <a:rPr lang="en-US" dirty="0" smtClean="0"/>
              <a:t> needs statistics</a:t>
            </a:r>
            <a:endParaRPr lang="en-US" dirty="0"/>
          </a:p>
        </p:txBody>
      </p:sp>
      <p:pic>
        <p:nvPicPr>
          <p:cNvPr id="12" name="Content Placeholder 4"/>
          <p:cNvPicPr>
            <a:picLocks noGrp="1" noChangeAspect="1"/>
          </p:cNvPicPr>
          <p:nvPr>
            <p:ph idx="1"/>
          </p:nvPr>
        </p:nvPicPr>
        <p:blipFill>
          <a:blip r:embed="rId3"/>
          <a:srcRect l="-8573" r="-8573"/>
          <a:stretch>
            <a:fillRect/>
          </a:stretch>
        </p:blipFill>
        <p:spPr>
          <a:xfrm>
            <a:off x="3795710" y="3137932"/>
            <a:ext cx="5348290" cy="3131613"/>
          </a:xfrm>
        </p:spPr>
      </p:pic>
      <p:cxnSp>
        <p:nvCxnSpPr>
          <p:cNvPr id="14" name="Straight Arrow Connector 13"/>
          <p:cNvCxnSpPr/>
          <p:nvPr/>
        </p:nvCxnSpPr>
        <p:spPr>
          <a:xfrm flipH="1">
            <a:off x="3949872" y="1073934"/>
            <a:ext cx="1829579" cy="905839"/>
          </a:xfrm>
          <a:prstGeom prst="straightConnector1">
            <a:avLst/>
          </a:prstGeom>
          <a:ln>
            <a:solidFill>
              <a:srgbClr val="00009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233858" y="5026072"/>
            <a:ext cx="2907349" cy="923330"/>
          </a:xfrm>
          <a:prstGeom prst="rect">
            <a:avLst/>
          </a:prstGeom>
          <a:solidFill>
            <a:srgbClr val="DCE6F2"/>
          </a:solidFill>
          <a:ln>
            <a:solidFill>
              <a:srgbClr val="DCE6F2"/>
            </a:solidFill>
          </a:ln>
        </p:spPr>
        <p:txBody>
          <a:bodyPr wrap="square" rtlCol="0">
            <a:spAutoFit/>
          </a:bodyPr>
          <a:lstStyle/>
          <a:p>
            <a:r>
              <a:rPr lang="en-US" dirty="0" smtClean="0"/>
              <a:t>With larger errors higher </a:t>
            </a:r>
            <a:r>
              <a:rPr lang="en-US" dirty="0" err="1" smtClean="0"/>
              <a:t>pt</a:t>
            </a:r>
            <a:r>
              <a:rPr lang="en-US" dirty="0" smtClean="0"/>
              <a:t> needs statistics since TOF will do lower </a:t>
            </a:r>
            <a:r>
              <a:rPr lang="en-US" dirty="0" err="1" smtClean="0"/>
              <a:t>pt</a:t>
            </a:r>
            <a:r>
              <a:rPr lang="en-US" dirty="0" smtClean="0"/>
              <a:t> thoroughly </a:t>
            </a:r>
            <a:endParaRPr lang="en-US" dirty="0"/>
          </a:p>
        </p:txBody>
      </p:sp>
    </p:spTree>
    <p:extLst>
      <p:ext uri="{BB962C8B-B14F-4D97-AF65-F5344CB8AC3E}">
        <p14:creationId xmlns:p14="http://schemas.microsoft.com/office/powerpoint/2010/main" val="2989944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968"/>
          </a:xfrm>
        </p:spPr>
        <p:txBody>
          <a:bodyPr>
            <a:normAutofit/>
          </a:bodyPr>
          <a:lstStyle/>
          <a:p>
            <a:pPr algn="l"/>
            <a:r>
              <a:rPr lang="en-US" sz="2800" dirty="0" smtClean="0"/>
              <a:t>Summary</a:t>
            </a:r>
            <a:endParaRPr lang="en-US" sz="2800" dirty="0"/>
          </a:p>
        </p:txBody>
      </p:sp>
      <p:sp>
        <p:nvSpPr>
          <p:cNvPr id="3" name="Content Placeholder 2"/>
          <p:cNvSpPr>
            <a:spLocks noGrp="1"/>
          </p:cNvSpPr>
          <p:nvPr>
            <p:ph idx="1"/>
          </p:nvPr>
        </p:nvSpPr>
        <p:spPr>
          <a:xfrm>
            <a:off x="457200" y="1600200"/>
            <a:ext cx="8229600" cy="4114995"/>
          </a:xfrm>
        </p:spPr>
        <p:txBody>
          <a:bodyPr>
            <a:normAutofit/>
          </a:bodyPr>
          <a:lstStyle/>
          <a:p>
            <a:r>
              <a:rPr lang="en-US" sz="1800" dirty="0" smtClean="0">
                <a:solidFill>
                  <a:srgbClr val="000090"/>
                </a:solidFill>
                <a:latin typeface="Comic Sans MS"/>
                <a:cs typeface="Comic Sans MS"/>
              </a:rPr>
              <a:t>Depending on events on tape AND # of sectors available AND %-detector alive AND … we should be able to get a x-section and a R</a:t>
            </a:r>
            <a:r>
              <a:rPr lang="en-US" sz="1800" baseline="-25000" dirty="0" smtClean="0">
                <a:solidFill>
                  <a:srgbClr val="000090"/>
                </a:solidFill>
                <a:latin typeface="Comic Sans MS"/>
                <a:cs typeface="Comic Sans MS"/>
              </a:rPr>
              <a:t>CP</a:t>
            </a:r>
            <a:r>
              <a:rPr lang="en-US" sz="1800" dirty="0" smtClean="0">
                <a:solidFill>
                  <a:srgbClr val="000090"/>
                </a:solidFill>
                <a:latin typeface="Comic Sans MS"/>
                <a:cs typeface="Comic Sans MS"/>
              </a:rPr>
              <a:t> estimate</a:t>
            </a:r>
          </a:p>
          <a:p>
            <a:endParaRPr lang="en-US" sz="1800" dirty="0" smtClean="0">
              <a:solidFill>
                <a:srgbClr val="000090"/>
              </a:solidFill>
              <a:latin typeface="Comic Sans MS"/>
              <a:cs typeface="Comic Sans MS"/>
            </a:endParaRPr>
          </a:p>
          <a:p>
            <a:r>
              <a:rPr lang="en-US" sz="1800" dirty="0" smtClean="0">
                <a:solidFill>
                  <a:srgbClr val="000090"/>
                </a:solidFill>
                <a:latin typeface="Comic Sans MS"/>
                <a:cs typeface="Comic Sans MS"/>
              </a:rPr>
              <a:t>Need detailed input, simulation studies (coming </a:t>
            </a:r>
            <a:r>
              <a:rPr lang="en-US" sz="1800" dirty="0" smtClean="0">
                <a:solidFill>
                  <a:srgbClr val="000090"/>
                </a:solidFill>
                <a:latin typeface="Comic Sans MS"/>
                <a:cs typeface="Comic Sans MS"/>
              </a:rPr>
              <a:t>up soon)</a:t>
            </a:r>
            <a:endParaRPr lang="en-US" sz="1800" dirty="0" smtClean="0">
              <a:solidFill>
                <a:srgbClr val="000090"/>
              </a:solidFill>
              <a:latin typeface="Comic Sans MS"/>
              <a:cs typeface="Comic Sans MS"/>
            </a:endParaRPr>
          </a:p>
          <a:p>
            <a:endParaRPr lang="en-US" sz="1800" dirty="0" smtClean="0">
              <a:solidFill>
                <a:srgbClr val="000090"/>
              </a:solidFill>
              <a:latin typeface="Comic Sans MS"/>
              <a:cs typeface="Comic Sans MS"/>
            </a:endParaRPr>
          </a:p>
          <a:p>
            <a:r>
              <a:rPr lang="en-US" sz="1800" dirty="0" smtClean="0">
                <a:solidFill>
                  <a:srgbClr val="000090"/>
                </a:solidFill>
                <a:latin typeface="Comic Sans MS"/>
                <a:cs typeface="Comic Sans MS"/>
              </a:rPr>
              <a:t>If only ONE configuration is allowed then Joined seems to be the one to run, since it explores the higher </a:t>
            </a:r>
            <a:r>
              <a:rPr lang="en-US" sz="1800" dirty="0" err="1" smtClean="0">
                <a:solidFill>
                  <a:srgbClr val="000090"/>
                </a:solidFill>
                <a:latin typeface="Comic Sans MS"/>
                <a:cs typeface="Comic Sans MS"/>
              </a:rPr>
              <a:t>pt</a:t>
            </a:r>
            <a:r>
              <a:rPr lang="en-US" sz="1800" dirty="0" smtClean="0">
                <a:solidFill>
                  <a:srgbClr val="000090"/>
                </a:solidFill>
                <a:latin typeface="Comic Sans MS"/>
                <a:cs typeface="Comic Sans MS"/>
              </a:rPr>
              <a:t> area which is also easier to reconstruct (high </a:t>
            </a:r>
            <a:r>
              <a:rPr lang="en-US" sz="1800" dirty="0" err="1" smtClean="0">
                <a:solidFill>
                  <a:srgbClr val="000090"/>
                </a:solidFill>
                <a:latin typeface="Comic Sans MS"/>
                <a:cs typeface="Comic Sans MS"/>
              </a:rPr>
              <a:t>pt</a:t>
            </a:r>
            <a:r>
              <a:rPr lang="en-US" sz="1800" dirty="0" smtClean="0">
                <a:solidFill>
                  <a:srgbClr val="000090"/>
                </a:solidFill>
                <a:latin typeface="Comic Sans MS"/>
                <a:cs typeface="Comic Sans MS"/>
              </a:rPr>
              <a:t> tracks).</a:t>
            </a:r>
          </a:p>
          <a:p>
            <a:endParaRPr lang="en-US" sz="1800" dirty="0">
              <a:solidFill>
                <a:srgbClr val="000090"/>
              </a:solidFill>
              <a:latin typeface="Comic Sans MS"/>
              <a:cs typeface="Comic Sans MS"/>
            </a:endParaRPr>
          </a:p>
          <a:p>
            <a:r>
              <a:rPr lang="en-US" sz="1800" dirty="0">
                <a:solidFill>
                  <a:srgbClr val="000090"/>
                </a:solidFill>
                <a:latin typeface="Comic Sans MS"/>
                <a:cs typeface="Comic Sans MS"/>
              </a:rPr>
              <a:t>S</a:t>
            </a:r>
            <a:r>
              <a:rPr lang="en-US" sz="1800" dirty="0" smtClean="0">
                <a:solidFill>
                  <a:srgbClr val="000090"/>
                </a:solidFill>
                <a:latin typeface="Comic Sans MS"/>
                <a:cs typeface="Comic Sans MS"/>
              </a:rPr>
              <a:t>everal</a:t>
            </a:r>
            <a:r>
              <a:rPr lang="en-US" sz="1800" dirty="0" smtClean="0">
                <a:solidFill>
                  <a:srgbClr val="000090"/>
                </a:solidFill>
                <a:latin typeface="Comic Sans MS"/>
                <a:cs typeface="Comic Sans MS"/>
              </a:rPr>
              <a:t> </a:t>
            </a:r>
            <a:r>
              <a:rPr lang="en-US" sz="1800" dirty="0" smtClean="0">
                <a:solidFill>
                  <a:srgbClr val="000090"/>
                </a:solidFill>
                <a:latin typeface="Comic Sans MS"/>
                <a:cs typeface="Comic Sans MS"/>
              </a:rPr>
              <a:t>critical factors </a:t>
            </a:r>
            <a:r>
              <a:rPr lang="en-US" sz="1800" dirty="0" smtClean="0">
                <a:solidFill>
                  <a:srgbClr val="000090"/>
                </a:solidFill>
                <a:latin typeface="Comic Sans MS"/>
                <a:cs typeface="Comic Sans MS"/>
              </a:rPr>
              <a:t>need to be defined</a:t>
            </a:r>
            <a:endParaRPr lang="en-US" sz="1800" dirty="0">
              <a:solidFill>
                <a:srgbClr val="000090"/>
              </a:solidFill>
              <a:latin typeface="Comic Sans MS"/>
              <a:cs typeface="Comic Sans MS"/>
            </a:endParaRPr>
          </a:p>
        </p:txBody>
      </p:sp>
      <p:sp>
        <p:nvSpPr>
          <p:cNvPr id="4" name="Slide Number Placeholder 3"/>
          <p:cNvSpPr>
            <a:spLocks noGrp="1"/>
          </p:cNvSpPr>
          <p:nvPr>
            <p:ph type="sldNum" sz="quarter" idx="12"/>
          </p:nvPr>
        </p:nvSpPr>
        <p:spPr/>
        <p:txBody>
          <a:bodyPr/>
          <a:lstStyle/>
          <a:p>
            <a:fld id="{99B0FE57-4D84-1943-94BC-AB0D480476DF}" type="slidenum">
              <a:rPr lang="en-US" smtClean="0"/>
              <a:t>9</a:t>
            </a:fld>
            <a:endParaRPr lang="en-US"/>
          </a:p>
        </p:txBody>
      </p:sp>
    </p:spTree>
    <p:extLst>
      <p:ext uri="{BB962C8B-B14F-4D97-AF65-F5344CB8AC3E}">
        <p14:creationId xmlns:p14="http://schemas.microsoft.com/office/powerpoint/2010/main" val="1471628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1593</TotalTime>
  <Words>1166</Words>
  <Application>Microsoft Macintosh PowerPoint</Application>
  <PresentationFormat>On-screen Show (4:3)</PresentationFormat>
  <Paragraphs>126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HFT-prototype BUR considerations for Run-13 Part-1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Back Up</vt:lpstr>
      <vt:lpstr>PowerPoint Presentation</vt:lpstr>
      <vt:lpstr>PowerPoint Presentation</vt:lpstr>
      <vt:lpstr>PowerPoint Presentation</vt:lpstr>
      <vt:lpstr>PowerPoint Presentation</vt:lpstr>
      <vt:lpstr>outline</vt:lpstr>
      <vt:lpstr>Checking the pileup</vt:lpstr>
    </vt:vector>
  </TitlesOfParts>
  <Company>Kent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Spyridon Margetis</dc:creator>
  <cp:lastModifiedBy>Spyridon Margetis</cp:lastModifiedBy>
  <cp:revision>33</cp:revision>
  <cp:lastPrinted>2012-03-27T19:48:24Z</cp:lastPrinted>
  <dcterms:created xsi:type="dcterms:W3CDTF">2012-03-27T19:20:27Z</dcterms:created>
  <dcterms:modified xsi:type="dcterms:W3CDTF">2012-04-03T14:23:46Z</dcterms:modified>
</cp:coreProperties>
</file>