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5" r:id="rId4"/>
    <p:sldId id="271" r:id="rId5"/>
    <p:sldId id="273" r:id="rId6"/>
    <p:sldId id="274" r:id="rId7"/>
    <p:sldId id="278" r:id="rId8"/>
    <p:sldId id="303" r:id="rId9"/>
    <p:sldId id="276" r:id="rId10"/>
    <p:sldId id="259" r:id="rId11"/>
    <p:sldId id="279" r:id="rId12"/>
    <p:sldId id="277" r:id="rId13"/>
    <p:sldId id="262" r:id="rId14"/>
    <p:sldId id="270" r:id="rId15"/>
    <p:sldId id="281" r:id="rId16"/>
    <p:sldId id="289" r:id="rId17"/>
    <p:sldId id="287" r:id="rId18"/>
    <p:sldId id="301" r:id="rId19"/>
    <p:sldId id="293" r:id="rId20"/>
    <p:sldId id="299" r:id="rId21"/>
    <p:sldId id="290" r:id="rId22"/>
    <p:sldId id="291" r:id="rId23"/>
    <p:sldId id="275" r:id="rId24"/>
    <p:sldId id="263" r:id="rId25"/>
    <p:sldId id="264" r:id="rId26"/>
    <p:sldId id="285" r:id="rId27"/>
    <p:sldId id="298" r:id="rId28"/>
    <p:sldId id="261" r:id="rId29"/>
    <p:sldId id="283" r:id="rId30"/>
    <p:sldId id="284" r:id="rId31"/>
    <p:sldId id="286" r:id="rId32"/>
    <p:sldId id="292" r:id="rId33"/>
    <p:sldId id="296" r:id="rId34"/>
    <p:sldId id="297" r:id="rId35"/>
    <p:sldId id="302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8240C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11" autoAdjust="0"/>
  </p:normalViewPr>
  <p:slideViewPr>
    <p:cSldViewPr snapToGrid="0" snapToObjects="1">
      <p:cViewPr>
        <p:scale>
          <a:sx n="100" d="100"/>
          <a:sy n="100" d="100"/>
        </p:scale>
        <p:origin x="-6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525C3-19BD-CC4F-A639-391C3F1C7D7E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D9C2A-DE21-214C-B924-28554C8EB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26859-9A45-A54C-B523-F792A9C4DB78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46686-E9DD-0A4D-B829-C3C4DEE27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err="1" smtClean="0"/>
              <a:t>Tc</a:t>
            </a:r>
            <a:r>
              <a:rPr lang="en-US" dirty="0" smtClean="0"/>
              <a:t> is about 2 Trillion degrees Celsius.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QGP is supposed to be a new ‘state’ of matter….like vapor is a new state of water at high temperatures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Temperature achieved at RHIC is about 7.2trillion degrees at RHIC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00F61-E38B-7541-ADC6-1BF88593527A}" type="slidenum">
              <a:rPr lang="en-US"/>
              <a:pPr/>
              <a:t>28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0"/>
              </a:spcBef>
            </a:pPr>
            <a:r>
              <a:rPr lang="en-US"/>
              <a:t> (transition) :In this new effort, we try to use the si detectors information to fully reconstruct the charm decay and improve the signal to noise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741C9C-8E3B-B44D-8DF7-F2B0268EF3F2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05B65-171C-A244-BF14-86F397A05E8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Chemical </a:t>
            </a:r>
            <a:r>
              <a:rPr lang="en-US" dirty="0" err="1" smtClean="0"/>
              <a:t>freezout</a:t>
            </a:r>
            <a:r>
              <a:rPr lang="en-US" dirty="0" smtClean="0"/>
              <a:t> : When inelastic collisions stop,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average kinetic energy below pion mass. Relative abundances fixed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Hadronic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freezout</a:t>
            </a:r>
            <a:r>
              <a:rPr lang="en-US" baseline="0" dirty="0" smtClean="0"/>
              <a:t>: When elastic collisions stop,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mean free path larger than system size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system is dilute). Momentum spectra freezes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HEAVY flavor is created during the initial/high Q^2 interactions since a lot of energy is needed to create heavy quark masses. Processes dominated by </a:t>
            </a:r>
            <a:r>
              <a:rPr lang="en-US" baseline="0" dirty="0" err="1" smtClean="0"/>
              <a:t>perturbative</a:t>
            </a:r>
            <a:r>
              <a:rPr lang="en-US" baseline="0" dirty="0" smtClean="0"/>
              <a:t> QCD.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713"/>
            <a:ext cx="5028161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069CC-1808-D04B-AE67-D6EBBFE8A424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Raa (charmed) &gt; Raa (light)  equals charmed hadrons were expected to lose less energy than light hadrons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58D25-9FD6-6443-8622-B9EE434A48AC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163D9CD-83AF-1648-A750-72DCCE80BDA6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\</a:t>
            </a:r>
            <a:r>
              <a:rPr lang="en-US" dirty="0" err="1" smtClean="0"/>
              <a:t>mu_b</a:t>
            </a:r>
            <a:r>
              <a:rPr lang="en-US" dirty="0" smtClean="0"/>
              <a:t> about 30 MeV at RHIC and 250</a:t>
            </a:r>
            <a:r>
              <a:rPr lang="en-US" baseline="0" dirty="0" smtClean="0"/>
              <a:t> at CERN-SPS and 500 MeV at AGS</a:t>
            </a:r>
          </a:p>
          <a:p>
            <a:r>
              <a:rPr lang="en-US" dirty="0" smtClean="0"/>
              <a:t>* \</a:t>
            </a:r>
            <a:r>
              <a:rPr lang="en-US" dirty="0" err="1" smtClean="0"/>
              <a:t>mu_b</a:t>
            </a:r>
            <a:r>
              <a:rPr lang="en-US" dirty="0" smtClean="0"/>
              <a:t> is the energy you need to add a new particle</a:t>
            </a:r>
            <a:r>
              <a:rPr lang="en-US" baseline="0" dirty="0" smtClean="0"/>
              <a:t> in a thermal system…Vanishes if equal quark/anti quark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0.5 for D0</a:t>
            </a:r>
            <a:r>
              <a:rPr lang="en-US" baseline="0" dirty="0" smtClean="0"/>
              <a:t> only or D0bar only.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46686-E9DD-0A4D-B829-C3C4DEE27E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Distance of closest approach of the extrapolated tracks event vertex. </a:t>
            </a:r>
          </a:p>
          <a:p>
            <a:r>
              <a:rPr lang="en-US" dirty="0" smtClean="0"/>
              <a:t>This defines the event vertex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primary vertex of the D0 particle (since D0 have</a:t>
            </a:r>
            <a:r>
              <a:rPr lang="en-US" baseline="0" dirty="0" smtClean="0">
                <a:sym typeface="Wingdings"/>
              </a:rPr>
              <a:t> very small life time they decay close to the event vertex)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AF9D-C446-0048-A562-7A41D9092B65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1649-A280-FB41-B0B0-AEBC08AD15B6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1926-8E13-4247-B040-2766AAF2CA6A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E3B66E4-D613-E24A-BFEF-6747879E7FC8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2E68A0BC-B9EE-A14A-BBC8-720FE8BEA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51307663-7053-7845-83E1-97703BDB2FDE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0253EC7D-B21C-124B-8087-CB3DAD0F2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2EF9-D808-D042-8208-B5AC4239B76E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441E-81BE-C74A-A1B1-2696347DDCA8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7CA5-513F-8B42-98CD-83406198462B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1797-A315-B242-A048-9709F7106EB3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442E-CE9B-8341-A1F6-AC152E6AE813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EB94-216C-6C41-94BC-95DC4F270931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9BBF-B3AE-FE4E-9E38-B0B41EAEC4E2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3348-192A-B34A-ACEF-C9AEDFA9B1A2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F43-A630-4644-818A-CEB3F7670440}" type="datetime1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FF81-ED79-FA4A-B0DD-9CBF46DE6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emf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3317"/>
            <a:ext cx="7772400" cy="2584708"/>
          </a:xfrm>
          <a:ln w="38100" cap="sq" cmpd="dbl">
            <a:solidFill>
              <a:srgbClr val="008000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Charmed Meson measurements using a Silicon Tracker in Au+Au collisions at √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s</a:t>
            </a:r>
            <a:r>
              <a:rPr lang="en-US" sz="4000" b="1" baseline="-25000" dirty="0" err="1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NN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 = 200 GeV in STAR experiment at RHIC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02568"/>
            <a:ext cx="6400800" cy="6991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Jaiby Joseph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Ajish</a:t>
            </a:r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11/2/2011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474" y="4868186"/>
            <a:ext cx="2443663" cy="198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403" y="4948394"/>
            <a:ext cx="2105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647" y="63500"/>
            <a:ext cx="6843953" cy="550333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 </a:t>
            </a:r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–</a:t>
            </a:r>
            <a:r>
              <a:rPr lang="en-US" sz="24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Heavy Quark Sector</a:t>
            </a:r>
            <a:endParaRPr lang="en-US" sz="24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9645" y="631819"/>
            <a:ext cx="8528821" cy="55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>
                <a:latin typeface="Times New Roman"/>
                <a:cs typeface="Times New Roman"/>
              </a:rPr>
              <a:t> Heavy flavor is produced at the earlier stages of the collision via gluon fusion 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sz="800" dirty="0" smtClean="0">
              <a:latin typeface="Times New Roman"/>
              <a:cs typeface="Times New Roman"/>
            </a:endParaRP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1600" dirty="0">
                <a:latin typeface="Calibri" charset="0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not affected by chiral symmetry </a:t>
            </a:r>
            <a:r>
              <a:rPr lang="en-US" sz="1600" dirty="0" smtClean="0">
                <a:latin typeface="Times New Roman"/>
                <a:cs typeface="Times New Roman"/>
              </a:rPr>
              <a:t>restoration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(i.e. mass is the same in/out of medium)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charset="2"/>
              <a:buChar char="Ø"/>
            </a:pPr>
            <a:r>
              <a:rPr lang="en-US" sz="1600" dirty="0" smtClean="0">
                <a:latin typeface="Times New Roman"/>
                <a:cs typeface="Times New Roman"/>
              </a:rPr>
              <a:t> production cross-section </a:t>
            </a:r>
            <a:r>
              <a:rPr lang="en-US" sz="1600" dirty="0">
                <a:latin typeface="Times New Roman"/>
                <a:cs typeface="Times New Roman"/>
              </a:rPr>
              <a:t>found to binary </a:t>
            </a:r>
            <a:r>
              <a:rPr lang="en-US" sz="1600" dirty="0" smtClean="0">
                <a:latin typeface="Times New Roman"/>
                <a:cs typeface="Times New Roman"/>
              </a:rPr>
              <a:t>scale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600" b="1" dirty="0" smtClean="0">
                <a:latin typeface="Calibri" charset="0"/>
              </a:rPr>
              <a:t> </a:t>
            </a:r>
            <a:r>
              <a:rPr lang="en-US" sz="1600" b="1" dirty="0">
                <a:solidFill>
                  <a:srgbClr val="B8240C"/>
                </a:solidFill>
                <a:latin typeface="Calibri" charset="0"/>
              </a:rPr>
              <a:t>ideal to probe the medium created</a:t>
            </a:r>
            <a:r>
              <a:rPr lang="en-US" sz="1600" dirty="0">
                <a:solidFill>
                  <a:srgbClr val="B8240C"/>
                </a:solidFill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in</a:t>
            </a:r>
            <a:r>
              <a:rPr lang="en-US" sz="1600" dirty="0" smtClean="0">
                <a:latin typeface="Calibri" charset="0"/>
              </a:rPr>
              <a:t> heavy ion collision</a:t>
            </a:r>
          </a:p>
          <a:p>
            <a:pPr lvl="1" eaLnBrk="1" hangingPunct="1">
              <a:spcBef>
                <a:spcPct val="20000"/>
              </a:spcBef>
            </a:pPr>
            <a:endParaRPr lang="en-US" sz="800" dirty="0" smtClean="0">
              <a:latin typeface="Calibri" charset="0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dirty="0" smtClean="0">
                <a:latin typeface="Times New Roman"/>
                <a:cs typeface="Times New Roman"/>
              </a:rPr>
              <a:t> Theoretical </a:t>
            </a:r>
            <a:r>
              <a:rPr lang="en-US" dirty="0">
                <a:latin typeface="Times New Roman"/>
                <a:cs typeface="Times New Roman"/>
              </a:rPr>
              <a:t>models predicted gluon </a:t>
            </a:r>
            <a:r>
              <a:rPr lang="en-US" dirty="0" err="1">
                <a:latin typeface="Times New Roman"/>
                <a:cs typeface="Times New Roman"/>
              </a:rPr>
              <a:t>radiative</a:t>
            </a:r>
            <a:r>
              <a:rPr lang="en-US" dirty="0">
                <a:latin typeface="Times New Roman"/>
                <a:cs typeface="Times New Roman"/>
              </a:rPr>
              <a:t> energy loss for heavy quarks to be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B8240C"/>
                </a:solidFill>
                <a:latin typeface="Times New Roman"/>
                <a:cs typeface="Times New Roman"/>
              </a:rPr>
              <a:t>smaller</a:t>
            </a:r>
            <a:r>
              <a:rPr lang="en-US" dirty="0">
                <a:latin typeface="Times New Roman"/>
                <a:cs typeface="Times New Roman"/>
              </a:rPr>
              <a:t> than of light </a:t>
            </a:r>
            <a:r>
              <a:rPr lang="en-US" dirty="0" smtClean="0">
                <a:latin typeface="Times New Roman"/>
                <a:cs typeface="Times New Roman"/>
              </a:rPr>
              <a:t>quarks, </a:t>
            </a:r>
            <a:r>
              <a:rPr lang="en-US" dirty="0">
                <a:latin typeface="Times New Roman"/>
                <a:cs typeface="Times New Roman"/>
              </a:rPr>
              <a:t>which is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not </a:t>
            </a:r>
            <a:r>
              <a:rPr lang="en-US" dirty="0">
                <a:latin typeface="Times New Roman"/>
                <a:cs typeface="Times New Roman"/>
              </a:rPr>
              <a:t>experimentally </a:t>
            </a:r>
            <a:r>
              <a:rPr lang="en-US" dirty="0" smtClean="0">
                <a:latin typeface="Times New Roman"/>
                <a:cs typeface="Times New Roman"/>
              </a:rPr>
              <a:t>observed.</a:t>
            </a: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</a:pPr>
            <a:endParaRPr lang="en-US" sz="8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</a:pPr>
            <a:endParaRPr lang="en-US" sz="16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5" name="Picture 10" descr="RAAn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" y="2997290"/>
            <a:ext cx="4706635" cy="338347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40300" y="3412160"/>
            <a:ext cx="4191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1400" dirty="0" smtClean="0"/>
              <a:t>1) </a:t>
            </a:r>
            <a:r>
              <a:rPr lang="en-US" sz="1600" b="1" dirty="0" smtClean="0"/>
              <a:t>Non</a:t>
            </a:r>
            <a:r>
              <a:rPr lang="en-US" sz="1600" b="1" dirty="0"/>
              <a:t>-photonic electrons (</a:t>
            </a:r>
            <a:r>
              <a:rPr lang="en-US" sz="1600" b="1" dirty="0" smtClean="0"/>
              <a:t>NPE) Method</a:t>
            </a:r>
          </a:p>
          <a:p>
            <a:pPr>
              <a:buFont typeface="Arial" charset="0"/>
              <a:buNone/>
            </a:pPr>
            <a:r>
              <a:rPr lang="en-US" sz="1400" i="1" dirty="0" smtClean="0"/>
              <a:t>	- decayed from </a:t>
            </a:r>
            <a:r>
              <a:rPr lang="en-US" sz="1400" i="1" dirty="0"/>
              <a:t>charm </a:t>
            </a:r>
            <a:r>
              <a:rPr lang="en-US" sz="1400" b="1" i="1" dirty="0"/>
              <a:t>and </a:t>
            </a:r>
            <a:r>
              <a:rPr lang="en-US" sz="1400" i="1" dirty="0"/>
              <a:t>beauty hadrons</a:t>
            </a:r>
          </a:p>
          <a:p>
            <a:pPr>
              <a:buFont typeface="Arial" charset="0"/>
              <a:buNone/>
            </a:pPr>
            <a:endParaRPr lang="en-US" sz="1400" dirty="0"/>
          </a:p>
          <a:p>
            <a:pPr>
              <a:buFont typeface="Arial" charset="0"/>
              <a:buNone/>
            </a:pPr>
            <a:r>
              <a:rPr lang="en-US" sz="1400" dirty="0"/>
              <a:t>2) At </a:t>
            </a:r>
            <a:r>
              <a:rPr lang="en-US" sz="1400" dirty="0" err="1"/>
              <a:t>p</a:t>
            </a:r>
            <a:r>
              <a:rPr lang="en-US" sz="1400" baseline="-25000" dirty="0" err="1"/>
              <a:t>T</a:t>
            </a:r>
            <a:r>
              <a:rPr lang="en-US" sz="1400" dirty="0"/>
              <a:t> ≥ 6 </a:t>
            </a:r>
            <a:r>
              <a:rPr lang="en-US" sz="1400" dirty="0" err="1"/>
              <a:t>GeV/c</a:t>
            </a:r>
            <a:r>
              <a:rPr lang="en-US" sz="1400" dirty="0"/>
              <a:t>,</a:t>
            </a:r>
          </a:p>
          <a:p>
            <a:pPr>
              <a:buFont typeface="Arial" charset="0"/>
              <a:buNone/>
            </a:pPr>
            <a:endParaRPr lang="en-US" sz="1400" dirty="0"/>
          </a:p>
          <a:p>
            <a:pPr>
              <a:buFont typeface="Arial" charset="0"/>
              <a:buNone/>
            </a:pPr>
            <a:r>
              <a:rPr lang="en-US" sz="1400" dirty="0">
                <a:solidFill>
                  <a:srgbClr val="85131D"/>
                </a:solidFill>
              </a:rPr>
              <a:t>R</a:t>
            </a:r>
            <a:r>
              <a:rPr lang="en-US" sz="1400" baseline="-25000" dirty="0">
                <a:solidFill>
                  <a:srgbClr val="85131D"/>
                </a:solidFill>
              </a:rPr>
              <a:t>AA</a:t>
            </a:r>
            <a:r>
              <a:rPr lang="en-US" sz="1400" dirty="0">
                <a:solidFill>
                  <a:srgbClr val="85131D"/>
                </a:solidFill>
              </a:rPr>
              <a:t>(NPE) ~ </a:t>
            </a:r>
            <a:r>
              <a:rPr lang="en-US" sz="1400" dirty="0" err="1">
                <a:solidFill>
                  <a:srgbClr val="85131D"/>
                </a:solidFill>
              </a:rPr>
              <a:t>R</a:t>
            </a:r>
            <a:r>
              <a:rPr lang="en-US" sz="1400" baseline="-25000" dirty="0" err="1">
                <a:solidFill>
                  <a:srgbClr val="85131D"/>
                </a:solidFill>
              </a:rPr>
              <a:t>AA</a:t>
            </a:r>
            <a:r>
              <a:rPr lang="en-US" sz="1400" dirty="0" err="1">
                <a:solidFill>
                  <a:srgbClr val="85131D"/>
                </a:solidFill>
              </a:rPr>
              <a:t>(h</a:t>
            </a:r>
            <a:r>
              <a:rPr lang="en-US" sz="1400" baseline="30000" dirty="0">
                <a:solidFill>
                  <a:srgbClr val="85131D"/>
                </a:solidFill>
              </a:rPr>
              <a:t>±</a:t>
            </a:r>
            <a:r>
              <a:rPr lang="en-US" sz="1400" dirty="0">
                <a:solidFill>
                  <a:srgbClr val="85131D"/>
                </a:solidFill>
              </a:rPr>
              <a:t>) !!</a:t>
            </a:r>
            <a:r>
              <a:rPr lang="en-US" sz="1400" dirty="0" smtClean="0">
                <a:solidFill>
                  <a:srgbClr val="85131D"/>
                </a:solidFill>
              </a:rPr>
              <a:t>!</a:t>
            </a:r>
          </a:p>
          <a:p>
            <a:pPr>
              <a:buFont typeface="Arial" charset="0"/>
              <a:buNone/>
            </a:pPr>
            <a:endParaRPr lang="en-US" sz="1400" dirty="0" smtClean="0">
              <a:solidFill>
                <a:srgbClr val="85131D"/>
              </a:solidFill>
            </a:endParaRPr>
          </a:p>
          <a:p>
            <a:pPr>
              <a:buFont typeface="Arial" charset="0"/>
              <a:buNone/>
            </a:pPr>
            <a:r>
              <a:rPr lang="en-US" sz="1400" dirty="0" smtClean="0"/>
              <a:t>3) Surprising Results: </a:t>
            </a:r>
          </a:p>
          <a:p>
            <a:r>
              <a:rPr lang="en-US" sz="1400" dirty="0" smtClean="0"/>
              <a:t>	contradicts </a:t>
            </a:r>
            <a:r>
              <a:rPr lang="en-US" sz="1400" dirty="0" err="1" smtClean="0"/>
              <a:t>pQCD</a:t>
            </a:r>
            <a:r>
              <a:rPr lang="en-US" sz="1400" dirty="0" smtClean="0"/>
              <a:t> predictions</a:t>
            </a:r>
          </a:p>
          <a:p>
            <a:r>
              <a:rPr lang="en-US" sz="1400" dirty="0" smtClean="0"/>
              <a:t>	challenges our understanding of the energy loss mechanism </a:t>
            </a:r>
          </a:p>
          <a:p>
            <a:pPr>
              <a:buFont typeface="Arial" charset="0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Needs Direct measurement of D and B mesons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A0BC-B9EE-A14A-BBC8-720FE8BEA3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09" y="63500"/>
            <a:ext cx="8923390" cy="65786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using Silicon Vertex Detector and decay vertex fit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09" y="1338580"/>
            <a:ext cx="8584497" cy="17602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rgbClr val="215968"/>
                </a:solidFill>
              </a:rPr>
              <a:t>✔</a:t>
            </a:r>
            <a:r>
              <a:rPr lang="en-US" sz="2000" dirty="0" smtClean="0"/>
              <a:t> SVT/SSD not designed (thickness, geometry) for charm measurement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solidFill>
                  <a:srgbClr val="215968"/>
                </a:solidFill>
              </a:rPr>
              <a:t>✔</a:t>
            </a:r>
            <a:r>
              <a:rPr lang="en-US" sz="2000" dirty="0" smtClean="0"/>
              <a:t> Full reconstruction/fit of the decay vertex by combining K and </a:t>
            </a:r>
            <a:r>
              <a:rPr lang="en-US" sz="2000" dirty="0" err="1" smtClean="0"/>
              <a:t>π</a:t>
            </a:r>
            <a:r>
              <a:rPr lang="en-US" sz="2000" dirty="0" smtClean="0"/>
              <a:t> tracks</a:t>
            </a: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000" dirty="0" smtClean="0"/>
              <a:t>		– Some particle ID capabilities obtained from TPC </a:t>
            </a:r>
            <a:r>
              <a:rPr lang="en-US" sz="2000" dirty="0" err="1" smtClean="0"/>
              <a:t>dE</a:t>
            </a:r>
            <a:r>
              <a:rPr lang="en-US" sz="2000" dirty="0" smtClean="0"/>
              <a:t>/dx</a:t>
            </a: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657" y="3670300"/>
            <a:ext cx="3535090" cy="2594083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134100" y="4310049"/>
            <a:ext cx="571500" cy="1709751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4617" y="3991517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 PID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61" y="3751249"/>
            <a:ext cx="50698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Caveats: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Very short lived particles</a:t>
            </a:r>
            <a:r>
              <a:rPr lang="en-US" dirty="0" smtClean="0">
                <a:latin typeface="Times New Roman"/>
                <a:cs typeface="Times New Roman"/>
              </a:rPr>
              <a:t> (average decay-length 70 </a:t>
            </a:r>
            <a:r>
              <a:rPr lang="en-US" dirty="0" err="1" smtClean="0">
                <a:latin typeface="Times New Roman"/>
                <a:cs typeface="Times New Roman"/>
              </a:rPr>
              <a:t>μm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coupled to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arginal SVT resolution </a:t>
            </a:r>
            <a:r>
              <a:rPr lang="en-US" dirty="0" smtClean="0">
                <a:latin typeface="Times New Roman"/>
                <a:cs typeface="Times New Roman"/>
              </a:rPr>
              <a:t>(the pointing resolution is about 250 </a:t>
            </a:r>
            <a:r>
              <a:rPr lang="en-US" dirty="0" err="1" smtClean="0">
                <a:latin typeface="Times New Roman"/>
                <a:cs typeface="Times New Roman"/>
              </a:rPr>
              <a:t>μm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sz="800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Poor PID</a:t>
            </a:r>
            <a:r>
              <a:rPr lang="en-US" dirty="0" smtClean="0">
                <a:latin typeface="Times New Roman"/>
                <a:cs typeface="Times New Roman"/>
              </a:rPr>
              <a:t>: Lack of TOF+SVT data sets, </a:t>
            </a:r>
            <a:r>
              <a:rPr lang="en-US" dirty="0" err="1" smtClean="0">
                <a:latin typeface="Times New Roman"/>
                <a:cs typeface="Times New Roman"/>
              </a:rPr>
              <a:t>dE</a:t>
            </a:r>
            <a:r>
              <a:rPr lang="en-US" dirty="0" smtClean="0">
                <a:latin typeface="Times New Roman"/>
                <a:cs typeface="Times New Roman"/>
              </a:rPr>
              <a:t>/dx has limited resolving power.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6957" y="3300968"/>
            <a:ext cx="266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dE/dx</a:t>
            </a:r>
            <a:r>
              <a:rPr lang="en-US" dirty="0" smtClean="0"/>
              <a:t> bands of </a:t>
            </a:r>
            <a:r>
              <a:rPr lang="en-US" b="1" dirty="0" err="1" smtClean="0">
                <a:solidFill>
                  <a:srgbClr val="0000FF"/>
                </a:solidFill>
              </a:rPr>
              <a:t>Kaon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EC7D-B21C-124B-8087-CB3DAD0F25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22"/>
          <a:stretch/>
        </p:blipFill>
        <p:spPr>
          <a:xfrm>
            <a:off x="-88900" y="922717"/>
            <a:ext cx="4808148" cy="29956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26501" y="184053"/>
            <a:ext cx="6738933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Decay Topology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23332" y="4342224"/>
            <a:ext cx="8263467" cy="201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We introduced the Full </a:t>
            </a: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reconstruction/fit of the decay </a:t>
            </a: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vertex	</a:t>
            </a: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We introduced and Used the </a:t>
            </a: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full track error matrix for best error estimates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>
                <a:latin typeface="Calibri" charset="0"/>
                <a:ea typeface="Helvetica Neue Light" charset="0"/>
                <a:cs typeface="Helvetica Neue Light" charset="0"/>
              </a:rPr>
              <a:t>Optimization of cuts based on MC </a:t>
            </a: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studies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 smtClean="0">
              <a:latin typeface="Calibri" charset="0"/>
              <a:ea typeface="Helvetica Neue Light" charset="0"/>
              <a:cs typeface="Helvetica Neue Light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latin typeface="Calibri" charset="0"/>
                <a:ea typeface="Helvetica Neue Light" charset="0"/>
                <a:cs typeface="Helvetica Neue Light" charset="0"/>
              </a:rPr>
              <a:t>Better </a:t>
            </a:r>
            <a:r>
              <a:rPr lang="en-US" dirty="0" smtClean="0">
                <a:latin typeface="Calibri" charset="0"/>
              </a:rPr>
              <a:t>resolution in secondary vertex position is achieved with the fit method compared to usual helix swimming methods.</a:t>
            </a: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dirty="0">
              <a:latin typeface="Calibri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08148" y="1166348"/>
            <a:ext cx="4289807" cy="3097467"/>
            <a:chOff x="4107108" y="1125708"/>
            <a:chExt cx="4289807" cy="3097467"/>
          </a:xfrm>
        </p:grpSpPr>
        <p:pic>
          <p:nvPicPr>
            <p:cNvPr id="7" name="Picture 4" descr="correlation_decay_geant_f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7108" y="1125708"/>
              <a:ext cx="4043117" cy="3097467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6260140" y="1176291"/>
              <a:ext cx="2136775" cy="9429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0000FF"/>
                  </a:solidFill>
                </a:rPr>
                <a:t>Mean of the difference reconstructed -MC</a:t>
              </a:r>
            </a:p>
            <a:p>
              <a:pPr>
                <a:spcBef>
                  <a:spcPct val="50000"/>
                </a:spcBef>
              </a:pPr>
              <a:r>
                <a:rPr lang="en-US" sz="1200" b="1" dirty="0" err="1">
                  <a:solidFill>
                    <a:srgbClr val="008400"/>
                  </a:solidFill>
                </a:rPr>
                <a:t>Rms</a:t>
              </a:r>
              <a:r>
                <a:rPr lang="en-US" sz="1200" b="1" dirty="0">
                  <a:solidFill>
                    <a:srgbClr val="008400"/>
                  </a:solidFill>
                </a:rPr>
                <a:t> of the difference reconstructed -MC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526519" y="1151363"/>
              <a:ext cx="1571624" cy="3424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err="1">
                  <a:solidFill>
                    <a:srgbClr val="FF0000"/>
                  </a:solidFill>
                  <a:latin typeface="Calibri" charset="0"/>
                </a:rPr>
                <a:t>Reco</a:t>
              </a:r>
              <a:r>
                <a:rPr lang="en-US" sz="1800" b="1" dirty="0">
                  <a:solidFill>
                    <a:srgbClr val="FF0000"/>
                  </a:solidFill>
                  <a:latin typeface="Calibri" charset="0"/>
                </a:rPr>
                <a:t> - MC [cm]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2" y="9413"/>
            <a:ext cx="9000067" cy="686741"/>
          </a:xfrm>
          <a:solidFill>
            <a:srgbClr val="EBF1DE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Reconstructed Quantities (example) </a:t>
            </a:r>
            <a:r>
              <a:rPr lang="en-US" sz="2000" dirty="0" smtClean="0">
                <a:solidFill>
                  <a:srgbClr val="FF0000"/>
                </a:solidFill>
              </a:rPr>
              <a:t>(MC Data (pure D</a:t>
            </a:r>
            <a:r>
              <a:rPr lang="en-US" sz="2000" baseline="30000" dirty="0" smtClean="0">
                <a:solidFill>
                  <a:srgbClr val="FF0000"/>
                </a:solidFill>
              </a:rPr>
              <a:t>0)</a:t>
            </a:r>
            <a:r>
              <a:rPr lang="en-US" sz="2000" dirty="0" smtClean="0">
                <a:solidFill>
                  <a:srgbClr val="FF0000"/>
                </a:solidFill>
              </a:rPr>
              <a:t> Events)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48" y="966041"/>
            <a:ext cx="3791185" cy="2691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176" y="770371"/>
            <a:ext cx="4151861" cy="2787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922" y="768971"/>
            <a:ext cx="295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Invariant Mass Reconstructed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5152" y="714402"/>
            <a:ext cx="1464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pT Resolution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907" y="3766354"/>
            <a:ext cx="3892659" cy="2673773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22129" y="3457229"/>
            <a:ext cx="244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Vertex Resolution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5400" y="3652169"/>
            <a:ext cx="5305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</a:pPr>
            <a:r>
              <a:rPr lang="en-US" dirty="0" smtClean="0"/>
              <a:t> </a:t>
            </a:r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/>
              <a:t> Resolution :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Inv Mass ~ </a:t>
            </a:r>
            <a:r>
              <a:rPr lang="en-US" b="1" dirty="0" smtClean="0"/>
              <a:t>13 MeV </a:t>
            </a:r>
            <a:r>
              <a:rPr lang="en-US" dirty="0" smtClean="0"/>
              <a:t>(</a:t>
            </a:r>
            <a:r>
              <a:rPr lang="en-US" b="1" dirty="0" smtClean="0"/>
              <a:t>0.7%</a:t>
            </a:r>
            <a:r>
              <a:rPr lang="en-US" dirty="0" smtClean="0"/>
              <a:t>, after a gauss fit)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Trans. Momentum ~ 17 MeV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	Decay Vertex Coordinates ~ 220 </a:t>
            </a:r>
            <a:r>
              <a:rPr lang="en-US" dirty="0" err="1" smtClean="0"/>
              <a:t>μm</a:t>
            </a:r>
            <a:r>
              <a:rPr lang="en-US" dirty="0" smtClean="0"/>
              <a:t> (transverse)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					       ~ 200 </a:t>
            </a:r>
            <a:r>
              <a:rPr lang="en-US" dirty="0" err="1" smtClean="0"/>
              <a:t>μm</a:t>
            </a:r>
            <a:r>
              <a:rPr lang="en-US" dirty="0" smtClean="0"/>
              <a:t> (</a:t>
            </a:r>
            <a:r>
              <a:rPr lang="en-US" dirty="0" err="1" smtClean="0"/>
              <a:t>z</a:t>
            </a:r>
            <a:r>
              <a:rPr lang="en-US" dirty="0" smtClean="0"/>
              <a:t>-direction)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/>
              <a:t> The reconstructed parameters behave as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     expected with the current detector resolution.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  <a:buFont typeface="Lucida Grande"/>
              <a:buChar char="✿"/>
            </a:pP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E35-5D1D-8141-B6C7-36D49A53220F}" type="slidenum">
              <a:rPr lang="en-US"/>
              <a:pPr/>
              <a:t>14</a:t>
            </a:fld>
            <a:endParaRPr lang="en-US"/>
          </a:p>
        </p:txBody>
      </p:sp>
      <p:pic>
        <p:nvPicPr>
          <p:cNvPr id="28678" name="Picture 11" descr="invMass_K0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14675"/>
            <a:ext cx="4724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7994650" y="3332734"/>
            <a:ext cx="927100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After cut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6200" y="593725"/>
            <a:ext cx="8991600" cy="242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²"/>
            </a:pPr>
            <a:r>
              <a:rPr lang="en-US" sz="2000" dirty="0" smtClean="0">
                <a:latin typeface="Calibri" charset="0"/>
              </a:rPr>
              <a:t> Test with K</a:t>
            </a:r>
            <a:r>
              <a:rPr lang="en-US" sz="2000" baseline="30000" dirty="0" smtClean="0">
                <a:latin typeface="Calibri" charset="0"/>
              </a:rPr>
              <a:t>0</a:t>
            </a:r>
            <a:r>
              <a:rPr lang="en-US" sz="2000" baseline="-25000" dirty="0" smtClean="0">
                <a:latin typeface="Calibri" charset="0"/>
              </a:rPr>
              <a:t>s</a:t>
            </a:r>
            <a:r>
              <a:rPr lang="en-US" sz="2000" dirty="0" smtClean="0">
                <a:latin typeface="Calibri" charset="0"/>
              </a:rPr>
              <a:t> decay reconstruction (about 200x the decay distance of D</a:t>
            </a:r>
            <a:r>
              <a:rPr lang="en-US" sz="2000" baseline="30000" dirty="0" smtClean="0">
                <a:latin typeface="Calibri" charset="0"/>
              </a:rPr>
              <a:t>0</a:t>
            </a:r>
            <a:r>
              <a:rPr lang="en-US" sz="2000" dirty="0" smtClean="0">
                <a:latin typeface="Calibri" charset="0"/>
              </a:rPr>
              <a:t>s):</a:t>
            </a:r>
            <a:endParaRPr lang="en-US" sz="2000" dirty="0"/>
          </a:p>
          <a:p>
            <a:pPr lvl="1">
              <a:spcBef>
                <a:spcPct val="50000"/>
              </a:spcBef>
              <a:buClr>
                <a:schemeClr val="accent5">
                  <a:lumMod val="50000"/>
                </a:schemeClr>
              </a:buClr>
            </a:pPr>
            <a:r>
              <a:rPr lang="en-US" dirty="0" smtClean="0">
                <a:latin typeface="Calibri" charset="0"/>
                <a:sym typeface="Symbol" charset="2"/>
              </a:rPr>
              <a:t>c = 2.68 cm  </a:t>
            </a:r>
            <a:r>
              <a:rPr lang="en-US" sz="2000" dirty="0" smtClean="0">
                <a:latin typeface="Calibri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²"/>
            </a:pPr>
            <a:r>
              <a:rPr lang="en-US" sz="2000" dirty="0" smtClean="0">
                <a:latin typeface="Calibri" charset="0"/>
              </a:rPr>
              <a:t> Signed decay length 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Calibri" charset="0"/>
              </a:rPr>
              <a:t> an </a:t>
            </a:r>
            <a:r>
              <a:rPr lang="en-US" dirty="0">
                <a:latin typeface="Calibri" charset="0"/>
              </a:rPr>
              <a:t>excess can be observed on the positive side of the decay length distribution, indicating the presence of long-lived decays.</a:t>
            </a:r>
            <a:endParaRPr lang="en-US" dirty="0" smtClean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Calibri" charset="0"/>
              </a:rPr>
              <a:t> use </a:t>
            </a:r>
            <a:r>
              <a:rPr lang="en-US" dirty="0">
                <a:latin typeface="Calibri" charset="0"/>
              </a:rPr>
              <a:t>the decay length </a:t>
            </a:r>
            <a:r>
              <a:rPr lang="en-US" dirty="0">
                <a:solidFill>
                  <a:srgbClr val="000090"/>
                </a:solidFill>
                <a:latin typeface="Calibri" charset="0"/>
              </a:rPr>
              <a:t>significance</a:t>
            </a:r>
            <a:r>
              <a:rPr lang="en-US" dirty="0">
                <a:latin typeface="Calibri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L/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Symbol" charset="2"/>
              </a:rPr>
              <a:t></a:t>
            </a:r>
            <a:r>
              <a:rPr lang="en-US" baseline="-25000" dirty="0">
                <a:solidFill>
                  <a:srgbClr val="FF0000"/>
                </a:solidFill>
                <a:latin typeface="Calibri" charset="0"/>
                <a:sym typeface="Symbol" charset="2"/>
              </a:rPr>
              <a:t>L </a:t>
            </a:r>
            <a:r>
              <a:rPr lang="en-US" dirty="0">
                <a:latin typeface="Calibri" charset="0"/>
                <a:sym typeface="Symbol" charset="2"/>
              </a:rPr>
              <a:t>to improve the signal.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alibri" charset="0"/>
              </a:rPr>
              <a:t> more appropriate because of the momentum dependence of the decay length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1360" y="81280"/>
            <a:ext cx="5161280" cy="512445"/>
          </a:xfrm>
          <a:solidFill>
            <a:srgbClr val="EBF1DE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215968"/>
                </a:solidFill>
              </a:rPr>
              <a:t>Proof of principle with K</a:t>
            </a:r>
            <a:r>
              <a:rPr lang="en-US" sz="3600" baseline="30000" dirty="0">
                <a:solidFill>
                  <a:srgbClr val="215968"/>
                </a:solidFill>
              </a:rPr>
              <a:t>0</a:t>
            </a:r>
            <a:r>
              <a:rPr lang="en-US" sz="3600" baseline="-25000" dirty="0">
                <a:solidFill>
                  <a:srgbClr val="215968"/>
                </a:solidFill>
              </a:rPr>
              <a:t>s</a:t>
            </a:r>
            <a:endParaRPr lang="en-US" sz="3600" dirty="0">
              <a:solidFill>
                <a:srgbClr val="215968"/>
              </a:solidFill>
            </a:endParaRPr>
          </a:p>
        </p:txBody>
      </p:sp>
      <p:pic>
        <p:nvPicPr>
          <p:cNvPr id="28677" name="Picture 10" descr="LdL_K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41148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4844207" y="3332734"/>
            <a:ext cx="1058863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charset="0"/>
              </a:rPr>
              <a:t>Before cut</a:t>
            </a:r>
          </a:p>
        </p:txBody>
      </p:sp>
      <p:sp>
        <p:nvSpPr>
          <p:cNvPr id="28682" name="Text Box 28"/>
          <p:cNvSpPr txBox="1">
            <a:spLocks noChangeArrowheads="1"/>
          </p:cNvSpPr>
          <p:nvPr/>
        </p:nvSpPr>
        <p:spPr bwMode="auto">
          <a:xfrm>
            <a:off x="762000" y="61468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sym typeface="Zapf Dingbats" charset="2"/>
              </a:rPr>
              <a:t></a:t>
            </a:r>
            <a:r>
              <a:rPr lang="en-US" sz="2000" dirty="0"/>
              <a:t> </a:t>
            </a:r>
            <a:r>
              <a:rPr lang="en-US" sz="2000" dirty="0">
                <a:latin typeface="Calibri" charset="0"/>
              </a:rPr>
              <a:t>After using a cut</a:t>
            </a:r>
            <a:r>
              <a:rPr lang="en-US" sz="2000" dirty="0"/>
              <a:t> </a:t>
            </a:r>
            <a:r>
              <a:rPr lang="en-US" sz="2000" dirty="0">
                <a:latin typeface="Calibri" charset="0"/>
              </a:rPr>
              <a:t>S</a:t>
            </a:r>
            <a:r>
              <a:rPr lang="en-US" sz="2000" baseline="-25000" dirty="0">
                <a:latin typeface="Calibri" charset="0"/>
              </a:rPr>
              <a:t>L </a:t>
            </a:r>
            <a:r>
              <a:rPr lang="en-US" sz="2000" dirty="0">
                <a:latin typeface="Calibri" charset="0"/>
              </a:rPr>
              <a:t>&gt; 10, a clear peak at the </a:t>
            </a:r>
            <a:r>
              <a:rPr lang="en-US" sz="2000" dirty="0">
                <a:latin typeface="Calibri" charset="0"/>
                <a:ea typeface="Bookman Old Style" charset="0"/>
                <a:cs typeface="Bookman Old Style" charset="0"/>
              </a:rPr>
              <a:t>K</a:t>
            </a:r>
            <a:r>
              <a:rPr lang="en-US" sz="2000" baseline="30000" dirty="0">
                <a:latin typeface="Calibri" charset="0"/>
                <a:ea typeface="Bookman Old Style" charset="0"/>
                <a:cs typeface="Bookman Old Style" charset="0"/>
              </a:rPr>
              <a:t>0</a:t>
            </a:r>
            <a:r>
              <a:rPr lang="en-US" sz="2000" baseline="-25000" dirty="0">
                <a:latin typeface="Calibri" charset="0"/>
                <a:ea typeface="Bookman Old Style" charset="0"/>
                <a:cs typeface="Bookman Old Style" charset="0"/>
              </a:rPr>
              <a:t>S </a:t>
            </a:r>
            <a:r>
              <a:rPr lang="en-US" sz="2000" dirty="0">
                <a:latin typeface="Calibri" charset="0"/>
                <a:ea typeface="Bookman Old Style" charset="0"/>
                <a:cs typeface="Bookman Old Style" charset="0"/>
              </a:rPr>
              <a:t>mass is observed.</a:t>
            </a:r>
            <a:r>
              <a:rPr lang="en-US" sz="2000" dirty="0">
                <a:latin typeface="Calibri" charset="0"/>
              </a:rPr>
              <a:t>  </a:t>
            </a:r>
          </a:p>
        </p:txBody>
      </p:sp>
      <p:sp>
        <p:nvSpPr>
          <p:cNvPr id="28683" name="AutoShape 29"/>
          <p:cNvSpPr>
            <a:spLocks noChangeArrowheads="1"/>
          </p:cNvSpPr>
          <p:nvPr/>
        </p:nvSpPr>
        <p:spPr bwMode="auto">
          <a:xfrm>
            <a:off x="3748088" y="4473575"/>
            <a:ext cx="976312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4168775"/>
            <a:ext cx="1181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charset="0"/>
              </a:rPr>
              <a:t>background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349500" y="4295775"/>
            <a:ext cx="178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charset="0"/>
              </a:rPr>
              <a:t>Signal+background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219200" y="4397375"/>
            <a:ext cx="609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2743200" y="4549775"/>
            <a:ext cx="152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316" y="141105"/>
            <a:ext cx="8229600" cy="455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+D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 Signal (in 2007 Data)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37619" y="1509985"/>
            <a:ext cx="4038600" cy="4471715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24 Million </a:t>
            </a:r>
            <a:r>
              <a:rPr lang="en-US" sz="2000" dirty="0" err="1" smtClean="0"/>
              <a:t>Au+Au</a:t>
            </a:r>
            <a:r>
              <a:rPr lang="en-US" sz="2000" dirty="0" smtClean="0"/>
              <a:t> @ 200 </a:t>
            </a:r>
            <a:r>
              <a:rPr lang="en-US" sz="2000" dirty="0" err="1" smtClean="0"/>
              <a:t>GeV</a:t>
            </a:r>
            <a:r>
              <a:rPr lang="en-US" sz="2000" dirty="0" smtClean="0"/>
              <a:t>/c events are used for this analysis.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degree polynomial fit is used for background estimation.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/>
              <a:t>F</a:t>
            </a:r>
            <a:r>
              <a:rPr lang="en-US" sz="2000" dirty="0" smtClean="0"/>
              <a:t>it yielded an apparent signal significance of 10-σ  (combined 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+D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bar signal)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sz="2000" dirty="0" smtClean="0"/>
              <a:t>Signal remained stable as cuts are varied.</a:t>
            </a:r>
          </a:p>
          <a:p>
            <a:pPr>
              <a:buSzPct val="100000"/>
              <a:buBlip>
                <a:blip r:embed="rId2"/>
              </a:buBlip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2" y="654806"/>
            <a:ext cx="4682678" cy="29976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07" y="2222500"/>
            <a:ext cx="123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Pol3 + gaus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74893" y="2425700"/>
            <a:ext cx="40715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2429" y="2591832"/>
            <a:ext cx="59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Pol3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95275" y="2794000"/>
            <a:ext cx="40715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8112" y="3665174"/>
            <a:ext cx="4809678" cy="3040426"/>
            <a:chOff x="120012" y="3817574"/>
            <a:chExt cx="4574570" cy="28034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412" y="3817574"/>
              <a:ext cx="4549170" cy="2803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012" y="3898900"/>
              <a:ext cx="4426588" cy="2455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116" y="5959548"/>
              <a:ext cx="3608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Gaussian Mean = 1864.19 ± 10 MeV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417" y="4058166"/>
              <a:ext cx="1236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gaus</a:t>
              </a:r>
              <a:r>
                <a:rPr lang="en-US" dirty="0" smtClean="0">
                  <a:solidFill>
                    <a:srgbClr val="FF0000"/>
                  </a:solidFill>
                </a:rPr>
                <a:t> fit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16" y="141105"/>
            <a:ext cx="8229600" cy="66610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15968"/>
                </a:solidFill>
              </a:rPr>
              <a:t>D</a:t>
            </a:r>
            <a:r>
              <a:rPr lang="en-US" sz="3600" baseline="30000" dirty="0" smtClean="0">
                <a:solidFill>
                  <a:srgbClr val="215968"/>
                </a:solidFill>
              </a:rPr>
              <a:t>0</a:t>
            </a:r>
            <a:r>
              <a:rPr lang="en-US" sz="3600" dirty="0" smtClean="0">
                <a:solidFill>
                  <a:srgbClr val="215968"/>
                </a:solidFill>
              </a:rPr>
              <a:t> and D</a:t>
            </a:r>
            <a:r>
              <a:rPr lang="en-US" sz="3600" baseline="30000" dirty="0" smtClean="0">
                <a:solidFill>
                  <a:srgbClr val="215968"/>
                </a:solidFill>
              </a:rPr>
              <a:t>0</a:t>
            </a:r>
            <a:r>
              <a:rPr lang="en-US" sz="3600" dirty="0" smtClean="0">
                <a:solidFill>
                  <a:srgbClr val="215968"/>
                </a:solidFill>
              </a:rPr>
              <a:t>bar separately</a:t>
            </a:r>
            <a:endParaRPr lang="en-US" sz="3600" dirty="0">
              <a:solidFill>
                <a:srgbClr val="21596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65" y="966778"/>
            <a:ext cx="384198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40" y="976473"/>
            <a:ext cx="4086576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143" y="4038023"/>
            <a:ext cx="370080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ckThin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bar/D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Ratio ~ 1.18 ± 0.24 </a:t>
            </a:r>
            <a:endParaRPr lang="en-US" sz="2400" dirty="0"/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44316" y="4978400"/>
            <a:ext cx="8643003" cy="174307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  <a:buBlip>
                <a:blip r:embed="rId5"/>
              </a:buBlip>
            </a:pPr>
            <a:r>
              <a:rPr lang="en-US" sz="2000" dirty="0" smtClean="0"/>
              <a:t>Statistical thermal models predict vanishing baryonic chemical potential (μ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) at </a:t>
            </a:r>
            <a:r>
              <a:rPr lang="en-US" sz="2000" smtClean="0"/>
              <a:t>RHIC energies </a:t>
            </a:r>
            <a:endParaRPr lang="en-US" sz="2000" dirty="0" smtClean="0"/>
          </a:p>
          <a:p>
            <a:pPr>
              <a:spcAft>
                <a:spcPts val="1200"/>
              </a:spcAft>
              <a:buSzPct val="100000"/>
              <a:buBlip>
                <a:blip r:embed="rId5"/>
              </a:buBlip>
            </a:pPr>
            <a:r>
              <a:rPr lang="en-US" sz="2000" dirty="0" smtClean="0"/>
              <a:t>The 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bar/D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ratio obtained here is compatible with unity indicating a vanishing μ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. 							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00"/>
            <a:ext cx="8229600" cy="75662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215968"/>
                </a:solidFill>
              </a:rPr>
              <a:t>Attempts to extract physics</a:t>
            </a:r>
            <a:endParaRPr lang="en-US" sz="3600" dirty="0">
              <a:solidFill>
                <a:srgbClr val="21596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1" y="712238"/>
            <a:ext cx="4648200" cy="520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Uncorrected </a:t>
            </a:r>
            <a:r>
              <a:rPr lang="en-US" dirty="0" err="1" smtClean="0">
                <a:latin typeface="Times New Roman"/>
                <a:cs typeface="Times New Roman"/>
              </a:rPr>
              <a:t>pT</a:t>
            </a:r>
            <a:r>
              <a:rPr lang="en-US" dirty="0" smtClean="0">
                <a:latin typeface="Times New Roman"/>
                <a:cs typeface="Times New Roman"/>
              </a:rPr>
              <a:t> spectra:</a:t>
            </a: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A normalized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Spectra corrected for</a:t>
            </a:r>
          </a:p>
          <a:p>
            <a:pPr marL="457200" indent="-457200"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 acceptance and efficiency is used to:</a:t>
            </a:r>
          </a:p>
          <a:p>
            <a:pPr marL="457200" indent="-457200"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	- extract total charm cross-section, 	  freeze out parameters etc.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008000"/>
              </a:buClr>
            </a:pPr>
            <a:r>
              <a:rPr lang="en-US" i="1" baseline="-25000" dirty="0" smtClean="0">
                <a:latin typeface="Times New Roman"/>
                <a:cs typeface="Times New Roman"/>
              </a:rPr>
              <a:t>		</a:t>
            </a:r>
            <a:r>
              <a:rPr lang="en-US" i="1" dirty="0" smtClean="0">
                <a:latin typeface="Times New Roman"/>
                <a:cs typeface="Times New Roman"/>
              </a:rPr>
              <a:t>- </a:t>
            </a:r>
            <a:r>
              <a:rPr lang="en-US" dirty="0" smtClean="0">
                <a:latin typeface="Times New Roman"/>
                <a:cs typeface="Times New Roman"/>
              </a:rPr>
              <a:t>calculate energy loss 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</a:p>
          <a:p>
            <a:pPr lvl="1">
              <a:buClr>
                <a:srgbClr val="008000"/>
              </a:buClr>
              <a:buFont typeface="Lucida Grande"/>
              <a:buChar char="✿"/>
            </a:pPr>
            <a:endParaRPr lang="en-US" sz="1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Clr>
                <a:srgbClr val="008000"/>
              </a:buClr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    At this time, we do not have a proper      	embedding sample to do corrections</a:t>
            </a:r>
          </a:p>
          <a:p>
            <a:pPr>
              <a:buClr>
                <a:srgbClr val="008000"/>
              </a:buClr>
            </a:pPr>
            <a:r>
              <a:rPr lang="en-US" dirty="0" smtClean="0">
                <a:latin typeface="Times New Roman"/>
                <a:cs typeface="Times New Roman"/>
              </a:rPr>
              <a:t>		- sample has too few Silicon hits</a:t>
            </a:r>
          </a:p>
          <a:p>
            <a:endParaRPr lang="en-US" sz="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78068"/>
            <a:ext cx="3054768" cy="2099604"/>
          </a:xfrm>
          <a:prstGeom prst="rect">
            <a:avLst/>
          </a:prstGeom>
          <a:ln w="25400" cmpd="thickThin"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667500" y="6496050"/>
            <a:ext cx="2133600" cy="365125"/>
          </a:xfrm>
        </p:spPr>
        <p:txBody>
          <a:bodyPr/>
          <a:lstStyle/>
          <a:p>
            <a:fld id="{89CBFF81-ED79-FA4A-B0DD-9CBF46DE61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501" y="5708517"/>
            <a:ext cx="848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Some of the results with a polynomial background estimate seem to be inconsistent.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A robust background estimation method needed to see if the peak observed was an artifact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	– a “same sign” background subtraction method was performed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1176995"/>
            <a:ext cx="3098800" cy="1990173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 cmpd="thickThin">
            <a:solidFill>
              <a:schemeClr val="accent5">
                <a:lumMod val="5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-63499" y="775737"/>
            <a:ext cx="4660900" cy="486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The ratio of central to MB yield in |</a:t>
            </a:r>
            <a:r>
              <a:rPr lang="en-US" dirty="0" err="1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|&lt;0.5, scaled by the number of binary collisions:</a:t>
            </a: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</a:pPr>
            <a:endParaRPr lang="en-US" sz="800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A ratio of ~1 is expected</a:t>
            </a: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0000"/>
              </a:buClr>
              <a:buSzPct val="100000"/>
              <a:buFont typeface="Lucida Grande"/>
              <a:buChar char="✿"/>
            </a:pPr>
            <a:r>
              <a:rPr lang="en-US" dirty="0" smtClean="0">
                <a:latin typeface="Times New Roman"/>
                <a:cs typeface="Times New Roman"/>
              </a:rPr>
              <a:t>results from polynomial fit background is inconsistent with the binary collision scaling of charm. </a:t>
            </a:r>
            <a:r>
              <a:rPr lang="en-US" sz="2000" dirty="0" smtClean="0"/>
              <a:t>	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rd-invmass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47" b="-32647"/>
          <a:stretch>
            <a:fillRect/>
          </a:stretch>
        </p:blipFill>
        <p:spPr>
          <a:xfrm>
            <a:off x="81280" y="459740"/>
            <a:ext cx="4932680" cy="5069523"/>
          </a:xfrm>
        </p:spPr>
      </p:pic>
      <p:pic>
        <p:nvPicPr>
          <p:cNvPr id="7" name="Content Placeholder 6" descr="3rd-result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28" b="-32628"/>
          <a:stretch>
            <a:fillRect/>
          </a:stretch>
        </p:blipFill>
        <p:spPr>
          <a:xfrm>
            <a:off x="5026660" y="535940"/>
            <a:ext cx="4038600" cy="488485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945923"/>
            <a:ext cx="890016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This was a big surprise!!!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 fact that about a third of the SVT/SSD system was dead during Run-7, combined with the marginal resolution of the previous generation silicon detector and combinatorial background limits our efforts.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 final effort to measure the signal using a multivariate analysis is in progress.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480" y="871974"/>
            <a:ext cx="80628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 cuts are used to produce this picture that were used in the polynomial fit case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47320"/>
            <a:ext cx="8674100" cy="538480"/>
          </a:xfrm>
          <a:solidFill>
            <a:srgbClr val="EBF1DE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15968"/>
                </a:solidFill>
              </a:rPr>
              <a:t>An explanation for the non-consistent physics results</a:t>
            </a:r>
            <a:endParaRPr lang="en-US" sz="2800" dirty="0">
              <a:solidFill>
                <a:srgbClr val="21596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289300"/>
            <a:ext cx="2247900" cy="646331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= Signal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= [(++) + (--)]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016"/>
            <a:ext cx="8229600" cy="5531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15968"/>
                </a:solidFill>
              </a:rPr>
              <a:t>Ongoing Analysis with Multivariate Analysis (TMVA)</a:t>
            </a:r>
            <a:endParaRPr lang="en-US" sz="2800" dirty="0">
              <a:solidFill>
                <a:srgbClr val="21596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99" y="962018"/>
            <a:ext cx="8848377" cy="2623516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TMVA is a tool for simultaneous optimization of many correlated cuts. </a:t>
            </a:r>
            <a:endParaRPr lang="en-US" sz="700" dirty="0" smtClean="0">
              <a:latin typeface="+mj-lt"/>
              <a:cs typeface="Times New Roman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Training samples for signal (pure D</a:t>
            </a:r>
            <a:r>
              <a:rPr lang="en-US" sz="2000" baseline="30000" dirty="0" smtClean="0">
                <a:latin typeface="+mj-lt"/>
                <a:cs typeface="Times New Roman"/>
              </a:rPr>
              <a:t>0</a:t>
            </a:r>
            <a:r>
              <a:rPr lang="en-US" sz="2000" dirty="0" smtClean="0">
                <a:latin typeface="+mj-lt"/>
                <a:cs typeface="Times New Roman"/>
              </a:rPr>
              <a:t>) and background (`HIJING </a:t>
            </a:r>
            <a:r>
              <a:rPr lang="en-US" sz="2000" dirty="0" err="1" smtClean="0">
                <a:latin typeface="+mj-lt"/>
                <a:cs typeface="Times New Roman"/>
              </a:rPr>
              <a:t>Au+Au</a:t>
            </a:r>
            <a:r>
              <a:rPr lang="en-US" sz="2000" dirty="0" smtClean="0">
                <a:latin typeface="+mj-lt"/>
                <a:cs typeface="Times New Roman"/>
              </a:rPr>
              <a:t>’) are provided. It then produces a classifier output with weight files for signal and background.</a:t>
            </a:r>
            <a:endParaRPr lang="en-US" sz="700" dirty="0" smtClean="0">
              <a:latin typeface="+mj-lt"/>
              <a:cs typeface="Times New Roman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 smtClean="0">
                <a:latin typeface="+mj-lt"/>
                <a:cs typeface="Times New Roman"/>
              </a:rPr>
              <a:t>After training, testing can be done with Data sample (MC Embedding/Real)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8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/>
              </a:rPr>
              <a:t>MC D</a:t>
            </a:r>
            <a:r>
              <a:rPr lang="en-US" sz="2000" baseline="30000" dirty="0" smtClean="0">
                <a:solidFill>
                  <a:srgbClr val="FF0000"/>
                </a:solidFill>
                <a:latin typeface="+mj-lt"/>
                <a:cs typeface="Times New Roman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/>
              </a:rPr>
              <a:t> Embedding					    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/>
              </a:rPr>
              <a:t>2007 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  <a:cs typeface="Times New Roman"/>
              </a:rPr>
              <a:t>Au+Au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/>
              </a:rPr>
              <a:t> Data </a:t>
            </a:r>
            <a:r>
              <a:rPr lang="en-US" sz="1400" b="1" dirty="0" smtClean="0">
                <a:solidFill>
                  <a:srgbClr val="000090"/>
                </a:solidFill>
                <a:latin typeface="+mj-lt"/>
                <a:cs typeface="Times New Roman"/>
              </a:rPr>
              <a:t>(1-2% of available data)</a:t>
            </a:r>
          </a:p>
          <a:p>
            <a:pPr lvl="1">
              <a:buClr>
                <a:schemeClr val="accent5">
                  <a:lumMod val="50000"/>
                </a:schemeClr>
              </a:buClr>
              <a:buNone/>
            </a:pPr>
            <a:endParaRPr lang="en-US" sz="20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endParaRPr lang="en-US" sz="1600" dirty="0" smtClean="0">
              <a:latin typeface="+mj-lt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08" y="3314602"/>
            <a:ext cx="4123977" cy="2739066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6895268" y="5147732"/>
            <a:ext cx="121398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27301"/>
            <a:ext cx="4073176" cy="27390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77797" y="6319908"/>
            <a:ext cx="847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dirty="0" smtClean="0">
                <a:cs typeface="Times New Roman"/>
              </a:rPr>
              <a:t>   Preliminary results looks promising but… work in progress.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033"/>
            <a:ext cx="8229600" cy="583108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Outline</a:t>
            </a:r>
            <a:endParaRPr lang="en-US" sz="40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540"/>
            <a:ext cx="8506146" cy="542146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  <a:cs typeface="Times New Roman"/>
              </a:rPr>
              <a:t>Quick summary of my contributions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Introduction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Why collide nuclei at high energies?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RHIC and STAR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Physics at RHIC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Important observations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Heavy quark sector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Charm measurement using Silicon Tracker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Secondary </a:t>
            </a:r>
            <a:r>
              <a:rPr lang="en-US" dirty="0" err="1" smtClean="0">
                <a:latin typeface="+mj-lt"/>
                <a:cs typeface="Times New Roman"/>
              </a:rPr>
              <a:t>vertexing</a:t>
            </a:r>
            <a:endParaRPr lang="en-US" dirty="0" smtClean="0">
              <a:latin typeface="+mj-lt"/>
              <a:cs typeface="Times New Roman"/>
            </a:endParaRP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Proof of principle with K</a:t>
            </a:r>
            <a:r>
              <a:rPr lang="en-US" baseline="-25000" dirty="0" smtClean="0">
                <a:latin typeface="+mj-lt"/>
                <a:cs typeface="Times New Roman"/>
              </a:rPr>
              <a:t>s</a:t>
            </a:r>
            <a:r>
              <a:rPr lang="en-US" baseline="30000" dirty="0" smtClean="0">
                <a:latin typeface="+mj-lt"/>
                <a:cs typeface="Times New Roman"/>
              </a:rPr>
              <a:t>0</a:t>
            </a:r>
          </a:p>
          <a:p>
            <a:pPr marL="914400" lvl="1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Results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New results using TOF detector</a:t>
            </a:r>
          </a:p>
          <a:p>
            <a:pPr marL="514350" indent="-514350">
              <a:buClr>
                <a:srgbClr val="FFFF00"/>
              </a:buClr>
              <a:buBlip>
                <a:blip r:embed="rId2"/>
              </a:buBlip>
            </a:pPr>
            <a:r>
              <a:rPr lang="en-US" dirty="0" smtClean="0">
                <a:latin typeface="+mj-lt"/>
                <a:cs typeface="Times New Roman"/>
              </a:rPr>
              <a:t>Future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8" y="101600"/>
            <a:ext cx="8667750" cy="550333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Recent charm measurements with Time Of Flight (TOF) Detector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5400" y="919477"/>
            <a:ext cx="5270500" cy="24231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STAR Time Of Flight (TOF) detector provides better particle ID </a:t>
            </a:r>
            <a:r>
              <a:rPr lang="en-US" sz="1800" dirty="0" smtClean="0">
                <a:latin typeface="Times New Roman"/>
                <a:cs typeface="Times New Roman"/>
              </a:rPr>
              <a:t>(measures </a:t>
            </a:r>
            <a:r>
              <a:rPr lang="en-US" sz="1800" dirty="0" smtClean="0">
                <a:latin typeface="Times New Roman"/>
                <a:cs typeface="Times New Roman"/>
              </a:rPr>
              <a:t>particle velocity </a:t>
            </a:r>
            <a:r>
              <a:rPr lang="en-US" sz="1800" dirty="0" smtClean="0">
                <a:latin typeface="Times New Roman"/>
                <a:cs typeface="Times New Roman"/>
              </a:rPr>
              <a:t>β)</a:t>
            </a:r>
            <a:endParaRPr lang="en-US" sz="1050" dirty="0" smtClean="0">
              <a:latin typeface="Times New Roman"/>
              <a:cs typeface="Times New Roman"/>
            </a:endParaRPr>
          </a:p>
          <a:p>
            <a:r>
              <a:rPr lang="en-US" sz="1800" dirty="0" err="1" smtClean="0">
                <a:latin typeface="Times New Roman"/>
                <a:cs typeface="Times New Roman"/>
              </a:rPr>
              <a:t>dE</a:t>
            </a:r>
            <a:r>
              <a:rPr lang="en-US" sz="1800" dirty="0" smtClean="0">
                <a:latin typeface="Times New Roman"/>
                <a:cs typeface="Times New Roman"/>
              </a:rPr>
              <a:t>/dx + TOF  offers excellent K, π separation up to p ~ 1.5 - 2 </a:t>
            </a:r>
            <a:r>
              <a:rPr lang="en-US" sz="1800" dirty="0" err="1" smtClean="0">
                <a:latin typeface="Times New Roman"/>
                <a:cs typeface="Times New Roman"/>
              </a:rPr>
              <a:t>GeV</a:t>
            </a:r>
            <a:r>
              <a:rPr lang="en-US" sz="1800" dirty="0" smtClean="0">
                <a:latin typeface="Times New Roman"/>
                <a:cs typeface="Times New Roman"/>
              </a:rPr>
              <a:t>/c 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New results use ~ 250 Million </a:t>
            </a:r>
            <a:r>
              <a:rPr lang="en-US" sz="1800" dirty="0" err="1" smtClean="0">
                <a:latin typeface="Times New Roman"/>
                <a:cs typeface="Times New Roman"/>
              </a:rPr>
              <a:t>Au+Au</a:t>
            </a:r>
            <a:r>
              <a:rPr lang="en-US" sz="1800" dirty="0" smtClean="0">
                <a:latin typeface="Times New Roman"/>
                <a:cs typeface="Times New Roman"/>
              </a:rPr>
              <a:t> Events from year 2010 and </a:t>
            </a:r>
            <a:r>
              <a:rPr lang="en-US" sz="1800" dirty="0" err="1" smtClean="0">
                <a:latin typeface="Times New Roman"/>
                <a:cs typeface="Times New Roman"/>
              </a:rPr>
              <a:t>p+p</a:t>
            </a:r>
            <a:r>
              <a:rPr lang="en-US" sz="1800" dirty="0" smtClean="0">
                <a:latin typeface="Times New Roman"/>
                <a:cs typeface="Times New Roman"/>
              </a:rPr>
              <a:t> events from 2009</a:t>
            </a:r>
          </a:p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817034"/>
            <a:ext cx="3761314" cy="2525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4" y="3489275"/>
            <a:ext cx="5717275" cy="3229025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55794" y="3081843"/>
            <a:ext cx="385206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Corrected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Spectrum and R</a:t>
            </a:r>
            <a:r>
              <a:rPr lang="en-US" baseline="-25000" dirty="0" smtClean="0"/>
              <a:t>AA </a:t>
            </a:r>
            <a:r>
              <a:rPr lang="en-US" dirty="0" smtClean="0"/>
              <a:t>in </a:t>
            </a:r>
            <a:r>
              <a:rPr lang="en-US" dirty="0" err="1" smtClean="0"/>
              <a:t>AuAu</a:t>
            </a:r>
            <a:endParaRPr lang="en-US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763" y="3843276"/>
            <a:ext cx="3049155" cy="27226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620924" y="3435842"/>
            <a:ext cx="210109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Charm Cross Section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05162"/>
          </a:xfrm>
          <a:solidFill>
            <a:srgbClr val="EBF1DE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Future </a:t>
            </a:r>
            <a:r>
              <a:rPr lang="en-US" sz="3200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/>
              <a:t>eavy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dirty="0" smtClean="0"/>
              <a:t>lavor </a:t>
            </a:r>
            <a:r>
              <a:rPr lang="en-US" sz="3200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racker (</a:t>
            </a:r>
            <a:r>
              <a:rPr lang="en-US" sz="3200" dirty="0" smtClean="0">
                <a:solidFill>
                  <a:srgbClr val="FF0000"/>
                </a:solidFill>
              </a:rPr>
              <a:t>HFT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81" y="614183"/>
            <a:ext cx="8760098" cy="13476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 is undergoing a detector upgrade for the unambiguous measurement of charm – The Heavy Flavor Tracker (HFT)</a:t>
            </a:r>
          </a:p>
        </p:txBody>
      </p:sp>
      <p:pic>
        <p:nvPicPr>
          <p:cNvPr id="5" name="Picture 8" descr="HFT_Overvie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4723" y="1324211"/>
            <a:ext cx="3603977" cy="2155590"/>
          </a:xfrm>
          <a:noFill/>
          <a:ln/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369403" y="1877811"/>
            <a:ext cx="2743200" cy="466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38003" y="1105494"/>
            <a:ext cx="2497997" cy="1940739"/>
          </a:xfrm>
          <a:noFill/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4381" y="3454400"/>
            <a:ext cx="370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Measurements of HFT include:</a:t>
            </a:r>
          </a:p>
          <a:p>
            <a:r>
              <a:rPr lang="en-US" dirty="0" smtClean="0"/>
              <a:t>	(1) </a:t>
            </a:r>
            <a:r>
              <a:rPr lang="en-US" dirty="0" err="1" smtClean="0"/>
              <a:t>Rcp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68545" y="3733800"/>
            <a:ext cx="188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Elliptic flow,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65900" y="3530600"/>
            <a:ext cx="252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 Charmed Baryon to Meson Enhancement</a:t>
            </a:r>
            <a:endParaRPr lang="en-US" dirty="0"/>
          </a:p>
        </p:txBody>
      </p:sp>
      <p:pic>
        <p:nvPicPr>
          <p:cNvPr id="12" name="Picture 11" descr="D0Rc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3" y="4088031"/>
            <a:ext cx="3253660" cy="230006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701933" y="6437935"/>
            <a:ext cx="6273534" cy="375629"/>
          </a:xfrm>
          <a:prstGeom prst="rect">
            <a:avLst/>
          </a:prstGeom>
          <a:solidFill>
            <a:srgbClr val="EBF1DE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The methods we have developed are directly applicable </a:t>
            </a:r>
            <a:r>
              <a:rPr lang="en-US" b="1" dirty="0" smtClean="0">
                <a:solidFill>
                  <a:srgbClr val="008000"/>
                </a:solidFill>
                <a:latin typeface="+mj-lt"/>
                <a:cs typeface="Bookman Old Style"/>
              </a:rPr>
              <a:t>in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Bookman Old Style"/>
              </a:rPr>
              <a:t>HFT</a:t>
            </a:r>
          </a:p>
        </p:txBody>
      </p:sp>
      <p:pic>
        <p:nvPicPr>
          <p:cNvPr id="14" name="Picture 13" descr="D0v2_hyd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803" y="4077732"/>
            <a:ext cx="2878732" cy="2310368"/>
          </a:xfrm>
          <a:prstGeom prst="rect">
            <a:avLst/>
          </a:prstGeom>
        </p:spPr>
      </p:pic>
      <p:pic>
        <p:nvPicPr>
          <p:cNvPr id="15" name="Picture 2" descr="Lc_overD0_final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9411" y="4100731"/>
            <a:ext cx="2775689" cy="23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759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Thank you</a:t>
            </a:r>
            <a:endParaRPr 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647700"/>
          </a:xfrm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3200" dirty="0">
                <a:latin typeface="Times New Roman"/>
                <a:cs typeface="Times New Roman"/>
              </a:rPr>
              <a:t>istance of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losest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pproach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resolution</a:t>
            </a:r>
          </a:p>
        </p:txBody>
      </p:sp>
      <p:pic>
        <p:nvPicPr>
          <p:cNvPr id="41990" name="Picture 8" descr="pointingRes_xy_day150_MB"/>
          <p:cNvPicPr>
            <a:picLocks noChangeAspect="1" noChangeArrowheads="1"/>
          </p:cNvPicPr>
          <p:nvPr/>
        </p:nvPicPr>
        <p:blipFill>
          <a:blip r:embed="rId3"/>
          <a:srcRect l="4398" t="5289" r="7639"/>
          <a:stretch>
            <a:fillRect/>
          </a:stretch>
        </p:blipFill>
        <p:spPr bwMode="auto">
          <a:xfrm>
            <a:off x="3321639" y="1143000"/>
            <a:ext cx="5746161" cy="3962400"/>
          </a:xfrm>
          <a:prstGeom prst="rect">
            <a:avLst/>
          </a:prstGeom>
          <a:ln w="38100" cmpd="dbl">
            <a:solidFill>
              <a:schemeClr val="accent5">
                <a:lumMod val="50000"/>
              </a:schemeClr>
            </a:solidFill>
          </a:ln>
          <a:effectLst/>
        </p:spPr>
      </p:pic>
      <p:sp>
        <p:nvSpPr>
          <p:cNvPr id="41992" name="Text Box 28"/>
          <p:cNvSpPr txBox="1">
            <a:spLocks noChangeArrowheads="1"/>
          </p:cNvSpPr>
          <p:nvPr/>
        </p:nvSpPr>
        <p:spPr bwMode="auto">
          <a:xfrm>
            <a:off x="6326188" y="4332288"/>
            <a:ext cx="163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 Bold Italic" pitchFamily="28" charset="0"/>
              </a:rPr>
              <a:t>STAR preliminary</a:t>
            </a:r>
          </a:p>
        </p:txBody>
      </p:sp>
      <p:sp>
        <p:nvSpPr>
          <p:cNvPr id="42002" name="Text Box 7"/>
          <p:cNvSpPr txBox="1">
            <a:spLocks noChangeArrowheads="1"/>
          </p:cNvSpPr>
          <p:nvPr/>
        </p:nvSpPr>
        <p:spPr bwMode="auto">
          <a:xfrm>
            <a:off x="-304800" y="5257800"/>
            <a:ext cx="9372600" cy="115887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Including the silicon detectors in the tracking improves the pointing resolution.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è"/>
            </a:pP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with 4 silicon hits,  the pointing resolution to the interaction point ~ 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250 </a:t>
            </a:r>
            <a:r>
              <a:rPr lang="en-US" sz="2000" dirty="0" err="1" smtClean="0">
                <a:latin typeface="Calibri" charset="0"/>
                <a:ea typeface="Arial" charset="0"/>
                <a:cs typeface="Arial" charset="0"/>
              </a:rPr>
              <a:t>μm</a:t>
            </a:r>
            <a:r>
              <a:rPr lang="en-US" sz="2000" dirty="0" smtClean="0"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Calibri" charset="0"/>
                <a:ea typeface="Arial" charset="0"/>
                <a:cs typeface="Arial" charset="0"/>
              </a:rPr>
              <a:t>at P = 1GeV/c.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33500"/>
            <a:ext cx="3429000" cy="35179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run 7 Au+Au@200GeV (</a:t>
            </a:r>
            <a:r>
              <a:rPr lang="en-US" sz="2000" dirty="0" err="1"/>
              <a:t>MinBias</a:t>
            </a:r>
            <a:r>
              <a:rPr lang="en-US" sz="2000" dirty="0"/>
              <a:t> trigger)</a:t>
            </a:r>
            <a:r>
              <a:rPr lang="en-US" sz="2000" dirty="0" smtClean="0">
                <a:latin typeface="ヒラギノ角ゴ Pro W3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DCA resolution as a function of </a:t>
            </a:r>
            <a:r>
              <a:rPr lang="en-US" sz="2000" dirty="0" smtClean="0"/>
              <a:t>inverse </a:t>
            </a:r>
            <a:r>
              <a:rPr lang="en-US" sz="2000" dirty="0"/>
              <a:t>momentum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Reflect the</a:t>
            </a:r>
            <a:r>
              <a:rPr lang="en-US" sz="2000" dirty="0" smtClean="0"/>
              <a:t> resolution </a:t>
            </a:r>
            <a:r>
              <a:rPr lang="en-US" sz="2000" dirty="0"/>
              <a:t>and Multiple Coulomb Scattering.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A0BC-B9EE-A14A-BBC8-720FE8BEA3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2225" y="143163"/>
            <a:ext cx="6438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Bookman Old Style"/>
              </a:rPr>
              <a:t>Secondary Vertex fit – Simulation</a:t>
            </a:r>
          </a:p>
        </p:txBody>
      </p:sp>
      <p:pic>
        <p:nvPicPr>
          <p:cNvPr id="20484" name="Picture 5" descr="correlation_slength_decay_ge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189208"/>
            <a:ext cx="3962400" cy="296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499331" y="4443997"/>
            <a:ext cx="8090623" cy="125778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>
                <a:latin typeface="Calibri" charset="0"/>
              </a:rPr>
              <a:t> There is </a:t>
            </a:r>
            <a:r>
              <a:rPr lang="en-US" sz="2000" dirty="0">
                <a:solidFill>
                  <a:srgbClr val="3366FF"/>
                </a:solidFill>
                <a:latin typeface="Calibri" charset="0"/>
              </a:rPr>
              <a:t>no systematic shift </a:t>
            </a:r>
            <a:r>
              <a:rPr lang="en-US" sz="2000" dirty="0">
                <a:latin typeface="Calibri" charset="0"/>
              </a:rPr>
              <a:t>in reconstructed quantities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</a:pPr>
            <a:endParaRPr lang="en-US" sz="800" dirty="0" smtClean="0">
              <a:latin typeface="Calibri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Lucida Grande"/>
              <a:buChar char="✿"/>
            </a:pPr>
            <a:r>
              <a:rPr lang="en-US" sz="2000" dirty="0">
                <a:latin typeface="Calibri" charset="0"/>
              </a:rPr>
              <a:t> The </a:t>
            </a:r>
            <a:r>
              <a:rPr lang="en-US" sz="2000" dirty="0">
                <a:solidFill>
                  <a:srgbClr val="008400"/>
                </a:solidFill>
                <a:latin typeface="Calibri" charset="0"/>
              </a:rPr>
              <a:t>standard deviation</a:t>
            </a:r>
            <a:r>
              <a:rPr lang="en-US" sz="2000" dirty="0">
                <a:latin typeface="Calibri" charset="0"/>
              </a:rPr>
              <a:t> of the distribution is flat at ~ 250 </a:t>
            </a:r>
            <a:r>
              <a:rPr lang="en-US" sz="2000" dirty="0" err="1">
                <a:ea typeface="Arial" charset="0"/>
                <a:cs typeface="Arial" charset="0"/>
                <a:sym typeface="Symbol" charset="2"/>
              </a:rPr>
              <a:t>m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, which </a:t>
            </a:r>
            <a:r>
              <a:rPr lang="en-US" sz="2000" dirty="0">
                <a:latin typeface="Calibri" charset="0"/>
              </a:rPr>
              <a:t>is</a:t>
            </a:r>
            <a:r>
              <a:rPr lang="en-US" sz="2000" dirty="0" smtClean="0">
                <a:latin typeface="Calibri" charset="0"/>
              </a:rPr>
              <a:t> of 	the </a:t>
            </a:r>
            <a:r>
              <a:rPr lang="en-US" sz="2000" dirty="0">
                <a:latin typeface="Calibri" charset="0"/>
              </a:rPr>
              <a:t>order of the resolution of (SSD+SVT)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>
                  <a:lumMod val="50000"/>
                </a:schemeClr>
              </a:buClr>
            </a:pPr>
            <a:endParaRPr lang="en-US" sz="800" dirty="0" smtClean="0">
              <a:latin typeface="Calibri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64914" y="1189208"/>
            <a:ext cx="2292586" cy="355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Calibri" charset="0"/>
              </a:rPr>
              <a:t>Reco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  vs. MC [cm]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07108" y="1125708"/>
            <a:ext cx="4482847" cy="3097467"/>
            <a:chOff x="4107108" y="1125708"/>
            <a:chExt cx="4482847" cy="3097467"/>
          </a:xfrm>
        </p:grpSpPr>
        <p:pic>
          <p:nvPicPr>
            <p:cNvPr id="20485" name="Picture 4" descr="correlation_decay_geant_f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7108" y="1125708"/>
              <a:ext cx="4043117" cy="3097467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488" name="Text Box 38"/>
            <p:cNvSpPr txBox="1">
              <a:spLocks noChangeArrowheads="1"/>
            </p:cNvSpPr>
            <p:nvPr/>
          </p:nvSpPr>
          <p:spPr bwMode="auto">
            <a:xfrm>
              <a:off x="6453180" y="1176291"/>
              <a:ext cx="2136775" cy="9429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0000FF"/>
                  </a:solidFill>
                </a:rPr>
                <a:t>Mean of the difference reconstructed -MC</a:t>
              </a:r>
            </a:p>
            <a:p>
              <a:pPr>
                <a:spcBef>
                  <a:spcPct val="50000"/>
                </a:spcBef>
              </a:pPr>
              <a:r>
                <a:rPr lang="en-US" sz="1200" b="1" dirty="0" err="1">
                  <a:solidFill>
                    <a:srgbClr val="008400"/>
                  </a:solidFill>
                </a:rPr>
                <a:t>Rms</a:t>
              </a:r>
              <a:r>
                <a:rPr lang="en-US" sz="1200" b="1" dirty="0">
                  <a:solidFill>
                    <a:srgbClr val="008400"/>
                  </a:solidFill>
                </a:rPr>
                <a:t> of the difference reconstructed -MC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526519" y="1151363"/>
              <a:ext cx="1571624" cy="3424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 err="1">
                  <a:solidFill>
                    <a:srgbClr val="FF0000"/>
                  </a:solidFill>
                  <a:latin typeface="Calibri" charset="0"/>
                </a:rPr>
                <a:t>Reco</a:t>
              </a:r>
              <a:r>
                <a:rPr lang="en-US" sz="1800" b="1" dirty="0">
                  <a:solidFill>
                    <a:srgbClr val="FF0000"/>
                  </a:solidFill>
                  <a:latin typeface="Calibri" charset="0"/>
                </a:rPr>
                <a:t> - MC [cm]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23" y="7288"/>
            <a:ext cx="8229600" cy="8993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15968"/>
                </a:solidFill>
              </a:rPr>
              <a:t>Strategy of Reconstruction</a:t>
            </a:r>
            <a:endParaRPr lang="en-US" sz="4000" dirty="0">
              <a:solidFill>
                <a:srgbClr val="21596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359" y="1088393"/>
            <a:ext cx="455765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Select Event – Apply Event Level Cuts 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Select Trigger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Cuts on Z-Vertex Position and its error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4257730" y="2129181"/>
            <a:ext cx="237669" cy="2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0091" y="2258798"/>
            <a:ext cx="549449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Loop over Tracks – Apply Track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Number of Silicon Hits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Transverse DCA (DCA</a:t>
            </a:r>
            <a:r>
              <a:rPr lang="en-US" baseline="-25000" dirty="0" smtClean="0">
                <a:latin typeface="Bookman Old Style"/>
                <a:cs typeface="Bookman Old Style"/>
              </a:rPr>
              <a:t>XY</a:t>
            </a:r>
            <a:r>
              <a:rPr lang="en-US" dirty="0" smtClean="0">
                <a:latin typeface="Bookman Old Style"/>
                <a:cs typeface="Bookman Old Style"/>
              </a:rPr>
              <a:t>)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Track Momentum etc.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284408" y="3575376"/>
            <a:ext cx="238001" cy="5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1088" y="3709754"/>
            <a:ext cx="49936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Pair Association - D</a:t>
            </a:r>
            <a:r>
              <a:rPr lang="en-US" baseline="3000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Candidate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rapidity, Cosine of </a:t>
            </a:r>
            <a:r>
              <a:rPr lang="en-US" dirty="0" err="1" smtClean="0">
                <a:latin typeface="Bookman Old Style"/>
                <a:cs typeface="Bookman Old Style"/>
              </a:rPr>
              <a:t>Kaon</a:t>
            </a:r>
            <a:r>
              <a:rPr lang="en-US" dirty="0" smtClean="0">
                <a:latin typeface="Bookman Old Style"/>
                <a:cs typeface="Bookman Old Style"/>
              </a:rPr>
              <a:t> decay angle etc.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284255" y="4493033"/>
            <a:ext cx="263582" cy="1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2475" y="4625526"/>
            <a:ext cx="45257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Decay Vertex Fit – Decay fit Level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probability of fit, decay length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error of decay length etc.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309673" y="5671964"/>
            <a:ext cx="227403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64341" y="5795201"/>
            <a:ext cx="472437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Particle Identification – Apply PID Cuts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|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σ</a:t>
            </a:r>
            <a:r>
              <a:rPr lang="en-US" baseline="-25000" dirty="0" err="1" smtClean="0">
                <a:latin typeface="Bookman Old Style"/>
                <a:ea typeface="Lucida Grande"/>
                <a:cs typeface="Bookman Old Style"/>
              </a:rPr>
              <a:t>K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|, |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nσ</a:t>
            </a:r>
            <a:r>
              <a:rPr lang="en-US" baseline="-25000" dirty="0" err="1" smtClean="0">
                <a:latin typeface="Bookman Old Style"/>
                <a:ea typeface="Lucida Grande"/>
                <a:cs typeface="Bookman Old Style"/>
              </a:rPr>
              <a:t>π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|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9153" y="664390"/>
            <a:ext cx="21299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Cuts are applied in the analysis code to reduce background and to increase the candidate pool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786756" y="5982340"/>
            <a:ext cx="350804" cy="280085"/>
          </a:xfrm>
          <a:prstGeom prst="right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69742" y="5796672"/>
            <a:ext cx="188711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 Saved for offline Analysis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  <p:bldP spid="7" grpId="0" animBg="1"/>
      <p:bldP spid="10" grpId="0" animBg="1"/>
      <p:bldP spid="12" grpId="0" animBg="1"/>
      <p:bldP spid="27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534400" cy="8001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via Semi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leptonic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(indirect) channels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1117600"/>
            <a:ext cx="4495800" cy="21544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Indirect measurement </a:t>
            </a:r>
            <a:r>
              <a:rPr lang="en-US" dirty="0" smtClean="0">
                <a:latin typeface="Arial Black"/>
                <a:cs typeface="Arial Black"/>
              </a:rPr>
              <a:t>through                             Semi-</a:t>
            </a:r>
            <a:r>
              <a:rPr lang="en-US" dirty="0" err="1" smtClean="0">
                <a:latin typeface="Arial Black"/>
                <a:cs typeface="Arial Black"/>
              </a:rPr>
              <a:t>leptonic</a:t>
            </a:r>
            <a:r>
              <a:rPr lang="en-US" dirty="0" smtClean="0">
                <a:latin typeface="Arial Black"/>
                <a:cs typeface="Arial Black"/>
              </a:rPr>
              <a:t> decay channels: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Arial"/>
              <a:buChar char="•"/>
              <a:defRPr/>
            </a:pPr>
            <a:r>
              <a:rPr lang="en-US" dirty="0" smtClean="0"/>
              <a:t>     D</a:t>
            </a:r>
            <a:r>
              <a:rPr lang="en-US" baseline="30000" dirty="0" smtClean="0"/>
              <a:t>0 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+ X  (BR : 6.9 %)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     D</a:t>
            </a:r>
            <a:r>
              <a:rPr lang="en-US" baseline="30000" dirty="0"/>
              <a:t>+/-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/>
              <a:t>+/</a:t>
            </a:r>
            <a:r>
              <a:rPr lang="en-US" baseline="30000" dirty="0" smtClean="0"/>
              <a:t>- </a:t>
            </a:r>
            <a:r>
              <a:rPr lang="en-US" dirty="0" smtClean="0"/>
              <a:t>+ X (BR </a:t>
            </a:r>
            <a:r>
              <a:rPr lang="en-US" dirty="0"/>
              <a:t>: 17.2</a:t>
            </a:r>
            <a:r>
              <a:rPr lang="en-US" dirty="0" smtClean="0"/>
              <a:t>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2514600"/>
            <a:ext cx="3759200" cy="1107996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Large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range. </a:t>
            </a:r>
            <a:endParaRPr lang="en-US" dirty="0" smtClean="0">
              <a:latin typeface="+mj-lt"/>
            </a:endParaRP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Use of specific triggers</a:t>
            </a: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cs typeface="Calibri"/>
              </a:rPr>
              <a:t> Relative contribution of electrons from B and D mesons are unknown.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979686"/>
            <a:ext cx="4394200" cy="302081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5900" y="6432550"/>
            <a:ext cx="2133600" cy="365125"/>
          </a:xfrm>
        </p:spPr>
        <p:txBody>
          <a:bodyPr/>
          <a:lstStyle/>
          <a:p>
            <a:pPr>
              <a:defRPr/>
            </a:pPr>
            <a:fld id="{A506FE18-AF56-4E42-A731-C9DD6AE9146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3238">
            <a:off x="2823897" y="4199950"/>
            <a:ext cx="2197837" cy="23622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0" y="3949700"/>
            <a:ext cx="408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03201" y="3835399"/>
            <a:ext cx="34416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Measurement using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azimuthal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correlation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of D mesons with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endParaRPr lang="en-US" i="1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  <a:defRPr/>
            </a:pPr>
            <a:endParaRPr lang="en-US" sz="800" i="1" dirty="0" smtClean="0"/>
          </a:p>
          <a:p>
            <a:pPr>
              <a:defRPr/>
            </a:pPr>
            <a:r>
              <a:rPr lang="en-US" dirty="0" err="1" smtClean="0">
                <a:latin typeface="+mj-lt"/>
              </a:rPr>
              <a:t>Azimuthal</a:t>
            </a:r>
            <a:r>
              <a:rPr lang="en-US" dirty="0" smtClean="0">
                <a:latin typeface="+mj-lt"/>
              </a:rPr>
              <a:t> correlation of open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charm mesons with non-photonic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Electron</a:t>
            </a:r>
            <a:r>
              <a:rPr lang="en-US" baseline="30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can be utilized to disentangle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the charm and bottom contributions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065" y="76200"/>
            <a:ext cx="8305800" cy="609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15968"/>
                </a:solidFill>
                <a:latin typeface="Times New Roman"/>
                <a:cs typeface="Times New Roman"/>
              </a:rPr>
              <a:t>Measurement via </a:t>
            </a:r>
            <a:r>
              <a:rPr lang="en-US" sz="3600" dirty="0" err="1" smtClean="0">
                <a:solidFill>
                  <a:srgbClr val="215968"/>
                </a:solidFill>
                <a:latin typeface="Times New Roman"/>
                <a:cs typeface="Times New Roman"/>
              </a:rPr>
              <a:t>hadronic</a:t>
            </a:r>
            <a:r>
              <a:rPr lang="en-US" sz="36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(direct) channels</a:t>
            </a:r>
            <a:endParaRPr lang="en-US" sz="3600" dirty="0">
              <a:solidFill>
                <a:srgbClr val="215968"/>
              </a:solidFill>
              <a:latin typeface="Times New Roman"/>
              <a:cs typeface="Times New Roman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85800"/>
            <a:ext cx="8255000" cy="135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800" dirty="0" smtClean="0">
                <a:solidFill>
                  <a:srgbClr val="0000FF"/>
                </a:solidFill>
                <a:latin typeface="Arial Black"/>
                <a:cs typeface="Arial Black"/>
              </a:rPr>
              <a:t>Direct measurement </a:t>
            </a:r>
            <a:r>
              <a:rPr lang="en-US" sz="1800" dirty="0" smtClean="0">
                <a:latin typeface="Arial Black"/>
                <a:cs typeface="Arial Black"/>
              </a:rPr>
              <a:t>using a combinatorial </a:t>
            </a:r>
            <a:r>
              <a:rPr lang="en-US" sz="1800" dirty="0">
                <a:latin typeface="Arial Black"/>
                <a:cs typeface="Arial Black"/>
              </a:rPr>
              <a:t>method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Calibri" charset="0"/>
              </a:rPr>
              <a:t>Measurement of hadronic decay modes via invariant mass analysis. 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Calibri" charset="0"/>
              </a:rPr>
              <a:t>D</a:t>
            </a:r>
            <a:r>
              <a:rPr lang="en-US" sz="1800" baseline="30000" dirty="0">
                <a:latin typeface="Calibri" charset="0"/>
              </a:rPr>
              <a:t>0</a:t>
            </a:r>
            <a:r>
              <a:rPr lang="en-US" sz="1800" dirty="0">
                <a:latin typeface="Calibri" charset="0"/>
              </a:rPr>
              <a:t> (D</a:t>
            </a:r>
            <a:r>
              <a:rPr lang="en-US" sz="1800" baseline="30000" dirty="0">
                <a:latin typeface="Calibri" charset="0"/>
              </a:rPr>
              <a:t>0</a:t>
            </a:r>
            <a:r>
              <a:rPr lang="en-US" sz="1800" dirty="0">
                <a:latin typeface="Calibri" charset="0"/>
              </a:rPr>
              <a:t>)</a:t>
            </a:r>
            <a:r>
              <a:rPr lang="en-US" sz="1800" dirty="0">
                <a:latin typeface="Calibri" charset="0"/>
                <a:sym typeface="Symbol" charset="2"/>
              </a:rPr>
              <a:t>K</a:t>
            </a:r>
            <a:r>
              <a:rPr lang="en-US" sz="1800" baseline="30000" dirty="0">
                <a:latin typeface="Calibri" charset="0"/>
                <a:sym typeface="Symbol" charset="2"/>
              </a:rPr>
              <a:t>-</a:t>
            </a:r>
            <a:r>
              <a:rPr lang="en-US" sz="1800" dirty="0">
                <a:latin typeface="Calibri" charset="0"/>
                <a:sym typeface="Symbol" charset="2"/>
              </a:rPr>
              <a:t></a:t>
            </a:r>
            <a:r>
              <a:rPr lang="en-US" sz="1800" baseline="30000" dirty="0">
                <a:latin typeface="Calibri" charset="0"/>
              </a:rPr>
              <a:t>+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>
                <a:latin typeface="Calibri" charset="0"/>
                <a:sym typeface="Symbol" charset="2"/>
              </a:rPr>
              <a:t>K</a:t>
            </a:r>
            <a:r>
              <a:rPr lang="en-US" sz="1800" baseline="30000" dirty="0">
                <a:latin typeface="Calibri" charset="0"/>
                <a:sym typeface="Symbol" charset="2"/>
              </a:rPr>
              <a:t>+</a:t>
            </a:r>
            <a:r>
              <a:rPr lang="en-US" sz="1800" dirty="0">
                <a:latin typeface="Calibri" charset="0"/>
                <a:sym typeface="Symbol" charset="2"/>
              </a:rPr>
              <a:t></a:t>
            </a:r>
            <a:r>
              <a:rPr lang="en-US" sz="1800" baseline="30000" dirty="0">
                <a:latin typeface="Calibri" charset="0"/>
              </a:rPr>
              <a:t>-</a:t>
            </a:r>
            <a:r>
              <a:rPr lang="en-US" sz="1800" dirty="0">
                <a:latin typeface="Calibri" charset="0"/>
              </a:rPr>
              <a:t>) </a:t>
            </a:r>
            <a:r>
              <a:rPr lang="en-US" sz="1800" dirty="0" smtClean="0">
                <a:latin typeface="Calibri" charset="0"/>
              </a:rPr>
              <a:t>  BR </a:t>
            </a:r>
            <a:r>
              <a:rPr lang="en-US" sz="1800" dirty="0">
                <a:latin typeface="Calibri" charset="0"/>
              </a:rPr>
              <a:t>: 3.8 %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z="1800" dirty="0">
                <a:latin typeface="Calibri" charset="0"/>
              </a:rPr>
              <a:t>D</a:t>
            </a:r>
            <a:r>
              <a:rPr lang="en-US" sz="1800" baseline="30000" dirty="0">
                <a:latin typeface="Calibri" charset="0"/>
              </a:rPr>
              <a:t>+/-</a:t>
            </a:r>
            <a:r>
              <a:rPr lang="en-US" sz="1800" dirty="0">
                <a:latin typeface="Calibri" charset="0"/>
                <a:sym typeface="Symbol" charset="2"/>
              </a:rPr>
              <a:t>K</a:t>
            </a:r>
            <a:r>
              <a:rPr lang="en-US" sz="1800" dirty="0">
                <a:latin typeface="Calibri" charset="0"/>
              </a:rPr>
              <a:t>                 </a:t>
            </a:r>
            <a:r>
              <a:rPr lang="en-US" sz="1800" dirty="0" smtClean="0">
                <a:latin typeface="Calibri" charset="0"/>
              </a:rPr>
              <a:t>  BR </a:t>
            </a:r>
            <a:r>
              <a:rPr lang="en-US" sz="1800" dirty="0">
                <a:latin typeface="Calibri" charset="0"/>
              </a:rPr>
              <a:t>: </a:t>
            </a:r>
            <a:r>
              <a:rPr lang="en-US" sz="1800" dirty="0" smtClean="0">
                <a:latin typeface="Calibri" charset="0"/>
              </a:rPr>
              <a:t>9.2%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-4676" y="3797300"/>
            <a:ext cx="2295833" cy="2819400"/>
            <a:chOff x="3120" y="960"/>
            <a:chExt cx="2412" cy="2880"/>
          </a:xfrm>
        </p:grpSpPr>
        <p:pic>
          <p:nvPicPr>
            <p:cNvPr id="12295" name="Picture 23" descr="D0pea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960"/>
              <a:ext cx="241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Rectangle 24"/>
            <p:cNvSpPr>
              <a:spLocks noChangeArrowheads="1"/>
            </p:cNvSpPr>
            <p:nvPr/>
          </p:nvSpPr>
          <p:spPr bwMode="auto">
            <a:xfrm>
              <a:off x="3638" y="1046"/>
              <a:ext cx="15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800" baseline="30000">
                <a:ea typeface="Arial" charset="0"/>
                <a:cs typeface="Arial" charset="0"/>
              </a:endParaRPr>
            </a:p>
          </p:txBody>
        </p:sp>
      </p:grpSp>
      <p:pic>
        <p:nvPicPr>
          <p:cNvPr id="12313" name="Picture 2" descr="invm_pol2_openwid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6557" y="3771900"/>
            <a:ext cx="2509805" cy="28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362" y="3782436"/>
            <a:ext cx="4252843" cy="2674324"/>
          </a:xfrm>
          <a:prstGeom prst="rect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955820" y="2825366"/>
            <a:ext cx="286634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Results using STAR Time-Of-Flight (TOF) Detector</a:t>
            </a:r>
          </a:p>
          <a:p>
            <a:r>
              <a:rPr lang="en-US" dirty="0" smtClean="0"/>
              <a:t>(TOF+TPC offers better PID)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43608" y="3476764"/>
            <a:ext cx="188423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TPC Only (Low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124" y="2042636"/>
            <a:ext cx="5668876" cy="1200329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latin typeface="+mj-lt"/>
              </a:rPr>
              <a:t> C and B contributions separated.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Limited to low momentum range</a:t>
            </a:r>
            <a:r>
              <a:rPr lang="en-US" dirty="0" smtClean="0"/>
              <a:t>.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No triggers, no decay vertex reconstruction</a:t>
            </a:r>
          </a:p>
          <a:p>
            <a:pPr>
              <a:buFont typeface="Zapf Dingbats" charset="2"/>
              <a:buChar char="✔"/>
              <a:defRPr/>
            </a:pPr>
            <a:r>
              <a:rPr lang="en-US" dirty="0" smtClean="0">
                <a:latin typeface="+mj-lt"/>
              </a:rPr>
              <a:t> Challenging for charm mesons due to small decay length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899" y="4053998"/>
            <a:ext cx="2005305" cy="2351962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EC7D-B21C-124B-8087-CB3DAD0F25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66763"/>
            <a:ext cx="4157662" cy="820737"/>
          </a:xfrm>
        </p:spPr>
        <p:txBody>
          <a:bodyPr/>
          <a:lstStyle/>
          <a:p>
            <a:r>
              <a:rPr lang="en-US" sz="2000" dirty="0"/>
              <a:t>Cuts</a:t>
            </a:r>
            <a:r>
              <a:rPr lang="en-US" sz="2000" dirty="0" smtClean="0"/>
              <a:t> in 1st </a:t>
            </a:r>
            <a:r>
              <a:rPr lang="en-US" sz="2000" dirty="0"/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0" y="0"/>
            <a:ext cx="6286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2007 Production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MinBias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Marker Felt"/>
              <a:cs typeface="Marker Felt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978400" y="9826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Cuts in</a:t>
            </a:r>
            <a:r>
              <a:rPr lang="en-US" sz="2000" dirty="0" smtClean="0">
                <a:latin typeface="Bookman Old Style" charset="0"/>
                <a:ea typeface="Bookman Old Style" charset="0"/>
                <a:cs typeface="Bookman Old Style" charset="0"/>
              </a:rPr>
              <a:t> 2nd </a:t>
            </a:r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3838" y="1331913"/>
            <a:ext cx="8686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774032" y="4101306"/>
            <a:ext cx="5511800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185738" y="1346200"/>
            <a:ext cx="441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triggerId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axis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|zvertex| &lt; 10 cm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 200µm</a:t>
            </a:r>
          </a:p>
          <a:p>
            <a:pPr lvl="1"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level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 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SiliconHits&gt;2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(tracks with sufficient DCA resolution)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Transverse 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&gt;.5GeV/c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Momentum of tracks: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 &gt;.5GeV/c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fitted: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TPC hits &gt; 20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|&lt;1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(SSD acceptance)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dEdxTrackLength&gt;40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&lt; .1 cm</a:t>
            </a:r>
          </a:p>
          <a:p>
            <a:pPr lvl="1">
              <a:lnSpc>
                <a:spcPct val="90000"/>
              </a:lnSpc>
            </a:pP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4503738" y="1333500"/>
            <a:ext cx="461486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EVENT level</a:t>
            </a: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triggerId : 200001, 200003, 200013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Primary vertex position along the beam          axis 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|zvertex| &lt; 10 cm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Resolution of the primary vertex position along the beam axis: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zvertex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 200µm</a:t>
            </a: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TRACKS level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Number of hits in the vertex detectors: 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SiliconHits&gt;1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Transverse Momentum of tracks: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</a:rPr>
              <a:t>T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&gt;.5GeV/c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Momentum of tracks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 &gt;.8GeV/c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Ratio TPC hits Fitted/Possible &gt; 0.51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Pseudo-rapidity :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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|&lt;1.2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dEdxTrackLength&gt;40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to Primary vertex (transverse),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DCA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xy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&lt; .2 cm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Radius of first hit on track :</a:t>
            </a:r>
          </a:p>
          <a:p>
            <a:pPr lvl="2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&lt; 9 cm if number of silicon hits =2</a:t>
            </a:r>
          </a:p>
          <a:p>
            <a:pPr lvl="2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 &lt; 13 cm else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accent2"/>
                </a:solidFill>
              </a:rPr>
              <a:t> 	</a:t>
            </a: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lvl="1">
              <a:lnSpc>
                <a:spcPct val="90000"/>
              </a:lnSpc>
            </a:pPr>
            <a:endParaRPr lang="en-US" sz="1400" b="1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auto">
          <a:xfrm>
            <a:off x="7416800" y="325438"/>
            <a:ext cx="1574800" cy="585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solidFill>
                  <a:srgbClr val="FF0000"/>
                </a:solidFill>
              </a:rPr>
              <a:t>cut changed</a:t>
            </a:r>
            <a:endParaRPr lang="en-US" sz="1600"/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1600">
                <a:solidFill>
                  <a:srgbClr val="0000FF"/>
                </a:solidFill>
              </a:rPr>
              <a:t> new cut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2531268" y="4088606"/>
            <a:ext cx="5524500" cy="142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37276" y="4095750"/>
            <a:ext cx="5497512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DF7BF-FEB1-FB4F-AA38-3D4D6358486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65833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My contributions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174272"/>
            <a:ext cx="9042400" cy="5512278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32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Charm Analysis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endParaRPr lang="en-US" sz="3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QA, Problem fixing, Resolution studies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Detailed studies for ‘online’/‘offline’ </a:t>
            </a:r>
            <a:r>
              <a:rPr lang="en-US" sz="7200" dirty="0">
                <a:latin typeface="Times New Roman"/>
                <a:cs typeface="Times New Roman"/>
              </a:rPr>
              <a:t>C</a:t>
            </a:r>
            <a:r>
              <a:rPr lang="en-US" sz="7200" dirty="0" smtClean="0">
                <a:latin typeface="Times New Roman"/>
                <a:cs typeface="Times New Roman"/>
              </a:rPr>
              <a:t>ut optimization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Data Productions </a:t>
            </a:r>
            <a:r>
              <a:rPr lang="en-US" sz="7200" dirty="0">
                <a:latin typeface="Times New Roman"/>
                <a:cs typeface="Times New Roman"/>
              </a:rPr>
              <a:t>(</a:t>
            </a:r>
            <a:r>
              <a:rPr lang="en-US" sz="7200" dirty="0" smtClean="0">
                <a:latin typeface="Times New Roman"/>
                <a:cs typeface="Times New Roman"/>
              </a:rPr>
              <a:t>Micro/Pico-DSTs)</a:t>
            </a: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</a:t>
            </a:r>
            <a:r>
              <a:rPr lang="en-US" sz="7200" b="1" dirty="0" smtClean="0">
                <a:latin typeface="Times New Roman"/>
                <a:cs typeface="Times New Roman"/>
              </a:rPr>
              <a:t>First observation charmed meson signal in real data (from 2007 </a:t>
            </a:r>
            <a:r>
              <a:rPr lang="en-US" sz="7200" b="1" dirty="0" err="1" smtClean="0">
                <a:latin typeface="Times New Roman"/>
                <a:cs typeface="Times New Roman"/>
              </a:rPr>
              <a:t>Au+Au</a:t>
            </a:r>
            <a:r>
              <a:rPr lang="en-US" sz="7200" b="1" dirty="0" smtClean="0">
                <a:latin typeface="Times New Roman"/>
                <a:cs typeface="Times New Roman"/>
              </a:rPr>
              <a:t> dataset)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Signal extraction, optimization, fitting, </a:t>
            </a:r>
            <a:r>
              <a:rPr lang="en-US" sz="7200" dirty="0" err="1" smtClean="0">
                <a:latin typeface="Times New Roman"/>
                <a:cs typeface="Times New Roman"/>
              </a:rPr>
              <a:t>p</a:t>
            </a:r>
            <a:r>
              <a:rPr lang="en-US" sz="72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7200" dirty="0" smtClean="0">
                <a:latin typeface="Times New Roman"/>
                <a:cs typeface="Times New Roman"/>
              </a:rPr>
              <a:t> binning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 Embedding QA, Study of Systematics and Physics Analysis</a:t>
            </a:r>
          </a:p>
          <a:p>
            <a:pPr lvl="1">
              <a:buClr>
                <a:schemeClr val="tx1"/>
              </a:buClr>
              <a:buFont typeface="Wingdings" charset="2"/>
              <a:buChar char="q"/>
            </a:pPr>
            <a:endParaRPr lang="en-US" sz="72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Service Work</a:t>
            </a:r>
            <a:endParaRPr lang="en-US" sz="76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q"/>
            </a:pPr>
            <a:r>
              <a:rPr lang="en-US" sz="7200" dirty="0" smtClean="0">
                <a:latin typeface="Times New Roman"/>
                <a:cs typeface="Times New Roman"/>
              </a:rPr>
              <a:t>acceptance of D-mesons with a prototype design</a:t>
            </a:r>
            <a:r>
              <a:rPr lang="en-US" sz="7200" dirty="0">
                <a:latin typeface="Times New Roman"/>
                <a:cs typeface="Times New Roman"/>
              </a:rPr>
              <a:t> </a:t>
            </a:r>
            <a:r>
              <a:rPr lang="en-US" sz="7200" dirty="0" smtClean="0">
                <a:latin typeface="Times New Roman"/>
                <a:cs typeface="Times New Roman"/>
              </a:rPr>
              <a:t>for the HFT upgrade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957263"/>
            <a:ext cx="4157662" cy="820737"/>
          </a:xfrm>
        </p:spPr>
        <p:txBody>
          <a:bodyPr/>
          <a:lstStyle/>
          <a:p>
            <a:r>
              <a:rPr lang="en-US" sz="2000"/>
              <a:t>Cuts from Previous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20663"/>
            <a:ext cx="7678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arker Felt"/>
                <a:cs typeface="Marker Felt"/>
              </a:rPr>
              <a:t>Continued..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978400" y="1160463"/>
            <a:ext cx="357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Bookman Old Style" charset="0"/>
                <a:ea typeface="Bookman Old Style" charset="0"/>
                <a:cs typeface="Bookman Old Style" charset="0"/>
              </a:rPr>
              <a:t>Cuts in New Production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9538" y="1560513"/>
            <a:ext cx="8686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13150" y="2478088"/>
            <a:ext cx="183356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0" y="2324100"/>
            <a:ext cx="452913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Probability of fit &gt;0.1 &amp;&amp; |sLength|&lt;.1cm</a:t>
            </a:r>
          </a:p>
          <a:p>
            <a:pPr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Particle ID </a:t>
            </a:r>
            <a:r>
              <a:rPr lang="en-US" sz="1200">
                <a:latin typeface="Bookman Old Style" charset="0"/>
                <a:ea typeface="Bookman Old Style" charset="0"/>
                <a:cs typeface="Bookman Old Style" charset="0"/>
              </a:rPr>
              <a:t>: 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|&lt;2, 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</a:t>
            </a:r>
            <a:endParaRPr lang="en-US" sz="140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rgbClr val="FF00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9938" y="1562100"/>
            <a:ext cx="45640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D</a:t>
            </a:r>
            <a:r>
              <a:rPr lang="en-US" sz="1400" baseline="30000">
                <a:solidFill>
                  <a:srgbClr val="0000FF"/>
                </a:solidFill>
              </a:rPr>
              <a:t>0</a:t>
            </a:r>
            <a:r>
              <a:rPr lang="en-US" sz="1400">
                <a:solidFill>
                  <a:srgbClr val="0000FF"/>
                </a:solidFill>
              </a:rPr>
              <a:t> candidate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rgbClr val="0000FF"/>
                </a:solidFill>
              </a:rPr>
              <a:t>	</a:t>
            </a:r>
            <a:r>
              <a:rPr lang="en-US" sz="1400" b="1">
                <a:solidFill>
                  <a:srgbClr val="0000FF"/>
                </a:solidFill>
              </a:rPr>
              <a:t>|y(D</a:t>
            </a:r>
            <a:r>
              <a:rPr lang="en-US" sz="1400" b="1" baseline="30000">
                <a:solidFill>
                  <a:srgbClr val="0000FF"/>
                </a:solidFill>
              </a:rPr>
              <a:t>0</a:t>
            </a:r>
            <a:r>
              <a:rPr lang="en-US" sz="1400" b="1">
                <a:solidFill>
                  <a:srgbClr val="0000FF"/>
                </a:solidFill>
              </a:rPr>
              <a:t>)|&lt;1</a:t>
            </a:r>
          </a:p>
          <a:p>
            <a:pPr lvl="1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</a:rPr>
              <a:t>	|cos(</a:t>
            </a:r>
            <a:r>
              <a:rPr lang="en-US" sz="1400" b="1">
                <a:solidFill>
                  <a:srgbClr val="0000FF"/>
                </a:solidFill>
                <a:sym typeface="Symbol" charset="2"/>
              </a:rPr>
              <a:t>*</a:t>
            </a:r>
            <a:r>
              <a:rPr lang="en-US" sz="1400" b="1">
                <a:solidFill>
                  <a:srgbClr val="0000FF"/>
                </a:solidFill>
              </a:rPr>
              <a:t>)|&lt;0.8</a:t>
            </a:r>
          </a:p>
          <a:p>
            <a:pPr>
              <a:lnSpc>
                <a:spcPct val="90000"/>
              </a:lnSpc>
            </a:pPr>
            <a:endParaRPr lang="en-US" sz="1400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798844"/>
                </a:solidFill>
                <a:latin typeface="Bookman Old Style" charset="0"/>
                <a:ea typeface="Bookman Old Style" charset="0"/>
                <a:cs typeface="Bookman Old Style" charset="0"/>
              </a:rPr>
              <a:t>DECAY FIT level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798844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Probability of fit &gt;0.01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 &amp;&amp; |sLength|&lt;.1cm</a:t>
            </a:r>
          </a:p>
          <a:p>
            <a:pPr>
              <a:lnSpc>
                <a:spcPct val="90000"/>
              </a:lnSpc>
            </a:pPr>
            <a:endParaRPr lang="en-US" sz="1400" b="1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Particle ID : </a:t>
            </a:r>
            <a:r>
              <a:rPr lang="en-US" sz="14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|&lt;2.5, |n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solidFill>
                  <a:srgbClr val="FF0000"/>
                </a:solidFill>
                <a:latin typeface="Bookman Old Style" charset="0"/>
                <a:ea typeface="Bookman Old Style" charset="0"/>
                <a:cs typeface="Bookman Old Style" charset="0"/>
              </a:rPr>
              <a:t>|&lt;2.5</a:t>
            </a:r>
            <a:endParaRPr lang="en-US" sz="1400">
              <a:solidFill>
                <a:schemeClr val="accent2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4741863" y="5132388"/>
            <a:ext cx="40544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ndEdx :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K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|&lt;2, |n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</a:t>
            </a:r>
            <a:r>
              <a:rPr lang="en-US" sz="1400" b="1" baseline="-250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π</a:t>
            </a:r>
            <a:r>
              <a:rPr lang="en-US" sz="1400" b="1">
                <a:latin typeface="Bookman Old Style" charset="0"/>
                <a:ea typeface="Bookman Old Style" charset="0"/>
                <a:cs typeface="Bookman Old Style" charset="0"/>
              </a:rPr>
              <a:t>|&lt;2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|cos(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  <a:sym typeface="Symbol" charset="2"/>
              </a:rPr>
              <a:t>*</a:t>
            </a: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)|&lt;0.6</a:t>
            </a:r>
          </a:p>
          <a:p>
            <a:pPr lvl="1">
              <a:lnSpc>
                <a:spcPct val="90000"/>
              </a:lnSpc>
            </a:pPr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DCA daughters &lt; 300 µm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576263" y="3741738"/>
            <a:ext cx="7788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In both productions we made a pico file for further analysis. 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2590800" y="4233863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56633C"/>
                </a:solidFill>
                <a:latin typeface="Marker Felt" charset="0"/>
                <a:ea typeface="Marker Felt" charset="0"/>
                <a:cs typeface="Marker Felt" charset="0"/>
              </a:rPr>
              <a:t>Cuts Used for making a pico file</a:t>
            </a: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1244600" y="4622800"/>
            <a:ext cx="223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Previous Production</a:t>
            </a:r>
          </a:p>
        </p:txBody>
      </p:sp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5580063" y="4673600"/>
            <a:ext cx="2217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New Production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" y="4992688"/>
            <a:ext cx="729773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9" name="TextBox 20"/>
          <p:cNvSpPr txBox="1">
            <a:spLocks noChangeArrowheads="1"/>
          </p:cNvSpPr>
          <p:nvPr/>
        </p:nvSpPr>
        <p:spPr bwMode="auto">
          <a:xfrm>
            <a:off x="1244600" y="5199063"/>
            <a:ext cx="1963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|D0Eta|&lt;1.85</a:t>
            </a:r>
          </a:p>
          <a:p>
            <a:r>
              <a:rPr lang="en-US" sz="1400">
                <a:latin typeface="Bookman Old Style" charset="0"/>
                <a:ea typeface="Bookman Old Style" charset="0"/>
                <a:cs typeface="Bookman Old Style" charset="0"/>
              </a:rPr>
              <a:t>|Cos(θ*)&lt;0.6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CF38E-7E25-EB41-BE47-0C1AE51AB5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1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Uncorrected pT Spectra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45" y="1108842"/>
            <a:ext cx="2699772" cy="1810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33" y="1070935"/>
            <a:ext cx="2650076" cy="195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35" y="1014073"/>
            <a:ext cx="2748650" cy="195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656" y="3250703"/>
            <a:ext cx="4035148" cy="275362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91" y="47035"/>
            <a:ext cx="7595671" cy="995472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444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  </a:t>
            </a:r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</a:br>
            <a:r>
              <a:rPr lang="en-US" sz="311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observations (Light flavors)</a:t>
            </a:r>
            <a:endParaRPr lang="en-US" sz="311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plot1_v2_2april09.pdf"/>
          <p:cNvPicPr>
            <a:picLocks noChangeAspect="1"/>
          </p:cNvPicPr>
          <p:nvPr/>
        </p:nvPicPr>
        <p:blipFill>
          <a:blip r:embed="rId2"/>
          <a:srcRect b="9756"/>
          <a:stretch>
            <a:fillRect/>
          </a:stretch>
        </p:blipFill>
        <p:spPr>
          <a:xfrm>
            <a:off x="4515508" y="1601660"/>
            <a:ext cx="4185392" cy="2056577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t="11539" r="2884"/>
          <a:stretch>
            <a:fillRect/>
          </a:stretch>
        </p:blipFill>
        <p:spPr bwMode="auto">
          <a:xfrm>
            <a:off x="213388" y="1601660"/>
            <a:ext cx="3947500" cy="2047095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18176" y="1157477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Partonic Collectivity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292" y="1149451"/>
            <a:ext cx="213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Partonic Energy Loss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8176" y="6288148"/>
            <a:ext cx="29620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Behaves like an ideal fluid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101" y="6050582"/>
            <a:ext cx="36166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Medium created at RHIC has very high opacity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713" y="3864752"/>
            <a:ext cx="44247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In central </a:t>
            </a:r>
            <a:r>
              <a:rPr lang="en-US" sz="1600" dirty="0" err="1" smtClean="0">
                <a:latin typeface="Times New Roman"/>
                <a:cs typeface="Times New Roman"/>
              </a:rPr>
              <a:t>Au+Au</a:t>
            </a:r>
            <a:r>
              <a:rPr lang="en-US" sz="1600" dirty="0" smtClean="0">
                <a:latin typeface="Times New Roman"/>
                <a:cs typeface="Times New Roman"/>
              </a:rPr>
              <a:t> collisions the light hadrons in away-side jets are suppressed. </a:t>
            </a: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Different for </a:t>
            </a:r>
            <a:r>
              <a:rPr lang="en-US" sz="1600" dirty="0" err="1" smtClean="0">
                <a:latin typeface="Times New Roman"/>
                <a:cs typeface="Times New Roman"/>
              </a:rPr>
              <a:t>p+p</a:t>
            </a:r>
            <a:r>
              <a:rPr lang="en-US" sz="1600" dirty="0" smtClean="0">
                <a:latin typeface="Times New Roman"/>
                <a:cs typeface="Times New Roman"/>
              </a:rPr>
              <a:t> and </a:t>
            </a:r>
            <a:r>
              <a:rPr lang="en-US" sz="1600" dirty="0" err="1" smtClean="0">
                <a:latin typeface="Times New Roman"/>
                <a:cs typeface="Times New Roman"/>
              </a:rPr>
              <a:t>d+Au</a:t>
            </a: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In addition, a measurement of energy loss of high </a:t>
            </a:r>
            <a:r>
              <a:rPr lang="en-US" sz="1600" dirty="0" err="1" smtClean="0">
                <a:latin typeface="Times New Roman"/>
                <a:cs typeface="Times New Roman"/>
              </a:rPr>
              <a:t>pT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partons</a:t>
            </a:r>
            <a:r>
              <a:rPr lang="en-US" sz="1600" dirty="0" smtClean="0">
                <a:latin typeface="Times New Roman"/>
                <a:cs typeface="Times New Roman"/>
              </a:rPr>
              <a:t> using R</a:t>
            </a:r>
            <a:r>
              <a:rPr lang="en-US" sz="1600" baseline="-25000" dirty="0" smtClean="0">
                <a:latin typeface="Times New Roman"/>
                <a:cs typeface="Times New Roman"/>
              </a:rPr>
              <a:t>AB</a:t>
            </a:r>
            <a:r>
              <a:rPr lang="en-US" sz="1600" dirty="0" smtClean="0">
                <a:latin typeface="Times New Roman"/>
                <a:cs typeface="Times New Roman"/>
              </a:rPr>
              <a:t> shows significant suppression</a:t>
            </a:r>
          </a:p>
          <a:p>
            <a:pPr>
              <a:buFont typeface="Wingdings" charset="2"/>
              <a:buChar char="ü"/>
            </a:pPr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partons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lose energy via gluon radiation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5508" y="3552754"/>
            <a:ext cx="43233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Substantial elliptic flow (v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) signal observed for a variety of particle species. 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Rapid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Thermalization</a:t>
            </a:r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1600" dirty="0" smtClean="0">
                <a:latin typeface="Times New Roman"/>
                <a:cs typeface="Times New Roman"/>
              </a:rPr>
              <a:t> v</a:t>
            </a:r>
            <a:r>
              <a:rPr lang="en-US" sz="1600" baseline="-25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 scaled by the number of valance quarks shows an apparent scaling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Development of anisotropy in the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partonic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stage of collision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‘Same sign’ background subtraction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6" y="1062553"/>
            <a:ext cx="4572674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1062553"/>
            <a:ext cx="3784600" cy="2214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936" y="3373953"/>
            <a:ext cx="3784600" cy="2235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Heavy 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Quark Energy 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Loss Puzzle 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/>
                <a:ea typeface="ＭＳ Ｐゴシック" charset="0"/>
                <a:cs typeface="Times New Roman"/>
              </a:rPr>
              <a:t>– </a:t>
            </a:r>
            <a:r>
              <a:rPr lang="en-US" altLang="zh-CN" sz="3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NPE Method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09600" y="5217378"/>
            <a:ext cx="4318000" cy="830997"/>
          </a:xfrm>
          <a:prstGeom prst="rect">
            <a:avLst/>
          </a:prstGeom>
          <a:noFill/>
          <a:ln w="12700">
            <a:solidFill>
              <a:srgbClr val="BB1101"/>
            </a:solidFill>
            <a:miter lim="800000"/>
            <a:headEnd type="none" w="lg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200" b="1" dirty="0">
                <a:solidFill>
                  <a:srgbClr val="0000FF"/>
                </a:solidFill>
                <a:cs typeface="Arial" charset="0"/>
              </a:rPr>
              <a:t>Surprising results</a:t>
            </a:r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</a:t>
            </a: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challenge our understanding of the energy loss mechanism</a:t>
            </a: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- force us to RE-think about the elastic-collisions energy loss</a:t>
            </a:r>
            <a:endParaRPr lang="en-US" altLang="zh-CN" sz="1200" i="1" dirty="0">
              <a:solidFill>
                <a:srgbClr val="0000FF"/>
              </a:solidFill>
              <a:cs typeface="Arial" charset="0"/>
            </a:endParaRPr>
          </a:p>
          <a:p>
            <a:r>
              <a:rPr lang="en-US" altLang="zh-CN" sz="12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Requires</a:t>
            </a:r>
            <a:r>
              <a:rPr lang="en-US" altLang="zh-CN" sz="12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direct measurements of </a:t>
            </a:r>
            <a:r>
              <a:rPr lang="en-US" altLang="zh-CN" sz="1200" b="1" dirty="0" err="1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- and </a:t>
            </a:r>
            <a:r>
              <a:rPr lang="en-US" altLang="zh-CN" sz="1200" b="1" dirty="0" err="1">
                <a:solidFill>
                  <a:srgbClr val="FF0000"/>
                </a:solidFill>
                <a:cs typeface="Arial" charset="0"/>
              </a:rPr>
              <a:t>b</a:t>
            </a:r>
            <a:r>
              <a:rPr lang="en-US" altLang="zh-CN" sz="1200" b="1" dirty="0">
                <a:solidFill>
                  <a:srgbClr val="FF0000"/>
                </a:solidFill>
                <a:cs typeface="Arial" charset="0"/>
              </a:rPr>
              <a:t>-hadrons.</a:t>
            </a:r>
            <a:endParaRPr lang="en-US" altLang="zh-CN" sz="1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562600" y="1437938"/>
            <a:ext cx="3352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2000" dirty="0"/>
              <a:t>1) Non-photonic electrons (NPE) decayed from  - charm </a:t>
            </a:r>
            <a:r>
              <a:rPr lang="en-US" sz="2000" b="1" dirty="0"/>
              <a:t>and </a:t>
            </a:r>
            <a:r>
              <a:rPr lang="en-US" sz="2000" dirty="0"/>
              <a:t>beauty hadrons</a:t>
            </a:r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/>
              <a:t>2) At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≥ 6 </a:t>
            </a:r>
            <a:r>
              <a:rPr lang="en-US" sz="2000" dirty="0" err="1"/>
              <a:t>GeV/c</a:t>
            </a:r>
            <a:r>
              <a:rPr lang="en-US" sz="2000" dirty="0"/>
              <a:t>,</a:t>
            </a:r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>
                <a:solidFill>
                  <a:srgbClr val="85131D"/>
                </a:solidFill>
              </a:rPr>
              <a:t>R</a:t>
            </a:r>
            <a:r>
              <a:rPr lang="en-US" sz="2000" baseline="-25000" dirty="0">
                <a:solidFill>
                  <a:srgbClr val="85131D"/>
                </a:solidFill>
              </a:rPr>
              <a:t>AA</a:t>
            </a:r>
            <a:r>
              <a:rPr lang="en-US" sz="2000" dirty="0">
                <a:solidFill>
                  <a:srgbClr val="85131D"/>
                </a:solidFill>
              </a:rPr>
              <a:t>(NPE) ~ </a:t>
            </a: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(h</a:t>
            </a:r>
            <a:r>
              <a:rPr lang="en-US" sz="2000" baseline="30000" dirty="0">
                <a:solidFill>
                  <a:srgbClr val="85131D"/>
                </a:solidFill>
              </a:rPr>
              <a:t>±</a:t>
            </a:r>
            <a:r>
              <a:rPr lang="en-US" sz="2000" dirty="0">
                <a:solidFill>
                  <a:srgbClr val="85131D"/>
                </a:solidFill>
              </a:rPr>
              <a:t>) !!!</a:t>
            </a:r>
            <a:endParaRPr lang="en-US" sz="2000" dirty="0"/>
          </a:p>
          <a:p>
            <a:pPr>
              <a:buFont typeface="Arial" charset="0"/>
              <a:buNone/>
            </a:pPr>
            <a:endParaRPr lang="en-US" sz="2000" dirty="0"/>
          </a:p>
          <a:p>
            <a:pPr>
              <a:buFont typeface="Arial" charset="0"/>
              <a:buNone/>
            </a:pPr>
            <a:r>
              <a:rPr lang="en-US" sz="2000" dirty="0"/>
              <a:t>Contradicts naïve </a:t>
            </a:r>
          </a:p>
          <a:p>
            <a:pPr>
              <a:buFont typeface="Arial" charset="0"/>
              <a:buNone/>
            </a:pPr>
            <a:r>
              <a:rPr lang="en-US" sz="2000" dirty="0" err="1"/>
              <a:t>pQCD</a:t>
            </a:r>
            <a:r>
              <a:rPr lang="en-US" sz="2000" dirty="0"/>
              <a:t> predictions</a:t>
            </a:r>
          </a:p>
          <a:p>
            <a:pPr>
              <a:buFont typeface="Arial" charset="0"/>
              <a:buNone/>
            </a:pPr>
            <a:r>
              <a:rPr lang="en-US" dirty="0"/>
              <a:t> </a:t>
            </a:r>
          </a:p>
        </p:txBody>
      </p:sp>
      <p:sp>
        <p:nvSpPr>
          <p:cNvPr id="25605" name="Text Box 37"/>
          <p:cNvSpPr txBox="1">
            <a:spLocks noChangeArrowheads="1"/>
          </p:cNvSpPr>
          <p:nvPr/>
        </p:nvSpPr>
        <p:spPr bwMode="auto">
          <a:xfrm>
            <a:off x="644458" y="999888"/>
            <a:ext cx="45926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dirty="0">
                <a:cs typeface="Arial" charset="0"/>
              </a:rPr>
              <a:t>STAR: Phys. </a:t>
            </a:r>
            <a:r>
              <a:rPr lang="en-US" altLang="ja-JP" sz="1400" dirty="0" err="1">
                <a:cs typeface="Arial" charset="0"/>
              </a:rPr>
              <a:t>Rew</a:t>
            </a:r>
            <a:r>
              <a:rPr lang="en-US" altLang="ja-JP" sz="1400" dirty="0">
                <a:cs typeface="Arial" charset="0"/>
              </a:rPr>
              <a:t>. </a:t>
            </a:r>
            <a:r>
              <a:rPr lang="en-US" altLang="ja-JP" sz="1400" dirty="0" err="1">
                <a:cs typeface="Arial" charset="0"/>
              </a:rPr>
              <a:t>Lett</a:t>
            </a:r>
            <a:r>
              <a:rPr lang="en-US" altLang="ja-JP" sz="1400" dirty="0">
                <a:cs typeface="Arial" charset="0"/>
              </a:rPr>
              <a:t>, </a:t>
            </a:r>
            <a:r>
              <a:rPr lang="en-US" altLang="ja-JP" sz="1400" b="1" u="sng" dirty="0">
                <a:cs typeface="Arial" charset="0"/>
              </a:rPr>
              <a:t>98</a:t>
            </a:r>
            <a:r>
              <a:rPr lang="en-US" altLang="ja-JP" sz="1400" dirty="0">
                <a:cs typeface="Arial" charset="0"/>
              </a:rPr>
              <a:t>, 192301(</a:t>
            </a:r>
            <a:r>
              <a:rPr lang="it-IT" altLang="ja-JP" sz="1400" dirty="0">
                <a:cs typeface="Arial" charset="0"/>
              </a:rPr>
              <a:t>2007</a:t>
            </a:r>
            <a:r>
              <a:rPr lang="en-US" altLang="ja-JP" sz="1400" dirty="0">
                <a:cs typeface="Arial" charset="0"/>
              </a:rPr>
              <a:t>)</a:t>
            </a:r>
            <a:r>
              <a:rPr lang="en-US" sz="1400" dirty="0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/>
              <a:t>and nucl-ex/0607012v3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908" y="746046"/>
            <a:ext cx="3824288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Comic Sans MS" charset="0"/>
              </a:rPr>
              <a:t>Still the main method at RHIC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5607" name="Picture 10" descr="RAA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7136"/>
            <a:ext cx="4724400" cy="35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609600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</a:rPr>
              <a:t>Charm Cross-Section Comparison at 200 </a:t>
            </a:r>
            <a:r>
              <a:rPr lang="en-US" sz="2800" dirty="0" err="1">
                <a:ea typeface="ＭＳ Ｐゴシック" charset="0"/>
              </a:rPr>
              <a:t>GeV</a:t>
            </a:r>
            <a:r>
              <a:rPr lang="en-US" sz="2800" dirty="0">
                <a:ea typeface="ＭＳ Ｐゴシック" charset="0"/>
              </a:rPr>
              <a:t> </a:t>
            </a:r>
          </a:p>
        </p:txBody>
      </p:sp>
      <p:grpSp>
        <p:nvGrpSpPr>
          <p:cNvPr id="33795" name="Group 8"/>
          <p:cNvGrpSpPr>
            <a:grpSpLocks/>
          </p:cNvGrpSpPr>
          <p:nvPr/>
        </p:nvGrpSpPr>
        <p:grpSpPr bwMode="auto">
          <a:xfrm>
            <a:off x="3810000" y="838200"/>
            <a:ext cx="5334000" cy="4495800"/>
            <a:chOff x="990600" y="990600"/>
            <a:chExt cx="6629400" cy="5066201"/>
          </a:xfrm>
        </p:grpSpPr>
        <p:pic>
          <p:nvPicPr>
            <p:cNvPr id="33802" name="Picture 34" descr="cucu_cross_se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0" r="8466"/>
            <a:stretch>
              <a:fillRect/>
            </a:stretch>
          </p:blipFill>
          <p:spPr bwMode="auto">
            <a:xfrm>
              <a:off x="990600" y="990600"/>
              <a:ext cx="6629400" cy="454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3022600" y="4076700"/>
              <a:ext cx="1841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3804" name="Rectangle 29"/>
            <p:cNvSpPr>
              <a:spLocks noChangeArrowheads="1"/>
            </p:cNvSpPr>
            <p:nvPr/>
          </p:nvSpPr>
          <p:spPr bwMode="auto">
            <a:xfrm>
              <a:off x="999454" y="5467198"/>
              <a:ext cx="3877346" cy="589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  <a:buSzPct val="100000"/>
              </a:pPr>
              <a:r>
                <a:rPr lang="en-US" sz="1400">
                  <a:solidFill>
                    <a:srgbClr val="800080"/>
                  </a:solidFill>
                </a:rPr>
                <a:t>NLO Ref: R. Vogt, arXiv:0709.2531v1 [hep-ph]</a:t>
              </a:r>
              <a:r>
                <a:rPr lang="en-US" sz="1400"/>
                <a:t> </a:t>
              </a:r>
            </a:p>
          </p:txBody>
        </p:sp>
      </p:grp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76200" y="2395782"/>
            <a:ext cx="3581400" cy="6155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 smtClean="0">
                <a:latin typeface="+mj-lt"/>
              </a:rPr>
              <a:t>STAR and PHENIX do not agree about </a:t>
            </a:r>
            <a:r>
              <a:rPr lang="en-US" sz="1700" dirty="0">
                <a:latin typeface="+mj-lt"/>
              </a:rPr>
              <a:t>total </a:t>
            </a:r>
            <a:r>
              <a:rPr lang="en-US" sz="1700" dirty="0" smtClean="0">
                <a:latin typeface="+mj-lt"/>
              </a:rPr>
              <a:t>charm production x</a:t>
            </a:r>
            <a:r>
              <a:rPr lang="en-US" sz="1700" dirty="0">
                <a:latin typeface="+mj-lt"/>
              </a:rPr>
              <a:t>-</a:t>
            </a:r>
            <a:r>
              <a:rPr lang="en-US" sz="1700" dirty="0" smtClean="0">
                <a:latin typeface="+mj-lt"/>
              </a:rPr>
              <a:t>section</a:t>
            </a:r>
            <a:endParaRPr lang="en-US" sz="17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538" y="5793154"/>
            <a:ext cx="5847424" cy="523220"/>
          </a:xfrm>
          <a:prstGeom prst="rect">
            <a:avLst/>
          </a:prstGeom>
          <a:solidFill>
            <a:srgbClr val="FDEADA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Need precise, exclusive measurements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3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534400" cy="8001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Measurement via Semi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leptonic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(indirect) channels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990600"/>
            <a:ext cx="4495800" cy="21544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Indirect measurement </a:t>
            </a:r>
            <a:r>
              <a:rPr lang="en-US" dirty="0" smtClean="0">
                <a:latin typeface="Arial Black"/>
                <a:cs typeface="Arial Black"/>
              </a:rPr>
              <a:t>through                             Semi-</a:t>
            </a:r>
            <a:r>
              <a:rPr lang="en-US" dirty="0" err="1" smtClean="0">
                <a:latin typeface="Arial Black"/>
                <a:cs typeface="Arial Black"/>
              </a:rPr>
              <a:t>leptonic</a:t>
            </a:r>
            <a:r>
              <a:rPr lang="en-US" dirty="0" smtClean="0">
                <a:latin typeface="Arial Black"/>
                <a:cs typeface="Arial Black"/>
              </a:rPr>
              <a:t> decay channels: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Arial"/>
              <a:buChar char="•"/>
              <a:defRPr/>
            </a:pPr>
            <a:r>
              <a:rPr lang="en-US" dirty="0" smtClean="0"/>
              <a:t>     D</a:t>
            </a:r>
            <a:r>
              <a:rPr lang="en-US" baseline="30000" dirty="0" smtClean="0"/>
              <a:t>0  </a:t>
            </a:r>
            <a:r>
              <a:rPr lang="en-US" dirty="0" err="1" smtClean="0">
                <a:sym typeface="Symbol" charset="2"/>
              </a:rPr>
              <a:t>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+ X  (BR : 6.9 %)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     D</a:t>
            </a:r>
            <a:r>
              <a:rPr lang="en-US" baseline="30000" dirty="0"/>
              <a:t>+/-</a:t>
            </a:r>
            <a:r>
              <a:rPr lang="en-US" dirty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/>
              <a:t>+/</a:t>
            </a:r>
            <a:r>
              <a:rPr lang="en-US" baseline="30000" dirty="0" smtClean="0"/>
              <a:t>- </a:t>
            </a:r>
            <a:r>
              <a:rPr lang="en-US" dirty="0" smtClean="0"/>
              <a:t>+ X (BR </a:t>
            </a:r>
            <a:r>
              <a:rPr lang="en-US" dirty="0"/>
              <a:t>: 17.2</a:t>
            </a:r>
            <a:r>
              <a:rPr lang="en-US" dirty="0" smtClean="0"/>
              <a:t>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1" y="2425700"/>
            <a:ext cx="3759200" cy="1107996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Large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range. </a:t>
            </a:r>
            <a:endParaRPr lang="en-US" dirty="0" smtClean="0">
              <a:latin typeface="+mj-lt"/>
            </a:endParaRP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 Relative </a:t>
            </a:r>
            <a:r>
              <a:rPr lang="en-US" sz="1600" dirty="0">
                <a:latin typeface="Calibri"/>
                <a:cs typeface="Calibri"/>
              </a:rPr>
              <a:t>contribution of electrons from B and D mesons are unknown</a:t>
            </a:r>
            <a:r>
              <a:rPr lang="en-US" sz="1600" dirty="0" smtClean="0">
                <a:latin typeface="Calibri"/>
                <a:cs typeface="Calibri"/>
              </a:rPr>
              <a:t>.</a:t>
            </a:r>
          </a:p>
          <a:p>
            <a:pPr>
              <a:buFont typeface="Zapf Dingbats" charset="2"/>
              <a:buChar char="✔"/>
              <a:defRPr/>
            </a:pPr>
            <a:r>
              <a:rPr lang="en-US" sz="1600" dirty="0" smtClean="0">
                <a:latin typeface="Calibri"/>
                <a:cs typeface="Calibri"/>
              </a:rPr>
              <a:t> Use of specific triggers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3238">
            <a:off x="3763697" y="3730050"/>
            <a:ext cx="2197837" cy="23622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6" name="TextBox 15"/>
          <p:cNvSpPr txBox="1"/>
          <p:nvPr/>
        </p:nvSpPr>
        <p:spPr>
          <a:xfrm>
            <a:off x="203201" y="3962400"/>
            <a:ext cx="42417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Measurement using </a:t>
            </a:r>
            <a:r>
              <a:rPr lang="en-US" dirty="0" err="1" smtClean="0">
                <a:solidFill>
                  <a:srgbClr val="0000FF"/>
                </a:solidFill>
                <a:latin typeface="Arial Black"/>
                <a:cs typeface="Arial Black"/>
              </a:rPr>
              <a:t>azimuthal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 correlation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of D mesons with </a:t>
            </a:r>
            <a:r>
              <a:rPr lang="en-US" dirty="0" err="1" smtClean="0">
                <a:solidFill>
                  <a:srgbClr val="000000"/>
                </a:solidFill>
                <a:latin typeface="Arial Black"/>
                <a:cs typeface="Arial Black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endParaRPr lang="en-US" i="1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  <a:defRPr/>
            </a:pPr>
            <a:endParaRPr lang="en-US" sz="800" i="1" dirty="0" smtClean="0"/>
          </a:p>
          <a:p>
            <a:pPr>
              <a:defRPr/>
            </a:pPr>
            <a:r>
              <a:rPr lang="en-US" dirty="0" err="1" smtClean="0">
                <a:latin typeface="+mj-lt"/>
              </a:rPr>
              <a:t>Azimuthal</a:t>
            </a:r>
            <a:r>
              <a:rPr lang="en-US" dirty="0" smtClean="0">
                <a:latin typeface="+mj-lt"/>
              </a:rPr>
              <a:t> correlation of open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charm mesons with non-photonic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Electron</a:t>
            </a:r>
            <a:r>
              <a:rPr lang="en-US" baseline="30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can be utilized to disentangle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the charm and bottom contributions[3] </a:t>
            </a:r>
          </a:p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506FE18-AF56-4E42-A731-C9DD6AE91461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1" y="5867400"/>
            <a:ext cx="3172976" cy="36933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  <a:ea typeface="Zapf Dingbats"/>
                <a:cs typeface="Zapf Dingbats"/>
              </a:rPr>
              <a:t>✔</a:t>
            </a:r>
            <a:r>
              <a:rPr lang="en-US" b="1" dirty="0" smtClean="0">
                <a:latin typeface="+mj-lt"/>
              </a:rPr>
              <a:t> Triggers on high </a:t>
            </a:r>
            <a:r>
              <a:rPr lang="en-US" b="1" dirty="0" err="1" smtClean="0">
                <a:latin typeface="+mj-lt"/>
              </a:rPr>
              <a:t>p</a:t>
            </a:r>
            <a:r>
              <a:rPr lang="en-US" b="1" baseline="-25000" dirty="0" err="1" smtClean="0">
                <a:latin typeface="+mj-lt"/>
              </a:rPr>
              <a:t>T</a:t>
            </a:r>
            <a:r>
              <a:rPr lang="en-US" b="1" dirty="0" smtClean="0">
                <a:latin typeface="+mj-lt"/>
              </a:rPr>
              <a:t> electrons</a:t>
            </a:r>
            <a:endParaRPr lang="en-US" b="1" dirty="0">
              <a:latin typeface="+mj-lt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2692401" y="6312932"/>
            <a:ext cx="4292600" cy="52310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Any information from direct reconstruction of D and B-mesons would help</a:t>
            </a:r>
          </a:p>
        </p:txBody>
      </p:sp>
      <p:pic>
        <p:nvPicPr>
          <p:cNvPr id="21" name="Picture 3" descr="Figure_02cucuD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901700"/>
            <a:ext cx="3193143" cy="27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6300" y="3924300"/>
            <a:ext cx="1917699" cy="216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8900" y="4584700"/>
            <a:ext cx="2234991" cy="15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0"/>
            <a:ext cx="8229600" cy="59139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Why collide nuclei at high energies?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119096"/>
            <a:ext cx="4884285" cy="3239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08" y="4426108"/>
            <a:ext cx="88462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Quantum Chromo Dynamics (QCD) is the theory of strong interactions. A phase transition is predicted at sufficient high temperatures and/or densities.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Collisions of heavy ions at relativistic speeds creates extreme temperatures/densities: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	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Nuclear Matter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Quark-Gluon Plasma (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deconfined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partonic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matter)</a:t>
            </a:r>
          </a:p>
          <a:p>
            <a:endParaRPr lang="en-US" sz="900" dirty="0" smtClean="0">
              <a:solidFill>
                <a:srgbClr val="FF0000"/>
              </a:solidFill>
              <a:latin typeface="Times New Roman"/>
              <a:cs typeface="Times New Roman"/>
              <a:sym typeface="Wingdings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Lattice QCD predicts the phase transition at:</a:t>
            </a:r>
            <a:endParaRPr lang="en-US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8668"/>
            <a:ext cx="38137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Study the Strong Interaction at high temperatures/densities</a:t>
            </a:r>
          </a:p>
          <a:p>
            <a:pPr>
              <a:buClr>
                <a:srgbClr val="008000"/>
              </a:buClr>
              <a:buSzPct val="100000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Understand how matter behaved at the dawn of the Universe</a:t>
            </a:r>
          </a:p>
          <a:p>
            <a:pPr>
              <a:buSzPct val="100000"/>
              <a:buBlip>
                <a:blip r:embed="rId4"/>
              </a:buBlip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>
                <a:latin typeface="Times New Roman"/>
                <a:cs typeface="Times New Roman"/>
              </a:rPr>
              <a:t> Create and study the properties of the Quark-Gluon Plasma (QGP) phase of nuclear matter.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7576" y="690919"/>
            <a:ext cx="221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Phase Diagram</a:t>
            </a:r>
            <a:endParaRPr lang="en-US" sz="2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2818421" y="5428352"/>
            <a:ext cx="798057" cy="482858"/>
          </a:xfrm>
          <a:prstGeom prst="stripedRightArrow">
            <a:avLst/>
          </a:prstGeom>
          <a:gradFill flip="none" rotWithShape="1">
            <a:gsLst>
              <a:gs pos="7000">
                <a:srgbClr val="FF0000"/>
              </a:gs>
              <a:gs pos="85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7113" y="3701659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Net Baryon Density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43029" y="6165129"/>
            <a:ext cx="413752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150 -170 MeV 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~ 1GeV/fm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066800"/>
            <a:ext cx="8186738" cy="5046663"/>
            <a:chOff x="315" y="720"/>
            <a:chExt cx="5157" cy="3179"/>
          </a:xfrm>
        </p:grpSpPr>
        <p:pic>
          <p:nvPicPr>
            <p:cNvPr id="4506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" y="720"/>
              <a:ext cx="5157" cy="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9" name="Text Box 4"/>
            <p:cNvSpPr txBox="1">
              <a:spLocks noChangeArrowheads="1"/>
            </p:cNvSpPr>
            <p:nvPr/>
          </p:nvSpPr>
          <p:spPr bwMode="auto">
            <a:xfrm>
              <a:off x="2705" y="1237"/>
              <a:ext cx="66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charset="0"/>
                </a:rPr>
                <a:t>RHIC</a:t>
              </a:r>
            </a:p>
          </p:txBody>
        </p:sp>
        <p:sp>
          <p:nvSpPr>
            <p:cNvPr id="45070" name="Text Box 5"/>
            <p:cNvSpPr txBox="1">
              <a:spLocks noChangeArrowheads="1"/>
            </p:cNvSpPr>
            <p:nvPr/>
          </p:nvSpPr>
          <p:spPr bwMode="auto">
            <a:xfrm>
              <a:off x="3892" y="1180"/>
              <a:ext cx="80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BRAHMS</a:t>
              </a:r>
            </a:p>
          </p:txBody>
        </p:sp>
        <p:sp>
          <p:nvSpPr>
            <p:cNvPr id="45071" name="Text Box 6"/>
            <p:cNvSpPr txBox="1">
              <a:spLocks noChangeArrowheads="1"/>
            </p:cNvSpPr>
            <p:nvPr/>
          </p:nvSpPr>
          <p:spPr bwMode="auto">
            <a:xfrm>
              <a:off x="1715" y="1148"/>
              <a:ext cx="8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PHOBOS</a:t>
              </a:r>
            </a:p>
          </p:txBody>
        </p:sp>
        <p:sp>
          <p:nvSpPr>
            <p:cNvPr id="45072" name="Text Box 7"/>
            <p:cNvSpPr txBox="1">
              <a:spLocks noChangeArrowheads="1"/>
            </p:cNvSpPr>
            <p:nvPr/>
          </p:nvSpPr>
          <p:spPr bwMode="auto">
            <a:xfrm>
              <a:off x="1002" y="1401"/>
              <a:ext cx="71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charset="0"/>
                </a:rPr>
                <a:t>PHENIX</a:t>
              </a:r>
            </a:p>
          </p:txBody>
        </p:sp>
        <p:sp>
          <p:nvSpPr>
            <p:cNvPr id="45073" name="Text Box 8"/>
            <p:cNvSpPr txBox="1">
              <a:spLocks noChangeArrowheads="1"/>
            </p:cNvSpPr>
            <p:nvPr/>
          </p:nvSpPr>
          <p:spPr bwMode="auto">
            <a:xfrm>
              <a:off x="2101" y="1526"/>
              <a:ext cx="63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400" b="1" dirty="0" smtClean="0">
                  <a:solidFill>
                    <a:srgbClr val="FFCC00"/>
                  </a:solidFill>
                  <a:latin typeface="Helvetica" charset="0"/>
                </a:rPr>
                <a:t>STAR</a:t>
              </a:r>
              <a:endParaRPr lang="en-GB" sz="2400" b="1" dirty="0">
                <a:solidFill>
                  <a:srgbClr val="FFCC00"/>
                </a:solidFill>
                <a:latin typeface="Helvetica" charset="0"/>
              </a:endParaRPr>
            </a:p>
          </p:txBody>
        </p:sp>
        <p:sp>
          <p:nvSpPr>
            <p:cNvPr id="45074" name="Text Box 9"/>
            <p:cNvSpPr txBox="1">
              <a:spLocks noChangeArrowheads="1"/>
            </p:cNvSpPr>
            <p:nvPr/>
          </p:nvSpPr>
          <p:spPr bwMode="auto">
            <a:xfrm>
              <a:off x="1114" y="2494"/>
              <a:ext cx="601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charset="0"/>
                </a:rPr>
                <a:t>AGS</a:t>
              </a:r>
            </a:p>
          </p:txBody>
        </p:sp>
        <p:sp>
          <p:nvSpPr>
            <p:cNvPr id="45075" name="Oval 10"/>
            <p:cNvSpPr>
              <a:spLocks noChangeArrowheads="1"/>
            </p:cNvSpPr>
            <p:nvPr/>
          </p:nvSpPr>
          <p:spPr bwMode="auto">
            <a:xfrm>
              <a:off x="706" y="957"/>
              <a:ext cx="4455" cy="9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6" name="Rectangle 11"/>
            <p:cNvSpPr>
              <a:spLocks noChangeArrowheads="1"/>
            </p:cNvSpPr>
            <p:nvPr/>
          </p:nvSpPr>
          <p:spPr bwMode="auto">
            <a:xfrm>
              <a:off x="2244" y="1776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7" name="Rectangle 12"/>
            <p:cNvSpPr>
              <a:spLocks noChangeArrowheads="1"/>
            </p:cNvSpPr>
            <p:nvPr/>
          </p:nvSpPr>
          <p:spPr bwMode="auto">
            <a:xfrm>
              <a:off x="618" y="1424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8" name="Rectangle 13"/>
            <p:cNvSpPr>
              <a:spLocks noChangeArrowheads="1"/>
            </p:cNvSpPr>
            <p:nvPr/>
          </p:nvSpPr>
          <p:spPr bwMode="auto">
            <a:xfrm>
              <a:off x="1972" y="869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9" name="Rectangle 14"/>
            <p:cNvSpPr>
              <a:spLocks noChangeArrowheads="1"/>
            </p:cNvSpPr>
            <p:nvPr/>
          </p:nvSpPr>
          <p:spPr bwMode="auto">
            <a:xfrm>
              <a:off x="4694" y="1122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0" name="Oval 15"/>
            <p:cNvSpPr>
              <a:spLocks noChangeArrowheads="1"/>
            </p:cNvSpPr>
            <p:nvPr/>
          </p:nvSpPr>
          <p:spPr bwMode="auto">
            <a:xfrm>
              <a:off x="890" y="2494"/>
              <a:ext cx="1081" cy="3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1" name="Line 16"/>
            <p:cNvSpPr>
              <a:spLocks noChangeShapeType="1"/>
            </p:cNvSpPr>
            <p:nvPr/>
          </p:nvSpPr>
          <p:spPr bwMode="auto">
            <a:xfrm>
              <a:off x="730" y="2586"/>
              <a:ext cx="224" cy="3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2" name="Line 17"/>
            <p:cNvSpPr>
              <a:spLocks noChangeShapeType="1"/>
            </p:cNvSpPr>
            <p:nvPr/>
          </p:nvSpPr>
          <p:spPr bwMode="auto">
            <a:xfrm>
              <a:off x="1592" y="3369"/>
              <a:ext cx="1777" cy="1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3" name="Line 18"/>
            <p:cNvSpPr>
              <a:spLocks noChangeShapeType="1"/>
            </p:cNvSpPr>
            <p:nvPr/>
          </p:nvSpPr>
          <p:spPr bwMode="auto">
            <a:xfrm flipV="1">
              <a:off x="1917" y="2002"/>
              <a:ext cx="393" cy="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4" name="Arc 19"/>
            <p:cNvSpPr>
              <a:spLocks/>
            </p:cNvSpPr>
            <p:nvPr/>
          </p:nvSpPr>
          <p:spPr bwMode="auto">
            <a:xfrm flipV="1">
              <a:off x="1727" y="1918"/>
              <a:ext cx="583" cy="84"/>
            </a:xfrm>
            <a:custGeom>
              <a:avLst/>
              <a:gdLst>
                <a:gd name="T0" fmla="*/ 0 w 21600"/>
                <a:gd name="T1" fmla="*/ 0 h 13185"/>
                <a:gd name="T2" fmla="*/ 0 w 21600"/>
                <a:gd name="T3" fmla="*/ 0 h 13185"/>
                <a:gd name="T4" fmla="*/ 0 w 21600"/>
                <a:gd name="T5" fmla="*/ 0 h 1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185"/>
                <a:gd name="T11" fmla="*/ 21600 w 21600"/>
                <a:gd name="T12" fmla="*/ 13185 h 1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185" fill="none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</a:path>
                <a:path w="21600" h="13185" stroke="0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  <a:lnTo>
                    <a:pt x="0" y="3165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5" name="Arc 20"/>
            <p:cNvSpPr>
              <a:spLocks/>
            </p:cNvSpPr>
            <p:nvPr/>
          </p:nvSpPr>
          <p:spPr bwMode="auto">
            <a:xfrm flipH="1">
              <a:off x="2306" y="1937"/>
              <a:ext cx="305" cy="179"/>
            </a:xfrm>
            <a:custGeom>
              <a:avLst/>
              <a:gdLst>
                <a:gd name="T0" fmla="*/ 0 w 19051"/>
                <a:gd name="T1" fmla="*/ 0 h 21600"/>
                <a:gd name="T2" fmla="*/ 0 w 19051"/>
                <a:gd name="T3" fmla="*/ 0 h 21600"/>
                <a:gd name="T4" fmla="*/ 0 w 1905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051"/>
                <a:gd name="T10" fmla="*/ 0 h 21600"/>
                <a:gd name="T11" fmla="*/ 19051 w 190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1" h="21600" fill="none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</a:path>
                <a:path w="19051" h="21600" stroke="0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  <a:lnTo>
                    <a:pt x="2114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6" name="Oval 21"/>
            <p:cNvSpPr>
              <a:spLocks noChangeArrowheads="1"/>
            </p:cNvSpPr>
            <p:nvPr/>
          </p:nvSpPr>
          <p:spPr bwMode="auto">
            <a:xfrm>
              <a:off x="722" y="2494"/>
              <a:ext cx="224" cy="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7" name="Line 22"/>
            <p:cNvSpPr>
              <a:spLocks noChangeShapeType="1"/>
            </p:cNvSpPr>
            <p:nvPr/>
          </p:nvSpPr>
          <p:spPr bwMode="auto">
            <a:xfrm>
              <a:off x="954" y="2981"/>
              <a:ext cx="638" cy="3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8" name="Line 23"/>
            <p:cNvSpPr>
              <a:spLocks noChangeShapeType="1"/>
            </p:cNvSpPr>
            <p:nvPr/>
          </p:nvSpPr>
          <p:spPr bwMode="auto">
            <a:xfrm>
              <a:off x="1919" y="2273"/>
              <a:ext cx="52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9" name="Text Box 24"/>
            <p:cNvSpPr txBox="1">
              <a:spLocks noChangeArrowheads="1"/>
            </p:cNvSpPr>
            <p:nvPr/>
          </p:nvSpPr>
          <p:spPr bwMode="auto">
            <a:xfrm>
              <a:off x="2489" y="3487"/>
              <a:ext cx="90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CC00"/>
                  </a:solidFill>
                  <a:latin typeface="Helvetica" charset="0"/>
                </a:rPr>
                <a:t>TANDEMS</a:t>
              </a:r>
            </a:p>
          </p:txBody>
        </p:sp>
      </p:grp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5181600" y="5334000"/>
            <a:ext cx="152400" cy="152400"/>
          </a:xfrm>
          <a:prstGeom prst="ellipse">
            <a:avLst/>
          </a:prstGeom>
          <a:solidFill>
            <a:srgbClr val="FD3FEB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7" name="Oval 29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1" name="Oval 33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3657600" y="1447800"/>
            <a:ext cx="1752600" cy="1524000"/>
          </a:xfrm>
          <a:prstGeom prst="line">
            <a:avLst/>
          </a:prstGeom>
          <a:noFill/>
          <a:ln w="38100">
            <a:solidFill>
              <a:srgbClr val="FD3FEB"/>
            </a:solidFill>
            <a:round/>
            <a:headEnd type="triangle" w="lg" len="med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4095750" y="16002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D3FEB"/>
                </a:solidFill>
                <a:latin typeface="Arial" charset="0"/>
              </a:rPr>
              <a:t>1 km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135730"/>
            <a:ext cx="8229600" cy="59139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Relativistic Heavy Ion Collider (RHIC)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11111E-6 C -0.03108 -0.00162 -0.06216 -0.00324 -0.09167 -0.00556 C -0.12119 -0.00787 -0.15226 -0.01134 -0.17709 -0.01389 C -0.20191 -0.01644 -0.22223 -0.01922 -0.24063 -0.02084 C -0.25921 -0.02246 -0.27448 -0.01875 -0.28855 -0.02361 C -0.30261 -0.02847 -0.31233 -0.04097 -0.325 -0.05 C -0.33768 -0.05903 -0.35452 -0.07014 -0.36459 -0.07778 C -0.37466 -0.08542 -0.37935 -0.09097 -0.38542 -0.09584 C -0.3915 -0.1007 -0.3948 -0.09792 -0.40105 -0.10695 C -0.4073 -0.11597 -0.41806 -0.14005 -0.42292 -0.15 C -0.42778 -0.15996 -0.42709 -0.15996 -0.43021 -0.16667 C -0.43334 -0.17338 -0.43924 -0.18357 -0.44167 -0.19028 C -0.4441 -0.19699 -0.44532 -0.20139 -0.4448 -0.20695 C -0.44428 -0.2125 -0.4415 -0.2206 -0.43855 -0.22361 C -0.4356 -0.22662 -0.43125 -0.2257 -0.42709 -0.225 C -0.42292 -0.22431 -0.4165 -0.22176 -0.41355 -0.21945 C -0.4106 -0.21713 -0.40973 -0.21412 -0.40938 -0.21111 C -0.40903 -0.2081 -0.40869 -0.20371 -0.41146 -0.20139 C -0.41424 -0.19908 -0.42188 -0.19769 -0.42605 -0.19722 C -0.43021 -0.19676 -0.43351 -0.19769 -0.43646 -0.19861 C -0.43941 -0.19954 -0.44237 -0.20023 -0.44375 -0.20278 C -0.44514 -0.20533 -0.44514 -0.21065 -0.4448 -0.21389 C -0.44445 -0.21713 -0.44323 -0.22037 -0.44167 -0.22222 C -0.44011 -0.22408 -0.43785 -0.22477 -0.43542 -0.225 C -0.43299 -0.22523 -0.43056 -0.22477 -0.42709 -0.22361 C -0.42362 -0.22246 -0.41719 -0.22107 -0.41459 -0.21806 C -0.41198 -0.21505 -0.4099 -0.2088 -0.41146 -0.20556 C -0.41303 -0.20232 -0.41962 -0.19977 -0.42396 -0.19861 C -0.4283 -0.19746 -0.43403 -0.19792 -0.4375 -0.19861 C -0.44098 -0.19931 -0.44375 -0.19954 -0.4448 -0.20278 C -0.44584 -0.20602 -0.44566 -0.21459 -0.44375 -0.21806 C -0.44185 -0.22153 -0.43716 -0.22292 -0.43334 -0.22361 C -0.42952 -0.22431 -0.42431 -0.22361 -0.42084 -0.22222 C -0.41737 -0.22084 -0.41407 -0.21806 -0.4125 -0.21528 C -0.41094 -0.2125 -0.41112 -0.20903 -0.41146 -0.20556 C -0.41181 -0.20209 -0.41389 -0.19931 -0.41459 -0.19445 C -0.41528 -0.18959 -0.41632 -0.18125 -0.41563 -0.17639 C -0.41494 -0.17153 -0.41337 -0.16875 -0.41042 -0.16528 C -0.40747 -0.16181 -0.40226 -0.15787 -0.39792 -0.15556 C -0.39358 -0.15324 -0.38837 -0.15324 -0.38438 -0.15139 C -0.38039 -0.14954 -0.3783 -0.14584 -0.37396 -0.14445 C -0.36962 -0.14306 -0.36355 -0.14375 -0.35834 -0.14306 C -0.35313 -0.14236 -0.34827 -0.14074 -0.34271 -0.14028 C -0.33716 -0.13982 -0.33334 -0.14028 -0.325 -0.14028 C -0.31667 -0.14028 -0.30191 -0.13889 -0.29271 -0.14028 C -0.28351 -0.14167 -0.27726 -0.14584 -0.2698 -0.14861 C -0.26233 -0.15139 -0.2533 -0.15371 -0.24792 -0.15695 C -0.24254 -0.16019 -0.24028 -0.16528 -0.2375 -0.16806 C -0.23473 -0.17084 -0.23282 -0.17014 -0.23125 -0.17361 C -0.22969 -0.17709 -0.22744 -0.18403 -0.22813 -0.18889 C -0.22882 -0.19375 -0.22987 -0.19815 -0.23542 -0.20278 C -0.24098 -0.20741 -0.254 -0.21366 -0.26146 -0.21667 C -0.26893 -0.21968 -0.2724 -0.21945 -0.28021 -0.22084 C -0.28803 -0.22222 -0.29983 -0.22454 -0.30834 -0.225 C -0.31685 -0.22547 -0.32292 -0.22408 -0.33125 -0.22361 C -0.33959 -0.22315 -0.34931 -0.22361 -0.35834 -0.22222 C -0.36737 -0.22084 -0.37848 -0.21759 -0.38542 -0.21528 C -0.39237 -0.21297 -0.39566 -0.21088 -0.4 -0.20834 C -0.40435 -0.20579 -0.40869 -0.2044 -0.41146 -0.2 C -0.41424 -0.1956 -0.41771 -0.18843 -0.41667 -0.18195 C -0.41563 -0.17547 -0.4106 -0.16667 -0.40521 -0.16111 C -0.39983 -0.15556 -0.39219 -0.15162 -0.38438 -0.14861 C -0.37657 -0.1456 -0.36615 -0.14422 -0.35834 -0.14306 C -0.35053 -0.1419 -0.34462 -0.14213 -0.3375 -0.14167 C -0.33039 -0.14121 -0.3231 -0.14005 -0.31563 -0.14028 C -0.30816 -0.14051 -0.30105 -0.14167 -0.29271 -0.14306 C -0.28438 -0.14445 -0.27362 -0.1456 -0.26563 -0.14861 C -0.25764 -0.15162 -0.25087 -0.15672 -0.2448 -0.16111 C -0.23872 -0.16551 -0.23039 -0.16783 -0.22917 -0.175 C -0.22796 -0.18218 -0.23056 -0.19699 -0.2375 -0.20417 C -0.24445 -0.21134 -0.26042 -0.21482 -0.27084 -0.21806 C -0.28125 -0.2213 -0.28994 -0.22246 -0.3 -0.22361 C -0.31007 -0.22477 -0.32153 -0.22523 -0.33125 -0.225 C -0.34098 -0.22477 -0.34827 -0.22431 -0.35834 -0.22222 C -0.36841 -0.22014 -0.38316 -0.2169 -0.39167 -0.2125 C -0.40018 -0.2081 -0.40591 -0.20255 -0.40938 -0.19584 C -0.41285 -0.18912 -0.41511 -0.17917 -0.4125 -0.17222 C -0.4099 -0.16528 -0.40035 -0.15834 -0.39375 -0.15417 C -0.38716 -0.15 -0.38282 -0.14954 -0.37292 -0.14722 C -0.36303 -0.14491 -0.34532 -0.14121 -0.33438 -0.14028 C -0.32344 -0.13935 -0.31719 -0.14051 -0.3073 -0.14167 C -0.2974 -0.14283 -0.2856 -0.14445 -0.275 -0.14722 C -0.26441 -0.15 -0.25122 -0.15394 -0.24375 -0.15834 C -0.23629 -0.16273 -0.23282 -0.16759 -0.23021 -0.17361 C -0.22761 -0.17963 -0.22761 -0.18334 -0.22813 -0.19445 C -0.22865 -0.20556 -0.23195 -0.22894 -0.23334 -0.24028 C -0.23473 -0.25162 -0.2356 -0.25602 -0.23646 -0.2625 C -0.23733 -0.26898 -0.2415 -0.27361 -0.23855 -0.27917 C -0.2356 -0.28472 -0.22483 -0.29051 -0.21875 -0.29584 C -0.21268 -0.30116 -0.20695 -0.30625 -0.20209 -0.31111 C -0.19723 -0.31597 -0.19323 -0.32199 -0.18959 -0.325 C -0.18594 -0.32801 -0.18264 -0.32709 -0.18021 -0.32917 C -0.17778 -0.33125 -0.17587 -0.33611 -0.175 -0.3375 " pathEditMode="relative" ptsTypes="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416 L 0.025 -0.0264 " pathEditMode="relative" ptsTypes="AA">
                                      <p:cBhvr>
                                        <p:cTn id="13" dur="2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00833 -0.02916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0834 C 0.29444 0.00834 0.46667 -0.04421 0.46667 -0.10833 C 0.46667 -0.17291 0.29444 -0.225 0.08333 -0.225 C -0.12847 -0.225 -0.3 -0.17291 -0.3 -0.10833 C -0.3 -0.04421 -0.12847 0.00834 0.08333 0.00834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0.00834 C -0.07708 0.00834 -0.25 -0.04421 -0.25 -0.10833 C -0.25 -0.17291 -0.07708 -0.225 0.13333 -0.225 C 0.34618 -0.225 0.51667 -0.17291 0.51667 -0.10833 C 0.51667 -0.04421 0.34618 0.00834 0.13333 0.00834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3" grpId="0" animBg="1"/>
      <p:bldP spid="58393" grpId="1" animBg="1"/>
      <p:bldP spid="58394" grpId="0" animBg="1"/>
      <p:bldP spid="58394" grpId="1" animBg="1"/>
      <p:bldP spid="58397" grpId="0" animBg="1"/>
      <p:bldP spid="58397" grpId="1" animBg="1"/>
      <p:bldP spid="58397" grpId="2" animBg="1"/>
      <p:bldP spid="58400" grpId="0" animBg="1"/>
      <p:bldP spid="58400" grpId="1" animBg="1"/>
      <p:bldP spid="58401" grpId="0" animBg="1"/>
      <p:bldP spid="58401" grpId="1" animBg="1"/>
      <p:bldP spid="58401" grpId="2" animBg="1"/>
      <p:bldP spid="58403" grpId="0" animBg="1"/>
      <p:bldP spid="584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1247"/>
            <a:ext cx="8229600" cy="60141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5968"/>
                </a:solidFill>
                <a:latin typeface="Times New Roman"/>
                <a:ea typeface="Bookman Old Style" charset="0"/>
                <a:cs typeface="Times New Roman"/>
              </a:rPr>
              <a:t>RHIC Collisions</a:t>
            </a:r>
          </a:p>
        </p:txBody>
      </p:sp>
      <p:pic>
        <p:nvPicPr>
          <p:cNvPr id="17738" name="Picture 10" descr="STAR"/>
          <p:cNvPicPr>
            <a:picLocks noChangeAspect="1" noChangeArrowheads="1"/>
          </p:cNvPicPr>
          <p:nvPr/>
        </p:nvPicPr>
        <p:blipFill>
          <a:blip r:embed="rId3"/>
          <a:srcRect l="3131" t="10042" r="27380" b="4831"/>
          <a:stretch>
            <a:fillRect/>
          </a:stretch>
        </p:blipFill>
        <p:spPr bwMode="auto">
          <a:xfrm>
            <a:off x="7309603" y="842457"/>
            <a:ext cx="180658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112858" y="4540250"/>
            <a:ext cx="41340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Collision systems used at RHIC are: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Au+Au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Cu+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Cu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Au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p+p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at different 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energies (7.7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GeV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 to 500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GeV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 for </a:t>
            </a:r>
            <a:r>
              <a:rPr lang="en-US" dirty="0" err="1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p+p</a:t>
            </a:r>
            <a:r>
              <a:rPr lang="en-US" dirty="0" smtClean="0">
                <a:solidFill>
                  <a:srgbClr val="215968"/>
                </a:solidFill>
                <a:latin typeface="Comic Sans MS" charset="0"/>
                <a:ea typeface="Comic Sans MS" charset="0"/>
                <a:cs typeface="Comic Sans MS" charset="0"/>
              </a:rPr>
              <a:t>) </a:t>
            </a:r>
            <a:endParaRPr lang="en-US" dirty="0">
              <a:solidFill>
                <a:srgbClr val="215968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40" name="Picture 4" descr="evolution4b"/>
          <p:cNvPicPr>
            <a:picLocks noChangeAspect="1" noChangeArrowheads="1"/>
          </p:cNvPicPr>
          <p:nvPr/>
        </p:nvPicPr>
        <p:blipFill>
          <a:blip r:embed="rId4"/>
          <a:srcRect b="60977"/>
          <a:stretch>
            <a:fillRect/>
          </a:stretch>
        </p:blipFill>
        <p:spPr bwMode="auto">
          <a:xfrm>
            <a:off x="1097" y="879541"/>
            <a:ext cx="7223294" cy="1738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1" name="TextBox 340"/>
          <p:cNvSpPr txBox="1"/>
          <p:nvPr/>
        </p:nvSpPr>
        <p:spPr>
          <a:xfrm>
            <a:off x="299610" y="2413892"/>
            <a:ext cx="120217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342" name="TextBox 341"/>
          <p:cNvSpPr txBox="1"/>
          <p:nvPr/>
        </p:nvSpPr>
        <p:spPr>
          <a:xfrm>
            <a:off x="1677935" y="2771939"/>
            <a:ext cx="145424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 high Q</a:t>
            </a:r>
            <a:r>
              <a:rPr lang="en-US" baseline="30000" dirty="0" smtClean="0"/>
              <a:t>2 </a:t>
            </a:r>
          </a:p>
          <a:p>
            <a:r>
              <a:rPr lang="en-US" dirty="0" smtClean="0"/>
              <a:t>interactions</a:t>
            </a:r>
            <a:endParaRPr lang="en-US" dirty="0"/>
          </a:p>
        </p:txBody>
      </p:sp>
      <p:cxnSp>
        <p:nvCxnSpPr>
          <p:cNvPr id="345" name="Elbow Connector 344"/>
          <p:cNvCxnSpPr/>
          <p:nvPr/>
        </p:nvCxnSpPr>
        <p:spPr>
          <a:xfrm rot="16200000" flipH="1">
            <a:off x="1904900" y="2303913"/>
            <a:ext cx="556242" cy="3983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Elbow Connector 345"/>
          <p:cNvCxnSpPr/>
          <p:nvPr/>
        </p:nvCxnSpPr>
        <p:spPr>
          <a:xfrm rot="16200000" flipH="1">
            <a:off x="3293825" y="2436376"/>
            <a:ext cx="646331" cy="6013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3" name="TextBox 352"/>
          <p:cNvSpPr txBox="1"/>
          <p:nvPr/>
        </p:nvSpPr>
        <p:spPr>
          <a:xfrm>
            <a:off x="3288507" y="3013188"/>
            <a:ext cx="164754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Partonic matter </a:t>
            </a:r>
          </a:p>
          <a:p>
            <a:pPr algn="ctr"/>
            <a:r>
              <a:rPr lang="en-US" dirty="0" smtClean="0"/>
              <a:t>QGP</a:t>
            </a:r>
            <a:endParaRPr lang="en-US" dirty="0"/>
          </a:p>
        </p:txBody>
      </p:sp>
      <p:sp>
        <p:nvSpPr>
          <p:cNvPr id="374" name="TextBox 373"/>
          <p:cNvSpPr txBox="1"/>
          <p:nvPr/>
        </p:nvSpPr>
        <p:spPr>
          <a:xfrm>
            <a:off x="5702189" y="2803662"/>
            <a:ext cx="150259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Hadronization</a:t>
            </a:r>
          </a:p>
          <a:p>
            <a:r>
              <a:rPr lang="en-US" dirty="0" smtClean="0"/>
              <a:t>Freeze-Out</a:t>
            </a:r>
            <a:endParaRPr lang="en-US" dirty="0"/>
          </a:p>
        </p:txBody>
      </p:sp>
      <p:cxnSp>
        <p:nvCxnSpPr>
          <p:cNvPr id="377" name="Straight Arrow Connector 376"/>
          <p:cNvCxnSpPr/>
          <p:nvPr/>
        </p:nvCxnSpPr>
        <p:spPr>
          <a:xfrm rot="16200000" flipH="1">
            <a:off x="6231804" y="2538221"/>
            <a:ext cx="530878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0" name="TextBox 399"/>
          <p:cNvSpPr txBox="1"/>
          <p:nvPr/>
        </p:nvSpPr>
        <p:spPr>
          <a:xfrm>
            <a:off x="7312625" y="2617854"/>
            <a:ext cx="181331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 Detector </a:t>
            </a:r>
          </a:p>
          <a:p>
            <a:pPr algn="ctr"/>
            <a:r>
              <a:rPr lang="en-US" dirty="0" smtClean="0"/>
              <a:t>view of the event</a:t>
            </a:r>
            <a:endParaRPr lang="en-US" dirty="0"/>
          </a:p>
        </p:txBody>
      </p:sp>
      <p:cxnSp>
        <p:nvCxnSpPr>
          <p:cNvPr id="24" name="Elbow Connector 23"/>
          <p:cNvCxnSpPr>
            <a:endCxn id="374" idx="1"/>
          </p:cNvCxnSpPr>
          <p:nvPr/>
        </p:nvCxnSpPr>
        <p:spPr>
          <a:xfrm>
            <a:off x="4665141" y="2259825"/>
            <a:ext cx="1037048" cy="86700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" name="Picture 4" descr="pic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868" y="3659519"/>
            <a:ext cx="4264642" cy="319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63"/>
            <a:ext cx="8229600" cy="587795"/>
          </a:xfr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5968"/>
                </a:solidFill>
                <a:latin typeface="Times New Roman"/>
                <a:cs typeface="Times New Roman"/>
              </a:rPr>
              <a:t>STAR Detector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(in 2007)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0446"/>
            <a:ext cx="4521055" cy="28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82270" y="1716533"/>
            <a:ext cx="638785" cy="4837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379004" y="1950052"/>
            <a:ext cx="1503266" cy="4264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auto">
          <a:xfrm>
            <a:off x="5344982" y="924575"/>
            <a:ext cx="3048000" cy="2032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Picture 4" descr="SVT-pict"/>
          <p:cNvPicPr>
            <a:picLocks noChangeAspect="1" noChangeArrowheads="1"/>
          </p:cNvPicPr>
          <p:nvPr/>
        </p:nvPicPr>
        <p:blipFill>
          <a:blip r:embed="rId4">
            <a:lum bright="9000"/>
          </a:blip>
          <a:srcRect/>
          <a:stretch>
            <a:fillRect/>
          </a:stretch>
        </p:blipFill>
        <p:spPr bwMode="auto">
          <a:xfrm>
            <a:off x="5344982" y="3029876"/>
            <a:ext cx="3048000" cy="1343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19"/>
          <p:cNvCxnSpPr>
            <a:cxnSpLocks noChangeShapeType="1"/>
          </p:cNvCxnSpPr>
          <p:nvPr/>
        </p:nvCxnSpPr>
        <p:spPr bwMode="auto">
          <a:xfrm flipV="1">
            <a:off x="4511577" y="940498"/>
            <a:ext cx="823927" cy="760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8"/>
          <p:cNvCxnSpPr>
            <a:cxnSpLocks noChangeShapeType="1"/>
          </p:cNvCxnSpPr>
          <p:nvPr/>
        </p:nvCxnSpPr>
        <p:spPr bwMode="auto">
          <a:xfrm rot="16200000" flipH="1">
            <a:off x="3843763" y="2893343"/>
            <a:ext cx="2178510" cy="8239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52400" y="4461570"/>
            <a:ext cx="8839200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latin typeface="Calibri" charset="0"/>
              </a:rPr>
              <a:t>The tracking system consisted of :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q"/>
            </a:pP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TPC : </a:t>
            </a:r>
            <a:r>
              <a:rPr lang="en-US" dirty="0" smtClean="0">
                <a:latin typeface="Calibri" charset="0"/>
              </a:rPr>
              <a:t>provides momentum, particle identification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q"/>
            </a:pPr>
            <a:r>
              <a:rPr lang="en-US" dirty="0" smtClean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Silicon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detectors :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§"/>
            </a:pPr>
            <a:r>
              <a:rPr lang="en-US" dirty="0" smtClean="0">
                <a:latin typeface="Calibri" charset="0"/>
              </a:rPr>
              <a:t> 1 </a:t>
            </a:r>
            <a:r>
              <a:rPr lang="en-US" dirty="0">
                <a:latin typeface="Calibri" charset="0"/>
              </a:rPr>
              <a:t>layer of silicon </a:t>
            </a:r>
            <a:r>
              <a:rPr lang="en-US" b="1" dirty="0">
                <a:latin typeface="Calibri" charset="0"/>
              </a:rPr>
              <a:t>strip</a:t>
            </a:r>
            <a:r>
              <a:rPr lang="en-US" dirty="0">
                <a:latin typeface="Calibri" charset="0"/>
              </a:rPr>
              <a:t> detectors (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SSD</a:t>
            </a:r>
            <a:r>
              <a:rPr lang="en-US" dirty="0">
                <a:latin typeface="Calibri" charset="0"/>
              </a:rPr>
              <a:t>) and 3 layers of silicon </a:t>
            </a:r>
            <a:r>
              <a:rPr lang="en-US" b="1" dirty="0">
                <a:latin typeface="Calibri" charset="0"/>
              </a:rPr>
              <a:t>drift</a:t>
            </a:r>
            <a:r>
              <a:rPr lang="en-US" dirty="0">
                <a:latin typeface="Calibri" charset="0"/>
              </a:rPr>
              <a:t> detectors (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SVT</a:t>
            </a:r>
            <a:r>
              <a:rPr lang="en-US" dirty="0">
                <a:latin typeface="Calibri" charset="0"/>
              </a:rPr>
              <a:t>).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charset="2"/>
              <a:buChar char="§"/>
            </a:pPr>
            <a:r>
              <a:rPr lang="en-US" dirty="0">
                <a:latin typeface="Calibri" charset="0"/>
                <a:sym typeface="Wingdings" charset="2"/>
              </a:rPr>
              <a:t> </a:t>
            </a:r>
            <a:r>
              <a:rPr lang="en-US" b="1" dirty="0" smtClean="0">
                <a:latin typeface="Calibri" charset="0"/>
                <a:sym typeface="Wingdings" charset="2"/>
              </a:rPr>
              <a:t>higher </a:t>
            </a:r>
            <a:r>
              <a:rPr lang="en-US" b="1" dirty="0">
                <a:latin typeface="Calibri" charset="0"/>
                <a:sym typeface="Wingdings" charset="2"/>
              </a:rPr>
              <a:t>spatial resolution</a:t>
            </a:r>
            <a:r>
              <a:rPr lang="en-US" dirty="0">
                <a:latin typeface="Calibri" charset="0"/>
                <a:sym typeface="Wingdings" charset="2"/>
              </a:rPr>
              <a:t> : pointing resolution of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sym typeface="Wingdings" charset="2"/>
              </a:rPr>
              <a:t>250µm </a:t>
            </a:r>
            <a:r>
              <a:rPr lang="en-US" dirty="0">
                <a:latin typeface="Calibri" charset="0"/>
                <a:sym typeface="Wingdings" charset="2"/>
              </a:rPr>
              <a:t>in transverse </a:t>
            </a:r>
            <a:r>
              <a:rPr lang="en-US" dirty="0" smtClean="0">
                <a:latin typeface="Calibri" charset="0"/>
                <a:sym typeface="Wingdings" charset="2"/>
              </a:rPr>
              <a:t>direction (at 1GeV) </a:t>
            </a:r>
            <a:r>
              <a:rPr lang="en-US" dirty="0">
                <a:latin typeface="Calibri" charset="0"/>
                <a:sym typeface="Wingdings" charset="2"/>
              </a:rPr>
              <a:t>was </a:t>
            </a:r>
            <a:r>
              <a:rPr lang="en-US" dirty="0" smtClean="0">
                <a:latin typeface="Calibri" charset="0"/>
                <a:sym typeface="Wingdings" charset="2"/>
              </a:rPr>
              <a:t>achieved.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" y="2686050"/>
            <a:ext cx="9136063" cy="4273550"/>
            <a:chOff x="88" y="1696"/>
            <a:chExt cx="5755" cy="2692"/>
          </a:xfrm>
        </p:grpSpPr>
        <p:grpSp>
          <p:nvGrpSpPr>
            <p:cNvPr id="105502" name="Group 3"/>
            <p:cNvGrpSpPr>
              <a:grpSpLocks/>
            </p:cNvGrpSpPr>
            <p:nvPr/>
          </p:nvGrpSpPr>
          <p:grpSpPr bwMode="auto">
            <a:xfrm>
              <a:off x="88" y="1696"/>
              <a:ext cx="5445" cy="2464"/>
              <a:chOff x="88" y="1696"/>
              <a:chExt cx="5445" cy="2464"/>
            </a:xfrm>
          </p:grpSpPr>
          <p:grpSp>
            <p:nvGrpSpPr>
              <p:cNvPr id="105518" name="Group 4"/>
              <p:cNvGrpSpPr>
                <a:grpSpLocks/>
              </p:cNvGrpSpPr>
              <p:nvPr/>
            </p:nvGrpSpPr>
            <p:grpSpPr bwMode="auto">
              <a:xfrm>
                <a:off x="3368" y="1696"/>
                <a:ext cx="1968" cy="1080"/>
                <a:chOff x="3376" y="1656"/>
                <a:chExt cx="1968" cy="816"/>
              </a:xfrm>
            </p:grpSpPr>
            <p:sp>
              <p:nvSpPr>
                <p:cNvPr id="105520" name="Rectangle 5"/>
                <p:cNvSpPr>
                  <a:spLocks noChangeArrowheads="1"/>
                </p:cNvSpPr>
                <p:nvPr/>
              </p:nvSpPr>
              <p:spPr bwMode="auto">
                <a:xfrm>
                  <a:off x="3448" y="1664"/>
                  <a:ext cx="1824" cy="792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b="1">
                    <a:solidFill>
                      <a:srgbClr val="FF66CC"/>
                    </a:solidFill>
                    <a:latin typeface="Arial" charset="0"/>
                  </a:endParaRPr>
                </a:p>
              </p:txBody>
            </p:sp>
            <p:sp>
              <p:nvSpPr>
                <p:cNvPr id="105521" name="Oval 6"/>
                <p:cNvSpPr>
                  <a:spLocks noChangeArrowheads="1"/>
                </p:cNvSpPr>
                <p:nvPr/>
              </p:nvSpPr>
              <p:spPr bwMode="auto">
                <a:xfrm>
                  <a:off x="5192" y="1656"/>
                  <a:ext cx="152" cy="808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22" name="Oval 7"/>
                <p:cNvSpPr>
                  <a:spLocks noChangeArrowheads="1"/>
                </p:cNvSpPr>
                <p:nvPr/>
              </p:nvSpPr>
              <p:spPr bwMode="auto">
                <a:xfrm>
                  <a:off x="3376" y="1656"/>
                  <a:ext cx="152" cy="816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519" name="Rectangle 8"/>
              <p:cNvSpPr>
                <a:spLocks noChangeArrowheads="1"/>
              </p:cNvSpPr>
              <p:nvPr/>
            </p:nvSpPr>
            <p:spPr bwMode="auto">
              <a:xfrm>
                <a:off x="88" y="2890"/>
                <a:ext cx="5445" cy="1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/>
                  <a:t>Scattered </a:t>
                </a:r>
                <a:r>
                  <a:rPr lang="en-US" sz="2000" dirty="0" err="1"/>
                  <a:t>partons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that propagate </a:t>
                </a:r>
                <a:r>
                  <a:rPr lang="en-US" sz="2000" dirty="0"/>
                  <a:t>through matter </a:t>
                </a: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2000" dirty="0"/>
                  <a:t>	radiate energy (~ </a:t>
                </a:r>
                <a:r>
                  <a:rPr lang="en-US" sz="2000" dirty="0" err="1"/>
                  <a:t>GeV</a:t>
                </a:r>
                <a:r>
                  <a:rPr lang="en-US" sz="2000" dirty="0"/>
                  <a:t>/</a:t>
                </a:r>
                <a:r>
                  <a:rPr lang="en-US" sz="2000" dirty="0" err="1"/>
                  <a:t>fm</a:t>
                </a:r>
                <a:r>
                  <a:rPr lang="en-US" sz="2000" dirty="0"/>
                  <a:t>) in colored medium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/>
                  <a:t>interaction of </a:t>
                </a:r>
                <a:r>
                  <a:rPr lang="en-US" sz="2000" dirty="0" err="1"/>
                  <a:t>parton</a:t>
                </a:r>
                <a:r>
                  <a:rPr lang="en-US" sz="2000" dirty="0"/>
                  <a:t> with </a:t>
                </a:r>
                <a:r>
                  <a:rPr lang="en-US" sz="2000" dirty="0" err="1"/>
                  <a:t>partonic</a:t>
                </a:r>
                <a:r>
                  <a:rPr lang="en-US" sz="2000" dirty="0"/>
                  <a:t> matter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>
                    <a:solidFill>
                      <a:srgbClr val="0000CC"/>
                    </a:solidFill>
                  </a:rPr>
                  <a:t>suppression of high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p</a:t>
                </a:r>
                <a:r>
                  <a:rPr lang="en-US" sz="2000" baseline="-25000" dirty="0" err="1">
                    <a:solidFill>
                      <a:srgbClr val="0000CC"/>
                    </a:solidFill>
                  </a:rPr>
                  <a:t>t</a:t>
                </a:r>
                <a:r>
                  <a:rPr lang="en-US" sz="2000" dirty="0">
                    <a:solidFill>
                      <a:srgbClr val="0000CC"/>
                    </a:solidFill>
                  </a:rPr>
                  <a:t> particles</a:t>
                </a:r>
                <a:r>
                  <a:rPr lang="en-US" sz="2000" dirty="0"/>
                  <a:t> 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2000" dirty="0"/>
                  <a:t>	aka  </a:t>
                </a:r>
                <a:r>
                  <a:rPr lang="ja-JP" altLang="en-US" sz="2000" dirty="0"/>
                  <a:t>“</a:t>
                </a:r>
                <a:r>
                  <a:rPr lang="en-US" sz="2000" dirty="0" err="1"/>
                  <a:t>parton</a:t>
                </a:r>
                <a:r>
                  <a:rPr lang="en-US" sz="2000" dirty="0"/>
                  <a:t> energy loss</a:t>
                </a:r>
                <a:r>
                  <a:rPr lang="ja-JP" altLang="en-US" sz="2000" dirty="0"/>
                  <a:t>”</a:t>
                </a:r>
                <a:r>
                  <a:rPr lang="en-US" sz="2000" dirty="0"/>
                  <a:t> or </a:t>
                </a:r>
                <a:r>
                  <a:rPr lang="ja-JP" altLang="en-US" sz="2000" dirty="0"/>
                  <a:t>“</a:t>
                </a:r>
                <a:r>
                  <a:rPr lang="en-US" sz="2000" dirty="0"/>
                  <a:t>jet quenching</a:t>
                </a:r>
                <a:r>
                  <a:rPr lang="ja-JP" altLang="en-US" sz="2000" dirty="0"/>
                  <a:t>”</a:t>
                </a:r>
                <a:endParaRPr lang="en-US" sz="2000" dirty="0"/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>
                    <a:solidFill>
                      <a:srgbClr val="0000CC"/>
                    </a:solidFill>
                  </a:rPr>
                  <a:t>suppression of angular correlation</a:t>
                </a:r>
              </a:p>
            </p:txBody>
          </p:sp>
        </p:grpSp>
        <p:grpSp>
          <p:nvGrpSpPr>
            <p:cNvPr id="105503" name="Group 9"/>
            <p:cNvGrpSpPr>
              <a:grpSpLocks/>
            </p:cNvGrpSpPr>
            <p:nvPr/>
          </p:nvGrpSpPr>
          <p:grpSpPr bwMode="auto">
            <a:xfrm>
              <a:off x="4804" y="2721"/>
              <a:ext cx="1039" cy="1667"/>
              <a:chOff x="4804" y="2721"/>
              <a:chExt cx="1039" cy="1667"/>
            </a:xfrm>
          </p:grpSpPr>
          <p:grpSp>
            <p:nvGrpSpPr>
              <p:cNvPr id="105504" name="Group 10"/>
              <p:cNvGrpSpPr>
                <a:grpSpLocks/>
              </p:cNvGrpSpPr>
              <p:nvPr/>
            </p:nvGrpSpPr>
            <p:grpSpPr bwMode="auto">
              <a:xfrm>
                <a:off x="4804" y="2721"/>
                <a:ext cx="228" cy="1574"/>
                <a:chOff x="4804" y="2721"/>
                <a:chExt cx="228" cy="1574"/>
              </a:xfrm>
            </p:grpSpPr>
            <p:grpSp>
              <p:nvGrpSpPr>
                <p:cNvPr id="105514" name="Group 11"/>
                <p:cNvGrpSpPr>
                  <a:grpSpLocks/>
                </p:cNvGrpSpPr>
                <p:nvPr/>
              </p:nvGrpSpPr>
              <p:grpSpPr bwMode="auto">
                <a:xfrm>
                  <a:off x="4804" y="2721"/>
                  <a:ext cx="228" cy="1574"/>
                  <a:chOff x="4804" y="2721"/>
                  <a:chExt cx="228" cy="1574"/>
                </a:xfrm>
              </p:grpSpPr>
              <p:sp>
                <p:nvSpPr>
                  <p:cNvPr id="105516" name="Line 12"/>
                  <p:cNvSpPr>
                    <a:spLocks noChangeShapeType="1"/>
                  </p:cNvSpPr>
                  <p:nvPr/>
                </p:nvSpPr>
                <p:spPr bwMode="auto">
                  <a:xfrm rot="-3459229">
                    <a:off x="4156" y="3508"/>
                    <a:ext cx="157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17" name="Rectangle 13"/>
                  <p:cNvSpPr>
                    <a:spLocks noChangeArrowheads="1"/>
                  </p:cNvSpPr>
                  <p:nvPr/>
                </p:nvSpPr>
                <p:spPr bwMode="auto">
                  <a:xfrm rot="-3459229">
                    <a:off x="4663" y="3367"/>
                    <a:ext cx="509" cy="22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Wirefram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515" name="Text Box 14"/>
                <p:cNvSpPr txBox="1">
                  <a:spLocks noChangeArrowheads="1"/>
                </p:cNvSpPr>
                <p:nvPr/>
              </p:nvSpPr>
              <p:spPr bwMode="auto">
                <a:xfrm rot="-3448465">
                  <a:off x="4614" y="3319"/>
                  <a:ext cx="59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vacuum</a:t>
                  </a:r>
                </a:p>
              </p:txBody>
            </p:sp>
          </p:grpSp>
          <p:grpSp>
            <p:nvGrpSpPr>
              <p:cNvPr id="105505" name="Group 15"/>
              <p:cNvGrpSpPr>
                <a:grpSpLocks/>
              </p:cNvGrpSpPr>
              <p:nvPr/>
            </p:nvGrpSpPr>
            <p:grpSpPr bwMode="auto">
              <a:xfrm>
                <a:off x="4916" y="3143"/>
                <a:ext cx="927" cy="1245"/>
                <a:chOff x="4916" y="3143"/>
                <a:chExt cx="927" cy="1245"/>
              </a:xfrm>
            </p:grpSpPr>
            <p:grpSp>
              <p:nvGrpSpPr>
                <p:cNvPr id="105506" name="Group 16"/>
                <p:cNvGrpSpPr>
                  <a:grpSpLocks/>
                </p:cNvGrpSpPr>
                <p:nvPr/>
              </p:nvGrpSpPr>
              <p:grpSpPr bwMode="auto">
                <a:xfrm>
                  <a:off x="4916" y="3143"/>
                  <a:ext cx="927" cy="1245"/>
                  <a:chOff x="4916" y="3143"/>
                  <a:chExt cx="927" cy="1245"/>
                </a:xfrm>
              </p:grpSpPr>
              <p:sp>
                <p:nvSpPr>
                  <p:cNvPr id="105508" name="Line 17"/>
                  <p:cNvSpPr>
                    <a:spLocks noChangeShapeType="1"/>
                  </p:cNvSpPr>
                  <p:nvPr/>
                </p:nvSpPr>
                <p:spPr bwMode="auto">
                  <a:xfrm rot="-3459229">
                    <a:off x="4651" y="4124"/>
                    <a:ext cx="52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5509" name="Group 18"/>
                  <p:cNvGrpSpPr>
                    <a:grpSpLocks/>
                  </p:cNvGrpSpPr>
                  <p:nvPr/>
                </p:nvGrpSpPr>
                <p:grpSpPr bwMode="auto">
                  <a:xfrm rot="-3459229">
                    <a:off x="5030" y="3294"/>
                    <a:ext cx="964" cy="662"/>
                    <a:chOff x="4596" y="3870"/>
                    <a:chExt cx="964" cy="662"/>
                  </a:xfrm>
                </p:grpSpPr>
                <p:grpSp>
                  <p:nvGrpSpPr>
                    <p:cNvPr id="105510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6" y="3870"/>
                      <a:ext cx="471" cy="244"/>
                      <a:chOff x="2145" y="3535"/>
                      <a:chExt cx="656" cy="339"/>
                    </a:xfrm>
                  </p:grpSpPr>
                  <p:sp>
                    <p:nvSpPr>
                      <p:cNvPr id="10551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45" y="3535"/>
                        <a:ext cx="656" cy="339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miter lim="800000"/>
                        <a:headEnd/>
                        <a:tailEnd/>
                      </a:ln>
                      <a:scene3d>
                        <a:camera prst="legacyObliqueTopRight"/>
                        <a:lightRig rig="legacyFlat2" dir="t"/>
                      </a:scene3d>
                      <a:sp3d extrusionH="430200" prstMaterial="legacyMatte">
                        <a:bevelT w="13500" h="13500" prst="angle"/>
                        <a:bevelB w="13500" h="13500" prst="angle"/>
                        <a:extrusionClr>
                          <a:schemeClr val="hlink"/>
                        </a:extrusionClr>
                      </a:sp3d>
                    </p:spPr>
                    <p:txBody>
                      <a:bodyPr wrap="none" anchor="ctr">
                        <a:flatTx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513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55" y="3618"/>
                        <a:ext cx="348" cy="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37931725" indent="-37474525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2pPr>
                        <a:lvl3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3pPr>
                        <a:lvl4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4pPr>
                        <a:lvl5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charset="0"/>
                            <a:ea typeface="ＭＳ Ｐゴシック" charset="0"/>
                          </a:defRPr>
                        </a:lvl9pPr>
                      </a:lstStyle>
                      <a:p>
                        <a:endParaRPr lang="en-US" sz="1400" b="1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05511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5190" y="3956"/>
                      <a:ext cx="370" cy="576"/>
                    </a:xfrm>
                    <a:custGeom>
                      <a:avLst/>
                      <a:gdLst>
                        <a:gd name="T0" fmla="*/ 0 w 13878"/>
                        <a:gd name="T1" fmla="*/ 0 h 21600"/>
                        <a:gd name="T2" fmla="*/ 0 w 13878"/>
                        <a:gd name="T3" fmla="*/ 0 h 21600"/>
                        <a:gd name="T4" fmla="*/ 0 w 1387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3878"/>
                        <a:gd name="T10" fmla="*/ 0 h 21600"/>
                        <a:gd name="T11" fmla="*/ 13878 w 13878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878" h="21600" fill="none" extrusionOk="0">
                          <a:moveTo>
                            <a:pt x="0" y="-1"/>
                          </a:moveTo>
                          <a:cubicBezTo>
                            <a:pt x="5075" y="-1"/>
                            <a:pt x="9988" y="1787"/>
                            <a:pt x="13877" y="5048"/>
                          </a:cubicBezTo>
                        </a:path>
                        <a:path w="13878" h="21600" stroke="0" extrusionOk="0">
                          <a:moveTo>
                            <a:pt x="0" y="-1"/>
                          </a:moveTo>
                          <a:cubicBezTo>
                            <a:pt x="5075" y="-1"/>
                            <a:pt x="9988" y="1787"/>
                            <a:pt x="13877" y="504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CC0000"/>
                      </a:solidFill>
                      <a:prstDash val="sysDot"/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5507" name="Text Box 23"/>
                <p:cNvSpPr txBox="1">
                  <a:spLocks noChangeArrowheads="1"/>
                </p:cNvSpPr>
                <p:nvPr/>
              </p:nvSpPr>
              <p:spPr bwMode="auto">
                <a:xfrm rot="-3448465">
                  <a:off x="5012" y="3624"/>
                  <a:ext cx="40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1" dirty="0">
                      <a:solidFill>
                        <a:srgbClr val="993366"/>
                      </a:solidFill>
                      <a:latin typeface="Arial" charset="0"/>
                    </a:rPr>
                    <a:t>QGP</a:t>
                  </a:r>
                </a:p>
              </p:txBody>
            </p:sp>
          </p:grpSp>
        </p:grpSp>
      </p:grpSp>
      <p:sp>
        <p:nvSpPr>
          <p:cNvPr id="105475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14300" y="1016000"/>
            <a:ext cx="8643938" cy="3403600"/>
          </a:xfrm>
        </p:spPr>
        <p:txBody>
          <a:bodyPr>
            <a:normAutofit/>
          </a:bodyPr>
          <a:lstStyle/>
          <a:p>
            <a:pPr eaLnBrk="1" hangingPunct="1"/>
            <a:endParaRPr lang="en-US" sz="1800" i="1" u="sng" dirty="0" smtClean="0">
              <a:solidFill>
                <a:srgbClr val="D60093"/>
              </a:solidFill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r>
              <a:rPr lang="en-US" sz="1800" i="1" u="sng" dirty="0" smtClean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Hard </a:t>
            </a:r>
            <a:r>
              <a:rPr lang="en-US" sz="1800" i="1" u="sng" dirty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Parton </a:t>
            </a:r>
            <a:r>
              <a:rPr lang="en-US" sz="1800" i="1" u="sng" dirty="0" smtClean="0">
                <a:solidFill>
                  <a:srgbClr val="D60093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Scattering</a:t>
            </a:r>
            <a:endParaRPr lang="en-US" sz="1800" dirty="0">
              <a:latin typeface="+mj-lt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/>
            <a:endParaRPr lang="en-US" sz="1400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Jets and mini-jets (from hard-scattering of </a:t>
            </a:r>
            <a:r>
              <a:rPr lang="en-US" sz="1800" dirty="0" err="1">
                <a:latin typeface="+mj-lt"/>
                <a:ea typeface="ＭＳ Ｐゴシック" charset="0"/>
                <a:cs typeface="ＭＳ Ｐゴシック" charset="0"/>
              </a:rPr>
              <a:t>partons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 	</a:t>
            </a:r>
            <a:r>
              <a:rPr lang="en-US" sz="1800" dirty="0" err="1" smtClean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30 - 50 % of particle production</a:t>
            </a:r>
          </a:p>
          <a:p>
            <a:pPr lvl="1" eaLnBrk="1" hangingPunct="1">
              <a:lnSpc>
                <a:spcPct val="70000"/>
              </a:lnSpc>
              <a:buFont typeface="Symbol" charset="0"/>
              <a:buChar char="®"/>
            </a:pPr>
            <a:r>
              <a:rPr lang="en-US" sz="2000" dirty="0" smtClean="0">
                <a:latin typeface="+mj-lt"/>
                <a:ea typeface="ＭＳ Ｐゴシック" charset="0"/>
              </a:rPr>
              <a:t>high </a:t>
            </a:r>
            <a:r>
              <a:rPr lang="en-US" sz="2000" dirty="0" err="1">
                <a:latin typeface="+mj-lt"/>
                <a:ea typeface="ＭＳ Ｐゴシック" charset="0"/>
              </a:rPr>
              <a:t>p</a:t>
            </a:r>
            <a:r>
              <a:rPr lang="en-US" sz="2000" baseline="-25000" dirty="0" err="1">
                <a:latin typeface="+mj-lt"/>
                <a:ea typeface="ＭＳ Ｐゴシック" charset="0"/>
              </a:rPr>
              <a:t>t</a:t>
            </a:r>
            <a:r>
              <a:rPr lang="en-US" sz="2000" dirty="0">
                <a:latin typeface="+mj-lt"/>
                <a:ea typeface="ＭＳ Ｐゴシック" charset="0"/>
              </a:rPr>
              <a:t> leading particles</a:t>
            </a:r>
          </a:p>
          <a:p>
            <a:pPr marL="457200" lvl="1" indent="0" eaLnBrk="1" hangingPunct="1">
              <a:lnSpc>
                <a:spcPct val="70000"/>
              </a:lnSpc>
              <a:buNone/>
            </a:pPr>
            <a:endParaRPr lang="en-US" sz="2000" dirty="0" smtClean="0">
              <a:latin typeface="+mj-lt"/>
              <a:ea typeface="ＭＳ Ｐゴシック" charset="0"/>
            </a:endParaRPr>
          </a:p>
          <a:p>
            <a:pPr marL="457200" lvl="1" indent="0" eaLnBrk="1" hangingPunct="1">
              <a:lnSpc>
                <a:spcPct val="70000"/>
              </a:lnSpc>
              <a:buNone/>
            </a:pPr>
            <a:endParaRPr lang="en-US" sz="2000" dirty="0">
              <a:latin typeface="+mj-lt"/>
              <a:ea typeface="ＭＳ Ｐゴシック" charset="0"/>
            </a:endParaRPr>
          </a:p>
          <a:p>
            <a:pPr eaLnBrk="1" hangingPunct="1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Extends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into </a:t>
            </a:r>
            <a:r>
              <a:rPr lang="en-US" sz="1800" dirty="0" err="1">
                <a:latin typeface="+mj-lt"/>
                <a:ea typeface="ＭＳ Ｐゴシック" charset="0"/>
                <a:cs typeface="ＭＳ Ｐゴシック" charset="0"/>
              </a:rPr>
              <a:t>perturbative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 regime</a:t>
            </a:r>
          </a:p>
          <a:p>
            <a:pPr lvl="1" eaLnBrk="1" hangingPunct="1"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 Calculations reliable</a:t>
            </a:r>
            <a:endParaRPr lang="en-US" sz="1200" b="1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grpSp>
        <p:nvGrpSpPr>
          <p:cNvPr id="105477" name="Group 26"/>
          <p:cNvGrpSpPr>
            <a:grpSpLocks/>
          </p:cNvGrpSpPr>
          <p:nvPr/>
        </p:nvGrpSpPr>
        <p:grpSpPr bwMode="auto">
          <a:xfrm>
            <a:off x="5705476" y="1419225"/>
            <a:ext cx="3167063" cy="3303588"/>
            <a:chOff x="3594" y="974"/>
            <a:chExt cx="1995" cy="2081"/>
          </a:xfrm>
        </p:grpSpPr>
        <p:sp>
          <p:nvSpPr>
            <p:cNvPr id="105481" name="Text Box 27"/>
            <p:cNvSpPr txBox="1">
              <a:spLocks noChangeArrowheads="1"/>
            </p:cNvSpPr>
            <p:nvPr/>
          </p:nvSpPr>
          <p:spPr bwMode="auto">
            <a:xfrm>
              <a:off x="3653" y="2525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hadrons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82" name="Freeform 28"/>
            <p:cNvSpPr>
              <a:spLocks/>
            </p:cNvSpPr>
            <p:nvPr/>
          </p:nvSpPr>
          <p:spPr bwMode="auto">
            <a:xfrm>
              <a:off x="3864" y="1870"/>
              <a:ext cx="587" cy="202"/>
            </a:xfrm>
            <a:custGeom>
              <a:avLst/>
              <a:gdLst>
                <a:gd name="T0" fmla="*/ 0 w 856"/>
                <a:gd name="T1" fmla="*/ 11 h 328"/>
                <a:gd name="T2" fmla="*/ 49 w 856"/>
                <a:gd name="T3" fmla="*/ 11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3" name="Freeform 29"/>
            <p:cNvSpPr>
              <a:spLocks/>
            </p:cNvSpPr>
            <p:nvPr/>
          </p:nvSpPr>
          <p:spPr bwMode="auto">
            <a:xfrm flipH="1" flipV="1">
              <a:off x="4297" y="2179"/>
              <a:ext cx="587" cy="200"/>
            </a:xfrm>
            <a:custGeom>
              <a:avLst/>
              <a:gdLst>
                <a:gd name="T0" fmla="*/ 0 w 856"/>
                <a:gd name="T1" fmla="*/ 10 h 328"/>
                <a:gd name="T2" fmla="*/ 49 w 856"/>
                <a:gd name="T3" fmla="*/ 10 h 328"/>
                <a:gd name="T4" fmla="*/ 61 w 856"/>
                <a:gd name="T5" fmla="*/ 0 h 328"/>
                <a:gd name="T6" fmla="*/ 0 60000 65536"/>
                <a:gd name="T7" fmla="*/ 0 60000 65536"/>
                <a:gd name="T8" fmla="*/ 0 60000 65536"/>
                <a:gd name="T9" fmla="*/ 0 w 856"/>
                <a:gd name="T10" fmla="*/ 0 h 328"/>
                <a:gd name="T11" fmla="*/ 856 w 856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4" name="Text Box 30"/>
            <p:cNvSpPr txBox="1">
              <a:spLocks noChangeArrowheads="1"/>
            </p:cNvSpPr>
            <p:nvPr/>
          </p:nvSpPr>
          <p:spPr bwMode="auto">
            <a:xfrm>
              <a:off x="3861" y="1865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5" name="Text Box 31"/>
            <p:cNvSpPr txBox="1">
              <a:spLocks noChangeArrowheads="1"/>
            </p:cNvSpPr>
            <p:nvPr/>
          </p:nvSpPr>
          <p:spPr bwMode="auto">
            <a:xfrm>
              <a:off x="4900" y="2192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q</a:t>
              </a:r>
            </a:p>
          </p:txBody>
        </p:sp>
        <p:sp>
          <p:nvSpPr>
            <p:cNvPr id="105486" name="Line 32"/>
            <p:cNvSpPr>
              <a:spLocks noChangeShapeType="1"/>
            </p:cNvSpPr>
            <p:nvPr/>
          </p:nvSpPr>
          <p:spPr bwMode="auto">
            <a:xfrm rot="20991552" flipV="1">
              <a:off x="4412" y="1527"/>
              <a:ext cx="65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7" name="Line 33"/>
            <p:cNvSpPr>
              <a:spLocks noChangeShapeType="1"/>
            </p:cNvSpPr>
            <p:nvPr/>
          </p:nvSpPr>
          <p:spPr bwMode="auto">
            <a:xfrm flipV="1">
              <a:off x="4505" y="1341"/>
              <a:ext cx="132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8" name="Line 34"/>
            <p:cNvSpPr>
              <a:spLocks noChangeShapeType="1"/>
            </p:cNvSpPr>
            <p:nvPr/>
          </p:nvSpPr>
          <p:spPr bwMode="auto">
            <a:xfrm flipV="1">
              <a:off x="4555" y="1684"/>
              <a:ext cx="116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9" name="Line 35"/>
            <p:cNvSpPr>
              <a:spLocks noChangeShapeType="1"/>
            </p:cNvSpPr>
            <p:nvPr/>
          </p:nvSpPr>
          <p:spPr bwMode="auto">
            <a:xfrm flipV="1">
              <a:off x="4467" y="1479"/>
              <a:ext cx="60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Line 36"/>
            <p:cNvSpPr>
              <a:spLocks noChangeShapeType="1"/>
            </p:cNvSpPr>
            <p:nvPr/>
          </p:nvSpPr>
          <p:spPr bwMode="auto">
            <a:xfrm flipV="1">
              <a:off x="4500" y="1184"/>
              <a:ext cx="362" cy="647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1" name="Line 37"/>
            <p:cNvSpPr>
              <a:spLocks noChangeShapeType="1"/>
            </p:cNvSpPr>
            <p:nvPr/>
          </p:nvSpPr>
          <p:spPr bwMode="auto">
            <a:xfrm flipH="1">
              <a:off x="4176" y="2454"/>
              <a:ext cx="87" cy="37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2" name="Line 38"/>
            <p:cNvSpPr>
              <a:spLocks noChangeShapeType="1"/>
            </p:cNvSpPr>
            <p:nvPr/>
          </p:nvSpPr>
          <p:spPr bwMode="auto">
            <a:xfrm flipH="1">
              <a:off x="4176" y="2433"/>
              <a:ext cx="71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3" name="Line 39"/>
            <p:cNvSpPr>
              <a:spLocks noChangeShapeType="1"/>
            </p:cNvSpPr>
            <p:nvPr/>
          </p:nvSpPr>
          <p:spPr bwMode="auto">
            <a:xfrm flipH="1">
              <a:off x="4132" y="2413"/>
              <a:ext cx="11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4" name="Line 40"/>
            <p:cNvSpPr>
              <a:spLocks noChangeShapeType="1"/>
            </p:cNvSpPr>
            <p:nvPr/>
          </p:nvSpPr>
          <p:spPr bwMode="auto">
            <a:xfrm flipH="1">
              <a:off x="4006" y="2379"/>
              <a:ext cx="269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5" name="Line 41"/>
            <p:cNvSpPr>
              <a:spLocks noChangeShapeType="1"/>
            </p:cNvSpPr>
            <p:nvPr/>
          </p:nvSpPr>
          <p:spPr bwMode="auto">
            <a:xfrm flipH="1">
              <a:off x="4297" y="2420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6" name="Line 42"/>
            <p:cNvSpPr>
              <a:spLocks noChangeShapeType="1"/>
            </p:cNvSpPr>
            <p:nvPr/>
          </p:nvSpPr>
          <p:spPr bwMode="auto">
            <a:xfrm>
              <a:off x="4312" y="2409"/>
              <a:ext cx="6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7" name="Text Box 43"/>
            <p:cNvSpPr txBox="1">
              <a:spLocks noChangeArrowheads="1"/>
            </p:cNvSpPr>
            <p:nvPr/>
          </p:nvSpPr>
          <p:spPr bwMode="auto">
            <a:xfrm>
              <a:off x="3976" y="1289"/>
              <a:ext cx="5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latin typeface="Tahoma" charset="0"/>
                </a:rPr>
                <a:t>hadrons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105498" name="Text Box 44"/>
            <p:cNvSpPr txBox="1">
              <a:spLocks noChangeArrowheads="1"/>
            </p:cNvSpPr>
            <p:nvPr/>
          </p:nvSpPr>
          <p:spPr bwMode="auto">
            <a:xfrm>
              <a:off x="4757" y="1318"/>
              <a:ext cx="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leading</a:t>
              </a:r>
            </a:p>
            <a:p>
              <a:r>
                <a:rPr lang="en-US" sz="1200" b="1" dirty="0">
                  <a:latin typeface="Tahoma" charset="0"/>
                </a:rPr>
                <a:t>particle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499" name="Text Box 45"/>
            <p:cNvSpPr txBox="1">
              <a:spLocks noChangeArrowheads="1"/>
            </p:cNvSpPr>
            <p:nvPr/>
          </p:nvSpPr>
          <p:spPr bwMode="auto">
            <a:xfrm>
              <a:off x="3594" y="2882"/>
              <a:ext cx="8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leading particle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500" name="Text Box 46"/>
            <p:cNvSpPr txBox="1">
              <a:spLocks noChangeArrowheads="1"/>
            </p:cNvSpPr>
            <p:nvPr/>
          </p:nvSpPr>
          <p:spPr bwMode="auto">
            <a:xfrm>
              <a:off x="3706" y="974"/>
              <a:ext cx="1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Tahoma" charset="0"/>
                </a:rPr>
                <a:t>schematic view of  jet production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105501" name="Freeform 47"/>
            <p:cNvSpPr>
              <a:spLocks/>
            </p:cNvSpPr>
            <p:nvPr/>
          </p:nvSpPr>
          <p:spPr bwMode="auto">
            <a:xfrm>
              <a:off x="4338" y="2072"/>
              <a:ext cx="83" cy="107"/>
            </a:xfrm>
            <a:custGeom>
              <a:avLst/>
              <a:gdLst>
                <a:gd name="T0" fmla="*/ 0 w 109"/>
                <a:gd name="T1" fmla="*/ 2 h 140"/>
                <a:gd name="T2" fmla="*/ 12 w 109"/>
                <a:gd name="T3" fmla="*/ 2 h 140"/>
                <a:gd name="T4" fmla="*/ 2 w 109"/>
                <a:gd name="T5" fmla="*/ 11 h 140"/>
                <a:gd name="T6" fmla="*/ 16 w 109"/>
                <a:gd name="T7" fmla="*/ 11 h 140"/>
                <a:gd name="T8" fmla="*/ 7 w 109"/>
                <a:gd name="T9" fmla="*/ 20 h 140"/>
                <a:gd name="T10" fmla="*/ 14 w 109"/>
                <a:gd name="T11" fmla="*/ 2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140"/>
                <a:gd name="T20" fmla="*/ 109 w 109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8" name="Line 48"/>
          <p:cNvSpPr>
            <a:spLocks noChangeShapeType="1"/>
          </p:cNvSpPr>
          <p:nvPr/>
        </p:nvSpPr>
        <p:spPr bwMode="auto">
          <a:xfrm flipH="1">
            <a:off x="4857750" y="34988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49"/>
          <p:cNvSpPr>
            <a:spLocks noChangeShapeType="1"/>
          </p:cNvSpPr>
          <p:nvPr/>
        </p:nvSpPr>
        <p:spPr bwMode="auto">
          <a:xfrm flipH="1">
            <a:off x="8439150" y="3473450"/>
            <a:ext cx="508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Text Box 50"/>
          <p:cNvSpPr txBox="1">
            <a:spLocks noChangeArrowheads="1"/>
          </p:cNvSpPr>
          <p:nvPr/>
        </p:nvSpPr>
        <p:spPr bwMode="auto">
          <a:xfrm rot="-3459229">
            <a:off x="7367588" y="5548313"/>
            <a:ext cx="396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400" b="1">
              <a:latin typeface="Arial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33929" y="220767"/>
            <a:ext cx="7595671" cy="995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4444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215968"/>
                </a:solidFill>
                <a:latin typeface="Times New Roman"/>
                <a:cs typeface="Times New Roman"/>
              </a:rPr>
            </a:br>
            <a:r>
              <a:rPr lang="en-US" sz="2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 with Heavy Ions</a:t>
            </a:r>
            <a:endParaRPr lang="en-US" sz="27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6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52" y="118155"/>
            <a:ext cx="7595671" cy="47112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Physics @ RHIC</a:t>
            </a:r>
            <a:r>
              <a:rPr lang="en-US" sz="3200" dirty="0" smtClean="0">
                <a:solidFill>
                  <a:srgbClr val="215968"/>
                </a:solidFill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observations (Light flavors)</a:t>
            </a:r>
            <a:endParaRPr lang="en-US" sz="2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387" y="883920"/>
            <a:ext cx="5074777" cy="3383280"/>
            <a:chOff x="213388" y="1149451"/>
            <a:chExt cx="3947500" cy="2499304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/>
            <a:srcRect t="11539" r="2884"/>
            <a:stretch>
              <a:fillRect/>
            </a:stretch>
          </p:blipFill>
          <p:spPr bwMode="auto">
            <a:xfrm>
              <a:off x="213388" y="1601660"/>
              <a:ext cx="3947500" cy="2047095"/>
            </a:xfrm>
            <a:prstGeom prst="rect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39292" y="1149451"/>
              <a:ext cx="2139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215968"/>
                  </a:solidFill>
                </a:rPr>
                <a:t>Partonic Energy Loss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28700" y="6171684"/>
            <a:ext cx="69011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Medium created at RHIC has very high opacity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1165" y="1326839"/>
            <a:ext cx="3957435" cy="279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In central </a:t>
            </a:r>
            <a:r>
              <a:rPr lang="en-US" dirty="0" err="1" smtClean="0">
                <a:latin typeface="Times New Roman"/>
                <a:cs typeface="Times New Roman"/>
              </a:rPr>
              <a:t>Au+Au</a:t>
            </a:r>
            <a:r>
              <a:rPr lang="en-US" dirty="0" smtClean="0">
                <a:latin typeface="Times New Roman"/>
                <a:cs typeface="Times New Roman"/>
              </a:rPr>
              <a:t> collisions the light hadrons in away-side jets are suppressed. </a:t>
            </a: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Not the case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dirty="0" err="1" smtClean="0">
                <a:latin typeface="Times New Roman"/>
                <a:cs typeface="Times New Roman"/>
              </a:rPr>
              <a:t>p+p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latin typeface="Times New Roman"/>
                <a:cs typeface="Times New Roman"/>
              </a:rPr>
              <a:t>d+Au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/>
                <a:cs typeface="Times New Roman"/>
              </a:rPr>
              <a:t>In addition, a measurement of energy loss of high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partons</a:t>
            </a:r>
            <a:r>
              <a:rPr lang="en-US" dirty="0" smtClean="0">
                <a:latin typeface="Times New Roman"/>
                <a:cs typeface="Times New Roman"/>
              </a:rPr>
              <a:t> using R</a:t>
            </a:r>
            <a:r>
              <a:rPr lang="en-US" baseline="-25000" dirty="0" smtClean="0">
                <a:latin typeface="Times New Roman"/>
                <a:cs typeface="Times New Roman"/>
              </a:rPr>
              <a:t>AB</a:t>
            </a:r>
            <a:r>
              <a:rPr lang="en-US" dirty="0" smtClean="0">
                <a:latin typeface="Times New Roman"/>
                <a:cs typeface="Times New Roman"/>
              </a:rPr>
              <a:t> shows significant suppression</a:t>
            </a:r>
          </a:p>
          <a:p>
            <a:pPr>
              <a:buFont typeface="Wingdings" charset="2"/>
              <a:buChar char="ü"/>
            </a:pPr>
            <a:endParaRPr lang="en-US" sz="105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partons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lose energy via gluon radiation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FF81-ED79-FA4A-B0DD-9CBF46DE61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3161" y="4533900"/>
            <a:ext cx="5643939" cy="1293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80384">
              <a:spcBef>
                <a:spcPts val="844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Nuclear </a:t>
            </a:r>
            <a:r>
              <a:rPr lang="en-US" sz="1600" dirty="0">
                <a:latin typeface="Comic Sans MS"/>
                <a:cs typeface="Comic Sans MS"/>
              </a:rPr>
              <a:t>modification factor </a:t>
            </a:r>
            <a:r>
              <a:rPr lang="en-US" b="1" dirty="0" smtClean="0">
                <a:latin typeface="Comic Sans MS"/>
                <a:cs typeface="Comic Sans MS"/>
              </a:rPr>
              <a:t>R</a:t>
            </a:r>
            <a:r>
              <a:rPr lang="en-US" b="1" baseline="-6000" dirty="0" smtClean="0">
                <a:latin typeface="Comic Sans MS"/>
                <a:cs typeface="Comic Sans MS"/>
              </a:rPr>
              <a:t>AA</a:t>
            </a:r>
          </a:p>
          <a:p>
            <a:pPr marL="480384">
              <a:spcBef>
                <a:spcPts val="844"/>
              </a:spcBef>
            </a:pPr>
            <a:r>
              <a:rPr lang="en-US" sz="1600" b="1" baseline="-6000" dirty="0">
                <a:latin typeface="Comic Sans MS"/>
                <a:cs typeface="Comic Sans MS"/>
              </a:rPr>
              <a:t>	</a:t>
            </a:r>
            <a:r>
              <a:rPr lang="en-US" sz="1600" dirty="0" smtClean="0">
                <a:latin typeface="Comic Sans MS"/>
                <a:cs typeface="Comic Sans MS"/>
              </a:rPr>
              <a:t>→ </a:t>
            </a:r>
            <a:r>
              <a:rPr lang="en-US" sz="1600" dirty="0">
                <a:latin typeface="Comic Sans MS"/>
                <a:cs typeface="Comic Sans MS"/>
              </a:rPr>
              <a:t>energy loss </a:t>
            </a:r>
            <a:r>
              <a:rPr lang="en-US" sz="1600" dirty="0" smtClean="0">
                <a:latin typeface="Comic Sans MS"/>
                <a:cs typeface="Comic Sans MS"/>
              </a:rPr>
              <a:t>in </a:t>
            </a:r>
            <a:r>
              <a:rPr lang="en-US" sz="1600" dirty="0" err="1" smtClean="0">
                <a:latin typeface="Comic Sans MS"/>
                <a:cs typeface="Comic Sans MS"/>
              </a:rPr>
              <a:t>partonic</a:t>
            </a:r>
            <a:r>
              <a:rPr lang="en-US" sz="1600" dirty="0" smtClean="0">
                <a:latin typeface="Comic Sans MS"/>
                <a:cs typeface="Comic Sans MS"/>
              </a:rPr>
              <a:t> mater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94634">
              <a:spcBef>
                <a:spcPts val="844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	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AA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= (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A-A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spectra)/(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p-p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spectra *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“volume”)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7008</TotalTime>
  <Words>2889</Words>
  <Application>Microsoft Macintosh PowerPoint</Application>
  <PresentationFormat>On-screen Show (4:3)</PresentationFormat>
  <Paragraphs>536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Charmed Meson measurements using a Silicon Tracker in Au+Au collisions at √sNN = 200 GeV in STAR experiment at RHIC</vt:lpstr>
      <vt:lpstr>Outline</vt:lpstr>
      <vt:lpstr>My contributions</vt:lpstr>
      <vt:lpstr>Why collide nuclei at high energies?</vt:lpstr>
      <vt:lpstr>Relativistic Heavy Ion Collider (RHIC)</vt:lpstr>
      <vt:lpstr>RHIC Collisions</vt:lpstr>
      <vt:lpstr>STAR Detector (in 2007)</vt:lpstr>
      <vt:lpstr>PowerPoint Presentation</vt:lpstr>
      <vt:lpstr>Physics @ RHIC  Important observations (Light flavors)</vt:lpstr>
      <vt:lpstr>Physics @ RHIC – Heavy Quark Sector</vt:lpstr>
      <vt:lpstr>Measurement using Silicon Vertex Detector and decay vertex fit</vt:lpstr>
      <vt:lpstr>PowerPoint Presentation</vt:lpstr>
      <vt:lpstr>Reconstructed Quantities (example) (MC Data (pure D0) Events)</vt:lpstr>
      <vt:lpstr>Proof of principle with K0s</vt:lpstr>
      <vt:lpstr>PowerPoint Presentation</vt:lpstr>
      <vt:lpstr>D0 and D0bar separately</vt:lpstr>
      <vt:lpstr>Attempts to extract physics</vt:lpstr>
      <vt:lpstr>An explanation for the non-consistent physics results</vt:lpstr>
      <vt:lpstr>Ongoing Analysis with Multivariate Analysis (TMVA)</vt:lpstr>
      <vt:lpstr>Recent charm measurements with Time Of Flight (TOF) Detector</vt:lpstr>
      <vt:lpstr>Future Heavy Flavor Tracker (HFT)</vt:lpstr>
      <vt:lpstr>Thank you</vt:lpstr>
      <vt:lpstr>Back-Up</vt:lpstr>
      <vt:lpstr>Distance of Closest Approach resolution</vt:lpstr>
      <vt:lpstr>PowerPoint Presentation</vt:lpstr>
      <vt:lpstr>Strategy of Reconstruction</vt:lpstr>
      <vt:lpstr>Measurement via Semi leptonic (indirect) channels</vt:lpstr>
      <vt:lpstr>Measurement via hadronic (direct) channels</vt:lpstr>
      <vt:lpstr>Cuts in 1st Production</vt:lpstr>
      <vt:lpstr>Cuts from Previous production</vt:lpstr>
      <vt:lpstr>Uncorrected pT Spectra</vt:lpstr>
      <vt:lpstr>Physics @ RHIC   Important observations (Light flavors)</vt:lpstr>
      <vt:lpstr>‘Same sign’ background subtraction</vt:lpstr>
      <vt:lpstr>Heavy Quark Energy Loss Puzzle – NPE Method</vt:lpstr>
      <vt:lpstr>Charm Cross-Section Comparison at 200 GeV </vt:lpstr>
      <vt:lpstr>Measurement via Semi leptonic (indirect) channels</vt:lpstr>
    </vt:vector>
  </TitlesOfParts>
  <Company>Kent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Charmed Meson measurements using a Silicon Tracker in Au+Au collisions at √SNN = 200GeV in STAR Experiment at RHIC</dc:title>
  <dc:creator>Jaiby Joseph</dc:creator>
  <cp:lastModifiedBy>Spyridon Margetis</cp:lastModifiedBy>
  <cp:revision>199</cp:revision>
  <cp:lastPrinted>2011-10-25T14:09:47Z</cp:lastPrinted>
  <dcterms:created xsi:type="dcterms:W3CDTF">2011-10-28T20:27:32Z</dcterms:created>
  <dcterms:modified xsi:type="dcterms:W3CDTF">2011-10-30T22:07:43Z</dcterms:modified>
</cp:coreProperties>
</file>