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9" r:id="rId2"/>
    <p:sldId id="257" r:id="rId3"/>
    <p:sldId id="286" r:id="rId4"/>
    <p:sldId id="285" r:id="rId5"/>
    <p:sldId id="287" r:id="rId6"/>
    <p:sldId id="264" r:id="rId7"/>
    <p:sldId id="265" r:id="rId8"/>
    <p:sldId id="266" r:id="rId9"/>
    <p:sldId id="283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7" r:id="rId19"/>
    <p:sldId id="278" r:id="rId20"/>
    <p:sldId id="288" r:id="rId21"/>
    <p:sldId id="279" r:id="rId22"/>
    <p:sldId id="290" r:id="rId23"/>
    <p:sldId id="262" r:id="rId24"/>
    <p:sldId id="263" r:id="rId25"/>
    <p:sldId id="289" r:id="rId26"/>
    <p:sldId id="261" r:id="rId27"/>
    <p:sldId id="280" r:id="rId28"/>
    <p:sldId id="291" r:id="rId29"/>
    <p:sldId id="282" r:id="rId30"/>
    <p:sldId id="28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3" autoAdjust="0"/>
    <p:restoredTop sz="94705" autoAdjust="0"/>
  </p:normalViewPr>
  <p:slideViewPr>
    <p:cSldViewPr snapToGrid="0" snapToObjects="1">
      <p:cViewPr>
        <p:scale>
          <a:sx n="150" d="100"/>
          <a:sy n="150" d="100"/>
        </p:scale>
        <p:origin x="-12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E05B9-8011-1649-950C-2E4A36515994}" type="datetimeFigureOut">
              <a:rPr lang="en-US" smtClean="0"/>
              <a:t>7/9/12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FBFBB-A1FB-4546-8673-7BF58B9FB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090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E5475-AA97-0341-B936-747899162F52}" type="datetimeFigureOut">
              <a:rPr lang="en-US" smtClean="0"/>
              <a:pPr/>
              <a:t>7/9/12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AACE7-A931-A849-B1F0-4D667D0A41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008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6615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6D52-C841-064A-87B0-01340512D9EC}" type="datetime1">
              <a:rPr lang="en-US" smtClean="0"/>
              <a:t>7/9/12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0B6F2-A43F-DD45-801B-CA6C4B991DF4}" type="datetime1">
              <a:rPr lang="en-US" smtClean="0"/>
              <a:t>7/9/12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15823"/>
            <a:ext cx="2057400" cy="49103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5823"/>
            <a:ext cx="6019800" cy="49103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D30FA-862F-EA41-8D9B-CDC2D9D1D57A}" type="datetime1">
              <a:rPr lang="en-US" smtClean="0"/>
              <a:t>7/9/12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80D0-8E66-D746-90D0-EF45D600572E}" type="datetime1">
              <a:rPr lang="en-US" smtClean="0"/>
              <a:t>7/9/12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998C-A97B-644F-B35F-F6A1E1EBCFBC}" type="datetime1">
              <a:rPr lang="en-US" smtClean="0"/>
              <a:t>7/9/12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90" y="274638"/>
            <a:ext cx="6978491" cy="60466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D779-37CC-6C41-BDB4-234B0AB306F4}" type="datetime1">
              <a:rPr lang="en-US" smtClean="0"/>
              <a:t>7/9/12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87" descr="STAR HFT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79205" y="151984"/>
            <a:ext cx="980131" cy="51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AC4-50C7-A940-B848-BE4240A1F141}" type="datetime1">
              <a:rPr lang="en-US" smtClean="0"/>
              <a:t>7/9/12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41413" y="6356350"/>
            <a:ext cx="1103662" cy="365125"/>
          </a:xfrm>
        </p:spPr>
        <p:txBody>
          <a:bodyPr/>
          <a:lstStyle/>
          <a:p>
            <a:fld id="{46C7AE36-E463-FD47-8D8F-0863D6853D60}" type="datetime1">
              <a:rPr lang="en-US" smtClean="0"/>
              <a:t>7/9/12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87436" y="6356350"/>
            <a:ext cx="313236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54426" y="6356350"/>
            <a:ext cx="632373" cy="365125"/>
          </a:xfrm>
        </p:spPr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FD23-93A3-F843-BE2E-A7F8D12678D9}" type="datetime1">
              <a:rPr lang="en-US" smtClean="0"/>
              <a:t>7/9/12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351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93514"/>
            <a:ext cx="5111750" cy="48326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75068"/>
            <a:ext cx="3008313" cy="365109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FEDA-CD6A-AB4C-A44A-19490F9F8CB7}" type="datetime1">
              <a:rPr lang="en-US" smtClean="0"/>
              <a:t>7/9/12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0990"/>
            <a:ext cx="5486400" cy="4063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9833"/>
            <a:ext cx="5486400" cy="358774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36336"/>
            <a:ext cx="5486400" cy="635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BD3A-0F7C-F849-84A5-2F4B7B228D89}" type="datetime1">
              <a:rPr lang="en-US" smtClean="0"/>
              <a:t>7/9/12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07235" cy="604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6090"/>
            <a:ext cx="8229600" cy="4780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73978" y="6356350"/>
            <a:ext cx="1016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A55F2-3B37-5C43-845F-0964CC352A8A}" type="datetime1">
              <a:rPr lang="en-US" smtClean="0"/>
              <a:t>7/9/12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5465" y="6356350"/>
            <a:ext cx="36038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3366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066" y="6356350"/>
            <a:ext cx="9797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5" descr="BNL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6780" y="6367880"/>
            <a:ext cx="990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SC-Banner-CMYK-whitethumb[1]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573835" y="6372946"/>
            <a:ext cx="9906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7" descr="STAR HFT log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979205" y="151984"/>
            <a:ext cx="980131" cy="51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436565" y="990184"/>
            <a:ext cx="7543800" cy="0"/>
          </a:xfrm>
          <a:prstGeom prst="line">
            <a:avLst/>
          </a:prstGeom>
          <a:noFill/>
          <a:ln w="57150">
            <a:solidFill>
              <a:srgbClr val="0C0572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381000" y="6248816"/>
            <a:ext cx="8382000" cy="0"/>
          </a:xfrm>
          <a:prstGeom prst="line">
            <a:avLst/>
          </a:prstGeom>
          <a:noFill/>
          <a:ln w="76200">
            <a:solidFill>
              <a:srgbClr val="68084E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baseline="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 baseline="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 baseline="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 baseline="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 baseline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 baseline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800" y="355160"/>
            <a:ext cx="7504569" cy="576064"/>
          </a:xfrm>
        </p:spPr>
        <p:txBody>
          <a:bodyPr/>
          <a:lstStyle/>
          <a:p>
            <a:r>
              <a:rPr lang="en-US" sz="3200" b="0" dirty="0" smtClean="0"/>
              <a:t>HFT Software Status </a:t>
            </a:r>
            <a:endParaRPr lang="en-US" sz="3200" b="0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1800" y="965823"/>
            <a:ext cx="7504569" cy="504056"/>
          </a:xfrm>
        </p:spPr>
        <p:txBody>
          <a:bodyPr>
            <a:normAutofit/>
          </a:bodyPr>
          <a:lstStyle/>
          <a:p>
            <a:r>
              <a:rPr lang="en-US" sz="2000" b="0" dirty="0" smtClean="0">
                <a:solidFill>
                  <a:srgbClr val="000000"/>
                </a:solidFill>
              </a:rPr>
              <a:t> S. Margetis, KSU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2251004" y="6398386"/>
            <a:ext cx="2979440" cy="27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omic Sans MS" charset="0"/>
              </a:rPr>
              <a:t>OPA review, July 17, 2012, BNL</a:t>
            </a:r>
            <a:endParaRPr lang="en-US" sz="1200" dirty="0">
              <a:latin typeface="Comic Sans MS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73197" y="2088463"/>
            <a:ext cx="5664202" cy="3458938"/>
            <a:chOff x="1473197" y="2088463"/>
            <a:chExt cx="5664202" cy="3458938"/>
          </a:xfrm>
        </p:grpSpPr>
        <p:sp>
          <p:nvSpPr>
            <p:cNvPr id="24" name="Rounded Rectangle 23"/>
            <p:cNvSpPr/>
            <p:nvPr/>
          </p:nvSpPr>
          <p:spPr>
            <a:xfrm>
              <a:off x="1549400" y="2803618"/>
              <a:ext cx="1198487" cy="2543991"/>
            </a:xfrm>
            <a:prstGeom prst="roundRect">
              <a:avLst/>
            </a:prstGeom>
            <a:solidFill>
              <a:schemeClr val="bg1">
                <a:lumMod val="85000"/>
                <a:alpha val="21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99891" y="3345717"/>
              <a:ext cx="1478490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 err="1" smtClean="0">
                  <a:solidFill>
                    <a:srgbClr val="FF0000"/>
                  </a:solidFill>
                  <a:latin typeface="Calibri"/>
                </a:rPr>
                <a:t>StPixelFastSimMaker</a:t>
              </a:r>
              <a:r>
                <a:rPr lang="en-US" sz="11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sp>
          <p:nvSpPr>
            <p:cNvPr id="26" name="TextBox 15"/>
            <p:cNvSpPr txBox="1">
              <a:spLocks noChangeArrowheads="1"/>
            </p:cNvSpPr>
            <p:nvPr/>
          </p:nvSpPr>
          <p:spPr bwMode="auto">
            <a:xfrm>
              <a:off x="3547112" y="4106432"/>
              <a:ext cx="2762295" cy="276999"/>
            </a:xfrm>
            <a:prstGeom prst="rect">
              <a:avLst/>
            </a:prstGeom>
            <a:solidFill>
              <a:srgbClr val="FFFF00"/>
            </a:solidFill>
            <a:ln w="12700">
              <a:noFill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err="1">
                  <a:solidFill>
                    <a:prstClr val="black"/>
                  </a:solidFill>
                  <a:latin typeface="Calibri"/>
                </a:rPr>
                <a:t>StEvent</a:t>
              </a:r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 containing PIXEL and IST Hits </a:t>
              </a: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hits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467506" y="2546410"/>
              <a:ext cx="620257" cy="276999"/>
            </a:xfrm>
            <a:prstGeom prst="rect">
              <a:avLst/>
            </a:prstGeom>
            <a:noFill/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GEANT</a:t>
              </a:r>
            </a:p>
          </p:txBody>
        </p:sp>
        <p:cxnSp>
          <p:nvCxnSpPr>
            <p:cNvPr id="28" name="Straight Arrow Connector 39"/>
            <p:cNvCxnSpPr>
              <a:cxnSpLocks noChangeShapeType="1"/>
            </p:cNvCxnSpPr>
            <p:nvPr/>
          </p:nvCxnSpPr>
          <p:spPr bwMode="auto">
            <a:xfrm rot="5400000">
              <a:off x="4541764" y="3107161"/>
              <a:ext cx="452364" cy="948"/>
            </a:xfrm>
            <a:prstGeom prst="straightConnector1">
              <a:avLst/>
            </a:prstGeom>
            <a:noFill/>
            <a:ln w="57150" cmpd="sng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9" name="Down Arrow 70"/>
            <p:cNvSpPr>
              <a:spLocks noChangeArrowheads="1"/>
            </p:cNvSpPr>
            <p:nvPr/>
          </p:nvSpPr>
          <p:spPr bwMode="auto">
            <a:xfrm flipH="1">
              <a:off x="4181056" y="3605628"/>
              <a:ext cx="91017" cy="509499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Down Arrow 70"/>
            <p:cNvSpPr>
              <a:spLocks noChangeArrowheads="1"/>
            </p:cNvSpPr>
            <p:nvPr/>
          </p:nvSpPr>
          <p:spPr bwMode="auto">
            <a:xfrm flipH="1">
              <a:off x="5226286" y="3788958"/>
              <a:ext cx="91017" cy="298098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Down Arrow 70"/>
            <p:cNvSpPr>
              <a:spLocks noChangeArrowheads="1"/>
            </p:cNvSpPr>
            <p:nvPr/>
          </p:nvSpPr>
          <p:spPr bwMode="auto">
            <a:xfrm flipH="1">
              <a:off x="4182525" y="4741670"/>
              <a:ext cx="91017" cy="298098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Down Arrow 70"/>
            <p:cNvSpPr>
              <a:spLocks noChangeArrowheads="1"/>
            </p:cNvSpPr>
            <p:nvPr/>
          </p:nvSpPr>
          <p:spPr bwMode="auto">
            <a:xfrm flipH="1">
              <a:off x="5227755" y="4740351"/>
              <a:ext cx="91017" cy="298098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930213" y="4431023"/>
              <a:ext cx="7312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err="1" smtClean="0">
                  <a:solidFill>
                    <a:srgbClr val="4F81BD"/>
                  </a:solidFill>
                  <a:latin typeface="Calibri"/>
                </a:rPr>
                <a:t>StiPixel</a:t>
              </a:r>
              <a:endParaRPr lang="en-US" sz="14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018466" y="4428385"/>
              <a:ext cx="5565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err="1" smtClean="0">
                  <a:solidFill>
                    <a:srgbClr val="4F81BD"/>
                  </a:solidFill>
                  <a:latin typeface="Calibri"/>
                </a:rPr>
                <a:t>StiIst</a:t>
              </a:r>
              <a:endParaRPr lang="en-US" sz="14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76192" y="3251142"/>
              <a:ext cx="1261207" cy="26161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 smtClean="0">
                  <a:solidFill>
                    <a:srgbClr val="FF0000"/>
                  </a:solidFill>
                  <a:latin typeface="Calibri"/>
                </a:rPr>
                <a:t>Hit  reconstruction</a:t>
              </a:r>
              <a:endParaRPr lang="en-US" sz="1100" b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56032" y="4489491"/>
              <a:ext cx="723275" cy="276999"/>
            </a:xfrm>
            <a:prstGeom prst="rect">
              <a:avLst/>
            </a:prstGeom>
            <a:solidFill>
              <a:srgbClr val="EEECE1"/>
            </a:solidFill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4F81BD"/>
                  </a:solidFill>
                  <a:latin typeface="Calibri"/>
                </a:rPr>
                <a:t>Tracking</a:t>
              </a:r>
              <a:endParaRPr lang="en-US" sz="12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37" name="TextBox 15"/>
            <p:cNvSpPr txBox="1">
              <a:spLocks noChangeArrowheads="1"/>
            </p:cNvSpPr>
            <p:nvPr/>
          </p:nvSpPr>
          <p:spPr bwMode="auto">
            <a:xfrm>
              <a:off x="3955438" y="5116514"/>
              <a:ext cx="1756899" cy="430887"/>
            </a:xfrm>
            <a:prstGeom prst="rect">
              <a:avLst/>
            </a:prstGeom>
            <a:solidFill>
              <a:srgbClr val="FFFF00"/>
            </a:solidFill>
            <a:ln w="12700">
              <a:noFill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 err="1">
                  <a:solidFill>
                    <a:prstClr val="black"/>
                  </a:solidFill>
                  <a:latin typeface="Calibri"/>
                </a:rPr>
                <a:t>StEvent</a:t>
              </a:r>
              <a:r>
                <a:rPr lang="en-US" sz="1100" dirty="0" smtClean="0">
                  <a:solidFill>
                    <a:prstClr val="black"/>
                  </a:solidFill>
                  <a:latin typeface="Calibri"/>
                </a:rPr>
                <a:t> containing tracks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100" dirty="0">
                  <a:solidFill>
                    <a:prstClr val="black"/>
                  </a:solidFill>
                  <a:latin typeface="Calibri"/>
                </a:rPr>
                <a:t>with</a:t>
              </a:r>
              <a:r>
                <a:rPr lang="en-US" sz="1100" dirty="0" smtClean="0">
                  <a:solidFill>
                    <a:prstClr val="black"/>
                  </a:solidFill>
                  <a:latin typeface="Calibri"/>
                </a:rPr>
                <a:t> PIXEL and IST Hits </a:t>
              </a:r>
              <a:r>
                <a:rPr lang="en-US" sz="1100" dirty="0">
                  <a:solidFill>
                    <a:prstClr val="black"/>
                  </a:solidFill>
                  <a:latin typeface="Calibri"/>
                </a:rPr>
                <a:t>hits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637607" y="3531453"/>
              <a:ext cx="1341076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 err="1" smtClean="0">
                  <a:solidFill>
                    <a:srgbClr val="FF0000"/>
                  </a:solidFill>
                  <a:latin typeface="Calibri"/>
                </a:rPr>
                <a:t>StIstFastSimMaker</a:t>
              </a:r>
              <a:r>
                <a:rPr lang="en-US" sz="11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666286" y="2986129"/>
              <a:ext cx="961621" cy="461665"/>
            </a:xfrm>
            <a:prstGeom prst="rect">
              <a:avLst/>
            </a:prstGeom>
            <a:noFill/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err="1" smtClean="0">
                  <a:solidFill>
                    <a:prstClr val="black"/>
                  </a:solidFill>
                  <a:latin typeface="Calibri"/>
                </a:rPr>
                <a:t>StDaqMaker</a:t>
              </a:r>
              <a:endParaRPr lang="en-US" sz="1200" dirty="0" smtClean="0">
                <a:solidFill>
                  <a:prstClr val="black"/>
                </a:solidFill>
                <a:latin typeface="Calibri"/>
              </a:endParaRP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err="1" smtClean="0">
                  <a:solidFill>
                    <a:prstClr val="black"/>
                  </a:solidFill>
                  <a:latin typeface="Calibri"/>
                </a:rPr>
                <a:t>StDaqLib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86199" y="3830728"/>
              <a:ext cx="125497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err="1" smtClean="0">
                  <a:solidFill>
                    <a:prstClr val="black"/>
                  </a:solidFill>
                  <a:latin typeface="Calibri"/>
                </a:rPr>
                <a:t>StPixelDaqMaker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473197" y="4455502"/>
              <a:ext cx="1344163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err="1" smtClean="0">
                  <a:solidFill>
                    <a:srgbClr val="FF0000"/>
                  </a:solidFill>
                  <a:latin typeface="Calibri"/>
                </a:rPr>
                <a:t>StPixelRecoMaker</a:t>
              </a:r>
              <a:endParaRPr lang="en-US" sz="1400" b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590437" y="4661909"/>
              <a:ext cx="1194257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err="1" smtClean="0">
                  <a:solidFill>
                    <a:srgbClr val="FF0000"/>
                  </a:solidFill>
                  <a:latin typeface="Calibri"/>
                </a:rPr>
                <a:t>StIstRecoMaker</a:t>
              </a:r>
              <a:endParaRPr lang="en-US" sz="1600" b="1" dirty="0">
                <a:solidFill>
                  <a:srgbClr val="FF0000"/>
                </a:solidFill>
                <a:latin typeface="Calibri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2806301" y="4345852"/>
              <a:ext cx="723175" cy="395818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Down Arrow 44"/>
            <p:cNvSpPr/>
            <p:nvPr/>
          </p:nvSpPr>
          <p:spPr>
            <a:xfrm>
              <a:off x="1953534" y="3451841"/>
              <a:ext cx="197001" cy="378887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Down Arrow 45"/>
            <p:cNvSpPr/>
            <p:nvPr/>
          </p:nvSpPr>
          <p:spPr>
            <a:xfrm>
              <a:off x="1928836" y="4128854"/>
              <a:ext cx="221699" cy="360637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598905" y="2491055"/>
              <a:ext cx="1117538" cy="27699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prstClr val="black"/>
                  </a:solidFill>
                  <a:latin typeface="Calibri"/>
                </a:rPr>
                <a:t>DATA STREAM</a:t>
              </a:r>
              <a:endParaRPr lang="en-US" sz="12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3456493" y="2365462"/>
              <a:ext cx="2419699" cy="1542576"/>
            </a:xfrm>
            <a:prstGeom prst="roundRect">
              <a:avLst/>
            </a:prstGeom>
            <a:solidFill>
              <a:schemeClr val="bg1">
                <a:lumMod val="85000"/>
                <a:alpha val="21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928505" y="2088463"/>
              <a:ext cx="1587544" cy="27699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prstClr val="black"/>
                  </a:solidFill>
                  <a:latin typeface="Calibri"/>
                </a:rPr>
                <a:t>SIMULATION STREAM</a:t>
              </a:r>
              <a:endParaRPr lang="en-US" sz="12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3557622" y="4415260"/>
              <a:ext cx="2419699" cy="382116"/>
            </a:xfrm>
            <a:prstGeom prst="roundRect">
              <a:avLst/>
            </a:prstGeom>
            <a:solidFill>
              <a:schemeClr val="bg1">
                <a:lumMod val="85000"/>
                <a:alpha val="21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000">
                <a:solidFill>
                  <a:prstClr val="white"/>
                </a:solidFill>
                <a:latin typeface="Calibri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4" y="1079500"/>
            <a:ext cx="7899544" cy="5661868"/>
          </a:xfrm>
          <a:prstGeom prst="rect">
            <a:avLst/>
          </a:prstGeom>
        </p:spPr>
      </p:pic>
      <p:pic>
        <p:nvPicPr>
          <p:cNvPr id="4" name="Picture 3" descr="y2013_support_materia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9" t="29778" r="11222" b="25185"/>
          <a:stretch/>
        </p:blipFill>
        <p:spPr>
          <a:xfrm>
            <a:off x="6629401" y="4634711"/>
            <a:ext cx="2495180" cy="210665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5575300" cy="604662"/>
          </a:xfrm>
        </p:spPr>
        <p:txBody>
          <a:bodyPr/>
          <a:lstStyle/>
          <a:p>
            <a:r>
              <a:rPr lang="en-US" dirty="0" smtClean="0">
                <a:effectLst/>
              </a:rPr>
              <a:t>MSC modeling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71429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93693"/>
            <a:ext cx="7920880" cy="302433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  <a:cs typeface="Arial"/>
              </a:rPr>
              <a:t>HFT Survey work</a:t>
            </a:r>
          </a:p>
          <a:p>
            <a:pPr marL="0" indent="0"/>
            <a:endParaRPr lang="en-US" sz="1800" dirty="0" smtClean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Arial"/>
              </a:rPr>
              <a:t>PXL+SSD work has already begun, IST is setting up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  <a:cs typeface="Arial"/>
              </a:rPr>
              <a:t>Single chip and 3-chip ladder done. Full PXL sector (photo) in progress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  <a:cs typeface="Arial"/>
              </a:rPr>
              <a:t>SSD ladder preliminary survey done, parameter space defined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  <a:cs typeface="Arial"/>
              </a:rPr>
              <a:t>IST preliminary work on prototype ladder about to begin at BNL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Arial"/>
              </a:rPr>
              <a:t>We had an internal review on procedures/general scheme in May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Arial"/>
              </a:rPr>
              <a:t>A lot of detailed work in front of us, but expertise is building up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Arial"/>
              </a:rPr>
              <a:t>Manpower issues addressed (most) but there are tasks available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75" t="8430" r="18056" b="8787"/>
          <a:stretch/>
        </p:blipFill>
        <p:spPr>
          <a:xfrm>
            <a:off x="1" y="3717032"/>
            <a:ext cx="4067944" cy="2952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501008"/>
            <a:ext cx="4352636" cy="31935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5085184"/>
            <a:ext cx="1800200" cy="17673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45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119" b="2119"/>
          <a:stretch>
            <a:fillRect/>
          </a:stretch>
        </p:blipFill>
        <p:spPr>
          <a:xfrm>
            <a:off x="107504" y="980728"/>
            <a:ext cx="8856984" cy="5134154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6696744" cy="576064"/>
          </a:xfrm>
          <a:noFill/>
          <a:ln>
            <a:noFill/>
          </a:ln>
        </p:spPr>
        <p:txBody>
          <a:bodyPr/>
          <a:lstStyle/>
          <a:p>
            <a:pPr algn="l"/>
            <a:r>
              <a:rPr lang="en-US" sz="1800" dirty="0" smtClean="0">
                <a:solidFill>
                  <a:srgbClr val="000000"/>
                </a:solidFill>
                <a:effectLst/>
                <a:cs typeface="Arial"/>
              </a:rPr>
              <a:t>Sensor’s features for individual pixel coordinates identified</a:t>
            </a:r>
            <a:br>
              <a:rPr lang="en-US" sz="1800" dirty="0" smtClean="0">
                <a:solidFill>
                  <a:srgbClr val="000000"/>
                </a:solidFill>
                <a:effectLst/>
                <a:cs typeface="Arial"/>
              </a:rPr>
            </a:br>
            <a:r>
              <a:rPr lang="en-US" sz="1800" dirty="0">
                <a:solidFill>
                  <a:srgbClr val="000000"/>
                </a:solidFill>
                <a:effectLst/>
                <a:cs typeface="Arial"/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effectLst/>
                <a:cs typeface="Arial"/>
              </a:rPr>
              <a:t>- Need be programmable for automating process  </a:t>
            </a:r>
            <a:endParaRPr lang="en-US" sz="1800" dirty="0">
              <a:solidFill>
                <a:srgbClr val="000000"/>
              </a:solidFill>
              <a:effectLst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93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7" r="594"/>
          <a:stretch/>
        </p:blipFill>
        <p:spPr>
          <a:xfrm>
            <a:off x="18480" y="0"/>
            <a:ext cx="5904656" cy="3929844"/>
          </a:xfrm>
        </p:spPr>
      </p:pic>
      <p:sp>
        <p:nvSpPr>
          <p:cNvPr id="5" name="TextBox 4"/>
          <p:cNvSpPr txBox="1"/>
          <p:nvPr/>
        </p:nvSpPr>
        <p:spPr>
          <a:xfrm>
            <a:off x="6209411" y="1268140"/>
            <a:ext cx="2750573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SSD ladder survey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3" y="3861047"/>
            <a:ext cx="5724128" cy="298235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39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45313"/>
            <a:ext cx="8458200" cy="2808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0" dirty="0" smtClean="0">
                <a:solidFill>
                  <a:srgbClr val="000000"/>
                </a:solidFill>
                <a:cs typeface="Arial"/>
              </a:rPr>
              <a:t>Slow/Fast PXL response simulation</a:t>
            </a:r>
          </a:p>
          <a:p>
            <a:pPr marL="0" indent="0"/>
            <a:endParaRPr lang="en-US" sz="2000" b="0" dirty="0" smtClean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/>
              </a:rPr>
              <a:t>Most work done by IPHC (Strasburg) Collaborators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00"/>
                </a:solidFill>
                <a:cs typeface="Arial"/>
              </a:rPr>
              <a:t>The have developed a Root program, DIGMAPS, for response studies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/>
              </a:rPr>
              <a:t>Analyzed CERN test-beam data with our sensors to fix parameters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00"/>
                </a:solidFill>
                <a:cs typeface="Arial"/>
              </a:rPr>
              <a:t>We are about to get their tune to use for our studies and compare with default “geometrical mean” approach. Then, build fast simulator with appropriate errors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/>
              </a:rPr>
              <a:t>SSD simulators exist, IST is relatively simple, but still not there yet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T</a:t>
            </a:r>
            <a:r>
              <a:rPr lang="en-US" sz="1600" b="0" dirty="0" smtClean="0">
                <a:solidFill>
                  <a:srgbClr val="000000"/>
                </a:solidFill>
                <a:cs typeface="Arial"/>
              </a:rPr>
              <a:t>hese are low priority tasks but need to start</a:t>
            </a:r>
          </a:p>
          <a:p>
            <a:pPr marL="705709" lvl="1" indent="-342900">
              <a:buFont typeface="Arial"/>
              <a:buChar char="•"/>
            </a:pPr>
            <a:endParaRPr lang="en-US" sz="2000" b="0" dirty="0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0" name="Picture 9" descr="Simulation_besso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t="13292" r="4768" b="3851"/>
          <a:stretch/>
        </p:blipFill>
        <p:spPr>
          <a:xfrm>
            <a:off x="3743137" y="3263900"/>
            <a:ext cx="5293359" cy="3549476"/>
          </a:xfrm>
          <a:prstGeom prst="rect">
            <a:avLst/>
          </a:prstGeom>
          <a:solidFill>
            <a:srgbClr val="FFF5E6"/>
          </a:solidFill>
          <a:ln>
            <a:solidFill>
              <a:srgbClr val="000090"/>
            </a:solidFill>
          </a:ln>
        </p:spPr>
      </p:pic>
      <p:pic>
        <p:nvPicPr>
          <p:cNvPr id="4" name="Picture 3" descr="phase1_run8_50k_sensor4.bmp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3861048"/>
            <a:ext cx="2304256" cy="27363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51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374948"/>
            <a:ext cx="8262964" cy="3456384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cs typeface="Arial"/>
              </a:rPr>
              <a:t>Tracking (Physics?) with TPC+PXL prototype</a:t>
            </a:r>
            <a:r>
              <a:rPr lang="el-GR" sz="20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?</a:t>
            </a:r>
            <a:r>
              <a:rPr lang="el-GR" sz="2000" dirty="0" smtClean="0">
                <a:solidFill>
                  <a:srgbClr val="000000"/>
                </a:solidFill>
                <a:cs typeface="Arial"/>
              </a:rPr>
              <a:t> </a:t>
            </a:r>
            <a:endParaRPr lang="en-US" sz="2000" dirty="0" smtClean="0">
              <a:solidFill>
                <a:srgbClr val="000000"/>
              </a:solidFill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/>
              </a:rPr>
              <a:t>BUR simulations done</a:t>
            </a:r>
            <a:r>
              <a:rPr lang="en-US" sz="1600" dirty="0">
                <a:solidFill>
                  <a:srgbClr val="000000"/>
                </a:solidFill>
                <a:cs typeface="Arial"/>
              </a:rPr>
              <a:t>,</a:t>
            </a:r>
            <a:r>
              <a:rPr lang="en-US" sz="1600" dirty="0" smtClean="0">
                <a:solidFill>
                  <a:srgbClr val="000000"/>
                </a:solidFill>
                <a:cs typeface="Arial"/>
              </a:rPr>
              <a:t> presented and used as input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/>
              </a:rPr>
              <a:t>Simulations show (see next slide too) that there might some physics opportunities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00"/>
                </a:solidFill>
                <a:cs typeface="Arial"/>
              </a:rPr>
              <a:t>This connects to the bigger issue of Tracking and whether inside-out tracking is possible. Is CA useful? Work in this direction is scheduled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/>
              </a:rPr>
              <a:t>This is vital work for the project. ANY help and idea is invaluable.</a:t>
            </a:r>
            <a:endParaRPr lang="en-US" sz="1200" b="0" dirty="0" smtClean="0">
              <a:solidFill>
                <a:srgbClr val="000000"/>
              </a:solidFill>
              <a:cs typeface="Arial"/>
            </a:endParaRPr>
          </a:p>
          <a:p>
            <a:pPr marL="1142835" lvl="2" indent="-342900">
              <a:buFont typeface="Arial"/>
              <a:buChar char="•"/>
            </a:pPr>
            <a:endParaRPr lang="en-US" sz="1600" b="0" dirty="0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47244"/>
          <a:stretch/>
        </p:blipFill>
        <p:spPr>
          <a:xfrm>
            <a:off x="251520" y="3382818"/>
            <a:ext cx="8623300" cy="347060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70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240" y="249441"/>
            <a:ext cx="5720560" cy="621417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  <a:effectLst/>
                <a:cs typeface="Arial"/>
              </a:rPr>
              <a:t>BUR results based on full simulations </a:t>
            </a:r>
            <a:endParaRPr lang="en-US" sz="2000" dirty="0">
              <a:solidFill>
                <a:srgbClr val="000000"/>
              </a:solidFill>
              <a:effectLst/>
              <a:cs typeface="Arial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84" t="2301" r="5152" b="8101"/>
          <a:stretch/>
        </p:blipFill>
        <p:spPr>
          <a:xfrm>
            <a:off x="4908488" y="2772544"/>
            <a:ext cx="4104456" cy="338437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7" y="2602532"/>
            <a:ext cx="4614469" cy="3554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6656" t="47244" r="51900" b="21707"/>
          <a:stretch/>
        </p:blipFill>
        <p:spPr>
          <a:xfrm>
            <a:off x="871116" y="1103868"/>
            <a:ext cx="1821284" cy="1865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1245" t="47649" r="848" b="26042"/>
          <a:stretch/>
        </p:blipFill>
        <p:spPr>
          <a:xfrm>
            <a:off x="6784144" y="1268968"/>
            <a:ext cx="1544712" cy="173160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69449" y="2043668"/>
            <a:ext cx="2634054" cy="369332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500 M </a:t>
            </a:r>
            <a:r>
              <a:rPr lang="en-US" dirty="0" err="1" smtClean="0"/>
              <a:t>AuAu</a:t>
            </a:r>
            <a:r>
              <a:rPr lang="en-US" dirty="0" smtClean="0"/>
              <a:t> </a:t>
            </a:r>
            <a:r>
              <a:rPr lang="en-US" dirty="0" err="1" smtClean="0"/>
              <a:t>mbias</a:t>
            </a:r>
            <a:r>
              <a:rPr lang="en-US" dirty="0" smtClean="0"/>
              <a:t>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08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107503" y="431102"/>
            <a:ext cx="8105164" cy="34563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Offline chain - Update</a:t>
            </a:r>
          </a:p>
          <a:p>
            <a:pPr marL="0" indent="0">
              <a:buNone/>
            </a:pP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05659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Establishing a working offline chain</a:t>
            </a:r>
          </a:p>
          <a:p>
            <a:pPr marL="305659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Modify structures/makers to our needs</a:t>
            </a:r>
          </a:p>
          <a:p>
            <a:pPr marL="305659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Closely tied to S&amp;C territory !</a:t>
            </a:r>
          </a:p>
          <a:p>
            <a:pPr marL="305659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Need to stay informed and implement new strategies (e.g. no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minimc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etc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marL="305659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We ‘ve gone through initial loops but not done yet(see 2 slides)</a:t>
            </a:r>
          </a:p>
          <a:p>
            <a:pPr marL="305659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Expert help invaluable</a:t>
            </a:r>
            <a:endParaRPr lang="en-US" sz="12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1142835" lvl="2" indent="-342900"/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236865" y="3251200"/>
            <a:ext cx="6229452" cy="2802461"/>
            <a:chOff x="72569" y="232620"/>
            <a:chExt cx="9071431" cy="3530204"/>
          </a:xfrm>
        </p:grpSpPr>
        <p:sp>
          <p:nvSpPr>
            <p:cNvPr id="19" name="Rectangle 18"/>
            <p:cNvSpPr/>
            <p:nvPr/>
          </p:nvSpPr>
          <p:spPr>
            <a:xfrm>
              <a:off x="1063167" y="1055917"/>
              <a:ext cx="2093685" cy="914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err="1" smtClean="0">
                  <a:solidFill>
                    <a:prstClr val="white"/>
                  </a:solidFill>
                  <a:latin typeface="Calibri"/>
                </a:rPr>
                <a:t>StEvent</a:t>
              </a:r>
              <a:endParaRPr lang="en-US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983008" y="2848424"/>
              <a:ext cx="2171704" cy="914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err="1" smtClean="0">
                  <a:solidFill>
                    <a:prstClr val="white"/>
                  </a:solidFill>
                  <a:latin typeface="Calibri"/>
                </a:rPr>
                <a:t>StRndHitCollection</a:t>
              </a:r>
              <a:endParaRPr lang="en-US" sz="20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2569" y="2848424"/>
              <a:ext cx="1801581" cy="914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err="1" smtClean="0">
                  <a:solidFill>
                    <a:prstClr val="white"/>
                  </a:solidFill>
                  <a:latin typeface="Calibri"/>
                </a:rPr>
                <a:t>StRndHit</a:t>
              </a:r>
              <a:endParaRPr lang="en-US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Down Arrow 21"/>
            <p:cNvSpPr/>
            <p:nvPr/>
          </p:nvSpPr>
          <p:spPr>
            <a:xfrm>
              <a:off x="1795121" y="2177140"/>
              <a:ext cx="484632" cy="507350"/>
            </a:xfrm>
            <a:prstGeom prst="downArrow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52455" y="1055917"/>
              <a:ext cx="2093685" cy="9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err="1" smtClean="0">
                  <a:solidFill>
                    <a:prstClr val="white"/>
                  </a:solidFill>
                  <a:latin typeface="Calibri"/>
                </a:rPr>
                <a:t>StEvent</a:t>
              </a:r>
              <a:endParaRPr lang="en-US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972296" y="2848424"/>
              <a:ext cx="2171704" cy="9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err="1" smtClean="0">
                  <a:solidFill>
                    <a:prstClr val="white"/>
                  </a:solidFill>
                  <a:latin typeface="Calibri"/>
                </a:rPr>
                <a:t>StHftHitCollection</a:t>
              </a:r>
              <a:endParaRPr lang="en-US" sz="2000" b="1" baseline="30000" dirty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061857" y="2848424"/>
              <a:ext cx="1801581" cy="9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err="1" smtClean="0">
                  <a:solidFill>
                    <a:prstClr val="white"/>
                  </a:solidFill>
                  <a:latin typeface="Calibri"/>
                </a:rPr>
                <a:t>StHftHit</a:t>
              </a:r>
              <a:endParaRPr lang="en-US" b="1" baseline="30000" dirty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Down Arrow 25"/>
            <p:cNvSpPr/>
            <p:nvPr/>
          </p:nvSpPr>
          <p:spPr>
            <a:xfrm>
              <a:off x="6784409" y="2177140"/>
              <a:ext cx="484632" cy="507350"/>
            </a:xfrm>
            <a:prstGeom prst="downArrow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Striped Right Arrow 26"/>
            <p:cNvSpPr/>
            <p:nvPr/>
          </p:nvSpPr>
          <p:spPr>
            <a:xfrm>
              <a:off x="4260641" y="1934824"/>
              <a:ext cx="978408" cy="484632"/>
            </a:xfrm>
            <a:prstGeom prst="strip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64832" y="232620"/>
              <a:ext cx="2594005" cy="450276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Actual structures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973859" y="232620"/>
              <a:ext cx="3032747" cy="450276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Proposed structures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14215"/>
            <a:ext cx="7416824" cy="252028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  <a:cs typeface="Arial"/>
              </a:rPr>
              <a:t>Numbering convention/Configuration of detector elements</a:t>
            </a:r>
          </a:p>
          <a:p>
            <a:pPr marL="0" indent="0">
              <a:buNone/>
            </a:pPr>
            <a:endParaRPr lang="en-US" sz="1400" dirty="0" smtClean="0">
              <a:solidFill>
                <a:srgbClr val="000000"/>
              </a:solidFill>
              <a:cs typeface="Arial"/>
            </a:endParaRPr>
          </a:p>
          <a:p>
            <a:pPr marL="742867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/>
              </a:rPr>
              <a:t>We have defined and documented the scheme for all HFT elements</a:t>
            </a:r>
          </a:p>
          <a:p>
            <a:pPr marL="742867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00"/>
                </a:solidFill>
                <a:cs typeface="Arial"/>
              </a:rPr>
              <a:t>Complies with STAR conventions</a:t>
            </a:r>
          </a:p>
          <a:p>
            <a:pPr marL="742867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/>
              </a:rPr>
              <a:t>IST example is shown below</a:t>
            </a:r>
            <a:endParaRPr lang="en-US" sz="1600" b="0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515" y="6390157"/>
            <a:ext cx="8314726" cy="338554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drupal.star.bnl.gov</a:t>
            </a:r>
            <a:r>
              <a:rPr lang="en-US" sz="1600" dirty="0"/>
              <a:t>/STAR/event/2012/03/09/</a:t>
            </a:r>
            <a:r>
              <a:rPr lang="en-US" sz="1600" dirty="0" err="1"/>
              <a:t>hft</a:t>
            </a:r>
            <a:r>
              <a:rPr lang="en-US" sz="1600" dirty="0"/>
              <a:t>-software/hft-numbering-schemedoc-10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850" y="2058640"/>
            <a:ext cx="5720454" cy="405006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7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44408" y="6400800"/>
            <a:ext cx="518592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41AC4D-0739-984B-8047-6E97FCCB1FDD}" type="slidenum">
              <a:rPr lang="en-US" sz="1600" smtClean="0">
                <a:solidFill>
                  <a:srgbClr val="000090"/>
                </a:solidFill>
                <a:latin typeface="Comic Sans MS"/>
                <a:cs typeface="Comic Sans MS"/>
              </a:rPr>
              <a:pPr>
                <a:defRPr/>
              </a:pPr>
              <a:t>19</a:t>
            </a:fld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60648"/>
            <a:ext cx="2645296" cy="504056"/>
          </a:xfrm>
          <a:solidFill>
            <a:srgbClr val="FFFFFF"/>
          </a:solidFill>
        </p:spPr>
        <p:txBody>
          <a:bodyPr/>
          <a:lstStyle/>
          <a:p>
            <a:pPr algn="l"/>
            <a:r>
              <a:rPr lang="en-US" sz="2800" b="0" dirty="0" smtClean="0">
                <a:solidFill>
                  <a:srgbClr val="000000"/>
                </a:solidFill>
                <a:effectLst/>
                <a:cs typeface="Arial"/>
              </a:rPr>
              <a:t>Miscellaneous </a:t>
            </a:r>
            <a:endParaRPr lang="en-US" sz="2800" b="0" dirty="0">
              <a:solidFill>
                <a:srgbClr val="000000"/>
              </a:solidFill>
              <a:effectLst/>
              <a:cs typeface="Arial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2272" y="1268760"/>
            <a:ext cx="8458200" cy="4968551"/>
          </a:xfrm>
        </p:spPr>
        <p:txBody>
          <a:bodyPr/>
          <a:lstStyle/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cs typeface="Arial"/>
              </a:rPr>
              <a:t>Simulation environment (UPC e</a:t>
            </a:r>
            <a:r>
              <a:rPr lang="en-US" sz="1800" b="0" baseline="30000" dirty="0" smtClean="0">
                <a:solidFill>
                  <a:srgbClr val="000000"/>
                </a:solidFill>
                <a:cs typeface="Arial"/>
              </a:rPr>
              <a:t>-</a:t>
            </a:r>
            <a:r>
              <a:rPr lang="en-US" sz="1800" b="0" dirty="0" smtClean="0">
                <a:solidFill>
                  <a:srgbClr val="000000"/>
                </a:solidFill>
                <a:cs typeface="Arial"/>
              </a:rPr>
              <a:t> background, Pileup mechanism)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  <a:cs typeface="Arial"/>
              </a:rPr>
              <a:t>We did improve our understanding and way of generating this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b="0" dirty="0" smtClean="0">
                <a:solidFill>
                  <a:srgbClr val="000000"/>
                </a:solidFill>
                <a:cs typeface="Arial"/>
              </a:rPr>
              <a:t>We still need to put all this to work with STAR’s official pileup scheme</a:t>
            </a:r>
          </a:p>
          <a:p>
            <a:pPr marL="362809" lvl="1" indent="0"/>
            <a:endParaRPr lang="en-US" sz="1800" b="0" dirty="0" smtClean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cs typeface="Arial"/>
              </a:rPr>
              <a:t>Event vertex finders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  <a:cs typeface="Arial"/>
              </a:rPr>
              <a:t>Important evaluation work goes on now</a:t>
            </a:r>
          </a:p>
          <a:p>
            <a:pPr marL="705709" lvl="1" indent="-342900">
              <a:buFont typeface="Arial"/>
              <a:buChar char="•"/>
            </a:pPr>
            <a:endParaRPr lang="en-US" sz="1800" b="0" dirty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cs typeface="Arial"/>
              </a:rPr>
              <a:t>Web Docs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D9D9D9"/>
                </a:solidFill>
                <a:cs typeface="Arial"/>
              </a:rPr>
              <a:t>Jonathan and I are organizing better our Off-Drupal personal doc areas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D9D9D9"/>
                </a:solidFill>
                <a:cs typeface="Arial"/>
              </a:rPr>
              <a:t>S&amp;C</a:t>
            </a:r>
            <a:r>
              <a:rPr lang="en-US" sz="1500" b="0" dirty="0" smtClean="0">
                <a:solidFill>
                  <a:srgbClr val="D9D9D9"/>
                </a:solidFill>
                <a:cs typeface="Arial"/>
              </a:rPr>
              <a:t> </a:t>
            </a:r>
            <a:r>
              <a:rPr lang="en-US" sz="1500" b="0" dirty="0" smtClean="0">
                <a:solidFill>
                  <a:srgbClr val="D9D9D9"/>
                </a:solidFill>
                <a:cs typeface="Arial"/>
              </a:rPr>
              <a:t>provided an </a:t>
            </a:r>
            <a:r>
              <a:rPr lang="en-US" sz="1500" dirty="0" smtClean="0">
                <a:solidFill>
                  <a:srgbClr val="D9D9D9"/>
                </a:solidFill>
                <a:cs typeface="Arial"/>
              </a:rPr>
              <a:t>AFS</a:t>
            </a:r>
            <a:r>
              <a:rPr lang="en-US" sz="1500" b="0" dirty="0" smtClean="0">
                <a:solidFill>
                  <a:srgbClr val="D9D9D9"/>
                </a:solidFill>
                <a:cs typeface="Arial"/>
              </a:rPr>
              <a:t> area for Off-Drupal (really public) access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  <a:cs typeface="Arial"/>
              </a:rPr>
              <a:t>Drupal pages need rework from scratch</a:t>
            </a:r>
            <a:endParaRPr lang="en-US" sz="15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3898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Brief overview of subsystem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Technical</a:t>
            </a:r>
            <a:r>
              <a:rPr lang="en-US" dirty="0" smtClean="0"/>
              <a:t> Progress since last review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Construction Plans</a:t>
            </a:r>
          </a:p>
          <a:p>
            <a:r>
              <a:rPr lang="en-US" dirty="0" smtClean="0"/>
              <a:t>Outstanding technical issues and plans</a:t>
            </a:r>
          </a:p>
          <a:p>
            <a:r>
              <a:rPr lang="en-US" dirty="0" smtClean="0"/>
              <a:t>Schedule </a:t>
            </a:r>
            <a:r>
              <a:rPr lang="en-US" dirty="0" smtClean="0">
                <a:solidFill>
                  <a:srgbClr val="BFBFBF"/>
                </a:solidFill>
              </a:rPr>
              <a:t>&amp; Cost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Cost to date and projection (from Sarah)</a:t>
            </a:r>
          </a:p>
          <a:p>
            <a:r>
              <a:rPr lang="en-US" dirty="0" smtClean="0"/>
              <a:t>Resources</a:t>
            </a:r>
          </a:p>
          <a:p>
            <a:pPr lvl="1"/>
            <a:r>
              <a:rPr lang="en-US" dirty="0" smtClean="0"/>
              <a:t>People, institutions and </a:t>
            </a:r>
          </a:p>
          <a:p>
            <a:r>
              <a:rPr lang="en-US" dirty="0" smtClean="0"/>
              <a:t>Risk assessment</a:t>
            </a:r>
            <a:r>
              <a:rPr lang="en-US" dirty="0" smtClean="0">
                <a:solidFill>
                  <a:srgbClr val="BFBFBF"/>
                </a:solidFill>
              </a:rPr>
              <a:t>; value engineering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26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Brief overview of subsystem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Technical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D9D9D9"/>
                </a:solidFill>
              </a:rPr>
              <a:t>Progress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D9D9D9"/>
                </a:solidFill>
              </a:rPr>
              <a:t>since last review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Construction Plans</a:t>
            </a:r>
          </a:p>
          <a:p>
            <a:r>
              <a:rPr lang="en-US" dirty="0" smtClean="0"/>
              <a:t>Outstanding technical issues and plans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Schedule &amp; Cost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Cost to date and projection (from Sarah)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Resources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People, institutions and 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Risk assessment; value engineering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Summary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44408" y="6400800"/>
            <a:ext cx="518592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41AC4D-0739-984B-8047-6E97FCCB1FDD}" type="slidenum">
              <a:rPr lang="en-US" sz="1600" smtClean="0">
                <a:solidFill>
                  <a:srgbClr val="000090"/>
                </a:solidFill>
                <a:latin typeface="Comic Sans MS"/>
                <a:cs typeface="Comic Sans MS"/>
              </a:rPr>
              <a:pPr>
                <a:defRPr/>
              </a:pPr>
              <a:t>21</a:t>
            </a:fld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260648"/>
            <a:ext cx="4275667" cy="504056"/>
          </a:xfrm>
          <a:solidFill>
            <a:srgbClr val="FFFFFF"/>
          </a:solidFill>
        </p:spPr>
        <p:txBody>
          <a:bodyPr/>
          <a:lstStyle/>
          <a:p>
            <a:pPr algn="l"/>
            <a:r>
              <a:rPr lang="en-US" sz="2800" dirty="0" smtClean="0">
                <a:solidFill>
                  <a:srgbClr val="000000"/>
                </a:solidFill>
                <a:effectLst/>
                <a:cs typeface="Arial"/>
              </a:rPr>
              <a:t>Planned work to </a:t>
            </a:r>
            <a:r>
              <a:rPr lang="en-US" sz="2800" dirty="0" smtClean="0">
                <a:solidFill>
                  <a:srgbClr val="000000"/>
                </a:solidFill>
                <a:effectLst/>
                <a:cs typeface="Arial"/>
              </a:rPr>
              <a:t>do</a:t>
            </a:r>
            <a:r>
              <a:rPr lang="en-US" sz="2800" b="0" dirty="0" smtClean="0">
                <a:solidFill>
                  <a:srgbClr val="000000"/>
                </a:solidFill>
                <a:effectLst/>
                <a:cs typeface="Arial"/>
              </a:rPr>
              <a:t> </a:t>
            </a:r>
            <a:endParaRPr lang="en-US" sz="2800" b="0" dirty="0">
              <a:solidFill>
                <a:srgbClr val="000000"/>
              </a:solidFill>
              <a:effectLst/>
              <a:cs typeface="Arial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2272" y="1412777"/>
            <a:ext cx="8458200" cy="2778224"/>
          </a:xfrm>
        </p:spPr>
        <p:txBody>
          <a:bodyPr/>
          <a:lstStyle/>
          <a:p>
            <a:pPr marL="362809" lvl="1" indent="0"/>
            <a:r>
              <a:rPr lang="en-US" sz="1400" i="1" dirty="0" smtClean="0">
                <a:solidFill>
                  <a:srgbClr val="000000"/>
                </a:solidFill>
                <a:cs typeface="Arial"/>
              </a:rPr>
              <a:t> Besides </a:t>
            </a:r>
            <a:r>
              <a:rPr lang="en-US" sz="1400" i="1" dirty="0" smtClean="0">
                <a:solidFill>
                  <a:srgbClr val="000000"/>
                </a:solidFill>
                <a:cs typeface="Arial"/>
              </a:rPr>
              <a:t>things I have already mentioned above</a:t>
            </a:r>
          </a:p>
          <a:p>
            <a:pPr marL="705709" lvl="1" indent="-342900">
              <a:buFont typeface="Arial"/>
              <a:buChar char="•"/>
            </a:pPr>
            <a:endParaRPr lang="en-US" sz="1800" dirty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Arial"/>
              </a:rPr>
              <a:t>Raw data 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un-packers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/Cluster-Hit finders</a:t>
            </a:r>
          </a:p>
          <a:p>
            <a:pPr marL="705709" lvl="1" indent="-342900">
              <a:buFont typeface="Arial"/>
              <a:buChar char="•"/>
            </a:pPr>
            <a:endParaRPr lang="en-US" sz="1800" b="0" dirty="0" smtClean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cs typeface="Arial"/>
              </a:rPr>
              <a:t>Tests of </a:t>
            </a:r>
            <a:r>
              <a:rPr lang="en-US" sz="1800" b="0" dirty="0" smtClean="0">
                <a:solidFill>
                  <a:srgbClr val="000000"/>
                </a:solidFill>
                <a:cs typeface="Arial"/>
              </a:rPr>
              <a:t>CA/new </a:t>
            </a:r>
            <a:r>
              <a:rPr lang="en-US" sz="1800" b="0" dirty="0" smtClean="0">
                <a:solidFill>
                  <a:srgbClr val="000000"/>
                </a:solidFill>
                <a:cs typeface="Arial"/>
              </a:rPr>
              <a:t>STV tracker, VMC environment</a:t>
            </a:r>
          </a:p>
          <a:p>
            <a:pPr marL="362809" lvl="1" indent="0"/>
            <a:endParaRPr lang="en-US" sz="1800" dirty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cs typeface="Arial"/>
              </a:rPr>
              <a:t>‘Online’ data format/slow controls/online QA/</a:t>
            </a:r>
            <a:r>
              <a:rPr lang="en-US" sz="1800" dirty="0" err="1">
                <a:solidFill>
                  <a:srgbClr val="000000"/>
                </a:solidFill>
                <a:cs typeface="Arial"/>
              </a:rPr>
              <a:t>Db</a:t>
            </a:r>
            <a:r>
              <a:rPr lang="en-US" sz="18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considerations</a:t>
            </a:r>
          </a:p>
          <a:p>
            <a:pPr marL="705709" lvl="1" indent="-342900">
              <a:buFont typeface="Arial"/>
              <a:buChar char="•"/>
            </a:pPr>
            <a:endParaRPr lang="en-US" sz="1800" b="1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2272" y="4986867"/>
            <a:ext cx="8458200" cy="745074"/>
          </a:xfrm>
          <a:prstGeom prst="rect">
            <a:avLst/>
          </a:prstGeom>
          <a:solidFill>
            <a:srgbClr val="FDEADA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 baseline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 baseline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 baseline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 baseline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2809" lvl="1" indent="0">
              <a:buNone/>
            </a:pPr>
            <a:r>
              <a:rPr lang="en-US" sz="1800" dirty="0" smtClean="0">
                <a:solidFill>
                  <a:srgbClr val="000000"/>
                </a:solidFill>
                <a:cs typeface="Arial"/>
              </a:rPr>
              <a:t>With the prototype PXL installation and the new institutional involvement the Collaboration will refocus some of its effort to the new device. </a:t>
            </a:r>
            <a:endParaRPr lang="en-US" sz="1800" b="1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0737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Brief overview of subsystem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Technical Progress since last review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Construction Plans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Outstanding technical issues and plans</a:t>
            </a:r>
          </a:p>
          <a:p>
            <a:r>
              <a:rPr lang="en-US" dirty="0" smtClean="0"/>
              <a:t>Schedule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&amp; Cost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Cost to date and projection (from Sarah)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Resources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People, institutions and 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Risk assessment; value engineering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Summary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43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oftware WBS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11962" r="25577" b="24265"/>
          <a:stretch/>
        </p:blipFill>
        <p:spPr>
          <a:xfrm>
            <a:off x="0" y="470321"/>
            <a:ext cx="8928992" cy="6272471"/>
          </a:xfrm>
          <a:solidFill>
            <a:schemeClr val="bg1"/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8424" y="6597352"/>
            <a:ext cx="374576" cy="2606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41AC4D-0739-984B-8047-6E97FCCB1FDD}" type="slidenum">
              <a:rPr lang="en-US" sz="1000" smtClean="0"/>
              <a:pPr>
                <a:defRPr/>
              </a:pPr>
              <a:t>23</a:t>
            </a:fld>
            <a:endParaRPr lang="en-US" sz="10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4968552" cy="404664"/>
          </a:xfrm>
          <a:noFill/>
        </p:spPr>
        <p:txBody>
          <a:bodyPr/>
          <a:lstStyle/>
          <a:p>
            <a:r>
              <a:rPr lang="en-US" sz="2400" dirty="0" smtClean="0">
                <a:solidFill>
                  <a:srgbClr val="000000"/>
                </a:solidFill>
                <a:effectLst/>
              </a:rPr>
              <a:t>Schedule/Milestones</a:t>
            </a:r>
            <a:endParaRPr lang="en-US" sz="2400" dirty="0">
              <a:solidFill>
                <a:srgbClr val="000000"/>
              </a:solidFill>
              <a:effectLst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12480" y="558840"/>
            <a:ext cx="1008112" cy="14401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292080" y="6411885"/>
            <a:ext cx="20162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4168" y="116632"/>
            <a:ext cx="633507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NOW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6392520" y="404664"/>
            <a:ext cx="0" cy="61926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6732240" y="180132"/>
            <a:ext cx="68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10/2012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67544" y="3489475"/>
            <a:ext cx="2016224" cy="28803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572000" y="3945713"/>
            <a:ext cx="20162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9034" y="1811010"/>
            <a:ext cx="341749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Most immediate activities are in the areas of Online, Calibrations and Offline software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80132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56792"/>
            <a:ext cx="8385173" cy="3167732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95536" y="1094656"/>
            <a:ext cx="250839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LEVEL-3 Milestones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0" y="1628800"/>
            <a:ext cx="9144000" cy="136815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310474" y="1834241"/>
            <a:ext cx="7416824" cy="288032"/>
          </a:xfrm>
          <a:prstGeom prst="roundRect">
            <a:avLst/>
          </a:prstGeom>
          <a:solidFill>
            <a:srgbClr val="FFFF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5119216"/>
            <a:ext cx="769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Survey/Alignment/</a:t>
            </a:r>
            <a:r>
              <a:rPr lang="en-US" sz="2000" dirty="0" err="1" smtClean="0">
                <a:solidFill>
                  <a:srgbClr val="000090"/>
                </a:solidFill>
                <a:latin typeface="Arial"/>
                <a:cs typeface="Arial"/>
              </a:rPr>
              <a:t>Db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/Online are immediate on-project activities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Geometry/Offline/Analysis are hidden but essential tasks</a:t>
            </a:r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3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Brief overview of subsystem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Technical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D9D9D9"/>
                </a:solidFill>
              </a:rPr>
              <a:t>Progress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D9D9D9"/>
                </a:solidFill>
              </a:rPr>
              <a:t>since last review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Construction Plans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Outstanding technical issues and plans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Schedule &amp; Cost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Cost to date and projection (from Sarah)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Resources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People, institutions </a:t>
            </a:r>
            <a:r>
              <a:rPr lang="en-US" dirty="0" smtClean="0">
                <a:solidFill>
                  <a:srgbClr val="D9D9D9"/>
                </a:solidFill>
              </a:rPr>
              <a:t>and 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Risk assessment; value engineering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Summary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99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09501" y="280704"/>
            <a:ext cx="4248472" cy="476672"/>
          </a:xfrm>
          <a:noFill/>
        </p:spPr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  <a:effectLst/>
              </a:rPr>
              <a:t>Task Overview and FTE needs</a:t>
            </a:r>
            <a:endParaRPr lang="en-US" sz="2000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563888" y="1210732"/>
            <a:ext cx="5400600" cy="4738547"/>
          </a:xfrm>
        </p:spPr>
        <p:txBody>
          <a:bodyPr>
            <a:noAutofit/>
          </a:bodyPr>
          <a:lstStyle/>
          <a:p>
            <a:r>
              <a:rPr lang="en-US" sz="2000" b="0" dirty="0" smtClean="0">
                <a:solidFill>
                  <a:srgbClr val="000000"/>
                </a:solidFill>
              </a:rPr>
              <a:t>List is for </a:t>
            </a:r>
            <a:r>
              <a:rPr lang="en-US" sz="2000" i="1" dirty="0" smtClean="0">
                <a:solidFill>
                  <a:srgbClr val="000000"/>
                </a:solidFill>
              </a:rPr>
              <a:t>Offline</a:t>
            </a:r>
            <a:r>
              <a:rPr lang="en-US" sz="2000" b="0" dirty="0" smtClean="0">
                <a:solidFill>
                  <a:srgbClr val="000000"/>
                </a:solidFill>
              </a:rPr>
              <a:t> tasks only</a:t>
            </a:r>
          </a:p>
          <a:p>
            <a:endParaRPr lang="en-US" sz="2000" b="0" dirty="0" smtClean="0">
              <a:solidFill>
                <a:srgbClr val="000000"/>
              </a:solidFill>
            </a:endParaRPr>
          </a:p>
          <a:p>
            <a:r>
              <a:rPr lang="en-US" sz="2000" b="0" dirty="0" smtClean="0">
                <a:solidFill>
                  <a:srgbClr val="000000"/>
                </a:solidFill>
              </a:rPr>
              <a:t>Following FTE estimate </a:t>
            </a:r>
            <a:r>
              <a:rPr lang="en-US" sz="2000" b="0" i="1" dirty="0" smtClean="0">
                <a:solidFill>
                  <a:srgbClr val="000000"/>
                </a:solidFill>
              </a:rPr>
              <a:t>does </a:t>
            </a:r>
            <a:r>
              <a:rPr lang="en-US" sz="2000" b="0" i="1" dirty="0" smtClean="0">
                <a:solidFill>
                  <a:srgbClr val="000000"/>
                </a:solidFill>
              </a:rPr>
              <a:t>not </a:t>
            </a:r>
            <a:r>
              <a:rPr lang="en-US" sz="2000" b="0" dirty="0" smtClean="0">
                <a:solidFill>
                  <a:srgbClr val="000000"/>
                </a:solidFill>
              </a:rPr>
              <a:t>include BNL</a:t>
            </a:r>
            <a:r>
              <a:rPr lang="en-US" sz="2000" b="0" dirty="0" smtClean="0">
                <a:solidFill>
                  <a:srgbClr val="000000"/>
                </a:solidFill>
              </a:rPr>
              <a:t>- core </a:t>
            </a:r>
            <a:r>
              <a:rPr lang="en-US" sz="2000" b="0" dirty="0" smtClean="0">
                <a:solidFill>
                  <a:srgbClr val="000000"/>
                </a:solidFill>
              </a:rPr>
              <a:t>group contributed effort in tracking/</a:t>
            </a:r>
            <a:r>
              <a:rPr lang="en-US" sz="2000" b="0" dirty="0" err="1" smtClean="0">
                <a:solidFill>
                  <a:srgbClr val="000000"/>
                </a:solidFill>
              </a:rPr>
              <a:t>vertex</a:t>
            </a:r>
            <a:r>
              <a:rPr lang="en-US" sz="2000" dirty="0" err="1" smtClean="0">
                <a:solidFill>
                  <a:srgbClr val="000000"/>
                </a:solidFill>
              </a:rPr>
              <a:t>ing</a:t>
            </a:r>
            <a:r>
              <a:rPr lang="en-US" sz="2000" b="0" dirty="0" smtClean="0">
                <a:solidFill>
                  <a:srgbClr val="000000"/>
                </a:solidFill>
              </a:rPr>
              <a:t>/</a:t>
            </a:r>
            <a:r>
              <a:rPr lang="en-US" sz="2000" b="0" dirty="0" smtClean="0">
                <a:solidFill>
                  <a:srgbClr val="000000"/>
                </a:solidFill>
              </a:rPr>
              <a:t>calibrations </a:t>
            </a:r>
            <a:r>
              <a:rPr lang="en-US" sz="2000" b="0" dirty="0" smtClean="0">
                <a:solidFill>
                  <a:srgbClr val="000000"/>
                </a:solidFill>
              </a:rPr>
              <a:t>etc. Also, numbers </a:t>
            </a:r>
            <a:r>
              <a:rPr lang="en-US" sz="2000" b="0" dirty="0" smtClean="0">
                <a:solidFill>
                  <a:srgbClr val="000000"/>
                </a:solidFill>
              </a:rPr>
              <a:t>are on the under-estimate side</a:t>
            </a:r>
          </a:p>
          <a:p>
            <a:endParaRPr lang="en-US" sz="2000" b="0" dirty="0" smtClean="0">
              <a:solidFill>
                <a:srgbClr val="000000"/>
              </a:solidFill>
            </a:endParaRPr>
          </a:p>
          <a:p>
            <a:r>
              <a:rPr lang="en-US" sz="2000" b="0" dirty="0" smtClean="0">
                <a:solidFill>
                  <a:srgbClr val="000000"/>
                </a:solidFill>
              </a:rPr>
              <a:t>It comes down to about 4 FTE/year for ~two years</a:t>
            </a:r>
          </a:p>
          <a:p>
            <a:pPr lvl="1"/>
            <a:r>
              <a:rPr lang="en-US" sz="1800" b="0" dirty="0" smtClean="0">
                <a:solidFill>
                  <a:srgbClr val="000000"/>
                </a:solidFill>
              </a:rPr>
              <a:t>We have about half of </a:t>
            </a:r>
            <a:r>
              <a:rPr lang="en-US" sz="1800" b="0" dirty="0" smtClean="0">
                <a:solidFill>
                  <a:srgbClr val="000000"/>
                </a:solidFill>
              </a:rPr>
              <a:t>that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The rest will come as we near the hardware completion, the prototype development and institutional manpower redirection</a:t>
            </a:r>
            <a:endParaRPr lang="en-US" sz="1800" b="0" dirty="0" smtClean="0">
              <a:solidFill>
                <a:srgbClr val="000000"/>
              </a:solidFill>
            </a:endParaRPr>
          </a:p>
          <a:p>
            <a:endParaRPr lang="en-US" sz="2000" b="0" dirty="0">
              <a:solidFill>
                <a:srgbClr val="000000"/>
              </a:solidFill>
            </a:endParaRPr>
          </a:p>
          <a:p>
            <a:endParaRPr lang="en-US" sz="2000" b="0" dirty="0">
              <a:solidFill>
                <a:srgbClr val="000000"/>
              </a:solidFill>
            </a:endParaRPr>
          </a:p>
        </p:txBody>
      </p:sp>
      <p:pic>
        <p:nvPicPr>
          <p:cNvPr id="19" name="Picture 18" descr="Soft_FTE_shor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t="14629" r="66837" b="25186"/>
          <a:stretch/>
        </p:blipFill>
        <p:spPr>
          <a:xfrm>
            <a:off x="756467" y="1111707"/>
            <a:ext cx="1826468" cy="5062609"/>
          </a:xfrm>
          <a:prstGeom prst="rect">
            <a:avLst/>
          </a:prstGeom>
          <a:solidFill>
            <a:srgbClr val="FFF5E6"/>
          </a:solidFill>
        </p:spPr>
      </p:pic>
    </p:spTree>
    <p:extLst>
      <p:ext uri="{BB962C8B-B14F-4D97-AF65-F5344CB8AC3E}">
        <p14:creationId xmlns:p14="http://schemas.microsoft.com/office/powerpoint/2010/main" val="2369749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037"/>
          <a:stretch/>
        </p:blipFill>
        <p:spPr>
          <a:xfrm>
            <a:off x="1403648" y="25400"/>
            <a:ext cx="7295852" cy="6794500"/>
          </a:xfrm>
          <a:prstGeom prst="rect">
            <a:avLst/>
          </a:prstGeom>
          <a:solidFill>
            <a:srgbClr val="FFF5E6"/>
          </a:solidFill>
          <a:ln>
            <a:solidFill>
              <a:srgbClr val="00009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495976" y="713016"/>
            <a:ext cx="741682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noFill/>
                <a:effectLst/>
              </a:rPr>
              <a:t>NEEDS</a:t>
            </a:r>
          </a:p>
          <a:p>
            <a:pPr algn="ctr"/>
            <a:r>
              <a:rPr lang="en-US" sz="13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noFill/>
                <a:effectLst/>
              </a:rPr>
              <a:t>UPDATE</a:t>
            </a:r>
            <a:endParaRPr lang="en-US" sz="13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noFill/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1076" y="-5030"/>
            <a:ext cx="619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X</a:t>
            </a:r>
          </a:p>
          <a:p>
            <a:pPr algn="ctr"/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UIC</a:t>
            </a:r>
            <a:endParaRPr lang="en-US" sz="1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896" y="1340768"/>
            <a:ext cx="602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Comic Sans MS"/>
                <a:cs typeface="Comic Sans MS"/>
              </a:rPr>
              <a:t>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77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Brief overview of subsystem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Technical Progress since last review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Construction Plans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Outstanding technical issues and plans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Schedule &amp; Cost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Cost to date and projection (from Sarah)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Resources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People, institutions and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Risk assessment</a:t>
            </a:r>
            <a:r>
              <a:rPr lang="en-US" dirty="0" smtClean="0">
                <a:solidFill>
                  <a:srgbClr val="D9D9D9"/>
                </a:solidFill>
              </a:rPr>
              <a:t>; value engineering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Summary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5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29047"/>
            <a:ext cx="8356600" cy="478007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Software Risks (rather Challenges) are related to: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People: (in)sufficient manpower for tasks </a:t>
            </a:r>
          </a:p>
          <a:p>
            <a:pPr lvl="2"/>
            <a:r>
              <a:rPr lang="en-US" dirty="0" smtClean="0"/>
              <a:t>We are addressing this by prioritizing tasks and management actions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Overall environment functionality (tracking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We engage in discussions with STAR S&amp;C management for overall timeline development/</a:t>
            </a:r>
            <a:r>
              <a:rPr lang="en-US" dirty="0" smtClean="0"/>
              <a:t>understanding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Our value engineering is to use field-proven techniques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378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Overview </a:t>
            </a:r>
            <a:r>
              <a:rPr lang="en-US" sz="3600" dirty="0"/>
              <a:t>of </a:t>
            </a:r>
            <a:r>
              <a:rPr lang="en-US" sz="3600" dirty="0" smtClean="0"/>
              <a:t>subsystem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8169"/>
            <a:ext cx="8229600" cy="478007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WBS 1.6 (Software) is the sum of Online and Offline software tasks</a:t>
            </a:r>
          </a:p>
          <a:p>
            <a:r>
              <a:rPr lang="en-US" sz="2000" dirty="0" smtClean="0"/>
              <a:t>The Online software is a sub-detector deliverable and contains Slow controls, online monitoring </a:t>
            </a:r>
            <a:r>
              <a:rPr lang="en-US" sz="2000" dirty="0" err="1" smtClean="0"/>
              <a:t>etc</a:t>
            </a:r>
            <a:endParaRPr lang="en-US" sz="2000" dirty="0" smtClean="0"/>
          </a:p>
          <a:p>
            <a:r>
              <a:rPr lang="en-US" sz="2000" dirty="0" smtClean="0"/>
              <a:t>The Offline software is responsible for the event reconstruction, starting from raw data all the way to particle quantities. It includes tasks like alignment, hit/track/vertex finding </a:t>
            </a:r>
            <a:r>
              <a:rPr lang="en-US" sz="2000" dirty="0" err="1" smtClean="0"/>
              <a:t>etc</a:t>
            </a:r>
            <a:endParaRPr lang="en-US" sz="2000" dirty="0" smtClean="0"/>
          </a:p>
          <a:p>
            <a:r>
              <a:rPr lang="en-US" sz="2000" dirty="0" smtClean="0"/>
              <a:t>WBS 1.6 is divided into two parts. Part one (on-scope) contains all the essential tasks for the successful operation of the detector (calibrations </a:t>
            </a:r>
            <a:r>
              <a:rPr lang="en-US" sz="2000" dirty="0" err="1" smtClean="0"/>
              <a:t>etc</a:t>
            </a:r>
            <a:r>
              <a:rPr lang="en-US" sz="2000" dirty="0" smtClean="0"/>
              <a:t>). Part two contains the remaining tasks.</a:t>
            </a:r>
          </a:p>
          <a:p>
            <a:r>
              <a:rPr lang="en-US" sz="2000" dirty="0" smtClean="0"/>
              <a:t>Subsystem meets weekly to plan work and get updates. Participates in weekly TC meetings as well.</a:t>
            </a:r>
          </a:p>
          <a:p>
            <a:r>
              <a:rPr lang="en-US" sz="2000" dirty="0" smtClean="0"/>
              <a:t>Subsystem is an integral part of STAR’s S&amp;C environment, interacting very closely with it on a regular basis.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84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32794"/>
            <a:ext cx="6705600" cy="603918"/>
          </a:xfrm>
        </p:spPr>
        <p:txBody>
          <a:bodyPr/>
          <a:lstStyle/>
          <a:p>
            <a:pPr algn="l"/>
            <a:r>
              <a:rPr lang="en-US" sz="2800" b="0" dirty="0" smtClean="0"/>
              <a:t>Summary</a:t>
            </a:r>
            <a:endParaRPr lang="en-US" sz="2800" b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2272" y="1556792"/>
            <a:ext cx="8458200" cy="4680519"/>
          </a:xfrm>
        </p:spPr>
        <p:txBody>
          <a:bodyPr/>
          <a:lstStyle/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…</a:t>
            </a:r>
          </a:p>
          <a:p>
            <a:pPr marL="705709" lvl="1" indent="-342900">
              <a:buFont typeface="Arial"/>
              <a:buChar char="•"/>
            </a:pPr>
            <a:endParaRPr lang="en-US" sz="1800" b="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6625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/>
          <p:cNvSpPr txBox="1">
            <a:spLocks/>
          </p:cNvSpPr>
          <p:nvPr/>
        </p:nvSpPr>
        <p:spPr bwMode="auto">
          <a:xfrm>
            <a:off x="77474" y="87644"/>
            <a:ext cx="8543408" cy="818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710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6pPr>
            <a:lvl7pPr marL="91421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7pPr>
            <a:lvl8pPr marL="137131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8pPr>
            <a:lvl9pPr marL="1828421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9pPr>
          </a:lstStyle>
          <a:p>
            <a:r>
              <a:rPr lang="en-US" sz="2800" b="0" dirty="0" smtClean="0">
                <a:solidFill>
                  <a:srgbClr val="000000"/>
                </a:solidFill>
                <a:latin typeface="Arial"/>
                <a:cs typeface="Arial"/>
              </a:rPr>
              <a:t>General Flowchart of Software Tasks</a:t>
            </a:r>
          </a:p>
          <a:p>
            <a:r>
              <a:rPr lang="en-US" sz="2800" b="0" dirty="0" smtClean="0">
                <a:solidFill>
                  <a:srgbClr val="000000"/>
                </a:solidFill>
                <a:latin typeface="Arial"/>
                <a:cs typeface="Arial"/>
              </a:rPr>
              <a:t>Offline/Online</a:t>
            </a:r>
            <a:endParaRPr lang="en-US" sz="280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7882" y="5773338"/>
            <a:ext cx="2029267" cy="307777"/>
          </a:xfrm>
          <a:prstGeom prst="rect">
            <a:avLst/>
          </a:prstGeom>
          <a:solidFill>
            <a:srgbClr val="FFF5E6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* </a:t>
            </a:r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VMC, STV, CA ready</a:t>
            </a:r>
            <a:endParaRPr lang="en-US" sz="1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0800" y="1109044"/>
            <a:ext cx="4874125" cy="4757381"/>
            <a:chOff x="237387" y="1109044"/>
            <a:chExt cx="6912443" cy="4913357"/>
          </a:xfrm>
        </p:grpSpPr>
        <p:sp>
          <p:nvSpPr>
            <p:cNvPr id="7" name="TextBox 6"/>
            <p:cNvSpPr txBox="1"/>
            <p:nvPr/>
          </p:nvSpPr>
          <p:spPr>
            <a:xfrm>
              <a:off x="546715" y="2223511"/>
              <a:ext cx="1458206" cy="317868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90"/>
                  </a:solidFill>
                  <a:latin typeface="Comic Sans MS"/>
                  <a:cs typeface="Comic Sans MS"/>
                </a:rPr>
                <a:t>G</a:t>
              </a:r>
              <a:r>
                <a:rPr lang="en-US" sz="14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eometry</a:t>
              </a:r>
              <a:endParaRPr lang="en-US" sz="14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18646" y="2210395"/>
              <a:ext cx="1567397" cy="349654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Calibrate</a:t>
              </a:r>
              <a:endParaRPr lang="en-US" sz="16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80734" y="1650615"/>
              <a:ext cx="2876146" cy="317868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Read (Make) </a:t>
              </a:r>
              <a:r>
                <a:rPr lang="en-US" sz="14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Raw Data</a:t>
              </a:r>
              <a:endParaRPr lang="en-US" sz="12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51" name="Straight Connector 50"/>
            <p:cNvCxnSpPr>
              <a:stCxn id="31" idx="0"/>
              <a:endCxn id="78" idx="2"/>
            </p:cNvCxnSpPr>
            <p:nvPr/>
          </p:nvCxnSpPr>
          <p:spPr bwMode="auto">
            <a:xfrm flipH="1" flipV="1">
              <a:off x="3986528" y="3198456"/>
              <a:ext cx="7763" cy="40752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3445923" y="4997822"/>
              <a:ext cx="1092849" cy="349654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DSTs</a:t>
              </a:r>
              <a:endParaRPr lang="en-US" sz="16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51861" y="3605978"/>
              <a:ext cx="2084861" cy="317868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All Detectors</a:t>
              </a:r>
              <a:endParaRPr lang="en-US" sz="14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35" name="Straight Connector 34"/>
            <p:cNvCxnSpPr>
              <a:stCxn id="40" idx="3"/>
            </p:cNvCxnSpPr>
            <p:nvPr/>
          </p:nvCxnSpPr>
          <p:spPr bwMode="auto">
            <a:xfrm flipV="1">
              <a:off x="4421565" y="4236350"/>
              <a:ext cx="1559824" cy="533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5597741" y="1830538"/>
              <a:ext cx="365637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ysDash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flipV="1">
              <a:off x="5999401" y="1821252"/>
              <a:ext cx="0" cy="241509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2" name="Group 41"/>
            <p:cNvGrpSpPr/>
            <p:nvPr/>
          </p:nvGrpSpPr>
          <p:grpSpPr>
            <a:xfrm>
              <a:off x="3596619" y="3987849"/>
              <a:ext cx="824947" cy="507663"/>
              <a:chOff x="6588224" y="2708920"/>
              <a:chExt cx="720080" cy="432048"/>
            </a:xfrm>
          </p:grpSpPr>
          <p:sp>
            <p:nvSpPr>
              <p:cNvPr id="40" name="Diamond 39"/>
              <p:cNvSpPr/>
              <p:nvPr/>
            </p:nvSpPr>
            <p:spPr bwMode="auto">
              <a:xfrm>
                <a:off x="6588224" y="2708920"/>
                <a:ext cx="720080" cy="432048"/>
              </a:xfrm>
              <a:prstGeom prst="diamond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597346" y="2777854"/>
                <a:ext cx="709890" cy="2705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+mn-lt"/>
                  </a:rPr>
                  <a:t>Done</a:t>
                </a:r>
                <a:endParaRPr lang="en-US" sz="1400" dirty="0">
                  <a:latin typeface="+mn-lt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4702299" y="4314691"/>
              <a:ext cx="390154" cy="361642"/>
            </a:xfrm>
            <a:prstGeom prst="rect">
              <a:avLst/>
            </a:prstGeom>
            <a:solidFill>
              <a:srgbClr val="AAF4FF"/>
            </a:solidFill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+mn-lt"/>
                </a:rPr>
                <a:t>N</a:t>
              </a:r>
              <a:endParaRPr lang="en-US" sz="1600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57220" y="4497453"/>
              <a:ext cx="342220" cy="361642"/>
            </a:xfrm>
            <a:prstGeom prst="rect">
              <a:avLst/>
            </a:prstGeom>
            <a:solidFill>
              <a:srgbClr val="AAF4FF"/>
            </a:solidFill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n-lt"/>
                </a:rPr>
                <a:t>Y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418990" y="2880588"/>
              <a:ext cx="3135076" cy="317868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Hits/Tracks/Vertices</a:t>
              </a:r>
              <a:r>
                <a:rPr lang="en-US" sz="14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*</a:t>
              </a:r>
              <a:endParaRPr lang="en-US" sz="14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79" name="Straight Connector 78"/>
            <p:cNvCxnSpPr>
              <a:stCxn id="78" idx="0"/>
              <a:endCxn id="8" idx="2"/>
            </p:cNvCxnSpPr>
            <p:nvPr/>
          </p:nvCxnSpPr>
          <p:spPr bwMode="auto">
            <a:xfrm flipV="1">
              <a:off x="3986528" y="2560049"/>
              <a:ext cx="15816" cy="3205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flipV="1">
              <a:off x="4002200" y="5367154"/>
              <a:ext cx="4396" cy="27380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>
              <a:stCxn id="8" idx="1"/>
              <a:endCxn id="7" idx="3"/>
            </p:cNvCxnSpPr>
            <p:nvPr/>
          </p:nvCxnSpPr>
          <p:spPr bwMode="auto">
            <a:xfrm flipH="1" flipV="1">
              <a:off x="2004920" y="2382446"/>
              <a:ext cx="1213725" cy="277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97" name="Straight Connector 96"/>
            <p:cNvCxnSpPr>
              <a:stCxn id="11" idx="0"/>
              <a:endCxn id="40" idx="2"/>
            </p:cNvCxnSpPr>
            <p:nvPr/>
          </p:nvCxnSpPr>
          <p:spPr bwMode="auto">
            <a:xfrm flipV="1">
              <a:off x="3992348" y="4495512"/>
              <a:ext cx="16745" cy="50231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99" name="TextBox 98"/>
            <p:cNvSpPr txBox="1"/>
            <p:nvPr/>
          </p:nvSpPr>
          <p:spPr>
            <a:xfrm>
              <a:off x="2869267" y="1109044"/>
              <a:ext cx="2330618" cy="317868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omic Sans MS"/>
                  <a:cs typeface="Comic Sans MS"/>
                </a:rPr>
                <a:t>ForEachDataSet</a:t>
              </a:r>
              <a:endParaRPr lang="en-US" sz="1400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37387" y="1122160"/>
              <a:ext cx="2251442" cy="28608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prstClr val="black"/>
                  </a:solidFill>
                  <a:latin typeface="Calibri"/>
                </a:rPr>
                <a:t>SIMULATION STREAM</a:t>
              </a:r>
              <a:endParaRPr lang="en-US" sz="12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564947" y="1122160"/>
              <a:ext cx="1584883" cy="286081"/>
            </a:xfrm>
            <a:prstGeom prst="rect">
              <a:avLst/>
            </a:prstGeom>
            <a:solidFill>
              <a:srgbClr val="FDEADA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prstClr val="black"/>
                  </a:solidFill>
                  <a:latin typeface="Calibri"/>
                </a:rPr>
                <a:t>DATA STREAM</a:t>
              </a:r>
              <a:endParaRPr lang="en-US" sz="1200" b="1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6" name="Straight Connector 45"/>
            <p:cNvCxnSpPr>
              <a:stCxn id="10" idx="0"/>
              <a:endCxn id="99" idx="2"/>
            </p:cNvCxnSpPr>
            <p:nvPr/>
          </p:nvCxnSpPr>
          <p:spPr bwMode="auto">
            <a:xfrm flipV="1">
              <a:off x="4018808" y="1426912"/>
              <a:ext cx="15769" cy="22370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" idx="0"/>
              <a:endCxn id="10" idx="2"/>
            </p:cNvCxnSpPr>
            <p:nvPr/>
          </p:nvCxnSpPr>
          <p:spPr bwMode="auto">
            <a:xfrm flipV="1">
              <a:off x="4002344" y="1968483"/>
              <a:ext cx="16464" cy="24191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1276198" y="1447598"/>
              <a:ext cx="0" cy="69852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>
              <a:stCxn id="99" idx="1"/>
              <a:endCxn id="44" idx="3"/>
            </p:cNvCxnSpPr>
            <p:nvPr/>
          </p:nvCxnSpPr>
          <p:spPr bwMode="auto">
            <a:xfrm flipH="1" flipV="1">
              <a:off x="2488829" y="1265201"/>
              <a:ext cx="380438" cy="277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>
              <a:stCxn id="99" idx="3"/>
              <a:endCxn id="45" idx="1"/>
            </p:cNvCxnSpPr>
            <p:nvPr/>
          </p:nvCxnSpPr>
          <p:spPr bwMode="auto">
            <a:xfrm flipV="1">
              <a:off x="5199885" y="1265201"/>
              <a:ext cx="365062" cy="277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80" name="TextBox 79"/>
            <p:cNvSpPr txBox="1"/>
            <p:nvPr/>
          </p:nvSpPr>
          <p:spPr>
            <a:xfrm>
              <a:off x="3073334" y="5640960"/>
              <a:ext cx="2019118" cy="381441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Analysis</a:t>
              </a:r>
              <a:endParaRPr lang="en-US" sz="18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5143500" y="994744"/>
            <a:ext cx="25400" cy="526635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255839" y="1777056"/>
            <a:ext cx="147008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All Detectors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55839" y="2412056"/>
            <a:ext cx="1470084" cy="307777"/>
          </a:xfrm>
          <a:prstGeom prst="rect">
            <a:avLst/>
          </a:prstGeom>
          <a:gradFill flip="none" rotWithShape="1">
            <a:gsLst>
              <a:gs pos="73000">
                <a:srgbClr val="AAF4FF"/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Slow controls</a:t>
            </a:r>
            <a:endParaRPr lang="en-US" sz="1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753100" y="3075373"/>
            <a:ext cx="2565400" cy="307777"/>
          </a:xfrm>
          <a:prstGeom prst="rect">
            <a:avLst/>
          </a:prstGeom>
          <a:gradFill flip="none" rotWithShape="1">
            <a:gsLst>
              <a:gs pos="73000">
                <a:srgbClr val="AAF4FF"/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Diagnostics/Errors/Actions</a:t>
            </a:r>
            <a:endParaRPr lang="en-US" sz="1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905500" y="3723073"/>
            <a:ext cx="2235200" cy="307777"/>
          </a:xfrm>
          <a:prstGeom prst="rect">
            <a:avLst/>
          </a:prstGeom>
          <a:gradFill flip="none" rotWithShape="1">
            <a:gsLst>
              <a:gs pos="73000">
                <a:srgbClr val="AAF4FF"/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Monitoring/Fast Online</a:t>
            </a:r>
            <a:endParaRPr lang="en-US" sz="1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cxnSp>
        <p:nvCxnSpPr>
          <p:cNvPr id="65" name="Straight Connector 64"/>
          <p:cNvCxnSpPr>
            <a:stCxn id="49" idx="0"/>
            <a:endCxn id="47" idx="2"/>
          </p:cNvCxnSpPr>
          <p:nvPr/>
        </p:nvCxnSpPr>
        <p:spPr bwMode="auto">
          <a:xfrm flipV="1">
            <a:off x="6990881" y="2084833"/>
            <a:ext cx="0" cy="32722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 flipV="1">
            <a:off x="6990881" y="2732533"/>
            <a:ext cx="0" cy="32722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 flipV="1">
            <a:off x="6990881" y="3405633"/>
            <a:ext cx="0" cy="32722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4544072" y="5059037"/>
            <a:ext cx="1259828" cy="369332"/>
          </a:xfrm>
          <a:prstGeom prst="rect">
            <a:avLst/>
          </a:prstGeom>
          <a:solidFill>
            <a:srgbClr val="FFF5E6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Comic Sans MS"/>
                <a:cs typeface="Comic Sans MS"/>
              </a:rPr>
              <a:t>S</a:t>
            </a:r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tate </a:t>
            </a:r>
            <a:r>
              <a:rPr lang="en-US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Db</a:t>
            </a:r>
            <a:endParaRPr lang="en-US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255839" y="4367856"/>
            <a:ext cx="1470084" cy="307777"/>
          </a:xfrm>
          <a:prstGeom prst="rect">
            <a:avLst/>
          </a:prstGeom>
          <a:gradFill flip="none" rotWithShape="1">
            <a:gsLst>
              <a:gs pos="73000">
                <a:srgbClr val="AAF4FF"/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Run Interface</a:t>
            </a:r>
            <a:endParaRPr lang="en-US" sz="1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39872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Brief overview of subsystem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Technical</a:t>
            </a:r>
            <a:r>
              <a:rPr lang="en-US" dirty="0" smtClean="0"/>
              <a:t> </a:t>
            </a:r>
            <a:r>
              <a:rPr lang="en-US" sz="3600" dirty="0" smtClean="0"/>
              <a:t>Progress</a:t>
            </a:r>
            <a:r>
              <a:rPr lang="en-US" dirty="0" smtClean="0"/>
              <a:t> since last review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Construction Plans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Outstanding technical issues and plans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Schedule &amp; Cost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Cost to date and projection (from Sarah)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Resources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People, institutions and 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Risk assessment; value engineering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Summary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7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60648"/>
            <a:ext cx="6563792" cy="563082"/>
          </a:xfrm>
          <a:solidFill>
            <a:srgbClr val="FFFFFF"/>
          </a:solidFill>
        </p:spPr>
        <p:txBody>
          <a:bodyPr/>
          <a:lstStyle/>
          <a:p>
            <a:pPr algn="l"/>
            <a:r>
              <a:rPr lang="en-US" sz="2400" dirty="0" smtClean="0">
                <a:solidFill>
                  <a:srgbClr val="000000"/>
                </a:solidFill>
                <a:cs typeface="Arial"/>
              </a:rPr>
              <a:t>Areas of activities since CD2/3 (a year ago) </a:t>
            </a:r>
            <a:endParaRPr lang="en-US" sz="24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72" y="1268760"/>
            <a:ext cx="8458200" cy="4968551"/>
          </a:xfrm>
        </p:spPr>
        <p:txBody>
          <a:bodyPr/>
          <a:lstStyle/>
          <a:p>
            <a:pPr marL="705709" lvl="1" indent="-342900">
              <a:buFont typeface="Arial"/>
              <a:buChar char="•"/>
            </a:pPr>
            <a:r>
              <a:rPr lang="en-US" sz="1800" dirty="0">
                <a:cs typeface="Arial"/>
              </a:rPr>
              <a:t>HFT Geometry model </a:t>
            </a:r>
            <a:r>
              <a:rPr lang="en-US" sz="1800" dirty="0" smtClean="0">
                <a:cs typeface="Arial"/>
              </a:rPr>
              <a:t> </a:t>
            </a:r>
            <a:endParaRPr lang="en-US" sz="1800" dirty="0"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  <a:cs typeface="Arial"/>
              </a:rPr>
              <a:t>HFT Survey </a:t>
            </a:r>
            <a:r>
              <a:rPr lang="en-US" sz="1800" dirty="0" smtClean="0">
                <a:solidFill>
                  <a:srgbClr val="0000FF"/>
                </a:solidFill>
                <a:cs typeface="Arial"/>
              </a:rPr>
              <a:t>&amp; Alignment 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related work 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cs typeface="Arial"/>
              </a:rPr>
              <a:t>Slow/Fast PXL response 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simulation  </a:t>
            </a:r>
            <a:endParaRPr lang="en-US" sz="1800" dirty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cs typeface="Arial"/>
              </a:rPr>
              <a:t>Prototype (BUR) simulations/</a:t>
            </a:r>
            <a:r>
              <a:rPr lang="en-US" sz="1800" b="0" dirty="0" smtClean="0">
                <a:solidFill>
                  <a:srgbClr val="0000FF"/>
                </a:solidFill>
                <a:cs typeface="Arial"/>
              </a:rPr>
              <a:t>tracking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Arial"/>
              </a:rPr>
              <a:t>Offline structures (Hits </a:t>
            </a:r>
            <a:r>
              <a:rPr lang="en-US" sz="1800" dirty="0" err="1" smtClean="0">
                <a:solidFill>
                  <a:srgbClr val="000000"/>
                </a:solidFill>
                <a:cs typeface="Arial"/>
              </a:rPr>
              <a:t>etc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)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cs typeface="Arial"/>
              </a:rPr>
              <a:t>Simulation environment (UPC e</a:t>
            </a:r>
            <a:r>
              <a:rPr lang="en-US" sz="1800" b="0" baseline="30000" dirty="0" smtClean="0">
                <a:solidFill>
                  <a:srgbClr val="000000"/>
                </a:solidFill>
                <a:cs typeface="Arial"/>
              </a:rPr>
              <a:t>-</a:t>
            </a:r>
            <a:r>
              <a:rPr lang="en-US" sz="1800" b="0" dirty="0" smtClean="0">
                <a:solidFill>
                  <a:srgbClr val="000000"/>
                </a:solidFill>
                <a:cs typeface="Arial"/>
              </a:rPr>
              <a:t> background, </a:t>
            </a:r>
            <a:r>
              <a:rPr lang="en-US" sz="1800" b="0" dirty="0" smtClean="0">
                <a:solidFill>
                  <a:srgbClr val="0000FF"/>
                </a:solidFill>
                <a:cs typeface="Arial"/>
              </a:rPr>
              <a:t>Pileup</a:t>
            </a:r>
            <a:r>
              <a:rPr lang="en-US" sz="1800" b="0" dirty="0" smtClean="0">
                <a:solidFill>
                  <a:srgbClr val="000090"/>
                </a:solidFill>
                <a:cs typeface="Arial"/>
              </a:rPr>
              <a:t>)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cs typeface="Arial"/>
              </a:rPr>
              <a:t>Conventions (naming 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scheme defined), </a:t>
            </a:r>
            <a:r>
              <a:rPr lang="en-US" sz="1800" dirty="0" err="1" smtClean="0">
                <a:solidFill>
                  <a:srgbClr val="0000FF"/>
                </a:solidFill>
                <a:cs typeface="Arial"/>
              </a:rPr>
              <a:t>Db</a:t>
            </a:r>
            <a:r>
              <a:rPr lang="en-US" sz="1800" dirty="0" smtClean="0">
                <a:solidFill>
                  <a:srgbClr val="0000FF"/>
                </a:solidFill>
                <a:cs typeface="Arial"/>
              </a:rPr>
              <a:t> </a:t>
            </a:r>
          </a:p>
          <a:p>
            <a:pPr marL="362809" lvl="1" indent="0"/>
            <a:r>
              <a:rPr lang="en-US" sz="1800" dirty="0" smtClean="0">
                <a:solidFill>
                  <a:srgbClr val="000090"/>
                </a:solidFill>
                <a:cs typeface="Arial"/>
              </a:rPr>
              <a:t>----------------------------------------------------------------</a:t>
            </a:r>
            <a:endParaRPr lang="en-US" sz="1800" b="0" dirty="0" smtClean="0">
              <a:solidFill>
                <a:srgbClr val="00009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>
                <a:solidFill>
                  <a:srgbClr val="FF0000"/>
                </a:solidFill>
                <a:cs typeface="Arial"/>
              </a:rPr>
              <a:t>Hit</a:t>
            </a:r>
            <a:r>
              <a:rPr lang="en-US" sz="1800" dirty="0">
                <a:solidFill>
                  <a:srgbClr val="000000"/>
                </a:solidFill>
                <a:cs typeface="Arial"/>
              </a:rPr>
              <a:t>/Event vertex </a:t>
            </a:r>
            <a:r>
              <a:rPr lang="en-US" sz="1800" dirty="0">
                <a:solidFill>
                  <a:srgbClr val="0000FF"/>
                </a:solidFill>
                <a:cs typeface="Arial"/>
              </a:rPr>
              <a:t>finders/</a:t>
            </a:r>
            <a:r>
              <a:rPr lang="en-US" sz="1800" dirty="0" err="1">
                <a:solidFill>
                  <a:srgbClr val="000000"/>
                </a:solidFill>
                <a:cs typeface="Arial"/>
              </a:rPr>
              <a:t>Kalman</a:t>
            </a:r>
            <a:r>
              <a:rPr lang="en-US" sz="1800" dirty="0">
                <a:solidFill>
                  <a:srgbClr val="000000"/>
                </a:solidFill>
                <a:cs typeface="Arial"/>
              </a:rPr>
              <a:t> fitter for decays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cs typeface="Arial"/>
              </a:rPr>
              <a:t>Evaluation/Analysis </a:t>
            </a:r>
            <a:r>
              <a:rPr lang="en-US" sz="1800" b="0" dirty="0" smtClean="0">
                <a:solidFill>
                  <a:srgbClr val="0000FF"/>
                </a:solidFill>
                <a:cs typeface="Arial"/>
              </a:rPr>
              <a:t>framework </a:t>
            </a:r>
            <a:endParaRPr lang="en-US" sz="1800" b="0" dirty="0" smtClean="0">
              <a:solidFill>
                <a:srgbClr val="0000FF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cs typeface="Arial"/>
              </a:rPr>
              <a:t>Tests </a:t>
            </a:r>
            <a:r>
              <a:rPr lang="en-US" sz="1800" b="0" dirty="0" smtClean="0">
                <a:solidFill>
                  <a:srgbClr val="000000"/>
                </a:solidFill>
                <a:cs typeface="Arial"/>
              </a:rPr>
              <a:t>of new STV tracker, VMC environment</a:t>
            </a:r>
          </a:p>
          <a:p>
            <a:pPr marL="362809" lvl="1" indent="0"/>
            <a:endParaRPr lang="en-US" sz="1800" b="0" dirty="0" smtClean="0">
              <a:solidFill>
                <a:srgbClr val="0000FF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  <a:cs typeface="Arial"/>
              </a:rPr>
              <a:t>‘Online</a:t>
            </a:r>
            <a:r>
              <a:rPr lang="en-US" sz="1800" dirty="0">
                <a:solidFill>
                  <a:srgbClr val="FF0000"/>
                </a:solidFill>
                <a:cs typeface="Arial"/>
              </a:rPr>
              <a:t>’ data format/slow controls/online QA/</a:t>
            </a:r>
            <a:r>
              <a:rPr lang="en-US" sz="1800" dirty="0" err="1">
                <a:solidFill>
                  <a:srgbClr val="FF0000"/>
                </a:solidFill>
                <a:cs typeface="Arial"/>
              </a:rPr>
              <a:t>Db</a:t>
            </a:r>
            <a:r>
              <a:rPr lang="en-US" sz="1800" dirty="0">
                <a:solidFill>
                  <a:srgbClr val="FF0000"/>
                </a:solidFill>
                <a:cs typeface="Arial"/>
              </a:rPr>
              <a:t> considerations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35785" y="1268760"/>
            <a:ext cx="2505814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RED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= On-scope activity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8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42073"/>
            <a:ext cx="8280920" cy="266429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cs typeface="Arial"/>
              </a:rPr>
              <a:t>HFT Geometry model update</a:t>
            </a:r>
          </a:p>
          <a:p>
            <a:pPr marL="0" indent="0"/>
            <a:endParaRPr lang="en-US" sz="1800" dirty="0" smtClean="0">
              <a:solidFill>
                <a:srgbClr val="FF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Arial"/>
              </a:rPr>
              <a:t>Creating the Y2013/14 geometry in </a:t>
            </a:r>
            <a:r>
              <a:rPr lang="en-US" sz="1800" dirty="0" err="1" smtClean="0">
                <a:solidFill>
                  <a:srgbClr val="000000"/>
                </a:solidFill>
                <a:cs typeface="Arial"/>
              </a:rPr>
              <a:t>AgML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 based on Solid-Works Models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Arial"/>
              </a:rPr>
              <a:t>We had an internal </a:t>
            </a:r>
            <a:r>
              <a:rPr lang="en-US" sz="1800" b="1" i="1" dirty="0" smtClean="0">
                <a:solidFill>
                  <a:srgbClr val="000000"/>
                </a:solidFill>
                <a:cs typeface="Arial"/>
              </a:rPr>
              <a:t>review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 in March, working on recommendations </a:t>
            </a:r>
            <a:r>
              <a:rPr lang="en-US" sz="1800" dirty="0" err="1" smtClean="0">
                <a:solidFill>
                  <a:srgbClr val="000000"/>
                </a:solidFill>
                <a:cs typeface="Arial"/>
              </a:rPr>
              <a:t>etc</a:t>
            </a:r>
            <a:endParaRPr lang="en-US" sz="1800" dirty="0" smtClean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cs typeface="Arial"/>
              </a:rPr>
              <a:t>Work on SSD/IST in </a:t>
            </a:r>
            <a:r>
              <a:rPr lang="en-US" sz="1800" dirty="0" smtClean="0">
                <a:solidFill>
                  <a:srgbClr val="0000FF"/>
                </a:solidFill>
                <a:cs typeface="Arial"/>
              </a:rPr>
              <a:t>progress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Arial"/>
              </a:rPr>
              <a:t>Work on details of support structures </a:t>
            </a:r>
            <a:r>
              <a:rPr lang="en-US" sz="1800" dirty="0" err="1" smtClean="0">
                <a:solidFill>
                  <a:srgbClr val="000000"/>
                </a:solidFill>
                <a:cs typeface="Arial"/>
              </a:rPr>
              <a:t>etc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 in </a:t>
            </a:r>
            <a:r>
              <a:rPr lang="en-US" sz="1800" dirty="0" smtClean="0">
                <a:solidFill>
                  <a:srgbClr val="0000FF"/>
                </a:solidFill>
                <a:cs typeface="Arial"/>
              </a:rPr>
              <a:t>progress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Arial"/>
              </a:rPr>
              <a:t>Manpower probably O.K. but we seek more help</a:t>
            </a:r>
            <a:endParaRPr lang="en-US" sz="1800" dirty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endParaRPr lang="en-US" sz="1800" dirty="0" smtClean="0">
              <a:solidFill>
                <a:srgbClr val="000090"/>
              </a:solidFill>
              <a:cs typeface="Arial"/>
            </a:endParaRPr>
          </a:p>
        </p:txBody>
      </p:sp>
      <p:pic>
        <p:nvPicPr>
          <p:cNvPr id="4" name="Picture 3" descr="IDS_lay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" y="3619500"/>
            <a:ext cx="4704576" cy="32385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y2013_support_materia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9" t="29778" r="11222" b="25185"/>
          <a:stretch/>
        </p:blipFill>
        <p:spPr>
          <a:xfrm>
            <a:off x="4788024" y="3233505"/>
            <a:ext cx="4292946" cy="362449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14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526738"/>
            <a:ext cx="4536504" cy="1440160"/>
          </a:xfrm>
        </p:spPr>
        <p:txBody>
          <a:bodyPr/>
          <a:lstStyle/>
          <a:p>
            <a:pPr algn="l"/>
            <a:r>
              <a:rPr lang="en-US" sz="2000" dirty="0" smtClean="0">
                <a:solidFill>
                  <a:srgbClr val="000000"/>
                </a:solidFill>
                <a:effectLst/>
                <a:cs typeface="Arial"/>
              </a:rPr>
              <a:t>PXL sector modeling in GEANT</a:t>
            </a:r>
            <a:r>
              <a:rPr lang="en-US" sz="1800" dirty="0" smtClean="0">
                <a:solidFill>
                  <a:srgbClr val="000000"/>
                </a:solidFill>
                <a:effectLst/>
                <a:cs typeface="Arial"/>
              </a:rPr>
              <a:t/>
            </a:r>
            <a:br>
              <a:rPr lang="en-US" sz="1800" dirty="0" smtClean="0">
                <a:solidFill>
                  <a:srgbClr val="000000"/>
                </a:solidFill>
                <a:effectLst/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effectLst/>
                <a:cs typeface="Arial"/>
              </a:rPr>
              <a:t/>
            </a:r>
            <a:br>
              <a:rPr lang="en-US" sz="1800" dirty="0" smtClean="0">
                <a:solidFill>
                  <a:srgbClr val="000000"/>
                </a:solidFill>
                <a:effectLst/>
                <a:cs typeface="Arial"/>
              </a:rPr>
            </a:br>
            <a:r>
              <a:rPr lang="en-US" sz="1800" dirty="0">
                <a:solidFill>
                  <a:srgbClr val="000000"/>
                </a:solidFill>
                <a:effectLst/>
                <a:cs typeface="Arial"/>
              </a:rPr>
              <a:t>	 </a:t>
            </a:r>
            <a:r>
              <a:rPr lang="en-US" sz="1800" dirty="0" smtClean="0">
                <a:solidFill>
                  <a:srgbClr val="000000"/>
                </a:solidFill>
                <a:effectLst/>
                <a:cs typeface="Arial"/>
              </a:rPr>
              <a:t>- 	detailed work on structure and 		thickness (shape and material)</a:t>
            </a:r>
            <a:br>
              <a:rPr lang="en-US" sz="1800" dirty="0" smtClean="0">
                <a:solidFill>
                  <a:srgbClr val="000000"/>
                </a:solidFill>
                <a:effectLst/>
                <a:cs typeface="Arial"/>
              </a:rPr>
            </a:br>
            <a:r>
              <a:rPr lang="en-US" sz="1800" dirty="0">
                <a:solidFill>
                  <a:srgbClr val="000000"/>
                </a:solidFill>
                <a:effectLst/>
                <a:cs typeface="Arial"/>
              </a:rPr>
              <a:t>	 </a:t>
            </a:r>
            <a:r>
              <a:rPr lang="en-US" sz="1800" dirty="0" smtClean="0">
                <a:solidFill>
                  <a:srgbClr val="000000"/>
                </a:solidFill>
                <a:effectLst/>
                <a:cs typeface="Arial"/>
              </a:rPr>
              <a:t>-	optimization in progress</a:t>
            </a:r>
            <a:endParaRPr lang="en-US" sz="1800" dirty="0">
              <a:solidFill>
                <a:srgbClr val="000000"/>
              </a:solidFill>
              <a:effectLst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4944"/>
            <a:ext cx="5594179" cy="3911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12" y="50428"/>
            <a:ext cx="4419786" cy="2946524"/>
          </a:xfrm>
          <a:prstGeom prst="rect">
            <a:avLst/>
          </a:prstGeom>
        </p:spPr>
      </p:pic>
      <p:pic>
        <p:nvPicPr>
          <p:cNvPr id="7" name="Picture 6" descr="HW_detector_layers_rad_lengt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068960"/>
            <a:ext cx="3563592" cy="37890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 descr="ULT_CABLE-4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5" t="7846" r="39204" b="8110"/>
          <a:stretch/>
        </p:blipFill>
        <p:spPr>
          <a:xfrm rot="5400000">
            <a:off x="2028507" y="347981"/>
            <a:ext cx="734309" cy="457631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84329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5575300" cy="604662"/>
          </a:xfrm>
        </p:spPr>
        <p:txBody>
          <a:bodyPr/>
          <a:lstStyle/>
          <a:p>
            <a:r>
              <a:rPr lang="en-US" dirty="0" smtClean="0">
                <a:effectLst/>
              </a:rPr>
              <a:t>IDS modeling </a:t>
            </a:r>
            <a:endParaRPr lang="en-US" dirty="0">
              <a:effectLst/>
            </a:endParaRPr>
          </a:p>
        </p:txBody>
      </p:sp>
      <p:pic>
        <p:nvPicPr>
          <p:cNvPr id="4" name="Picture 3" descr="y2013_support_materi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37629" r="52171" b="25185"/>
          <a:stretch/>
        </p:blipFill>
        <p:spPr>
          <a:xfrm>
            <a:off x="1055838" y="1189516"/>
            <a:ext cx="6850817" cy="5008954"/>
          </a:xfrm>
          <a:prstGeom prst="rect">
            <a:avLst/>
          </a:prstGeom>
        </p:spPr>
      </p:pic>
      <p:pic>
        <p:nvPicPr>
          <p:cNvPr id="5" name="Picture 4" descr="y2013_support_materi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9" t="29778" r="11222" b="25185"/>
          <a:stretch/>
        </p:blipFill>
        <p:spPr>
          <a:xfrm>
            <a:off x="6090433" y="0"/>
            <a:ext cx="3053567" cy="25781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36457"/>
      </p:ext>
    </p:extLst>
  </p:cSld>
  <p:clrMapOvr>
    <a:masterClrMapping/>
  </p:clrMapOvr>
</p:sld>
</file>

<file path=ppt/theme/theme1.xml><?xml version="1.0" encoding="utf-8"?>
<a:theme xmlns:a="http://schemas.openxmlformats.org/drawingml/2006/main" name="HFT_Meet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HFT_Meeting.potx</Template>
  <TotalTime>4409</TotalTime>
  <Words>1497</Words>
  <Application>Microsoft Macintosh PowerPoint</Application>
  <PresentationFormat>On-screen Show (4:3)</PresentationFormat>
  <Paragraphs>264</Paragraphs>
  <Slides>30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HFT_Meeting</vt:lpstr>
      <vt:lpstr>HFT Software Status </vt:lpstr>
      <vt:lpstr>Outline</vt:lpstr>
      <vt:lpstr>Overview of subsystem</vt:lpstr>
      <vt:lpstr>PowerPoint Presentation</vt:lpstr>
      <vt:lpstr>PowerPoint Presentation</vt:lpstr>
      <vt:lpstr>Areas of activities since CD2/3 (a year ago) </vt:lpstr>
      <vt:lpstr>PowerPoint Presentation</vt:lpstr>
      <vt:lpstr>PXL sector modeling in GEANT    -  detailed work on structure and   thickness (shape and material)   - optimization in progress</vt:lpstr>
      <vt:lpstr>IDS modeling </vt:lpstr>
      <vt:lpstr>MSC modeling </vt:lpstr>
      <vt:lpstr>PowerPoint Presentation</vt:lpstr>
      <vt:lpstr>Sensor’s features for individual pixel coordinates identified  - Need be programmable for automating process  </vt:lpstr>
      <vt:lpstr>PowerPoint Presentation</vt:lpstr>
      <vt:lpstr>PowerPoint Presentation</vt:lpstr>
      <vt:lpstr>PowerPoint Presentation</vt:lpstr>
      <vt:lpstr>BUR results based on full simulations </vt:lpstr>
      <vt:lpstr>PowerPoint Presentation</vt:lpstr>
      <vt:lpstr>PowerPoint Presentation</vt:lpstr>
      <vt:lpstr>Miscellaneous </vt:lpstr>
      <vt:lpstr>PowerPoint Presentation</vt:lpstr>
      <vt:lpstr>Planned work to do </vt:lpstr>
      <vt:lpstr>PowerPoint Presentation</vt:lpstr>
      <vt:lpstr>Schedule/Milestones</vt:lpstr>
      <vt:lpstr>PowerPoint Presentation</vt:lpstr>
      <vt:lpstr>PowerPoint Presentation</vt:lpstr>
      <vt:lpstr>Task Overview and FTE needs</vt:lpstr>
      <vt:lpstr>PowerPoint Presentation</vt:lpstr>
      <vt:lpstr>PowerPoint Presentation</vt:lpstr>
      <vt:lpstr>PowerPoint Presentation</vt:lpstr>
      <vt:lpstr>Summary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flemming videbaek</dc:creator>
  <cp:lastModifiedBy>Spyridon Margetis</cp:lastModifiedBy>
  <cp:revision>62</cp:revision>
  <dcterms:created xsi:type="dcterms:W3CDTF">2010-11-27T15:18:16Z</dcterms:created>
  <dcterms:modified xsi:type="dcterms:W3CDTF">2012-07-09T20:02:37Z</dcterms:modified>
</cp:coreProperties>
</file>