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975" r:id="rId2"/>
    <p:sldMasterId id="2147483988" r:id="rId3"/>
  </p:sldMasterIdLst>
  <p:notesMasterIdLst>
    <p:notesMasterId r:id="rId28"/>
  </p:notesMasterIdLst>
  <p:handoutMasterIdLst>
    <p:handoutMasterId r:id="rId29"/>
  </p:handoutMasterIdLst>
  <p:sldIdLst>
    <p:sldId id="367" r:id="rId4"/>
    <p:sldId id="429" r:id="rId5"/>
    <p:sldId id="434" r:id="rId6"/>
    <p:sldId id="416" r:id="rId7"/>
    <p:sldId id="431" r:id="rId8"/>
    <p:sldId id="433" r:id="rId9"/>
    <p:sldId id="432" r:id="rId10"/>
    <p:sldId id="435" r:id="rId11"/>
    <p:sldId id="436" r:id="rId12"/>
    <p:sldId id="437" r:id="rId13"/>
    <p:sldId id="438" r:id="rId14"/>
    <p:sldId id="439" r:id="rId15"/>
    <p:sldId id="440" r:id="rId16"/>
    <p:sldId id="441" r:id="rId17"/>
    <p:sldId id="442" r:id="rId18"/>
    <p:sldId id="445" r:id="rId19"/>
    <p:sldId id="443" r:id="rId20"/>
    <p:sldId id="444" r:id="rId21"/>
    <p:sldId id="446" r:id="rId22"/>
    <p:sldId id="425" r:id="rId23"/>
    <p:sldId id="449" r:id="rId24"/>
    <p:sldId id="447" r:id="rId25"/>
    <p:sldId id="415" r:id="rId26"/>
    <p:sldId id="428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10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21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31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421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552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2630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19973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6841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5014"/>
    <a:srgbClr val="0D8222"/>
    <a:srgbClr val="FFFF00"/>
    <a:srgbClr val="000099"/>
    <a:srgbClr val="FFFF99"/>
    <a:srgbClr val="FFF5E6"/>
    <a:srgbClr val="F0E0FF"/>
    <a:srgbClr val="E9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54" autoAdjust="0"/>
  </p:normalViewPr>
  <p:slideViewPr>
    <p:cSldViewPr>
      <p:cViewPr>
        <p:scale>
          <a:sx n="100" d="100"/>
          <a:sy n="100" d="100"/>
        </p:scale>
        <p:origin x="-632" y="-152"/>
      </p:cViewPr>
      <p:guideLst>
        <p:guide orient="horz" pos="24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0597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778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1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2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3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42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552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4C8FEFA-80F0-254B-A4FD-0D91AC0FA1AE}" type="slidenum">
              <a:rPr lang="en-US"/>
              <a:pPr/>
              <a:t>4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xfrm>
            <a:off x="3881439" y="8686512"/>
            <a:ext cx="2961154" cy="441614"/>
          </a:xfrm>
          <a:prstGeom prst="rect">
            <a:avLst/>
          </a:prstGeom>
          <a:ln/>
        </p:spPr>
        <p:txBody>
          <a:bodyPr lIns="82058" tIns="41029" rIns="82058" bIns="41029"/>
          <a:lstStyle/>
          <a:p>
            <a:fld id="{4655805B-162A-8D4F-B68A-66C853338E80}" type="slidenum">
              <a:rPr lang="en-US"/>
              <a:pPr/>
              <a:t>5</a:t>
            </a:fld>
            <a:endParaRPr lang="en-US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65650" cy="34242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1" y="4342535"/>
            <a:ext cx="5472673" cy="410007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xfrm>
            <a:off x="3881439" y="8686512"/>
            <a:ext cx="2961154" cy="441614"/>
          </a:xfrm>
          <a:prstGeom prst="rect">
            <a:avLst/>
          </a:prstGeom>
          <a:ln/>
        </p:spPr>
        <p:txBody>
          <a:bodyPr lIns="82058" tIns="41029" rIns="82058" bIns="41029"/>
          <a:lstStyle/>
          <a:p>
            <a:fld id="{A354DCA7-221A-1E40-ADE2-B1A3BFBE07FE}" type="slidenum">
              <a:rPr lang="en-US"/>
              <a:pPr/>
              <a:t>6</a:t>
            </a:fld>
            <a:endParaRPr lang="en-US"/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3738"/>
            <a:ext cx="4560887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1" y="4342535"/>
            <a:ext cx="5472673" cy="410007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xfrm>
            <a:off x="3881439" y="8686512"/>
            <a:ext cx="2961154" cy="441614"/>
          </a:xfrm>
          <a:prstGeom prst="rect">
            <a:avLst/>
          </a:prstGeom>
          <a:ln/>
        </p:spPr>
        <p:txBody>
          <a:bodyPr lIns="82058" tIns="41029" rIns="82058" bIns="41029"/>
          <a:lstStyle/>
          <a:p>
            <a:fld id="{8959A0AF-AD98-F043-861A-520F8C0E0D91}" type="slidenum">
              <a:rPr lang="en-US"/>
              <a:pPr/>
              <a:t>7</a:t>
            </a:fld>
            <a:endParaRPr lang="en-US"/>
          </a:p>
        </p:txBody>
      </p:sp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1" y="4342535"/>
            <a:ext cx="5472673" cy="410007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A51DF329-A9C0-E74F-A296-F52655286E6C}" type="slidenum">
              <a:rPr lang="en-US">
                <a:solidFill>
                  <a:prstClr val="black"/>
                </a:solidFill>
                <a:latin typeface="Helvetica Neue Light" charset="0"/>
                <a:ea typeface="ヒラギノ角ゴ Pro W3" charset="-128"/>
                <a:cs typeface="ヒラギノ角ゴ Pro W3" charset="-128"/>
                <a:sym typeface="Helvetica Neue Light" charset="0"/>
              </a:rPr>
              <a:pPr/>
              <a:t>17</a:t>
            </a:fld>
            <a:endParaRPr lang="en-US">
              <a:solidFill>
                <a:prstClr val="black"/>
              </a:solidFill>
              <a:latin typeface="Helvetica Neue Light" charset="0"/>
              <a:ea typeface="ヒラギノ角ゴ Pro W3" charset="-128"/>
              <a:cs typeface="ヒラギノ角ゴ Pro W3" charset="-128"/>
              <a:sym typeface="Helvetica Neue Light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8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Helvetica Neue Light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4C8FEFA-80F0-254B-A4FD-0D91AC0FA1AE}" type="slidenum">
              <a:rPr lang="en-US"/>
              <a:pPr/>
              <a:t>20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4C8FEFA-80F0-254B-A4FD-0D91AC0FA1AE}" type="slidenum">
              <a:rPr lang="en-US"/>
              <a:pPr/>
              <a:t>23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oleObject" Target="../embeddings/oleObject30.bin"/><Relationship Id="rId5" Type="http://schemas.openxmlformats.org/officeDocument/2006/relationships/oleObject" Target="../embeddings/oleObject31.bin"/><Relationship Id="rId1" Type="http://schemas.openxmlformats.org/officeDocument/2006/relationships/vmlDrawing" Target="../drawings/vmlDrawing11.vml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oleObject" Target="../embeddings/oleObject33.bin"/><Relationship Id="rId5" Type="http://schemas.openxmlformats.org/officeDocument/2006/relationships/oleObject" Target="../embeddings/oleObject34.bin"/><Relationship Id="rId1" Type="http://schemas.openxmlformats.org/officeDocument/2006/relationships/vmlDrawing" Target="../drawings/vmlDrawing12.vml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oleObject" Target="../embeddings/oleObject9.bin"/><Relationship Id="rId5" Type="http://schemas.openxmlformats.org/officeDocument/2006/relationships/oleObject" Target="../embeddings/oleObject10.bin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oleObject" Target="../embeddings/oleObject12.bin"/><Relationship Id="rId5" Type="http://schemas.openxmlformats.org/officeDocument/2006/relationships/oleObject" Target="../embeddings/oleObject13.bin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oleObject" Target="../embeddings/oleObject15.bin"/><Relationship Id="rId5" Type="http://schemas.openxmlformats.org/officeDocument/2006/relationships/oleObject" Target="../embeddings/oleObject16.bin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oleObject" Target="../embeddings/oleObject18.bin"/><Relationship Id="rId5" Type="http://schemas.openxmlformats.org/officeDocument/2006/relationships/oleObject" Target="../embeddings/oleObject19.bin"/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oleObject" Target="../embeddings/oleObject21.bin"/><Relationship Id="rId5" Type="http://schemas.openxmlformats.org/officeDocument/2006/relationships/oleObject" Target="../embeddings/oleObject22.bin"/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oleObject" Target="../embeddings/oleObject24.bin"/><Relationship Id="rId5" Type="http://schemas.openxmlformats.org/officeDocument/2006/relationships/oleObject" Target="../embeddings/oleObject25.bin"/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oleObject" Target="../embeddings/oleObject27.bin"/><Relationship Id="rId5" Type="http://schemas.openxmlformats.org/officeDocument/2006/relationships/oleObject" Target="../embeddings/oleObject28.bin"/><Relationship Id="rId1" Type="http://schemas.openxmlformats.org/officeDocument/2006/relationships/vmlDrawing" Target="../drawings/vmlDrawing10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4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5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6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20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21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22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3AAEA-CCE8-5E49-BC51-45FA2FFB3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44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45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46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D3278-2F6C-344B-A623-16A741C6C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640" indent="0" algn="ctr">
              <a:buNone/>
              <a:defRPr/>
            </a:lvl2pPr>
            <a:lvl3pPr marL="829280" indent="0" algn="ctr">
              <a:buNone/>
              <a:defRPr/>
            </a:lvl3pPr>
            <a:lvl4pPr marL="1243920" indent="0" algn="ctr">
              <a:buNone/>
              <a:defRPr/>
            </a:lvl4pPr>
            <a:lvl5pPr marL="1658560" indent="0" algn="ctr">
              <a:buNone/>
              <a:defRPr/>
            </a:lvl5pPr>
            <a:lvl6pPr marL="2073201" indent="0" algn="ctr">
              <a:buNone/>
              <a:defRPr/>
            </a:lvl6pPr>
            <a:lvl7pPr marL="2487841" indent="0" algn="ctr">
              <a:buNone/>
              <a:defRPr/>
            </a:lvl7pPr>
            <a:lvl8pPr marL="2902481" indent="0" algn="ctr">
              <a:buNone/>
              <a:defRPr/>
            </a:lvl8pPr>
            <a:lvl9pPr marL="331712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64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87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5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640" indent="0">
              <a:buNone/>
              <a:defRPr sz="1600"/>
            </a:lvl2pPr>
            <a:lvl3pPr marL="829280" indent="0">
              <a:buNone/>
              <a:defRPr sz="1500"/>
            </a:lvl3pPr>
            <a:lvl4pPr marL="1243920" indent="0">
              <a:buNone/>
              <a:defRPr sz="1300"/>
            </a:lvl4pPr>
            <a:lvl5pPr marL="1658560" indent="0">
              <a:buNone/>
              <a:defRPr sz="1300"/>
            </a:lvl5pPr>
            <a:lvl6pPr marL="2073201" indent="0">
              <a:buNone/>
              <a:defRPr sz="1300"/>
            </a:lvl6pPr>
            <a:lvl7pPr marL="2487841" indent="0">
              <a:buNone/>
              <a:defRPr sz="1300"/>
            </a:lvl7pPr>
            <a:lvl8pPr marL="2902481" indent="0">
              <a:buNone/>
              <a:defRPr sz="1300"/>
            </a:lvl8pPr>
            <a:lvl9pPr marL="3317121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4500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28"/>
            <a:ext cx="4037760" cy="451055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480" y="1604328"/>
            <a:ext cx="4037760" cy="451055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0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72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37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48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256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3" y="273631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3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9719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8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9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30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1AC4D-0739-984B-8047-6E97FCCB1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3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3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640" indent="0">
              <a:buNone/>
              <a:defRPr sz="2500"/>
            </a:lvl2pPr>
            <a:lvl3pPr marL="829280" indent="0">
              <a:buNone/>
              <a:defRPr sz="2200"/>
            </a:lvl3pPr>
            <a:lvl4pPr marL="1243920" indent="0">
              <a:buNone/>
              <a:defRPr sz="1800"/>
            </a:lvl4pPr>
            <a:lvl5pPr marL="1658560" indent="0">
              <a:buNone/>
              <a:defRPr sz="1800"/>
            </a:lvl5pPr>
            <a:lvl6pPr marL="2073201" indent="0">
              <a:buNone/>
              <a:defRPr sz="1800"/>
            </a:lvl6pPr>
            <a:lvl7pPr marL="2487841" indent="0">
              <a:buNone/>
              <a:defRPr sz="1800"/>
            </a:lvl7pPr>
            <a:lvl8pPr marL="2902481" indent="0">
              <a:buNone/>
              <a:defRPr sz="1800"/>
            </a:lvl8pPr>
            <a:lvl9pPr marL="3317121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3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460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91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6803" y="273631"/>
            <a:ext cx="2053440" cy="584125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3" y="273631"/>
            <a:ext cx="6022080" cy="584125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80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30"/>
            <a:ext cx="8213760" cy="11290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17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683" indent="0" algn="ctr">
              <a:buNone/>
              <a:defRPr/>
            </a:lvl2pPr>
            <a:lvl3pPr marL="829366" indent="0" algn="ctr">
              <a:buNone/>
              <a:defRPr/>
            </a:lvl3pPr>
            <a:lvl4pPr marL="1244049" indent="0" algn="ctr">
              <a:buNone/>
              <a:defRPr/>
            </a:lvl4pPr>
            <a:lvl5pPr marL="1658732" indent="0" algn="ctr">
              <a:buNone/>
              <a:defRPr/>
            </a:lvl5pPr>
            <a:lvl6pPr marL="2073416" indent="0" algn="ctr">
              <a:buNone/>
              <a:defRPr/>
            </a:lvl6pPr>
            <a:lvl7pPr marL="2488099" indent="0" algn="ctr">
              <a:buNone/>
              <a:defRPr/>
            </a:lvl7pPr>
            <a:lvl8pPr marL="2902782" indent="0" algn="ctr">
              <a:buNone/>
              <a:defRPr/>
            </a:lvl8pPr>
            <a:lvl9pPr marL="33174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64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872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4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683" indent="0">
              <a:buNone/>
              <a:defRPr sz="1600"/>
            </a:lvl2pPr>
            <a:lvl3pPr marL="829366" indent="0">
              <a:buNone/>
              <a:defRPr sz="1500"/>
            </a:lvl3pPr>
            <a:lvl4pPr marL="1244049" indent="0">
              <a:buNone/>
              <a:defRPr sz="1300"/>
            </a:lvl4pPr>
            <a:lvl5pPr marL="1658732" indent="0">
              <a:buNone/>
              <a:defRPr sz="1300"/>
            </a:lvl5pPr>
            <a:lvl6pPr marL="2073416" indent="0">
              <a:buNone/>
              <a:defRPr sz="1300"/>
            </a:lvl6pPr>
            <a:lvl7pPr marL="2488099" indent="0">
              <a:buNone/>
              <a:defRPr sz="1300"/>
            </a:lvl7pPr>
            <a:lvl8pPr marL="2902782" indent="0">
              <a:buNone/>
              <a:defRPr sz="1300"/>
            </a:lvl8pPr>
            <a:lvl9pPr marL="331746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4500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28"/>
            <a:ext cx="4037760" cy="451055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480" y="1604328"/>
            <a:ext cx="4037760" cy="451055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0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71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83" indent="0">
              <a:buNone/>
              <a:defRPr sz="1800" b="1"/>
            </a:lvl2pPr>
            <a:lvl3pPr marL="829366" indent="0">
              <a:buNone/>
              <a:defRPr sz="1600" b="1"/>
            </a:lvl3pPr>
            <a:lvl4pPr marL="1244049" indent="0">
              <a:buNone/>
              <a:defRPr sz="1500" b="1"/>
            </a:lvl4pPr>
            <a:lvl5pPr marL="1658732" indent="0">
              <a:buNone/>
              <a:defRPr sz="1500" b="1"/>
            </a:lvl5pPr>
            <a:lvl6pPr marL="2073416" indent="0">
              <a:buNone/>
              <a:defRPr sz="1500" b="1"/>
            </a:lvl6pPr>
            <a:lvl7pPr marL="2488099" indent="0">
              <a:buNone/>
              <a:defRPr sz="1500" b="1"/>
            </a:lvl7pPr>
            <a:lvl8pPr marL="2902782" indent="0">
              <a:buNone/>
              <a:defRPr sz="1500" b="1"/>
            </a:lvl8pPr>
            <a:lvl9pPr marL="3317465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83" indent="0">
              <a:buNone/>
              <a:defRPr sz="1800" b="1"/>
            </a:lvl2pPr>
            <a:lvl3pPr marL="829366" indent="0">
              <a:buNone/>
              <a:defRPr sz="1600" b="1"/>
            </a:lvl3pPr>
            <a:lvl4pPr marL="1244049" indent="0">
              <a:buNone/>
              <a:defRPr sz="1500" b="1"/>
            </a:lvl4pPr>
            <a:lvl5pPr marL="1658732" indent="0">
              <a:buNone/>
              <a:defRPr sz="1500" b="1"/>
            </a:lvl5pPr>
            <a:lvl6pPr marL="2073416" indent="0">
              <a:buNone/>
              <a:defRPr sz="1500" b="1"/>
            </a:lvl6pPr>
            <a:lvl7pPr marL="2488099" indent="0">
              <a:buNone/>
              <a:defRPr sz="1500" b="1"/>
            </a:lvl7pPr>
            <a:lvl8pPr marL="2902782" indent="0">
              <a:buNone/>
              <a:defRPr sz="1500" b="1"/>
            </a:lvl8pPr>
            <a:lvl9pPr marL="3317465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372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48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3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4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573B9-D3FB-C244-AADE-D7A237F16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256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2" y="273630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2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683" indent="0">
              <a:buNone/>
              <a:defRPr sz="1100"/>
            </a:lvl2pPr>
            <a:lvl3pPr marL="829366" indent="0">
              <a:buNone/>
              <a:defRPr sz="900"/>
            </a:lvl3pPr>
            <a:lvl4pPr marL="1244049" indent="0">
              <a:buNone/>
              <a:defRPr sz="800"/>
            </a:lvl4pPr>
            <a:lvl5pPr marL="1658732" indent="0">
              <a:buNone/>
              <a:defRPr sz="800"/>
            </a:lvl5pPr>
            <a:lvl6pPr marL="2073416" indent="0">
              <a:buNone/>
              <a:defRPr sz="800"/>
            </a:lvl6pPr>
            <a:lvl7pPr marL="2488099" indent="0">
              <a:buNone/>
              <a:defRPr sz="800"/>
            </a:lvl7pPr>
            <a:lvl8pPr marL="2902782" indent="0">
              <a:buNone/>
              <a:defRPr sz="800"/>
            </a:lvl8pPr>
            <a:lvl9pPr marL="331746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97198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2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2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683" indent="0">
              <a:buNone/>
              <a:defRPr sz="2500"/>
            </a:lvl2pPr>
            <a:lvl3pPr marL="829366" indent="0">
              <a:buNone/>
              <a:defRPr sz="2200"/>
            </a:lvl3pPr>
            <a:lvl4pPr marL="1244049" indent="0">
              <a:buNone/>
              <a:defRPr sz="1800"/>
            </a:lvl4pPr>
            <a:lvl5pPr marL="1658732" indent="0">
              <a:buNone/>
              <a:defRPr sz="1800"/>
            </a:lvl5pPr>
            <a:lvl6pPr marL="2073416" indent="0">
              <a:buNone/>
              <a:defRPr sz="1800"/>
            </a:lvl6pPr>
            <a:lvl7pPr marL="2488099" indent="0">
              <a:buNone/>
              <a:defRPr sz="1800"/>
            </a:lvl7pPr>
            <a:lvl8pPr marL="2902782" indent="0">
              <a:buNone/>
              <a:defRPr sz="1800"/>
            </a:lvl8pPr>
            <a:lvl9pPr marL="3317465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2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683" indent="0">
              <a:buNone/>
              <a:defRPr sz="1100"/>
            </a:lvl2pPr>
            <a:lvl3pPr marL="829366" indent="0">
              <a:buNone/>
              <a:defRPr sz="900"/>
            </a:lvl3pPr>
            <a:lvl4pPr marL="1244049" indent="0">
              <a:buNone/>
              <a:defRPr sz="800"/>
            </a:lvl4pPr>
            <a:lvl5pPr marL="1658732" indent="0">
              <a:buNone/>
              <a:defRPr sz="800"/>
            </a:lvl5pPr>
            <a:lvl6pPr marL="2073416" indent="0">
              <a:buNone/>
              <a:defRPr sz="800"/>
            </a:lvl6pPr>
            <a:lvl7pPr marL="2488099" indent="0">
              <a:buNone/>
              <a:defRPr sz="800"/>
            </a:lvl7pPr>
            <a:lvl8pPr marL="2902782" indent="0">
              <a:buNone/>
              <a:defRPr sz="800"/>
            </a:lvl8pPr>
            <a:lvl9pPr marL="331746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4605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91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6802" y="273630"/>
            <a:ext cx="2053440" cy="584125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2" y="273630"/>
            <a:ext cx="6022080" cy="584125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807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13760" cy="11290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17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76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77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78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1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AD54C-26E4-1149-AD66-5B964545C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0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1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2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F2A36-4459-CB41-8D36-CB03AEDA6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24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25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26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71CF5-9CC1-A442-B6F0-FFA50AAE1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8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9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50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E1DB2-E436-114C-BB6C-60A34271D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3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4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820EE-628E-4041-919D-2F9BDDDE3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96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97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98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21044-B7E1-0B4A-ABF7-178C34404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04802"/>
            <a:ext cx="6705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1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400800"/>
            <a:ext cx="1371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fld id="{457A2924-550F-A844-B488-20E48614E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latin typeface="Helvetica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r:id="rId14" imgW="0" imgH="0" progId="PowerPoint.Show.8">
                  <p:embed/>
                </p:oleObj>
              </mc:Choice>
              <mc:Fallback>
                <p:oleObj r:id="rId14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10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6pPr>
      <a:lvl7pPr marL="91421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7pPr>
      <a:lvl8pPr marL="137131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8pPr>
      <a:lvl9pPr marL="1828421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0000"/>
          </a:solidFill>
          <a:latin typeface="+mn-lt"/>
          <a:ea typeface="ＭＳ Ｐゴシック" charset="-128"/>
          <a:cs typeface="ＭＳ Ｐゴシック" charset="-128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rgbClr val="000099"/>
          </a:solidFill>
          <a:latin typeface="+mn-lt"/>
          <a:ea typeface="ＭＳ Ｐゴシック" charset="-128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07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18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28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39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56480" y="6247378"/>
            <a:ext cx="2119680" cy="4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27" tIns="41464" rIns="82927" bIns="41464" anchor="ctr"/>
          <a:lstStyle/>
          <a:p>
            <a:pPr defTabSz="41464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1800" smtClean="0">
              <a:solidFill>
                <a:srgbClr val="FFFFFF"/>
              </a:solidFill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127680" y="6247378"/>
            <a:ext cx="2888640" cy="4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27" tIns="41464" rIns="82927" bIns="41464" anchor="ctr"/>
          <a:lstStyle/>
          <a:p>
            <a:pPr defTabSz="41464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1800" smtClean="0">
              <a:solidFill>
                <a:srgbClr val="FFFFFF"/>
              </a:solidFill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30"/>
            <a:ext cx="8213760" cy="112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8"/>
            <a:ext cx="8213760" cy="451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5466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</p:sldLayoutIdLst>
  <p:txStyles>
    <p:titleStyle>
      <a:lvl1pPr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marL="673790" indent="-259151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2pPr>
      <a:lvl3pPr marL="1036599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3pPr>
      <a:lvl4pPr marL="1451240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4pPr>
      <a:lvl5pPr marL="1865880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5pPr>
      <a:lvl6pPr marL="2280522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6pPr>
      <a:lvl7pPr marL="2695161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7pPr>
      <a:lvl8pPr marL="3109802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8pPr>
      <a:lvl9pPr marL="3524441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10981" indent="-310981" algn="l" defTabSz="414640" rtl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790" indent="-259151" algn="l" defTabSz="414640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6599" indent="-207320" algn="l" defTabSz="414640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1240" indent="-207320" algn="l" defTabSz="414640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865880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80522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5161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09802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4441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64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28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92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56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20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84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48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12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56480" y="6247377"/>
            <a:ext cx="2119680" cy="4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1468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1800" smtClean="0">
              <a:solidFill>
                <a:srgbClr val="FFFFFF"/>
              </a:solidFill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127680" y="6247377"/>
            <a:ext cx="2888640" cy="4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14683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1800" smtClean="0">
              <a:solidFill>
                <a:srgbClr val="FFFFFF"/>
              </a:solidFill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29"/>
            <a:ext cx="8213760" cy="112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8"/>
            <a:ext cx="8213760" cy="451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5469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</p:sldLayoutIdLst>
  <p:txStyles>
    <p:titleStyle>
      <a:lvl1pPr algn="ctr" defTabSz="41468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marL="673860" indent="-259178" algn="ctr" defTabSz="41468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2pPr>
      <a:lvl3pPr marL="1036707" indent="-207341" algn="ctr" defTabSz="41468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3pPr>
      <a:lvl4pPr marL="1451391" indent="-207341" algn="ctr" defTabSz="41468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4pPr>
      <a:lvl5pPr marL="1866074" indent="-207341" algn="ctr" defTabSz="41468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5pPr>
      <a:lvl6pPr marL="2280758" indent="-207341" algn="ctr" defTabSz="41468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6pPr>
      <a:lvl7pPr marL="2695440" indent="-207341" algn="ctr" defTabSz="41468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7pPr>
      <a:lvl8pPr marL="3110124" indent="-207341" algn="ctr" defTabSz="41468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8pPr>
      <a:lvl9pPr marL="3524806" indent="-207341" algn="ctr" defTabSz="41468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11013" indent="-311013" algn="l" defTabSz="414683" rtl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860" indent="-259178" algn="l" defTabSz="414683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6707" indent="-207341" algn="l" defTabSz="414683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1391" indent="-207341" algn="l" defTabSz="414683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866074" indent="-207341" algn="l" defTabSz="414683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80758" indent="-207341" algn="l" defTabSz="414683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5440" indent="-207341" algn="l" defTabSz="414683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10124" indent="-207341" algn="l" defTabSz="414683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4806" indent="-207341" algn="l" defTabSz="414683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6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683" algn="l" defTabSz="4146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366" algn="l" defTabSz="4146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049" algn="l" defTabSz="4146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732" algn="l" defTabSz="4146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416" algn="l" defTabSz="4146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099" algn="l" defTabSz="4146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782" algn="l" defTabSz="4146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465" algn="l" defTabSz="4146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/>
          <a:lstStyle/>
          <a:p>
            <a:r>
              <a:rPr lang="en-US" sz="4000" dirty="0">
                <a:solidFill>
                  <a:srgbClr val="0000FF"/>
                </a:solidFill>
              </a:rPr>
              <a:t>Software Update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0400"/>
            <a:ext cx="6400800" cy="685800"/>
          </a:xfrm>
        </p:spPr>
        <p:txBody>
          <a:bodyPr/>
          <a:lstStyle/>
          <a:p>
            <a:r>
              <a:rPr lang="en-US" smtClean="0">
                <a:solidFill>
                  <a:srgbClr val="0000FF"/>
                </a:solidFill>
              </a:rPr>
              <a:t> S. Margetis, KSU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152400" y="6581777"/>
            <a:ext cx="26507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omic Sans MS" charset="0"/>
              </a:rPr>
              <a:t>TC-f2f, September 28, 2011, BNL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391400" y="6400800"/>
            <a:ext cx="1371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" name="Picture 1" descr="Survey-Pla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25" b="33148"/>
          <a:stretch/>
        </p:blipFill>
        <p:spPr>
          <a:xfrm>
            <a:off x="251520" y="476672"/>
            <a:ext cx="8640960" cy="544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23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0" y="6400800"/>
            <a:ext cx="1905000" cy="457200"/>
          </a:xfrm>
          <a:prstGeom prst="rect">
            <a:avLst/>
          </a:prstGeom>
          <a:noFill/>
          <a:ln w="9525"/>
        </p:spPr>
        <p:txBody>
          <a:bodyPr/>
          <a:lstStyle/>
          <a:p>
            <a:pPr algn="l"/>
            <a:fld id="{8BD4DE42-4CFD-EF4E-9CDE-74FF1A5F6D7B}" type="slidenum">
              <a:rPr lang="en-US" sz="800" b="1">
                <a:latin typeface="Helvetica" charset="0"/>
              </a:rPr>
              <a:pPr algn="l"/>
              <a:t>11</a:t>
            </a:fld>
            <a:endParaRPr lang="en-US" sz="800" b="1">
              <a:latin typeface="Helvetica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76200"/>
            <a:ext cx="7620000" cy="472480"/>
          </a:xfrm>
        </p:spPr>
        <p:txBody>
          <a:bodyPr/>
          <a:lstStyle/>
          <a:p>
            <a:r>
              <a:rPr lang="en-US" sz="2800" dirty="0" smtClean="0"/>
              <a:t>Development </a:t>
            </a:r>
            <a:r>
              <a:rPr lang="en-US" sz="2800" dirty="0"/>
              <a:t>of spatial </a:t>
            </a:r>
            <a:r>
              <a:rPr lang="en-US" sz="2800" dirty="0" smtClean="0"/>
              <a:t>map-Tools (2)</a:t>
            </a:r>
            <a:endParaRPr lang="en-US" sz="2800" dirty="0"/>
          </a:p>
        </p:txBody>
      </p:sp>
      <p:pic>
        <p:nvPicPr>
          <p:cNvPr id="25604" name="Picture 3" descr="IMG_19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692696"/>
            <a:ext cx="3831378" cy="302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IMG_19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933825"/>
            <a:ext cx="3656012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211959" y="1340768"/>
            <a:ext cx="482453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latin typeface="Calibri" charset="0"/>
              </a:rPr>
              <a:t>ZEISS: touch </a:t>
            </a:r>
            <a:r>
              <a:rPr lang="en-US" sz="2400" dirty="0">
                <a:latin typeface="Calibri" charset="0"/>
              </a:rPr>
              <a:t>probe 2-3 </a:t>
            </a:r>
            <a:r>
              <a:rPr lang="en-US" sz="2400" dirty="0">
                <a:latin typeface="Calibri" charset="0"/>
                <a:sym typeface="Symbol" charset="2"/>
              </a:rPr>
              <a:t>m (xyz) and</a:t>
            </a:r>
          </a:p>
          <a:p>
            <a:r>
              <a:rPr lang="en-US" sz="2400" dirty="0">
                <a:latin typeface="Calibri" charset="0"/>
                <a:sym typeface="Symbol" charset="2"/>
              </a:rPr>
              <a:t>visual 2-3 </a:t>
            </a:r>
            <a:r>
              <a:rPr lang="en-US" sz="2400" dirty="0" err="1">
                <a:latin typeface="Calibri" charset="0"/>
                <a:sym typeface="Symbol" charset="2"/>
              </a:rPr>
              <a:t>m</a:t>
            </a:r>
            <a:r>
              <a:rPr lang="en-US" sz="2400" dirty="0">
                <a:latin typeface="Calibri" charset="0"/>
                <a:sym typeface="Symbol" charset="2"/>
              </a:rPr>
              <a:t> (</a:t>
            </a:r>
            <a:r>
              <a:rPr lang="en-US" sz="2400" dirty="0" err="1">
                <a:latin typeface="Calibri" charset="0"/>
                <a:sym typeface="Symbol" charset="2"/>
              </a:rPr>
              <a:t>xy</a:t>
            </a:r>
            <a:r>
              <a:rPr lang="en-US" sz="2400" dirty="0">
                <a:latin typeface="Calibri" charset="0"/>
                <a:sym typeface="Symbol" charset="2"/>
              </a:rPr>
              <a:t>) 50 </a:t>
            </a:r>
            <a:r>
              <a:rPr lang="en-US" sz="2400" dirty="0" err="1">
                <a:latin typeface="Calibri" charset="0"/>
                <a:sym typeface="Symbol" charset="2"/>
              </a:rPr>
              <a:t>m</a:t>
            </a:r>
            <a:r>
              <a:rPr lang="en-US" sz="2400" dirty="0">
                <a:latin typeface="Calibri" charset="0"/>
                <a:sym typeface="Symbol" charset="2"/>
              </a:rPr>
              <a:t> (</a:t>
            </a:r>
            <a:r>
              <a:rPr lang="en-US" sz="2400" dirty="0" err="1">
                <a:latin typeface="Calibri" charset="0"/>
                <a:sym typeface="Symbol" charset="2"/>
              </a:rPr>
              <a:t>z</a:t>
            </a:r>
            <a:r>
              <a:rPr lang="en-US" sz="2400" dirty="0">
                <a:latin typeface="Calibri" charset="0"/>
                <a:sym typeface="Symbol" charset="2"/>
              </a:rPr>
              <a:t>)</a:t>
            </a:r>
            <a:r>
              <a:rPr lang="en-US" sz="2400" b="1" dirty="0">
                <a:latin typeface="Calibri" charset="0"/>
                <a:sym typeface="Symbol" charset="2"/>
              </a:rPr>
              <a:t> </a:t>
            </a:r>
          </a:p>
          <a:p>
            <a:endParaRPr lang="en-US" sz="2400" b="1" dirty="0">
              <a:latin typeface="Calibri" charset="0"/>
              <a:sym typeface="Symbol" charset="2"/>
            </a:endParaRPr>
          </a:p>
          <a:p>
            <a:r>
              <a:rPr lang="en-US" sz="2400" dirty="0">
                <a:latin typeface="Calibri" charset="0"/>
                <a:sym typeface="Symbol" charset="2"/>
              </a:rPr>
              <a:t>active volume: </a:t>
            </a:r>
            <a:r>
              <a:rPr lang="en-US" sz="2400" dirty="0" smtClean="0">
                <a:latin typeface="Calibri" charset="0"/>
                <a:sym typeface="Symbol" charset="2"/>
              </a:rPr>
              <a:t>huge (SSD/IST)</a:t>
            </a:r>
            <a:endParaRPr lang="en-US" sz="2400" dirty="0">
              <a:latin typeface="Calibri" charset="0"/>
              <a:sym typeface="Symbol" charset="2"/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4211960" y="3766388"/>
            <a:ext cx="462833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latin typeface="Calibri" charset="0"/>
              </a:rPr>
              <a:t>VIEW-300:visual </a:t>
            </a:r>
            <a:r>
              <a:rPr lang="en-US" sz="2400" dirty="0">
                <a:latin typeface="Calibri" charset="0"/>
              </a:rPr>
              <a:t>sub micron</a:t>
            </a:r>
            <a:r>
              <a:rPr lang="en-US" sz="2400" dirty="0">
                <a:latin typeface="Calibri" charset="0"/>
                <a:sym typeface="Symbol" charset="2"/>
              </a:rPr>
              <a:t> (xyz) </a:t>
            </a:r>
            <a:r>
              <a:rPr lang="en-US" sz="2400" dirty="0" smtClean="0">
                <a:latin typeface="Calibri" charset="0"/>
                <a:sym typeface="Symbol" charset="2"/>
              </a:rPr>
              <a:t>repeatability </a:t>
            </a:r>
            <a:r>
              <a:rPr lang="en-US" sz="2400" dirty="0" smtClean="0">
                <a:latin typeface="Calibri" charset="0"/>
              </a:rPr>
              <a:t>5 </a:t>
            </a:r>
            <a:r>
              <a:rPr lang="en-US" sz="2400" dirty="0">
                <a:latin typeface="Calibri" charset="0"/>
                <a:sym typeface="Symbol" charset="2"/>
              </a:rPr>
              <a:t>m accuracy over active volume</a:t>
            </a:r>
          </a:p>
          <a:p>
            <a:endParaRPr lang="en-US" sz="2400" dirty="0">
              <a:latin typeface="Calibri" charset="0"/>
              <a:sym typeface="Symbol" charset="2"/>
            </a:endParaRPr>
          </a:p>
          <a:p>
            <a:r>
              <a:rPr lang="en-US" sz="2400" dirty="0">
                <a:latin typeface="Calibri" charset="0"/>
                <a:sym typeface="Symbol" charset="2"/>
              </a:rPr>
              <a:t>no touch </a:t>
            </a:r>
            <a:r>
              <a:rPr lang="en-US" sz="2400" dirty="0" smtClean="0">
                <a:latin typeface="Calibri" charset="0"/>
                <a:sym typeface="Symbol" charset="2"/>
              </a:rPr>
              <a:t>probe (coming!)</a:t>
            </a:r>
            <a:endParaRPr lang="en-US" sz="2400" dirty="0">
              <a:latin typeface="Calibri" charset="0"/>
              <a:sym typeface="Symbol" charset="2"/>
            </a:endParaRPr>
          </a:p>
          <a:p>
            <a:endParaRPr lang="en-US" sz="2400" dirty="0">
              <a:latin typeface="Calibri" charset="0"/>
              <a:sym typeface="Symbol" charset="2"/>
            </a:endParaRPr>
          </a:p>
          <a:p>
            <a:r>
              <a:rPr lang="en-US" sz="2400" dirty="0">
                <a:latin typeface="Calibri" charset="0"/>
                <a:sym typeface="Symbol" charset="2"/>
              </a:rPr>
              <a:t>active volume: </a:t>
            </a:r>
          </a:p>
          <a:p>
            <a:r>
              <a:rPr lang="en-US" sz="2400" dirty="0">
                <a:latin typeface="Calibri" charset="0"/>
                <a:sym typeface="Symbol" charset="2"/>
              </a:rPr>
              <a:t>30 in X 30 in X 12 </a:t>
            </a:r>
            <a:r>
              <a:rPr lang="en-US" sz="2400" dirty="0" smtClean="0">
                <a:latin typeface="Calibri" charset="0"/>
                <a:sym typeface="Symbol" charset="2"/>
              </a:rPr>
              <a:t>in (PXL)</a:t>
            </a:r>
            <a:endParaRPr lang="en-US" sz="2400" dirty="0">
              <a:latin typeface="Calibri" charset="0"/>
              <a:sym typeface="Symbol" charset="2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107504" y="3814440"/>
            <a:ext cx="878497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871736" y="448816"/>
            <a:ext cx="7444680" cy="747936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We want something like this with the chips glued 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on and measured in new machine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27651" name="Content Placeholder 4" descr="HFT 6 Face Tube Vertica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750" r="-13750"/>
          <a:stretch>
            <a:fillRect/>
          </a:stretch>
        </p:blipFill>
        <p:spPr>
          <a:xfrm>
            <a:off x="683568" y="1737320"/>
            <a:ext cx="7772400" cy="4572000"/>
          </a:xfrm>
        </p:spPr>
      </p:pic>
      <p:sp>
        <p:nvSpPr>
          <p:cNvPr id="2765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391400" y="6400800"/>
            <a:ext cx="1371600" cy="457200"/>
          </a:xfrm>
          <a:prstGeom prst="rect">
            <a:avLst/>
          </a:prstGeom>
          <a:noFill/>
        </p:spPr>
        <p:txBody>
          <a:bodyPr/>
          <a:lstStyle/>
          <a:p>
            <a:fld id="{D02CCD90-A2E8-7148-8750-57FF75EB9C8B}" type="slidenum">
              <a:rPr lang="en-US" smtClean="0">
                <a:latin typeface="Times New Roman" charset="0"/>
              </a:rPr>
              <a:pPr/>
              <a:t>12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/>
          <a:srcRect b="220"/>
          <a:stretch/>
        </p:blipFill>
        <p:spPr bwMode="auto">
          <a:xfrm>
            <a:off x="68263" y="228600"/>
            <a:ext cx="8731250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391400" y="6400800"/>
            <a:ext cx="1371600" cy="457200"/>
          </a:xfrm>
          <a:prstGeom prst="rect">
            <a:avLst/>
          </a:prstGeom>
          <a:noFill/>
        </p:spPr>
        <p:txBody>
          <a:bodyPr/>
          <a:lstStyle/>
          <a:p>
            <a:fld id="{1C26E777-7BDE-D246-B624-7DD6C0A09034}" type="slidenum">
              <a:rPr lang="en-US" smtClean="0">
                <a:latin typeface="Times New Roman" charset="0"/>
              </a:rPr>
              <a:pPr/>
              <a:t>13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066800"/>
            <a:ext cx="665003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990600" y="192088"/>
            <a:ext cx="5715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Prototype fixture</a:t>
            </a:r>
            <a:r>
              <a:rPr lang="en-US" sz="1800" dirty="0" smtClean="0">
                <a:solidFill>
                  <a:srgbClr val="000000"/>
                </a:solidFill>
                <a:latin typeface="Calibri" charset="0"/>
              </a:rPr>
              <a:t>…also </a:t>
            </a: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used for supporting half cylinder for CMM mapping of </a:t>
            </a:r>
            <a:r>
              <a:rPr lang="en-US" sz="1800" dirty="0" smtClean="0">
                <a:solidFill>
                  <a:srgbClr val="000000"/>
                </a:solidFill>
                <a:latin typeface="Calibri" charset="0"/>
              </a:rPr>
              <a:t>PIXEL </a:t>
            </a: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surfaces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391400" y="6400800"/>
            <a:ext cx="1371600" cy="457200"/>
          </a:xfrm>
          <a:prstGeom prst="rect">
            <a:avLst/>
          </a:prstGeom>
          <a:noFill/>
        </p:spPr>
        <p:txBody>
          <a:bodyPr/>
          <a:lstStyle/>
          <a:p>
            <a:fld id="{2B710397-D356-C547-8F2F-FBBAACAAB985}" type="slidenum">
              <a:rPr lang="en-US" smtClean="0">
                <a:solidFill>
                  <a:srgbClr val="000000"/>
                </a:solidFill>
                <a:latin typeface="Times New Roman" charset="0"/>
              </a:rPr>
              <a:pPr/>
              <a:t>14</a:t>
            </a:fld>
            <a:endParaRPr lang="en-US" smtClean="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31"/>
            <a:ext cx="8213760" cy="491074"/>
          </a:xfrm>
        </p:spPr>
        <p:txBody>
          <a:bodyPr/>
          <a:lstStyle/>
          <a:p>
            <a:pPr algn="l"/>
            <a:r>
              <a:rPr lang="en-US" sz="2400" dirty="0" smtClean="0">
                <a:latin typeface="Comic Sans MS"/>
                <a:cs typeface="Comic Sans MS"/>
              </a:rPr>
              <a:t>Summary (partial) 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077200" cy="4968552"/>
          </a:xfrm>
        </p:spPr>
        <p:txBody>
          <a:bodyPr/>
          <a:lstStyle/>
          <a:p>
            <a:pPr marL="757539" lvl="1" indent="-342900">
              <a:buFont typeface="Arial"/>
              <a:buChar char="•"/>
            </a:pPr>
            <a:endParaRPr lang="en-US" sz="2000" b="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We are pretty familiar with the ZEISS machine and its measurements.</a:t>
            </a:r>
          </a:p>
          <a:p>
            <a:pPr marL="757539" lvl="1" indent="-342900">
              <a:buFont typeface="Arial"/>
              <a:buChar char="•"/>
            </a:pPr>
            <a:r>
              <a:rPr lang="en-US" sz="20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We still need to streamline the data translation code and put it in a final (CVS) place</a:t>
            </a:r>
          </a:p>
          <a:p>
            <a:pPr marL="757539" lvl="1" indent="-342900">
              <a:buFont typeface="Arial"/>
              <a:buChar char="•"/>
            </a:pPr>
            <a:r>
              <a:rPr lang="en-US" sz="20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The SSD/IST survey straightforward, but it has to happen sometime in the next 1-1.5 years.</a:t>
            </a:r>
          </a:p>
          <a:p>
            <a:pPr marL="757539" lvl="1" indent="-342900">
              <a:buFont typeface="Arial"/>
              <a:buChar char="•"/>
            </a:pPr>
            <a:endParaRPr lang="en-US" sz="2000" b="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We are about to start playing with the VIEW 3000</a:t>
            </a:r>
          </a:p>
          <a:p>
            <a:pPr marL="705709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Needs to happen before the end of the year</a:t>
            </a:r>
            <a:endParaRPr lang="en-US" sz="2000" b="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endParaRPr lang="en-US" sz="2400" b="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Manpower involved is still thin but finite.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5776" y="2708920"/>
            <a:ext cx="4104456" cy="720080"/>
          </a:xfrm>
        </p:spPr>
        <p:txBody>
          <a:bodyPr/>
          <a:lstStyle/>
          <a:p>
            <a:pPr marL="0" indent="0"/>
            <a:r>
              <a:rPr lang="en-US" sz="20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     </a:t>
            </a:r>
            <a:r>
              <a:rPr lang="en-US" sz="24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Geometry Model Update</a:t>
            </a:r>
          </a:p>
        </p:txBody>
      </p:sp>
    </p:spTree>
    <p:extLst>
      <p:ext uri="{BB962C8B-B14F-4D97-AF65-F5344CB8AC3E}">
        <p14:creationId xmlns:p14="http://schemas.microsoft.com/office/powerpoint/2010/main" val="3472435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83968" y="1846287"/>
            <a:ext cx="4525963" cy="4391025"/>
          </a:xfrm>
        </p:spPr>
      </p:pic>
      <p:sp>
        <p:nvSpPr>
          <p:cNvPr id="15363" name="Line 9"/>
          <p:cNvSpPr>
            <a:spLocks noChangeShapeType="1"/>
          </p:cNvSpPr>
          <p:nvPr/>
        </p:nvSpPr>
        <p:spPr bwMode="auto">
          <a:xfrm flipH="1" flipV="1">
            <a:off x="3779912" y="3933056"/>
            <a:ext cx="1584176" cy="21602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stealth" w="med" len="med"/>
            <a:tailEnd/>
          </a:ln>
        </p:spPr>
        <p:txBody>
          <a:bodyPr lIns="82296" tIns="41148" rIns="82296" bIns="41148">
            <a:prstTxWarp prst="textNoShape">
              <a:avLst/>
            </a:prstTxWarp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364" name="Text Box 21"/>
          <p:cNvSpPr txBox="1">
            <a:spLocks/>
          </p:cNvSpPr>
          <p:nvPr/>
        </p:nvSpPr>
        <p:spPr bwMode="auto">
          <a:xfrm>
            <a:off x="7464425" y="68263"/>
            <a:ext cx="1705721" cy="3600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82296" tIns="41148" rIns="82296" bIns="41148">
            <a:prstTxWarp prst="textNoShape">
              <a:avLst/>
            </a:prstTxWarp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</a:rPr>
              <a:t>SSD+ </a:t>
            </a:r>
            <a:r>
              <a:rPr lang="en-US" sz="1800" dirty="0">
                <a:solidFill>
                  <a:prstClr val="black"/>
                </a:solidFill>
                <a:latin typeface="Arial"/>
              </a:rPr>
              <a:t>R=</a:t>
            </a:r>
            <a:r>
              <a:rPr lang="en-US" sz="1800" dirty="0" smtClean="0">
                <a:solidFill>
                  <a:prstClr val="black"/>
                </a:solidFill>
                <a:latin typeface="Arial"/>
              </a:rPr>
              <a:t>22cm</a:t>
            </a: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365" name="Text Box 22"/>
          <p:cNvSpPr txBox="1">
            <a:spLocks/>
          </p:cNvSpPr>
          <p:nvPr/>
        </p:nvSpPr>
        <p:spPr bwMode="auto">
          <a:xfrm>
            <a:off x="611560" y="5373216"/>
            <a:ext cx="1363663" cy="36036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82296" tIns="41148" rIns="82296" bIns="41148">
            <a:prstTxWarp prst="textNoShape">
              <a:avLst/>
            </a:prstTxWarp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IST R=14cm</a:t>
            </a:r>
          </a:p>
        </p:txBody>
      </p:sp>
      <p:sp>
        <p:nvSpPr>
          <p:cNvPr id="15366" name="Text Box 23"/>
          <p:cNvSpPr txBox="1">
            <a:spLocks/>
          </p:cNvSpPr>
          <p:nvPr/>
        </p:nvSpPr>
        <p:spPr bwMode="auto">
          <a:xfrm>
            <a:off x="1475656" y="3717032"/>
            <a:ext cx="2304256" cy="3603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 lIns="82296" tIns="41148" rIns="82296" bIns="41148">
            <a:prstTxWarp prst="textNoShape">
              <a:avLst/>
            </a:prstTxWarp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Pixel 1-2 R=2.5, 8cm</a:t>
            </a:r>
          </a:p>
        </p:txBody>
      </p:sp>
      <p:sp>
        <p:nvSpPr>
          <p:cNvPr id="15367" name="Line 6"/>
          <p:cNvSpPr>
            <a:spLocks noChangeShapeType="1"/>
          </p:cNvSpPr>
          <p:nvPr/>
        </p:nvSpPr>
        <p:spPr bwMode="auto">
          <a:xfrm flipV="1">
            <a:off x="7452321" y="479423"/>
            <a:ext cx="845542" cy="186945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</p:spPr>
        <p:txBody>
          <a:bodyPr lIns="82296" tIns="41148" rIns="82296" bIns="41148">
            <a:prstTxWarp prst="textNoShape">
              <a:avLst/>
            </a:prstTxWarp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369" name="Rectangle 2"/>
          <p:cNvSpPr>
            <a:spLocks noGrp="1" noChangeArrowheads="1"/>
          </p:cNvSpPr>
          <p:nvPr>
            <p:ph type="title"/>
          </p:nvPr>
        </p:nvSpPr>
        <p:spPr>
          <a:xfrm>
            <a:off x="389415" y="0"/>
            <a:ext cx="3390497" cy="6096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0000FF"/>
                </a:solidFill>
                <a:latin typeface="Comic Sans MS"/>
                <a:cs typeface="Comic Sans MS"/>
              </a:rPr>
              <a:t>HFT Elements</a:t>
            </a:r>
          </a:p>
        </p:txBody>
      </p:sp>
      <p:pic>
        <p:nvPicPr>
          <p:cNvPr id="15373" name="Picture 24" descr="C:\Documents and Settings\Howard Wieman\My Documents\aps project\mechanical\PXL phase 1 oct 24 2008 A\two half cylinders sector cluster.jpg"/>
          <p:cNvPicPr>
            <a:picLocks noChangeAspect="1" noChangeArrowheads="1"/>
          </p:cNvPicPr>
          <p:nvPr/>
        </p:nvPicPr>
        <p:blipFill>
          <a:blip r:embed="rId4"/>
          <a:srcRect l="21875" t="10330" r="14583" b="8754"/>
          <a:stretch>
            <a:fillRect/>
          </a:stretch>
        </p:blipFill>
        <p:spPr bwMode="auto">
          <a:xfrm>
            <a:off x="179512" y="908720"/>
            <a:ext cx="3600400" cy="277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79512" y="5445224"/>
            <a:ext cx="3963988" cy="1276350"/>
            <a:chOff x="8569325" y="19308763"/>
            <a:chExt cx="4856163" cy="1612900"/>
          </a:xfrm>
        </p:grpSpPr>
        <p:pic>
          <p:nvPicPr>
            <p:cNvPr id="15379" name="Picture 26" descr="IST_laye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172825" y="19308763"/>
              <a:ext cx="2252663" cy="161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7" descr="IST_Ladder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569325" y="19851688"/>
              <a:ext cx="2197100" cy="88741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15381" name="Rectangle 28"/>
            <p:cNvSpPr>
              <a:spLocks noChangeArrowheads="1"/>
            </p:cNvSpPr>
            <p:nvPr/>
          </p:nvSpPr>
          <p:spPr bwMode="auto">
            <a:xfrm rot="1330168">
              <a:off x="11317288" y="19743738"/>
              <a:ext cx="1420812" cy="1857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82" name="Line 338"/>
            <p:cNvSpPr>
              <a:spLocks noChangeShapeType="1"/>
            </p:cNvSpPr>
            <p:nvPr/>
          </p:nvSpPr>
          <p:spPr bwMode="auto">
            <a:xfrm flipV="1">
              <a:off x="10742613" y="19653250"/>
              <a:ext cx="635000" cy="1936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83" name="Line 339"/>
            <p:cNvSpPr>
              <a:spLocks noChangeShapeType="1"/>
            </p:cNvSpPr>
            <p:nvPr/>
          </p:nvSpPr>
          <p:spPr bwMode="auto">
            <a:xfrm flipV="1">
              <a:off x="10775950" y="20200938"/>
              <a:ext cx="1897063" cy="5429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/>
              </a:endParaRPr>
            </a:p>
          </p:txBody>
        </p:sp>
      </p:grpSp>
      <p:cxnSp>
        <p:nvCxnSpPr>
          <p:cNvPr id="15375" name="Straight Arrow Connector 32"/>
          <p:cNvCxnSpPr>
            <a:cxnSpLocks noChangeShapeType="1"/>
            <a:stCxn id="15366" idx="3"/>
          </p:cNvCxnSpPr>
          <p:nvPr/>
        </p:nvCxnSpPr>
        <p:spPr bwMode="auto">
          <a:xfrm>
            <a:off x="3779912" y="3897213"/>
            <a:ext cx="2520280" cy="179859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5376" name="Straight Arrow Connector 34"/>
          <p:cNvCxnSpPr>
            <a:cxnSpLocks noChangeShapeType="1"/>
            <a:stCxn id="15379" idx="0"/>
          </p:cNvCxnSpPr>
          <p:nvPr/>
        </p:nvCxnSpPr>
        <p:spPr bwMode="auto">
          <a:xfrm flipV="1">
            <a:off x="3224099" y="4509120"/>
            <a:ext cx="2211997" cy="936104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6" name="TextBox 25"/>
          <p:cNvSpPr txBox="1"/>
          <p:nvPr/>
        </p:nvSpPr>
        <p:spPr>
          <a:xfrm>
            <a:off x="7164288" y="6309320"/>
            <a:ext cx="178854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New beam pipe</a:t>
            </a:r>
          </a:p>
        </p:txBody>
      </p:sp>
      <p:cxnSp>
        <p:nvCxnSpPr>
          <p:cNvPr id="15378" name="Straight Arrow Connector 27"/>
          <p:cNvCxnSpPr>
            <a:cxnSpLocks noChangeShapeType="1"/>
          </p:cNvCxnSpPr>
          <p:nvPr/>
        </p:nvCxnSpPr>
        <p:spPr bwMode="auto">
          <a:xfrm flipH="1" flipV="1">
            <a:off x="6660232" y="4149080"/>
            <a:ext cx="1579240" cy="2121024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1" y="0"/>
            <a:ext cx="2895600" cy="182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31"/>
            <a:ext cx="8213760" cy="779106"/>
          </a:xfrm>
        </p:spPr>
        <p:txBody>
          <a:bodyPr/>
          <a:lstStyle/>
          <a:p>
            <a:pPr algn="l"/>
            <a:r>
              <a:rPr lang="en-US" sz="2400" dirty="0" smtClean="0">
                <a:latin typeface="Comic Sans MS"/>
                <a:cs typeface="Comic Sans MS"/>
              </a:rPr>
              <a:t>Summary (partial) 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391400" y="6400800"/>
            <a:ext cx="1371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3528" y="1700808"/>
            <a:ext cx="82809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We are ready to move on…and we will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We need interaction with the engineers: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To get the design drawings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For &lt;X</a:t>
            </a:r>
            <a:r>
              <a:rPr lang="en-US" sz="2400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0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&gt; estimates in sandwiched areas (glue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etc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Decide on appropriate abstraction level </a:t>
            </a:r>
            <a:b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If 2-3 people devote 20-30% of their time to this I anticipate substantial progress in the next half year</a:t>
            </a:r>
          </a:p>
          <a:p>
            <a:pPr marL="914400" lvl="1" indent="-457200">
              <a:buFont typeface="Arial"/>
              <a:buChar char="•"/>
            </a:pPr>
            <a:endParaRPr lang="en-US" sz="24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 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1720" y="476672"/>
            <a:ext cx="4896544" cy="720080"/>
          </a:xfrm>
        </p:spPr>
        <p:txBody>
          <a:bodyPr/>
          <a:lstStyle/>
          <a:p>
            <a:pPr marL="0" indent="0"/>
            <a:r>
              <a:rPr lang="en-US" sz="24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    </a:t>
            </a:r>
            <a:r>
              <a:rPr lang="en-US" sz="2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PXL response simulators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528" y="1700808"/>
            <a:ext cx="82809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We can benefit from IPHC work on this </a:t>
            </a:r>
          </a:p>
          <a:p>
            <a:pPr marL="914306" lvl="1" indent="-4572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DIGIMAPS</a:t>
            </a:r>
          </a:p>
          <a:p>
            <a:pPr marL="914306" lvl="1" indent="-457200">
              <a:buFont typeface="Arial"/>
              <a:buChar char="•"/>
            </a:pP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Adapt it to our needs (we do not shoot for 2 microns resolution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etc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etc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</a:p>
          <a:p>
            <a:pPr marL="457200" indent="-457200">
              <a:buFont typeface="Arial"/>
              <a:buChar char="•"/>
            </a:pP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We will move on this quickly</a:t>
            </a:r>
          </a:p>
          <a:p>
            <a:pPr marL="914306" lvl="1" indent="-4572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Beam tests are important part of this, since it is a data driven model</a:t>
            </a:r>
          </a:p>
          <a:p>
            <a:pPr marL="914306" lvl="1" indent="-4572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Hard to give a timeline estimate right now</a:t>
            </a:r>
          </a:p>
          <a:p>
            <a:pPr marL="914400" lvl="1" indent="-457200">
              <a:buFont typeface="Arial"/>
              <a:buChar char="•"/>
            </a:pPr>
            <a:endParaRPr lang="en-US" sz="24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33563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71600" y="1659285"/>
            <a:ext cx="6048672" cy="4154965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457106" indent="-457106">
              <a:buFont typeface="Arial"/>
              <a:buChar char="•"/>
            </a:pP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Technical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 progress and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issues</a:t>
            </a:r>
          </a:p>
          <a:p>
            <a:pPr marL="457106" indent="-457106">
              <a:buFont typeface="Arial"/>
              <a:buChar char="•"/>
            </a:pP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457106" indent="-457106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Expected progress for next ½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year</a:t>
            </a:r>
          </a:p>
          <a:p>
            <a:pPr marL="457106" indent="-457106">
              <a:buFont typeface="Arial"/>
              <a:buChar char="•"/>
            </a:pP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457106" indent="-457106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Resource overview and 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needs</a:t>
            </a:r>
          </a:p>
          <a:p>
            <a:pPr marL="457106" indent="-457106">
              <a:buFont typeface="Arial"/>
              <a:buChar char="•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marL="457106" indent="-457106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omic Sans MS"/>
                <a:cs typeface="Comic Sans MS"/>
              </a:rPr>
              <a:t>Slow control considerations, interlocks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omic Sans MS"/>
                <a:cs typeface="Comic Sans MS"/>
              </a:rPr>
              <a:t>.</a:t>
            </a:r>
          </a:p>
          <a:p>
            <a:pPr marL="457106" indent="-457106">
              <a:buFont typeface="Arial"/>
              <a:buChar char="•"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marL="457106" indent="-457106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omic Sans MS"/>
                <a:cs typeface="Comic Sans MS"/>
              </a:rPr>
              <a:t>Lab space needs at BNL.</a:t>
            </a:r>
          </a:p>
          <a:p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 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0600" y="304802"/>
            <a:ext cx="6705600" cy="609600"/>
          </a:xfrm>
        </p:spPr>
        <p:txBody>
          <a:bodyPr/>
          <a:lstStyle/>
          <a:p>
            <a:pPr algn="l"/>
            <a:r>
              <a:rPr lang="en-US" dirty="0" smtClean="0"/>
              <a:t>Content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25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D4E223-1898-0A49-80F0-25A78C2D00D4}" type="slidenum">
              <a:rPr lang="en-US" smtClean="0">
                <a:latin typeface="Times New Roman" charset="0"/>
              </a:rPr>
              <a:pPr/>
              <a:t>20</a:t>
            </a:fld>
            <a:endParaRPr lang="en-US" smtClean="0">
              <a:latin typeface="Times New Roman" charset="0"/>
            </a:endParaRPr>
          </a:p>
        </p:txBody>
      </p:sp>
      <p:pic>
        <p:nvPicPr>
          <p:cNvPr id="2" name="Picture 1" descr="Screen shot 2011-09-27 at 7.54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5776" y="2708920"/>
            <a:ext cx="4680520" cy="720080"/>
          </a:xfrm>
        </p:spPr>
        <p:txBody>
          <a:bodyPr/>
          <a:lstStyle/>
          <a:p>
            <a:pPr marL="0" indent="0">
              <a:buNone/>
            </a:pPr>
            <a:r>
              <a:rPr lang="en-US" sz="20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     </a:t>
            </a:r>
            <a:r>
              <a:rPr lang="en-US" sz="24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Resources/Needs</a:t>
            </a:r>
          </a:p>
        </p:txBody>
      </p:sp>
    </p:spTree>
    <p:extLst>
      <p:ext uri="{BB962C8B-B14F-4D97-AF65-F5344CB8AC3E}">
        <p14:creationId xmlns:p14="http://schemas.microsoft.com/office/powerpoint/2010/main" val="4228267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Picture 1" descr="Soft_FTE_shor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t="14629" r="8453" b="25186"/>
          <a:stretch/>
        </p:blipFill>
        <p:spPr>
          <a:xfrm>
            <a:off x="1259632" y="-1"/>
            <a:ext cx="6977366" cy="687164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24260" y="-14684"/>
            <a:ext cx="724277" cy="6324004"/>
            <a:chOff x="624260" y="-14684"/>
            <a:chExt cx="724277" cy="6324004"/>
          </a:xfrm>
        </p:grpSpPr>
        <p:sp>
          <p:nvSpPr>
            <p:cNvPr id="3" name="TextBox 2"/>
            <p:cNvSpPr txBox="1"/>
            <p:nvPr/>
          </p:nvSpPr>
          <p:spPr>
            <a:xfrm>
              <a:off x="827584" y="764704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19076" y="1277546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14884" y="2878336"/>
              <a:ext cx="295642" cy="351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5576" y="3933056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1.1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4260" y="-14684"/>
              <a:ext cx="724277" cy="338554"/>
            </a:xfrm>
            <a:prstGeom prst="rect">
              <a:avLst/>
            </a:prstGeom>
            <a:solidFill>
              <a:srgbClr val="FFF5E6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FTEY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4884" y="1535584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5576" y="1794302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1.5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5576" y="2056934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4.7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7584" y="4746630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0.8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5576" y="5826750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0.5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Left Brace 13"/>
            <p:cNvSpPr/>
            <p:nvPr/>
          </p:nvSpPr>
          <p:spPr bwMode="auto">
            <a:xfrm>
              <a:off x="1115616" y="5733256"/>
              <a:ext cx="216024" cy="576064"/>
            </a:xfrm>
            <a:prstGeom prst="leftBrac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342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D4E223-1898-0A49-80F0-25A78C2D00D4}" type="slidenum">
              <a:rPr lang="en-US" smtClean="0">
                <a:latin typeface="Times New Roman" charset="0"/>
              </a:rPr>
              <a:pPr/>
              <a:t>23</a:t>
            </a:fld>
            <a:endParaRPr lang="en-US" smtClean="0">
              <a:latin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3528" y="980728"/>
            <a:ext cx="82809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BNL: Infra, Tracking, support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UIC: New hire is expected to fill ‘MIT’ in software(?)</a:t>
            </a: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UCLA: Student (part time) to work on Geometry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Purdue: Mustafa (part time) on Simulators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China: Student to work on SSD slow controls +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Yifei’s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contributions (expect the equivalent of 1+ FTEY)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LBL: Postdoc </a:t>
            </a: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(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fraction) on HFT 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IPHC: ‘Lost” Postdoc position. We will get support on simulators.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KSU: Jonathan + 1 Student (part time)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NPI: Need to clarify</a:t>
            </a:r>
          </a:p>
        </p:txBody>
      </p:sp>
      <p:pic>
        <p:nvPicPr>
          <p:cNvPr id="8" name="Picture 7" descr="Soft_FTE_shor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5" t="14628" r="6856" b="82257"/>
          <a:stretch/>
        </p:blipFill>
        <p:spPr>
          <a:xfrm>
            <a:off x="539552" y="203200"/>
            <a:ext cx="8313920" cy="5615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553" y="5949280"/>
            <a:ext cx="8280920" cy="707886"/>
          </a:xfrm>
          <a:prstGeom prst="rect">
            <a:avLst/>
          </a:prstGeom>
          <a:solidFill>
            <a:srgbClr val="FFF5E6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At November’s Collaboration meeting Institutions willing/need to shift some effort should be approached/encouraged to join.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b="0" dirty="0" smtClean="0"/>
              <a:t>Summary </a:t>
            </a:r>
            <a:endParaRPr lang="en-US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2492896"/>
            <a:ext cx="5622776" cy="1872208"/>
          </a:xfrm>
        </p:spPr>
        <p:txBody>
          <a:bodyPr/>
          <a:lstStyle/>
          <a:p>
            <a:pPr lvl="1" algn="ctr">
              <a:buNone/>
            </a:pPr>
            <a:endParaRPr lang="en-US" b="0" dirty="0" smtClean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b="0" dirty="0" smtClean="0">
                <a:solidFill>
                  <a:srgbClr val="0000FF"/>
                </a:solidFill>
                <a:cs typeface="Symbol" charset="2"/>
              </a:rPr>
              <a:t>To paraphrase </a:t>
            </a:r>
            <a:r>
              <a:rPr lang="en-US" b="0" dirty="0" err="1" smtClean="0">
                <a:solidFill>
                  <a:srgbClr val="0000FF"/>
                </a:solidFill>
                <a:cs typeface="Symbol" charset="2"/>
              </a:rPr>
              <a:t>Flemming’s</a:t>
            </a:r>
            <a:r>
              <a:rPr lang="en-US" b="0" dirty="0" smtClean="0">
                <a:solidFill>
                  <a:srgbClr val="0000FF"/>
                </a:solidFill>
                <a:cs typeface="Symbol" charset="2"/>
              </a:rPr>
              <a:t> statement:</a:t>
            </a:r>
          </a:p>
          <a:p>
            <a:pPr marL="0" indent="0" algn="ctr">
              <a:buNone/>
            </a:pPr>
            <a:endParaRPr lang="en-US" b="0" dirty="0">
              <a:solidFill>
                <a:srgbClr val="0000FF"/>
              </a:solidFill>
              <a:cs typeface="Symbol" charset="2"/>
            </a:endParaRPr>
          </a:p>
          <a:p>
            <a:pPr marL="0" indent="0" algn="ctr">
              <a:buNone/>
            </a:pPr>
            <a:r>
              <a:rPr lang="en-US" sz="2400" i="1" dirty="0" smtClean="0">
                <a:cs typeface="Symbol" charset="2"/>
              </a:rPr>
              <a:t>Software is ramping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Progress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72" y="1524001"/>
            <a:ext cx="8458200" cy="4281263"/>
          </a:xfrm>
        </p:spPr>
        <p:txBody>
          <a:bodyPr/>
          <a:lstStyle/>
          <a:p>
            <a:r>
              <a:rPr lang="en-US" sz="2400" b="0" dirty="0" smtClean="0">
                <a:solidFill>
                  <a:srgbClr val="000090"/>
                </a:solidFill>
              </a:rPr>
              <a:t>No much progress since last meeting</a:t>
            </a:r>
          </a:p>
          <a:p>
            <a:pPr lvl="1"/>
            <a:r>
              <a:rPr lang="en-US" sz="2400" b="0" dirty="0" smtClean="0">
                <a:solidFill>
                  <a:srgbClr val="000090"/>
                </a:solidFill>
              </a:rPr>
              <a:t>Mainly due to QM efforts (</a:t>
            </a:r>
            <a:r>
              <a:rPr lang="en-US" sz="2400" b="0" dirty="0" smtClean="0">
                <a:solidFill>
                  <a:srgbClr val="0000FF"/>
                </a:solidFill>
              </a:rPr>
              <a:t>fact not excuse</a:t>
            </a:r>
            <a:r>
              <a:rPr lang="en-US" sz="2400" b="0" dirty="0" smtClean="0">
                <a:solidFill>
                  <a:srgbClr val="000090"/>
                </a:solidFill>
              </a:rPr>
              <a:t>!)</a:t>
            </a:r>
          </a:p>
          <a:p>
            <a:pPr lvl="1"/>
            <a:endParaRPr lang="en-US" sz="2400" b="0" dirty="0">
              <a:solidFill>
                <a:srgbClr val="000090"/>
              </a:solidFill>
            </a:endParaRPr>
          </a:p>
          <a:p>
            <a:r>
              <a:rPr lang="en-US" sz="2400" b="0" dirty="0" smtClean="0">
                <a:solidFill>
                  <a:srgbClr val="000090"/>
                </a:solidFill>
              </a:rPr>
              <a:t>Minor work for CD2/3 Q-A sessions</a:t>
            </a:r>
          </a:p>
          <a:p>
            <a:r>
              <a:rPr lang="en-US" sz="2400" b="0" dirty="0" smtClean="0">
                <a:solidFill>
                  <a:srgbClr val="000090"/>
                </a:solidFill>
              </a:rPr>
              <a:t>Some progress on B-meson (+MTD) studies by MTD-people (see next slides)</a:t>
            </a:r>
          </a:p>
          <a:p>
            <a:endParaRPr lang="en-US" sz="2400" b="0" dirty="0">
              <a:solidFill>
                <a:srgbClr val="000090"/>
              </a:solidFill>
            </a:endParaRPr>
          </a:p>
          <a:p>
            <a:r>
              <a:rPr lang="en-US" sz="2400" b="0" dirty="0" smtClean="0">
                <a:solidFill>
                  <a:srgbClr val="000090"/>
                </a:solidFill>
              </a:rPr>
              <a:t>But effort ramps up quickly</a:t>
            </a:r>
          </a:p>
          <a:p>
            <a:pPr lvl="1"/>
            <a:r>
              <a:rPr lang="en-US" sz="2400" b="0" dirty="0" smtClean="0">
                <a:solidFill>
                  <a:srgbClr val="000090"/>
                </a:solidFill>
              </a:rPr>
              <a:t>Mainly due to redirecting </a:t>
            </a:r>
            <a:r>
              <a:rPr lang="en-US" sz="2400" b="0" dirty="0" smtClean="0">
                <a:solidFill>
                  <a:srgbClr val="000090"/>
                </a:solidFill>
              </a:rPr>
              <a:t>of </a:t>
            </a:r>
            <a:r>
              <a:rPr lang="en-US" sz="2400" b="0" dirty="0" smtClean="0">
                <a:solidFill>
                  <a:srgbClr val="000090"/>
                </a:solidFill>
              </a:rPr>
              <a:t>effort into HFT</a:t>
            </a:r>
          </a:p>
          <a:p>
            <a:pPr lvl="1"/>
            <a:r>
              <a:rPr lang="en-US" sz="2400" b="0" dirty="0" smtClean="0">
                <a:solidFill>
                  <a:srgbClr val="000090"/>
                </a:solidFill>
              </a:rPr>
              <a:t>Weekly meeting restarted, Software day on Monday</a:t>
            </a:r>
            <a:endParaRPr lang="en-US" sz="2400" b="0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64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Content Placeholder 4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3200400"/>
          </a:xfrm>
        </p:spPr>
        <p:txBody>
          <a:bodyPr/>
          <a:lstStyle/>
          <a:p>
            <a:pPr lvl="1">
              <a:buNone/>
            </a:pPr>
            <a:endParaRPr lang="en-US" sz="1200" b="0" dirty="0">
              <a:solidFill>
                <a:srgbClr val="000090"/>
              </a:solidFill>
              <a:latin typeface="Forte" pitchFamily="66" charset="0"/>
            </a:endParaRPr>
          </a:p>
          <a:p>
            <a:r>
              <a:rPr lang="en-US" b="0" dirty="0" smtClean="0">
                <a:solidFill>
                  <a:srgbClr val="000090"/>
                </a:solidFill>
                <a:latin typeface="Forte" pitchFamily="66" charset="0"/>
              </a:rPr>
              <a:t>Still work in progress</a:t>
            </a:r>
          </a:p>
          <a:p>
            <a:endParaRPr lang="en-US" b="0" dirty="0" smtClean="0">
              <a:solidFill>
                <a:srgbClr val="000090"/>
              </a:solidFill>
              <a:latin typeface="Forte" pitchFamily="66" charset="0"/>
            </a:endParaRPr>
          </a:p>
          <a:p>
            <a:pPr lvl="1"/>
            <a:r>
              <a:rPr lang="en-US" b="0" dirty="0" smtClean="0">
                <a:solidFill>
                  <a:srgbClr val="000090"/>
                </a:solidFill>
                <a:latin typeface="Forte" pitchFamily="66" charset="0"/>
              </a:rPr>
              <a:t>Hand </a:t>
            </a:r>
            <a:r>
              <a:rPr lang="en-US" b="0" dirty="0" smtClean="0">
                <a:solidFill>
                  <a:srgbClr val="000090"/>
                </a:solidFill>
                <a:latin typeface="Forte" pitchFamily="66" charset="0"/>
              </a:rPr>
              <a:t>calculations are encouraging </a:t>
            </a:r>
          </a:p>
          <a:p>
            <a:pPr lvl="1"/>
            <a:endParaRPr lang="en-US" b="0" dirty="0">
              <a:solidFill>
                <a:srgbClr val="000090"/>
              </a:solidFill>
              <a:latin typeface="Forte" pitchFamily="66" charset="0"/>
            </a:endParaRPr>
          </a:p>
          <a:p>
            <a:r>
              <a:rPr lang="en-US" sz="2400" dirty="0" smtClean="0"/>
              <a:t>Yasser Mohammed </a:t>
            </a:r>
            <a:r>
              <a:rPr lang="en-US" b="0" dirty="0" smtClean="0">
                <a:solidFill>
                  <a:srgbClr val="000090"/>
                </a:solidFill>
                <a:latin typeface="Forte" pitchFamily="66" charset="0"/>
              </a:rPr>
              <a:t>(Texas A&amp;M) pursuing this (MTD group)</a:t>
            </a:r>
          </a:p>
          <a:p>
            <a:endParaRPr lang="en-US" b="0" dirty="0">
              <a:solidFill>
                <a:srgbClr val="000090"/>
              </a:solidFill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D4E223-1898-0A49-80F0-25A78C2D00D4}" type="slidenum">
              <a:rPr lang="en-US" smtClean="0">
                <a:latin typeface="Times New Roman" charset="0"/>
              </a:rPr>
              <a:pPr/>
              <a:t>4</a:t>
            </a:fld>
            <a:endParaRPr lang="en-US" smtClean="0">
              <a:latin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295402"/>
            <a:ext cx="184666" cy="523220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97468"/>
            <a:ext cx="4214415" cy="523220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Forte" pitchFamily="66" charset="0"/>
              </a:rPr>
              <a:t>B -&gt; J/</a:t>
            </a:r>
            <a:r>
              <a:rPr lang="en-US" b="1" dirty="0" smtClean="0">
                <a:solidFill>
                  <a:srgbClr val="0000FF"/>
                </a:solidFill>
                <a:latin typeface="Symbol" charset="2"/>
              </a:rPr>
              <a:t></a:t>
            </a:r>
            <a:r>
              <a:rPr lang="en-US" b="1" dirty="0" smtClean="0">
                <a:solidFill>
                  <a:srgbClr val="0000FF"/>
                </a:solidFill>
                <a:latin typeface="Forte" pitchFamily="66" charset="0"/>
              </a:rPr>
              <a:t>K -&gt; (</a:t>
            </a:r>
            <a:r>
              <a:rPr lang="en-US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 err="1" smtClean="0">
                <a:solidFill>
                  <a:srgbClr val="0000FF"/>
                </a:solidFill>
                <a:latin typeface="Forte" pitchFamily="66" charset="0"/>
              </a:rPr>
              <a:t>+</a:t>
            </a:r>
            <a:r>
              <a:rPr lang="en-US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)</a:t>
            </a:r>
            <a:r>
              <a:rPr lang="en-US" b="1" dirty="0" smtClean="0">
                <a:solidFill>
                  <a:srgbClr val="0000FF"/>
                </a:solidFill>
                <a:latin typeface="Forte" pitchFamily="66" charset="0"/>
              </a:rPr>
              <a:t> + K</a:t>
            </a:r>
            <a:endParaRPr 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22082" y="56170"/>
            <a:ext cx="8223840" cy="565979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414597" algn="l"/>
                <a:tab pos="829194" algn="l"/>
                <a:tab pos="1243791" algn="l"/>
                <a:tab pos="1658388" algn="l"/>
                <a:tab pos="2072986" algn="l"/>
                <a:tab pos="2487583" algn="l"/>
                <a:tab pos="2902180" algn="l"/>
                <a:tab pos="3316777" algn="l"/>
                <a:tab pos="3731374" algn="l"/>
                <a:tab pos="4145971" algn="l"/>
                <a:tab pos="4560568" algn="l"/>
                <a:tab pos="4975165" algn="l"/>
                <a:tab pos="5389763" algn="l"/>
                <a:tab pos="5804361" algn="l"/>
                <a:tab pos="6218957" algn="l"/>
                <a:tab pos="6633554" algn="l"/>
                <a:tab pos="7048152" algn="l"/>
                <a:tab pos="7462748" algn="l"/>
                <a:tab pos="7877346" algn="l"/>
                <a:tab pos="8291944" algn="l"/>
              </a:tabLst>
            </a:pPr>
            <a:r>
              <a:rPr lang="en-US" sz="3300">
                <a:solidFill>
                  <a:srgbClr val="0084D1"/>
                </a:solidFill>
                <a:latin typeface="URW Chancery L" charset="0"/>
              </a:rPr>
              <a:t>In the Last presentation we show the next</a:t>
            </a:r>
            <a:r>
              <a:rPr lang="en-US">
                <a:solidFill>
                  <a:srgbClr val="0084D1"/>
                </a:solidFill>
                <a:latin typeface="URW Chancery L" charset="0"/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920" y="622145"/>
            <a:ext cx="4354560" cy="331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0" y="4147639"/>
            <a:ext cx="4037760" cy="259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60" y="4147639"/>
            <a:ext cx="4049280" cy="259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207360" y="2695965"/>
            <a:ext cx="4354560" cy="87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15" tIns="40807" rIns="81615" bIns="40807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 defTabSz="414597" eaLnBrk="1">
              <a:lnSpc>
                <a:spcPct val="93000"/>
              </a:lnSpc>
              <a:buSzPct val="100000"/>
            </a:pPr>
            <a:r>
              <a:rPr lang="en-US" sz="1600"/>
              <a:t>➢</a:t>
            </a:r>
            <a:r>
              <a:rPr lang="en-US" sz="2000">
                <a:solidFill>
                  <a:srgbClr val="7E0021"/>
                </a:solidFill>
              </a:rPr>
              <a:t>The B meson efficiency and the </a:t>
            </a:r>
          </a:p>
          <a:p>
            <a:pPr algn="ctr" defTabSz="414597" eaLnBrk="1">
              <a:lnSpc>
                <a:spcPct val="93000"/>
              </a:lnSpc>
              <a:buSzPct val="100000"/>
            </a:pPr>
            <a:r>
              <a:rPr lang="en-US" sz="2000">
                <a:solidFill>
                  <a:srgbClr val="7E0021"/>
                </a:solidFill>
              </a:rPr>
              <a:t>Primordial J/</a:t>
            </a:r>
            <a:r>
              <a:rPr lang="en-US" sz="2000">
                <a:solidFill>
                  <a:srgbClr val="7E0021"/>
                </a:solidFill>
                <a:cs typeface="Arial" charset="0"/>
              </a:rPr>
              <a:t>ψ</a:t>
            </a:r>
            <a:r>
              <a:rPr lang="en-US" sz="2000">
                <a:solidFill>
                  <a:srgbClr val="7E0021"/>
                </a:solidFill>
              </a:rPr>
              <a:t> rejection power</a:t>
            </a:r>
          </a:p>
          <a:p>
            <a:pPr defTabSz="414597" eaLnBrk="1">
              <a:lnSpc>
                <a:spcPct val="93000"/>
              </a:lnSpc>
              <a:buSzPct val="100000"/>
            </a:pPr>
            <a:endParaRPr lang="en-US" sz="2000">
              <a:solidFill>
                <a:srgbClr val="7E0021"/>
              </a:solidFill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4294967295"/>
          </p:nvPr>
        </p:nvSpPr>
        <p:spPr>
          <a:xfrm>
            <a:off x="120960" y="1461754"/>
            <a:ext cx="4396320" cy="612064"/>
          </a:xfrm>
          <a:ln/>
        </p:spPr>
        <p:txBody>
          <a:bodyPr tIns="0" anchor="ctr"/>
          <a:lstStyle/>
          <a:p>
            <a:pPr marL="308069" indent="-305190">
              <a:spcAft>
                <a:spcPct val="0"/>
              </a:spcAft>
              <a:buSzPct val="70000"/>
              <a:buFont typeface="Wingdings" charset="0"/>
              <a:buChar char=""/>
              <a:tabLst>
                <a:tab pos="308069" algn="l"/>
                <a:tab pos="410280" algn="l"/>
                <a:tab pos="824876" algn="l"/>
                <a:tab pos="1239473" algn="l"/>
                <a:tab pos="1654070" algn="l"/>
                <a:tab pos="2068669" algn="l"/>
                <a:tab pos="2483264" algn="l"/>
                <a:tab pos="2897862" algn="l"/>
                <a:tab pos="3312460" algn="l"/>
                <a:tab pos="3727055" algn="l"/>
                <a:tab pos="4141654" algn="l"/>
                <a:tab pos="4556251" algn="l"/>
                <a:tab pos="4970847" algn="l"/>
                <a:tab pos="5385444" algn="l"/>
                <a:tab pos="5800042" algn="l"/>
                <a:tab pos="6214637" algn="l"/>
                <a:tab pos="6629236" algn="l"/>
                <a:tab pos="7043832" algn="l"/>
                <a:tab pos="7458432" algn="l"/>
                <a:tab pos="7873027" algn="l"/>
                <a:tab pos="8287626" algn="l"/>
              </a:tabLst>
            </a:pPr>
            <a:r>
              <a:rPr lang="en-US" sz="2000">
                <a:solidFill>
                  <a:srgbClr val="7E0021"/>
                </a:solidFill>
                <a:latin typeface="Century Schoolbook L" charset="0"/>
              </a:rPr>
              <a:t>The decay length of the primordial </a:t>
            </a:r>
          </a:p>
          <a:p>
            <a:pPr marL="308069" indent="-305190">
              <a:spcAft>
                <a:spcPct val="0"/>
              </a:spcAft>
              <a:buClrTx/>
              <a:tabLst>
                <a:tab pos="308069" algn="l"/>
                <a:tab pos="410280" algn="l"/>
                <a:tab pos="824876" algn="l"/>
                <a:tab pos="1239473" algn="l"/>
                <a:tab pos="1654070" algn="l"/>
                <a:tab pos="2068669" algn="l"/>
                <a:tab pos="2483264" algn="l"/>
                <a:tab pos="2897862" algn="l"/>
                <a:tab pos="3312460" algn="l"/>
                <a:tab pos="3727055" algn="l"/>
                <a:tab pos="4141654" algn="l"/>
                <a:tab pos="4556251" algn="l"/>
                <a:tab pos="4970847" algn="l"/>
                <a:tab pos="5385444" algn="l"/>
                <a:tab pos="5800042" algn="l"/>
                <a:tab pos="6214637" algn="l"/>
                <a:tab pos="6629236" algn="l"/>
                <a:tab pos="7043832" algn="l"/>
                <a:tab pos="7458432" algn="l"/>
                <a:tab pos="7873027" algn="l"/>
                <a:tab pos="8287626" algn="l"/>
              </a:tabLst>
            </a:pPr>
            <a:r>
              <a:rPr lang="en-US" sz="2000">
                <a:solidFill>
                  <a:srgbClr val="7E0021"/>
                </a:solidFill>
                <a:latin typeface="Century Schoolbook L" charset="0"/>
              </a:rPr>
              <a:t>  J/</a:t>
            </a:r>
            <a:r>
              <a:rPr lang="en-US" sz="2000">
                <a:solidFill>
                  <a:srgbClr val="7E0021"/>
                </a:solidFill>
                <a:latin typeface="Courier New" charset="0"/>
                <a:cs typeface="Courier New" charset="0"/>
              </a:rPr>
              <a:t>ψ</a:t>
            </a:r>
            <a:r>
              <a:rPr lang="en-US" sz="2000">
                <a:solidFill>
                  <a:srgbClr val="7E0021"/>
                </a:solidFill>
                <a:latin typeface="Century Schoolbook L" charset="0"/>
              </a:rPr>
              <a:t> vs J/</a:t>
            </a:r>
            <a:r>
              <a:rPr lang="en-US" sz="2000">
                <a:solidFill>
                  <a:srgbClr val="7E0021"/>
                </a:solidFill>
                <a:latin typeface="Courier New" charset="0"/>
                <a:cs typeface="Courier New" charset="0"/>
              </a:rPr>
              <a:t>ψ </a:t>
            </a:r>
            <a:r>
              <a:rPr lang="en-US" sz="2000">
                <a:solidFill>
                  <a:srgbClr val="7E0021"/>
                </a:solidFill>
                <a:latin typeface="Century Schoolbook L" charset="0"/>
              </a:rPr>
              <a:t>( B</a:t>
            </a:r>
            <a:r>
              <a:rPr lang="en-US" sz="2200" baseline="33000">
                <a:solidFill>
                  <a:srgbClr val="7E0021"/>
                </a:solidFill>
                <a:latin typeface="Century Schoolbook L" charset="0"/>
              </a:rPr>
              <a:t>+</a:t>
            </a:r>
            <a:r>
              <a:rPr lang="en-US" sz="2000">
                <a:solidFill>
                  <a:srgbClr val="7E0021"/>
                </a:solidFill>
                <a:latin typeface="Century Schoolbook L" charset="0"/>
              </a:rPr>
              <a:t> decay)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036800" y="799287"/>
            <a:ext cx="6917760" cy="75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27" tIns="41464" rIns="82927" bIns="41464" anchor="ctr"/>
          <a:lstStyle/>
          <a:p>
            <a:pPr defTabSz="414640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00">
              <a:solidFill>
                <a:srgbClr val="FFFFFF"/>
              </a:solidFill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95536" y="6181149"/>
            <a:ext cx="8501760" cy="41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23" tIns="40811" rIns="81623" bIns="40811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4640" eaLnBrk="1">
              <a:lnSpc>
                <a:spcPct val="93000"/>
              </a:lnSpc>
              <a:buClr>
                <a:srgbClr val="C5000B"/>
              </a:buClr>
              <a:buSzPct val="111000"/>
              <a:buFont typeface="Wingdings" charset="0"/>
              <a:buChar char=""/>
            </a:pPr>
            <a:r>
              <a:rPr lang="en-US" sz="2400" b="1" dirty="0" smtClean="0">
                <a:solidFill>
                  <a:srgbClr val="008000"/>
                </a:solidFill>
              </a:rPr>
              <a:t> This cut reject the primordial  J/</a:t>
            </a:r>
            <a:r>
              <a:rPr lang="en-US" sz="2400" b="1" dirty="0" err="1" smtClean="0">
                <a:solidFill>
                  <a:srgbClr val="008000"/>
                </a:solidFill>
                <a:latin typeface="Courier New" charset="0"/>
                <a:cs typeface="Courier New" charset="0"/>
              </a:rPr>
              <a:t>ψ</a:t>
            </a:r>
            <a:r>
              <a:rPr lang="en-US" sz="2400" b="1" dirty="0" smtClean="0">
                <a:solidFill>
                  <a:srgbClr val="008000"/>
                </a:solidFill>
                <a:cs typeface="Courier New" charset="0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</a:rPr>
              <a:t>decay length tail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07360" y="23042"/>
            <a:ext cx="8709120" cy="957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23" tIns="40811" rIns="81623" bIns="40811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 defTabSz="414640" eaLnBrk="1">
              <a:lnSpc>
                <a:spcPct val="93000"/>
              </a:lnSpc>
              <a:buSzPct val="100000"/>
            </a:pPr>
            <a:r>
              <a:rPr lang="en-US" sz="3200" dirty="0">
                <a:solidFill>
                  <a:srgbClr val="0084D1"/>
                </a:solidFill>
                <a:latin typeface="URW Chancery L" charset="0"/>
              </a:rPr>
              <a:t>Require agreement between Rec and MC Event Vertex to within 0.03 cm.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60" y="1036909"/>
            <a:ext cx="8501760" cy="506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110400" y="404664"/>
            <a:ext cx="2270880" cy="599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23" tIns="42443" rIns="81623" bIns="42443"/>
          <a:lstStyle/>
          <a:p>
            <a:pPr defTabSz="414640" eaLnBrk="1">
              <a:lnSpc>
                <a:spcPct val="93000"/>
              </a:lnSpc>
              <a:buSzPct val="45000"/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</a:pPr>
            <a:r>
              <a:rPr lang="en-US" sz="3600" u="sng" dirty="0">
                <a:solidFill>
                  <a:srgbClr val="004586"/>
                </a:solidFill>
                <a:latin typeface="URW Chancery L" charset="0"/>
                <a:ea typeface="ＭＳ Ｐゴシック" charset="0"/>
                <a:cs typeface="DejaVu Sans" charset="0"/>
              </a:rPr>
              <a:t>To do list </a:t>
            </a: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76480" y="3501008"/>
            <a:ext cx="8180640" cy="95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23" tIns="42443" rIns="81623" bIns="42443"/>
          <a:lstStyle/>
          <a:p>
            <a:pPr algn="ctr" defTabSz="414640" eaLnBrk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"/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</a:pPr>
            <a:r>
              <a:rPr lang="en-US" sz="2000">
                <a:solidFill>
                  <a:srgbClr val="7E0021"/>
                </a:solidFill>
                <a:latin typeface="Century Schoolbook L" charset="0"/>
                <a:ea typeface="ＭＳ Ｐゴシック" charset="0"/>
                <a:cs typeface="DejaVu Sans" charset="0"/>
              </a:rPr>
              <a:t>  Signal significance using HFT+MTD- need realistic backgrounds </a:t>
            </a:r>
          </a:p>
          <a:p>
            <a:pPr algn="ctr" defTabSz="414640" eaLnBrk="1">
              <a:lnSpc>
                <a:spcPct val="93000"/>
              </a:lnSpc>
              <a:buSzPct val="45000"/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</a:pPr>
            <a:r>
              <a:rPr lang="en-US" sz="2000">
                <a:solidFill>
                  <a:srgbClr val="7E0021"/>
                </a:solidFill>
                <a:latin typeface="Century Schoolbook L" charset="0"/>
                <a:ea typeface="ＭＳ Ｐゴシック" charset="0"/>
                <a:cs typeface="DejaVu Sans" charset="0"/>
              </a:rPr>
              <a:t>from hadron contamination (currently embedded output only</a:t>
            </a:r>
          </a:p>
          <a:p>
            <a:pPr algn="ctr" defTabSz="414640" eaLnBrk="1">
              <a:lnSpc>
                <a:spcPct val="93000"/>
              </a:lnSpc>
              <a:buSzPct val="45000"/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</a:pPr>
            <a:r>
              <a:rPr lang="en-US" sz="2000">
                <a:solidFill>
                  <a:srgbClr val="7E0021"/>
                </a:solidFill>
                <a:latin typeface="Century Schoolbook L" charset="0"/>
                <a:ea typeface="ＭＳ Ｐゴシック" charset="0"/>
                <a:cs typeface="DejaVu Sans" charset="0"/>
              </a:rPr>
              <a:t> includes decay products from simulated particles).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6320" y="4596963"/>
            <a:ext cx="7084800" cy="41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23" tIns="40811" rIns="81623" bIns="40811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 defTabSz="414640" eaLnBrk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"/>
            </a:pPr>
            <a:r>
              <a:rPr lang="en-US" sz="2000">
                <a:latin typeface="Century Schoolbook L" charset="0"/>
              </a:rPr>
              <a:t> </a:t>
            </a:r>
            <a:r>
              <a:rPr lang="en-US" sz="2000">
                <a:solidFill>
                  <a:srgbClr val="7E0021"/>
                </a:solidFill>
                <a:latin typeface="Century Schoolbook L" charset="0"/>
              </a:rPr>
              <a:t>Run simulation with MTD response (When available ).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44320" y="1116118"/>
            <a:ext cx="8294400" cy="103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23" tIns="40811" rIns="81623" bIns="40811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 defTabSz="414640" eaLnBrk="1">
              <a:lnSpc>
                <a:spcPct val="93000"/>
              </a:lnSpc>
              <a:buSzPct val="100000"/>
            </a:pPr>
            <a:endParaRPr lang="en-US" sz="2000">
              <a:latin typeface="Bitstream Charter" charset="0"/>
            </a:endParaRPr>
          </a:p>
          <a:p>
            <a:pPr algn="ctr" defTabSz="414640" eaLnBrk="1">
              <a:lnSpc>
                <a:spcPct val="93000"/>
              </a:lnSpc>
              <a:buSzPct val="100000"/>
            </a:pPr>
            <a:endParaRPr lang="en-US" sz="2000">
              <a:latin typeface="Bitstream Charter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44000" y="1244292"/>
            <a:ext cx="7891200" cy="82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23" tIns="42443" rIns="81623" bIns="42443"/>
          <a:lstStyle/>
          <a:p>
            <a:pPr algn="ctr" defTabSz="414640" eaLnBrk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"/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</a:pPr>
            <a:r>
              <a:rPr lang="en-US" sz="2000" dirty="0">
                <a:solidFill>
                  <a:srgbClr val="7E0021"/>
                </a:solidFill>
                <a:latin typeface="Century Schoolbook L" charset="0"/>
                <a:ea typeface="ＭＳ Ｐゴシック" charset="0"/>
                <a:cs typeface="DejaVu Sans" charset="0"/>
              </a:rPr>
              <a:t>  Plot the pseudo proper decay length figure for b-decay J/</a:t>
            </a:r>
            <a:r>
              <a:rPr lang="en-US" sz="2000" dirty="0" err="1">
                <a:solidFill>
                  <a:srgbClr val="7E0021"/>
                </a:solidFill>
                <a:latin typeface="Comic Sans MS" charset="0"/>
                <a:ea typeface="ＭＳ Ｐゴシック" charset="0"/>
                <a:cs typeface="Comic Sans MS" charset="0"/>
              </a:rPr>
              <a:t>ψ</a:t>
            </a:r>
            <a:r>
              <a:rPr lang="en-US" sz="2000" dirty="0">
                <a:solidFill>
                  <a:srgbClr val="7E0021"/>
                </a:solidFill>
                <a:latin typeface="Century Schoolbook L" charset="0"/>
                <a:ea typeface="ＭＳ Ｐゴシック" charset="0"/>
                <a:cs typeface="DejaVu Sans" charset="0"/>
              </a:rPr>
              <a:t> </a:t>
            </a:r>
          </a:p>
          <a:p>
            <a:pPr algn="ctr" defTabSz="414640" eaLnBrk="1">
              <a:lnSpc>
                <a:spcPct val="93000"/>
              </a:lnSpc>
              <a:buSzPct val="100000"/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</a:pPr>
            <a:r>
              <a:rPr lang="en-US" sz="2000" dirty="0">
                <a:solidFill>
                  <a:srgbClr val="7E0021"/>
                </a:solidFill>
                <a:latin typeface="Century Schoolbook L" charset="0"/>
                <a:ea typeface="ＭＳ Ｐゴシック" charset="0"/>
                <a:cs typeface="DejaVu Sans" charset="0"/>
              </a:rPr>
              <a:t>        </a:t>
            </a:r>
            <a:r>
              <a:rPr lang="en-US" sz="2000" dirty="0" err="1">
                <a:solidFill>
                  <a:srgbClr val="7E0021"/>
                </a:solidFill>
                <a:latin typeface="Century Schoolbook L" charset="0"/>
                <a:ea typeface="ＭＳ Ｐゴシック" charset="0"/>
                <a:cs typeface="DejaVu Sans" charset="0"/>
              </a:rPr>
              <a:t>vs</a:t>
            </a:r>
            <a:r>
              <a:rPr lang="en-US" sz="2000" dirty="0">
                <a:solidFill>
                  <a:srgbClr val="7E0021"/>
                </a:solidFill>
                <a:latin typeface="Century Schoolbook L" charset="0"/>
                <a:ea typeface="ＭＳ Ｐゴシック" charset="0"/>
                <a:cs typeface="DejaVu Sans" charset="0"/>
              </a:rPr>
              <a:t> primordial J/ </a:t>
            </a:r>
            <a:r>
              <a:rPr lang="en-US" sz="2000" dirty="0" err="1">
                <a:solidFill>
                  <a:srgbClr val="7E0021"/>
                </a:solidFill>
                <a:latin typeface="Arial" charset="0"/>
                <a:ea typeface="ＭＳ Ｐゴシック" charset="0"/>
                <a:cs typeface="Arial" charset="0"/>
              </a:rPr>
              <a:t>ψ</a:t>
            </a:r>
            <a:r>
              <a:rPr lang="en-US" sz="2000" dirty="0">
                <a:solidFill>
                  <a:srgbClr val="7E0021"/>
                </a:solidFill>
                <a:latin typeface="Century Schoolbook L" charset="0"/>
                <a:ea typeface="ＭＳ Ｐゴシック" charset="0"/>
                <a:cs typeface="DejaVu Sans" charset="0"/>
              </a:rPr>
              <a:t> and investigating the long tail </a:t>
            </a:r>
          </a:p>
          <a:p>
            <a:pPr algn="ctr" defTabSz="414640" eaLnBrk="1">
              <a:lnSpc>
                <a:spcPct val="93000"/>
              </a:lnSpc>
              <a:buSzPct val="100000"/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</a:pPr>
            <a:r>
              <a:rPr lang="en-US" sz="2000" dirty="0">
                <a:solidFill>
                  <a:srgbClr val="7E0021"/>
                </a:solidFill>
                <a:latin typeface="Century Schoolbook L" charset="0"/>
                <a:ea typeface="ＭＳ Ｐゴシック" charset="0"/>
                <a:cs typeface="DejaVu Sans" charset="0"/>
              </a:rPr>
              <a:t>in the primordial decay length 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83681" y="2488581"/>
            <a:ext cx="8359200" cy="64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23" tIns="40811" rIns="81623" bIns="40811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 defTabSz="414640" eaLnBrk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"/>
            </a:pPr>
            <a:r>
              <a:rPr lang="en-US" sz="2000">
                <a:latin typeface="Bell MT" charset="0"/>
              </a:rPr>
              <a:t> </a:t>
            </a:r>
            <a:r>
              <a:rPr lang="en-US" sz="2000">
                <a:solidFill>
                  <a:srgbClr val="7E0021"/>
                </a:solidFill>
                <a:latin typeface="Century Schoolbook L" charset="0"/>
              </a:rPr>
              <a:t>Estimate realistic input to calculate Actual background from </a:t>
            </a:r>
          </a:p>
          <a:p>
            <a:pPr algn="ctr" defTabSz="414640" eaLnBrk="1">
              <a:lnSpc>
                <a:spcPct val="93000"/>
              </a:lnSpc>
              <a:buSzPct val="100000"/>
            </a:pPr>
            <a:r>
              <a:rPr lang="en-US" sz="2000">
                <a:solidFill>
                  <a:srgbClr val="7E0021"/>
                </a:solidFill>
                <a:latin typeface="Century Schoolbook L" charset="0"/>
              </a:rPr>
              <a:t>                Primordial J/</a:t>
            </a:r>
            <a:r>
              <a:rPr lang="en-US" sz="2000">
                <a:solidFill>
                  <a:srgbClr val="7E0021"/>
                </a:solidFill>
                <a:latin typeface="Comic Sans MS" charset="0"/>
                <a:cs typeface="Comic Sans MS" charset="0"/>
              </a:rPr>
              <a:t>ψ</a:t>
            </a:r>
            <a:r>
              <a:rPr lang="en-US" sz="2000">
                <a:solidFill>
                  <a:srgbClr val="7E0021"/>
                </a:solidFill>
                <a:latin typeface="Century Schoolbook L" charset="0"/>
              </a:rPr>
              <a:t> in B-meson measurement.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116632"/>
            <a:ext cx="8213760" cy="707098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  <a:latin typeface="Comic Sans MS"/>
                <a:cs typeface="Comic Sans MS"/>
              </a:rPr>
              <a:t>Issues</a:t>
            </a:r>
            <a:endParaRPr lang="en-US" sz="32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72" y="1268760"/>
            <a:ext cx="8458200" cy="4968551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Prioritized list of activities for the next year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CMM + related work (on-scope)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HFT Geometry model update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Slow/Fast PXL response simulation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-------------------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Evaluation/Analysis framework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‘online’ data format/slow controls/online QA/</a:t>
            </a:r>
            <a:r>
              <a:rPr lang="en-US" sz="1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Db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 considerations</a:t>
            </a:r>
            <a:endParaRPr lang="en-US" sz="18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-------------------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Kalman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 fitter for decays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Tests of new STV tracker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Hit reconstruction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Event vertex finders</a:t>
            </a:r>
            <a:endParaRPr lang="en-US" sz="1800" b="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05141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391400" y="6400800"/>
            <a:ext cx="1371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" name="Picture 1" descr="Survey-Pla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b="57238"/>
          <a:stretch/>
        </p:blipFill>
        <p:spPr>
          <a:xfrm>
            <a:off x="755576" y="504056"/>
            <a:ext cx="7848872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04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7762</TotalTime>
  <Words>905</Words>
  <Application>Microsoft Macintosh PowerPoint</Application>
  <PresentationFormat>On-screen Show (4:3)</PresentationFormat>
  <Paragraphs>158</Paragraphs>
  <Slides>24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Blank Presentation</vt:lpstr>
      <vt:lpstr>Office Theme</vt:lpstr>
      <vt:lpstr>1_Office Theme</vt:lpstr>
      <vt:lpstr>PowerPoint.Show.8</vt:lpstr>
      <vt:lpstr>Software Update </vt:lpstr>
      <vt:lpstr>Content </vt:lpstr>
      <vt:lpstr>Progress</vt:lpstr>
      <vt:lpstr>PowerPoint Presentation</vt:lpstr>
      <vt:lpstr>In the Last presentation we show the next </vt:lpstr>
      <vt:lpstr>PowerPoint Presentation</vt:lpstr>
      <vt:lpstr>PowerPoint Presentation</vt:lpstr>
      <vt:lpstr>Issues</vt:lpstr>
      <vt:lpstr>PowerPoint Presentation</vt:lpstr>
      <vt:lpstr>PowerPoint Presentation</vt:lpstr>
      <vt:lpstr>Development of spatial map-Tools (2)</vt:lpstr>
      <vt:lpstr>We want something like this with the chips glued on and measured in new machine</vt:lpstr>
      <vt:lpstr>PowerPoint Presentation</vt:lpstr>
      <vt:lpstr>PowerPoint Presentation</vt:lpstr>
      <vt:lpstr>Summary (partial) </vt:lpstr>
      <vt:lpstr>PowerPoint Presentation</vt:lpstr>
      <vt:lpstr>HFT Elements</vt:lpstr>
      <vt:lpstr>Summary (partial)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HFT Project Overview</dc:title>
  <dc:subject/>
  <dc:creator>HG HGR</dc:creator>
  <cp:keywords/>
  <dc:description/>
  <cp:lastModifiedBy>Spyridon Margetis</cp:lastModifiedBy>
  <cp:revision>253</cp:revision>
  <cp:lastPrinted>2005-05-03T16:20:45Z</cp:lastPrinted>
  <dcterms:created xsi:type="dcterms:W3CDTF">2010-12-08T17:11:25Z</dcterms:created>
  <dcterms:modified xsi:type="dcterms:W3CDTF">2011-09-28T12:53:40Z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74911593</vt:i4>
  </property>
  <property fmtid="{D5CDD505-2E9C-101B-9397-08002B2CF9AE}" pid="3" name="_EmailSubject">
    <vt:lpwstr/>
  </property>
  <property fmtid="{D5CDD505-2E9C-101B-9397-08002B2CF9AE}" pid="4" name="_AuthorEmail">
    <vt:lpwstr>HHWieman@lbl.gov</vt:lpwstr>
  </property>
  <property fmtid="{D5CDD505-2E9C-101B-9397-08002B2CF9AE}" pid="5" name="_AuthorEmailDisplayName">
    <vt:lpwstr>Howard Wieman</vt:lpwstr>
  </property>
  <property fmtid="{D5CDD505-2E9C-101B-9397-08002B2CF9AE}" pid="6" name="_ReviewingToolsShownOnce">
    <vt:lpwstr/>
  </property>
</Properties>
</file>