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1" r:id="rId2"/>
    <p:sldId id="270" r:id="rId3"/>
    <p:sldId id="262" r:id="rId4"/>
    <p:sldId id="274" r:id="rId5"/>
    <p:sldId id="268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4" d="100"/>
          <a:sy n="94" d="100"/>
        </p:scale>
        <p:origin x="-60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5DC98-1BEF-4246-A31D-1A751915CA3C}" type="datetimeFigureOut">
              <a:rPr lang="en-US" smtClean="0"/>
              <a:t>4/18/12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B66970-8C74-0945-84D1-9825DE618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818635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3767EB-F6A0-C047-BD68-27AFFD30BA62}" type="datetimeFigureOut">
              <a:rPr lang="en-US" smtClean="0"/>
              <a:t>4/18/12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274630-D0A3-104F-BFA4-02879CE4F9E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98350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B610D-A78C-194C-A393-8F403204DF39}" type="datetime1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5087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899A5E-5674-B24B-BC85-43FBDF403B33}" type="datetime1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313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F712B3-A7F9-A845-AEED-B30C08B0FDC2}" type="datetime1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6488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0D065-836D-B140-BC77-0767D2151FF1}" type="datetime1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37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360AB-A52E-E349-916D-024855544A82}" type="datetime1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7092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D623C2-02BB-9642-9F5F-645A771E6703}" type="datetime1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971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9EFA39-7D1B-224C-9354-09AEE2BAF756}" type="datetime1">
              <a:rPr lang="en-US" smtClean="0"/>
              <a:t>4/18/12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2456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EA2C4-0E00-CB41-8D93-99A48B8127B6}" type="datetime1">
              <a:rPr lang="en-US" smtClean="0"/>
              <a:t>4/18/12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2528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D4B2BE-09CE-DD4F-AAE2-E4C4161B699F}" type="datetime1">
              <a:rPr lang="en-US" smtClean="0"/>
              <a:t>4/18/12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941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F6857A-3F23-9B4F-BD07-BA9C2AB83EC8}" type="datetime1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2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8567D0-1EA4-CD46-A1D3-4EE08C1DCA20}" type="datetime1">
              <a:rPr lang="en-US" smtClean="0"/>
              <a:t>4/18/12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6859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C2B1BF-56A0-6F43-9344-8F338D7CC2BD}" type="datetime1">
              <a:rPr lang="en-US" smtClean="0"/>
              <a:t>4/18/12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B0FE57-4D84-1943-94BC-AB0D480476D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64837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Relationship Id="rId3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7700" y="157006"/>
            <a:ext cx="7772400" cy="477994"/>
          </a:xfrm>
          <a:solidFill>
            <a:schemeClr val="accent1">
              <a:lumMod val="20000"/>
              <a:lumOff val="80000"/>
            </a:schemeClr>
          </a:solidFill>
          <a:ln>
            <a:solidFill>
              <a:srgbClr val="4F81BD"/>
            </a:solidFill>
          </a:ln>
        </p:spPr>
        <p:txBody>
          <a:bodyPr>
            <a:noAutofit/>
          </a:bodyPr>
          <a:lstStyle/>
          <a:p>
            <a:r>
              <a:rPr lang="en-US" sz="2000" dirty="0" smtClean="0">
                <a:solidFill>
                  <a:srgbClr val="0000FF"/>
                </a:solidFill>
              </a:rPr>
              <a:t>HFT-prototype BUR considerations for Run-</a:t>
            </a:r>
            <a:r>
              <a:rPr lang="en-US" sz="2000" dirty="0" smtClean="0">
                <a:solidFill>
                  <a:srgbClr val="0000FF"/>
                </a:solidFill>
              </a:rPr>
              <a:t>13</a:t>
            </a:r>
            <a:endParaRPr lang="en-US" sz="2000" dirty="0">
              <a:solidFill>
                <a:srgbClr val="0000FF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1426" y="984058"/>
            <a:ext cx="8414146" cy="3996253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The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main goal of the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HFT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engineering run will be </a:t>
            </a:r>
            <a:r>
              <a:rPr lang="en-US" sz="16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system verification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and </a:t>
            </a:r>
            <a:r>
              <a:rPr lang="en-US" sz="16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correction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; this includes the study of the </a:t>
            </a:r>
            <a:r>
              <a:rPr lang="en-US" sz="16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collision environment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, </a:t>
            </a:r>
            <a:r>
              <a:rPr lang="en-US" sz="16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detector response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, </a:t>
            </a:r>
            <a:r>
              <a:rPr lang="en-US" sz="16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backgrounds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, </a:t>
            </a:r>
            <a:r>
              <a:rPr lang="en-US" sz="16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operational experience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, </a:t>
            </a:r>
            <a:r>
              <a:rPr lang="en-US" sz="16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first attempts on Alignment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and basic </a:t>
            </a:r>
            <a:r>
              <a:rPr lang="en-US" sz="16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detector performance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(e.g. DCA resolution).</a:t>
            </a:r>
          </a:p>
          <a:p>
            <a:pPr marL="457200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At the same time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we performed simulation studies to determine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what physics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could be done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 in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Run-13 assuming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that a certain number of sectors have sensors?</a:t>
            </a:r>
            <a:endParaRPr lang="en-US" sz="1600" dirty="0" smtClean="0">
              <a:solidFill>
                <a:srgbClr val="000090"/>
              </a:solidFill>
              <a:latin typeface="Comic Sans MS"/>
              <a:cs typeface="Comic Sans MS"/>
            </a:endParaRP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Relates to how long would be the </a:t>
            </a:r>
            <a:r>
              <a:rPr lang="en-US" sz="16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AuAu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 run, if any.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How many sectors will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have sensors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-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&gt; can we change/afford changes in configuration?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Is there a possibility for a </a:t>
            </a:r>
            <a:r>
              <a:rPr lang="en-US" sz="1600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high </a:t>
            </a:r>
            <a:r>
              <a:rPr lang="en-US" sz="1600" b="1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pt</a:t>
            </a:r>
            <a:r>
              <a:rPr lang="en-US" sz="1600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 trigger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in prototype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acceptance? What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are the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peripheral-event rates (error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defining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)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for a given threshold? This makes sense only for the Joined-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configuration</a:t>
            </a:r>
            <a:endParaRPr lang="en-US" sz="1600" dirty="0">
              <a:solidFill>
                <a:srgbClr val="000090"/>
              </a:solidFill>
              <a:latin typeface="Comic Sans MS"/>
              <a:cs typeface="Comic Sans MS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Need realistic data-taking rates, duty factors, detector ‘up’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estimates</a:t>
            </a:r>
          </a:p>
          <a:p>
            <a:pPr marL="457200" indent="-457200" algn="l">
              <a:buFont typeface="Arial"/>
              <a:buChar char="•"/>
            </a:pPr>
            <a:r>
              <a:rPr lang="en-US" sz="1600" b="1" dirty="0" smtClean="0">
                <a:solidFill>
                  <a:srgbClr val="FF0000"/>
                </a:solidFill>
                <a:latin typeface="Comic Sans MS"/>
                <a:cs typeface="Comic Sans MS"/>
              </a:rPr>
              <a:t>Full simulations are underway and about to finish</a:t>
            </a:r>
            <a:endParaRPr lang="en-US" sz="1600" b="1" dirty="0" smtClean="0">
              <a:solidFill>
                <a:srgbClr val="FF0000"/>
              </a:solidFill>
              <a:latin typeface="Comic Sans MS"/>
              <a:cs typeface="Comic Sans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1</a:t>
            </a:fld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647700" y="5045781"/>
            <a:ext cx="2615319" cy="1685745"/>
            <a:chOff x="647700" y="1786898"/>
            <a:chExt cx="2615319" cy="1685745"/>
          </a:xfrm>
        </p:grpSpPr>
        <p:pic>
          <p:nvPicPr>
            <p:cNvPr id="6" name="Picture 13"/>
            <p:cNvPicPr>
              <a:picLocks noChangeAspect="1"/>
            </p:cNvPicPr>
            <p:nvPr/>
          </p:nvPicPr>
          <p:blipFill>
            <a:blip r:embed="rId2"/>
            <a:srcRect t="5640"/>
            <a:stretch>
              <a:fillRect/>
            </a:stretch>
          </p:blipFill>
          <p:spPr bwMode="auto">
            <a:xfrm>
              <a:off x="1032865" y="1786898"/>
              <a:ext cx="1469319" cy="13471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7" name="TextBox 6"/>
            <p:cNvSpPr txBox="1"/>
            <p:nvPr/>
          </p:nvSpPr>
          <p:spPr>
            <a:xfrm>
              <a:off x="647700" y="3134089"/>
              <a:ext cx="2615319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Mercedes </a:t>
              </a:r>
              <a:r>
                <a:rPr lang="en-US" sz="1600" dirty="0" err="1" smtClean="0"/>
                <a:t>config</a:t>
              </a:r>
              <a:r>
                <a:rPr lang="en-US" sz="1600" dirty="0" smtClean="0"/>
                <a:t>. – low </a:t>
              </a:r>
              <a:r>
                <a:rPr lang="en-US" sz="1600" dirty="0" err="1" smtClean="0"/>
                <a:t>pt</a:t>
              </a:r>
              <a:r>
                <a:rPr lang="en-US" sz="1600" dirty="0" smtClean="0"/>
                <a:t> D0</a:t>
              </a:r>
              <a:endParaRPr lang="en-US" sz="16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5265269" y="5092385"/>
            <a:ext cx="2556609" cy="1639141"/>
            <a:chOff x="4843385" y="1833502"/>
            <a:chExt cx="2556609" cy="1639141"/>
          </a:xfrm>
        </p:grpSpPr>
        <p:pic>
          <p:nvPicPr>
            <p:cNvPr id="9" name="Picture 9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5435482" y="1833502"/>
              <a:ext cx="1335721" cy="126994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TextBox 9"/>
            <p:cNvSpPr txBox="1"/>
            <p:nvPr/>
          </p:nvSpPr>
          <p:spPr>
            <a:xfrm>
              <a:off x="4843385" y="3134089"/>
              <a:ext cx="2556609" cy="338554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accent1">
                  <a:lumMod val="20000"/>
                  <a:lumOff val="80000"/>
                </a:schemeClr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600" dirty="0" smtClean="0"/>
                <a:t>Joined </a:t>
              </a:r>
              <a:r>
                <a:rPr lang="en-US" sz="1600" dirty="0" err="1" smtClean="0"/>
                <a:t>config</a:t>
              </a:r>
              <a:r>
                <a:rPr lang="en-US" sz="1600" dirty="0" smtClean="0"/>
                <a:t>. – higher </a:t>
              </a:r>
              <a:r>
                <a:rPr lang="en-US" sz="1600" dirty="0" err="1" smtClean="0"/>
                <a:t>pt</a:t>
              </a:r>
              <a:r>
                <a:rPr lang="en-US" sz="1600" dirty="0" smtClean="0"/>
                <a:t> D0</a:t>
              </a:r>
              <a:endParaRPr lang="en-US" sz="1600" dirty="0"/>
            </a:p>
          </p:txBody>
        </p:sp>
      </p:grpSp>
      <p:sp>
        <p:nvSpPr>
          <p:cNvPr id="11" name="TextBox 10"/>
          <p:cNvSpPr txBox="1"/>
          <p:nvPr/>
        </p:nvSpPr>
        <p:spPr>
          <a:xfrm>
            <a:off x="3037641" y="5512588"/>
            <a:ext cx="26347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Assuming 3-sectors equipped 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6043997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79975" y="1558190"/>
            <a:ext cx="7772400" cy="5007569"/>
          </a:xfrm>
        </p:spPr>
        <p:txBody>
          <a:bodyPr>
            <a:normAutofit/>
          </a:bodyPr>
          <a:lstStyle/>
          <a:p>
            <a:pPr marL="457200" indent="-457200" algn="l">
              <a:buFont typeface="Arial"/>
              <a:buChar char="•"/>
            </a:pPr>
            <a:r>
              <a:rPr lang="en-US" sz="2000" dirty="0" smtClean="0">
                <a:solidFill>
                  <a:srgbClr val="000090"/>
                </a:solidFill>
              </a:rPr>
              <a:t>For </a:t>
            </a:r>
            <a:r>
              <a:rPr lang="en-US" sz="2000" b="1" i="1" dirty="0" smtClean="0">
                <a:solidFill>
                  <a:srgbClr val="000090"/>
                </a:solidFill>
              </a:rPr>
              <a:t>Mercedes</a:t>
            </a:r>
            <a:r>
              <a:rPr lang="en-US" sz="2000" dirty="0">
                <a:solidFill>
                  <a:srgbClr val="000090"/>
                </a:solidFill>
              </a:rPr>
              <a:t> </a:t>
            </a:r>
            <a:r>
              <a:rPr lang="en-US" sz="2000" dirty="0" smtClean="0">
                <a:solidFill>
                  <a:srgbClr val="000090"/>
                </a:solidFill>
              </a:rPr>
              <a:t>or </a:t>
            </a:r>
            <a:r>
              <a:rPr lang="en-US" sz="2000" b="1" i="1" dirty="0" smtClean="0">
                <a:solidFill>
                  <a:srgbClr val="000090"/>
                </a:solidFill>
              </a:rPr>
              <a:t>Joined</a:t>
            </a:r>
            <a:r>
              <a:rPr lang="en-US" sz="2000" dirty="0" smtClean="0">
                <a:solidFill>
                  <a:srgbClr val="000090"/>
                </a:solidFill>
              </a:rPr>
              <a:t> </a:t>
            </a:r>
            <a:r>
              <a:rPr lang="en-US" sz="2000" dirty="0" smtClean="0">
                <a:solidFill>
                  <a:srgbClr val="000090"/>
                </a:solidFill>
              </a:rPr>
              <a:t>configuration we have </a:t>
            </a:r>
            <a:r>
              <a:rPr lang="en-US" sz="2000" i="1" dirty="0" smtClean="0">
                <a:solidFill>
                  <a:srgbClr val="000090"/>
                </a:solidFill>
              </a:rPr>
              <a:t>geometrical acceptance</a:t>
            </a:r>
            <a:r>
              <a:rPr lang="en-US" sz="2000" dirty="0" smtClean="0">
                <a:solidFill>
                  <a:srgbClr val="000090"/>
                </a:solidFill>
              </a:rPr>
              <a:t> (ACC) penalty for D0s</a:t>
            </a:r>
          </a:p>
          <a:p>
            <a:pPr marL="1371600" lvl="2" indent="-457200" algn="l">
              <a:buFont typeface="Arial"/>
              <a:buChar char="•"/>
            </a:pPr>
            <a:r>
              <a:rPr lang="en-US" sz="1800" dirty="0" smtClean="0">
                <a:solidFill>
                  <a:srgbClr val="000090"/>
                </a:solidFill>
              </a:rPr>
              <a:t>Acceptance </a:t>
            </a:r>
            <a:r>
              <a:rPr lang="en-US" sz="1800" dirty="0" smtClean="0">
                <a:solidFill>
                  <a:srgbClr val="000090"/>
                </a:solidFill>
              </a:rPr>
              <a:t>doesn’t affect S/(S+B) but lowers signal </a:t>
            </a:r>
            <a:r>
              <a:rPr lang="en-US" sz="1800" dirty="0" smtClean="0">
                <a:solidFill>
                  <a:srgbClr val="000090"/>
                </a:solidFill>
              </a:rPr>
              <a:t>significance</a:t>
            </a:r>
          </a:p>
          <a:p>
            <a:pPr lvl="2" algn="l"/>
            <a:r>
              <a:rPr lang="en-US" sz="1800" dirty="0">
                <a:solidFill>
                  <a:srgbClr val="000090"/>
                </a:solidFill>
              </a:rPr>
              <a:t> </a:t>
            </a:r>
            <a:r>
              <a:rPr lang="en-US" sz="1800" dirty="0" smtClean="0">
                <a:solidFill>
                  <a:srgbClr val="000090"/>
                </a:solidFill>
              </a:rPr>
              <a:t>       </a:t>
            </a:r>
            <a:r>
              <a:rPr lang="en-US" sz="1800" dirty="0" smtClean="0">
                <a:solidFill>
                  <a:srgbClr val="000090"/>
                </a:solidFill>
              </a:rPr>
              <a:t> </a:t>
            </a:r>
            <a:r>
              <a:rPr lang="en-US" sz="1800" dirty="0" smtClean="0">
                <a:solidFill>
                  <a:srgbClr val="000090"/>
                </a:solidFill>
              </a:rPr>
              <a:t>S/</a:t>
            </a:r>
            <a:r>
              <a:rPr lang="en-US" sz="1800" dirty="0" err="1" smtClean="0">
                <a:solidFill>
                  <a:srgbClr val="000090"/>
                </a:solidFill>
              </a:rPr>
              <a:t>sqrt</a:t>
            </a:r>
            <a:r>
              <a:rPr lang="en-US" sz="1800" dirty="0" smtClean="0">
                <a:solidFill>
                  <a:srgbClr val="000090"/>
                </a:solidFill>
              </a:rPr>
              <a:t>(S+B) </a:t>
            </a:r>
          </a:p>
          <a:p>
            <a:pPr lvl="2" algn="l"/>
            <a:endParaRPr lang="en-US" sz="1400" dirty="0" smtClean="0">
              <a:solidFill>
                <a:srgbClr val="000090"/>
              </a:solidFill>
            </a:endParaRPr>
          </a:p>
          <a:p>
            <a:pPr marL="914400" lvl="1" indent="-457200" algn="l">
              <a:buFont typeface="Arial"/>
              <a:buChar char="•"/>
            </a:pPr>
            <a:endParaRPr lang="en-US" sz="1600" dirty="0">
              <a:solidFill>
                <a:srgbClr val="00009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2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989784" y="3155479"/>
            <a:ext cx="7256982" cy="3094143"/>
            <a:chOff x="0" y="1299030"/>
            <a:chExt cx="8975130" cy="4244597"/>
          </a:xfrm>
        </p:grpSpPr>
        <p:pic>
          <p:nvPicPr>
            <p:cNvPr id="12" name="Picture 11" descr="Breakdown_Mercedes_4Spiros_ptProj.pmg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1299030"/>
              <a:ext cx="4518442" cy="4244597"/>
            </a:xfrm>
            <a:prstGeom prst="rect">
              <a:avLst/>
            </a:prstGeom>
          </p:spPr>
        </p:pic>
        <p:pic>
          <p:nvPicPr>
            <p:cNvPr id="13" name="Picture 12" descr="Breakdown_Joined_4Spiros_ptProj.png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456690" y="1299031"/>
              <a:ext cx="4518440" cy="4244596"/>
            </a:xfrm>
            <a:prstGeom prst="rect">
              <a:avLst/>
            </a:prstGeom>
          </p:spPr>
        </p:pic>
        <p:sp>
          <p:nvSpPr>
            <p:cNvPr id="15" name="Oval 14"/>
            <p:cNvSpPr/>
            <p:nvPr/>
          </p:nvSpPr>
          <p:spPr>
            <a:xfrm>
              <a:off x="1293385" y="2295224"/>
              <a:ext cx="873909" cy="442733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6874750" y="2085509"/>
              <a:ext cx="1794426" cy="103692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3693723" y="2753105"/>
              <a:ext cx="1179628" cy="506656"/>
            </a:xfrm>
            <a:prstGeom prst="rect">
              <a:avLst/>
            </a:prstGeom>
            <a:solidFill>
              <a:schemeClr val="tx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b="1" dirty="0">
                  <a:solidFill>
                    <a:srgbClr val="0000FF"/>
                  </a:solidFill>
                </a:rPr>
                <a:t>|</a:t>
              </a:r>
              <a:r>
                <a:rPr lang="en-US" b="1" dirty="0" smtClean="0">
                  <a:solidFill>
                    <a:srgbClr val="0000FF"/>
                  </a:solidFill>
                  <a:latin typeface="Symbol" charset="2"/>
                  <a:cs typeface="Symbol" charset="2"/>
                </a:rPr>
                <a:t>h</a:t>
              </a:r>
              <a:r>
                <a:rPr lang="en-US" b="1" dirty="0">
                  <a:solidFill>
                    <a:srgbClr val="0000FF"/>
                  </a:solidFill>
                </a:rPr>
                <a:t>|</a:t>
              </a:r>
              <a:r>
                <a:rPr lang="en-US" b="1" dirty="0" smtClean="0">
                  <a:solidFill>
                    <a:srgbClr val="0000FF"/>
                  </a:solidFill>
                </a:rPr>
                <a:t>&lt;0.5</a:t>
              </a:r>
              <a:endParaRPr lang="en-US" b="1" dirty="0">
                <a:solidFill>
                  <a:srgbClr val="0000FF"/>
                </a:solidFill>
              </a:endParaRPr>
            </a:p>
          </p:txBody>
        </p:sp>
      </p:grpSp>
      <p:sp>
        <p:nvSpPr>
          <p:cNvPr id="14" name="Subtitle 2"/>
          <p:cNvSpPr txBox="1">
            <a:spLocks/>
          </p:cNvSpPr>
          <p:nvPr/>
        </p:nvSpPr>
        <p:spPr>
          <a:xfrm>
            <a:off x="647700" y="302924"/>
            <a:ext cx="7772400" cy="10981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l">
              <a:buFont typeface="Arial"/>
              <a:buChar char="•"/>
            </a:pPr>
            <a:r>
              <a:rPr lang="en-US" sz="2000" b="1" dirty="0" smtClean="0">
                <a:solidFill>
                  <a:srgbClr val="000090"/>
                </a:solidFill>
              </a:rPr>
              <a:t>Single track efficiency </a:t>
            </a:r>
            <a:r>
              <a:rPr lang="en-US" sz="2000" dirty="0" smtClean="0">
                <a:solidFill>
                  <a:srgbClr val="000090"/>
                </a:solidFill>
              </a:rPr>
              <a:t>(STE) changes about ~10% for all </a:t>
            </a:r>
            <a:r>
              <a:rPr lang="en-US" sz="2000" dirty="0" err="1" smtClean="0">
                <a:solidFill>
                  <a:srgbClr val="000090"/>
                </a:solidFill>
              </a:rPr>
              <a:t>pt</a:t>
            </a:r>
            <a:r>
              <a:rPr lang="en-US" sz="2000" dirty="0" smtClean="0">
                <a:solidFill>
                  <a:srgbClr val="000090"/>
                </a:solidFill>
              </a:rPr>
              <a:t> (from ~80%-&gt;70%), so impact on D0 signal is ~15% (or multiplication factor .85) for ideal TPC. In really TPC-&gt;PXL tracking needs rethinking.</a:t>
            </a:r>
            <a:endParaRPr lang="en-US" sz="2000" dirty="0" smtClean="0">
              <a:solidFill>
                <a:srgbClr val="00009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10389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66135" y="320289"/>
            <a:ext cx="7772400" cy="5689600"/>
          </a:xfrm>
        </p:spPr>
        <p:txBody>
          <a:bodyPr>
            <a:normAutofit/>
          </a:bodyPr>
          <a:lstStyle/>
          <a:p>
            <a:pPr algn="l"/>
            <a:r>
              <a:rPr lang="en-US" sz="2000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Rough estimates</a:t>
            </a:r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:</a:t>
            </a:r>
            <a:endParaRPr lang="en-US" sz="1800" dirty="0">
              <a:solidFill>
                <a:srgbClr val="000090"/>
              </a:solidFill>
              <a:latin typeface="Comic Sans MS"/>
              <a:cs typeface="Comic Sans MS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For 500 Million </a:t>
            </a:r>
            <a:r>
              <a:rPr lang="en-US" sz="16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AuAu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 200 </a:t>
            </a:r>
            <a:r>
              <a:rPr lang="en-US" sz="16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GeV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 events (CDR plot input). 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400" dirty="0" smtClean="0">
                <a:solidFill>
                  <a:srgbClr val="000090"/>
                </a:solidFill>
                <a:latin typeface="Comic Sans MS"/>
                <a:cs typeface="Comic Sans MS"/>
              </a:rPr>
              <a:t>This can be a couple of weeks running time in Run-13 provided things are not going to be terribly wrong.</a:t>
            </a:r>
          </a:p>
          <a:p>
            <a:pPr marL="914400" lvl="1" indent="-457200" algn="l">
              <a:buFont typeface="Arial"/>
              <a:buChar char="•"/>
            </a:pPr>
            <a:r>
              <a:rPr lang="en-US" sz="1400" dirty="0" smtClean="0">
                <a:solidFill>
                  <a:srgbClr val="000090"/>
                </a:solidFill>
                <a:latin typeface="Comic Sans MS"/>
                <a:cs typeface="Comic Sans MS"/>
              </a:rPr>
              <a:t>Needs  a VPD event vertex trigger to constraint it within +- 5cm </a:t>
            </a:r>
          </a:p>
          <a:p>
            <a:pPr marL="457200" indent="-457200" algn="l">
              <a:buFont typeface="Arial"/>
              <a:buChar char="•"/>
            </a:pP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The </a:t>
            </a:r>
            <a:r>
              <a:rPr lang="en-US" sz="16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pt</a:t>
            </a:r>
            <a:r>
              <a:rPr lang="en-US" sz="1600" dirty="0">
                <a:solidFill>
                  <a:srgbClr val="000090"/>
                </a:solidFill>
                <a:latin typeface="Comic Sans MS"/>
                <a:cs typeface="Comic Sans MS"/>
              </a:rPr>
              <a:t>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spectra plot  errors should be increased @ 1 </a:t>
            </a:r>
            <a:r>
              <a:rPr lang="en-US" sz="16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GeV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 </a:t>
            </a:r>
            <a:r>
              <a:rPr lang="en-US" sz="1600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only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 </a:t>
            </a:r>
            <a:r>
              <a:rPr lang="en-US" sz="16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pt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 by a factor of </a:t>
            </a:r>
            <a:r>
              <a:rPr lang="en-US" sz="1600" b="1" dirty="0" smtClean="0">
                <a:solidFill>
                  <a:srgbClr val="000090"/>
                </a:solidFill>
                <a:latin typeface="Comic Sans MS"/>
                <a:cs typeface="Comic Sans MS"/>
              </a:rPr>
              <a:t>3-4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for the Mercedes prototype, and the same factor @ &gt;= 5 </a:t>
            </a:r>
            <a:r>
              <a:rPr lang="en-US" sz="16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GeV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 for the Joined prototype. </a:t>
            </a:r>
            <a:r>
              <a:rPr lang="en-US" sz="16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This number results from evaluating the signal significance with the new penalties in track efficiency and acceptance combined for these two sweet spots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. </a:t>
            </a:r>
            <a:endParaRPr lang="en-US" sz="1600" dirty="0" smtClean="0">
              <a:solidFill>
                <a:srgbClr val="000090"/>
              </a:solidFill>
              <a:latin typeface="Comic Sans MS"/>
              <a:cs typeface="Comic Sans MS"/>
            </a:endParaRPr>
          </a:p>
          <a:p>
            <a:pPr marL="457200" indent="-457200" algn="l">
              <a:buFont typeface="Arial"/>
              <a:buChar char="•"/>
            </a:pPr>
            <a:r>
              <a:rPr lang="en-US" sz="1600" b="1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We should be able to do something </a:t>
            </a:r>
            <a:r>
              <a:rPr lang="en-US" sz="1600" dirty="0" smtClean="0">
                <a:solidFill>
                  <a:srgbClr val="000090"/>
                </a:solidFill>
                <a:latin typeface="Comic Sans MS"/>
                <a:cs typeface="Comic Sans MS"/>
              </a:rPr>
              <a:t>!</a:t>
            </a:r>
            <a:endParaRPr lang="en-US" sz="1600" dirty="0" smtClean="0">
              <a:solidFill>
                <a:srgbClr val="000090"/>
              </a:solidFill>
              <a:latin typeface="Comic Sans MS"/>
              <a:cs typeface="Comic Sans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3</a:t>
            </a:fld>
            <a:endParaRPr lang="en-US"/>
          </a:p>
        </p:txBody>
      </p:sp>
      <p:pic>
        <p:nvPicPr>
          <p:cNvPr id="5" name="Content Placeholder 3"/>
          <p:cNvPicPr>
            <a:picLocks noChangeAspect="1"/>
          </p:cNvPicPr>
          <p:nvPr/>
        </p:nvPicPr>
        <p:blipFill rotWithShape="1">
          <a:blip r:embed="rId2"/>
          <a:srcRect l="-441" r="-564"/>
          <a:stretch/>
        </p:blipFill>
        <p:spPr>
          <a:xfrm>
            <a:off x="78561" y="3541928"/>
            <a:ext cx="4648105" cy="3278218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530096" y="5633549"/>
            <a:ext cx="2018501" cy="276999"/>
          </a:xfrm>
          <a:prstGeom prst="rect">
            <a:avLst/>
          </a:prstGeom>
          <a:solidFill>
            <a:srgbClr val="C6D9F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Fig-4 CDR   Signal significance</a:t>
            </a:r>
            <a:endParaRPr lang="en-US" sz="1200" dirty="0"/>
          </a:p>
        </p:txBody>
      </p:sp>
      <p:pic>
        <p:nvPicPr>
          <p:cNvPr id="7" name="Content Placeholder 3"/>
          <p:cNvPicPr>
            <a:picLocks noChangeAspect="1"/>
          </p:cNvPicPr>
          <p:nvPr/>
        </p:nvPicPr>
        <p:blipFill>
          <a:blip r:embed="rId3"/>
          <a:srcRect l="-2068" r="-2068"/>
          <a:stretch>
            <a:fillRect/>
          </a:stretch>
        </p:blipFill>
        <p:spPr>
          <a:xfrm>
            <a:off x="4713573" y="3541928"/>
            <a:ext cx="4484284" cy="3179547"/>
          </a:xfrm>
          <a:prstGeom prst="rect">
            <a:avLst/>
          </a:prstGeom>
        </p:spPr>
      </p:pic>
      <p:grpSp>
        <p:nvGrpSpPr>
          <p:cNvPr id="8" name="Group 7"/>
          <p:cNvGrpSpPr/>
          <p:nvPr/>
        </p:nvGrpSpPr>
        <p:grpSpPr>
          <a:xfrm>
            <a:off x="5527204" y="3725244"/>
            <a:ext cx="2213134" cy="1083386"/>
            <a:chOff x="1885606" y="1101128"/>
            <a:chExt cx="3446254" cy="1836932"/>
          </a:xfrm>
        </p:grpSpPr>
        <p:sp>
          <p:nvSpPr>
            <p:cNvPr id="9" name="TextBox 8"/>
            <p:cNvSpPr txBox="1"/>
            <p:nvPr/>
          </p:nvSpPr>
          <p:spPr>
            <a:xfrm>
              <a:off x="2717724" y="1101128"/>
              <a:ext cx="1375128" cy="521850"/>
            </a:xfrm>
            <a:prstGeom prst="rect">
              <a:avLst/>
            </a:prstGeom>
            <a:solidFill>
              <a:srgbClr val="C6D9F1"/>
            </a:solidFill>
            <a:ln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/>
                <a:t>Fig-5 CDR</a:t>
              </a:r>
              <a:endParaRPr lang="en-US" sz="1400" dirty="0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885606" y="2468395"/>
              <a:ext cx="1322375" cy="469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200" dirty="0" smtClean="0">
                  <a:solidFill>
                    <a:srgbClr val="FF0000"/>
                  </a:solidFill>
                </a:rPr>
                <a:t>Mercedes</a:t>
              </a:r>
              <a:endParaRPr lang="en-US" sz="1200" dirty="0">
                <a:solidFill>
                  <a:srgbClr val="FF0000"/>
                </a:solidFill>
              </a:endParaRP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222387" y="2147867"/>
              <a:ext cx="401523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/>
            <p:nvPr/>
          </p:nvCxnSpPr>
          <p:spPr>
            <a:xfrm>
              <a:off x="2879026" y="2147867"/>
              <a:ext cx="2452834" cy="0"/>
            </a:xfrm>
            <a:prstGeom prst="straightConnector1">
              <a:avLst/>
            </a:prstGeom>
            <a:ln>
              <a:solidFill>
                <a:srgbClr val="FF0000"/>
              </a:solidFill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3485359" y="1677602"/>
              <a:ext cx="1407628" cy="57403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600" dirty="0" smtClean="0">
                  <a:solidFill>
                    <a:srgbClr val="0000FF"/>
                  </a:solidFill>
                </a:rPr>
                <a:t>Joined</a:t>
              </a:r>
              <a:endParaRPr lang="en-US" sz="1600" dirty="0">
                <a:solidFill>
                  <a:srgbClr val="0000FF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351670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65" y="181432"/>
            <a:ext cx="4656978" cy="36322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599889" y="2563152"/>
            <a:ext cx="1082636" cy="369332"/>
          </a:xfrm>
          <a:prstGeom prst="rect">
            <a:avLst/>
          </a:prstGeom>
          <a:solidFill>
            <a:srgbClr val="C6D9F1"/>
          </a:solidFill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Fig-8 CDR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4</a:t>
            </a:fld>
            <a:endParaRPr lang="en-US"/>
          </a:p>
        </p:txBody>
      </p:sp>
      <p:cxnSp>
        <p:nvCxnSpPr>
          <p:cNvPr id="11" name="Straight Arrow Connector 10"/>
          <p:cNvCxnSpPr>
            <a:stCxn id="16" idx="0"/>
          </p:cNvCxnSpPr>
          <p:nvPr/>
        </p:nvCxnSpPr>
        <p:spPr>
          <a:xfrm flipH="1" flipV="1">
            <a:off x="1580861" y="2563152"/>
            <a:ext cx="414965" cy="1681405"/>
          </a:xfrm>
          <a:prstGeom prst="straightConnector1">
            <a:avLst/>
          </a:prstGeom>
          <a:ln w="12700" cmpd="sng">
            <a:solidFill>
              <a:srgbClr val="00800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542151" y="4244557"/>
            <a:ext cx="2907349" cy="923330"/>
          </a:xfrm>
          <a:prstGeom prst="rect">
            <a:avLst/>
          </a:prstGeom>
          <a:solidFill>
            <a:srgbClr val="DCE6F2"/>
          </a:solidFill>
          <a:ln>
            <a:solidFill>
              <a:srgbClr val="DCE6F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With larger errors </a:t>
            </a:r>
            <a:r>
              <a:rPr lang="en-US" dirty="0" smtClean="0">
                <a:solidFill>
                  <a:srgbClr val="008000"/>
                </a:solidFill>
              </a:rPr>
              <a:t>lower </a:t>
            </a:r>
            <a:r>
              <a:rPr lang="en-US" dirty="0" err="1" smtClean="0">
                <a:solidFill>
                  <a:srgbClr val="008000"/>
                </a:solidFill>
              </a:rPr>
              <a:t>pt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is not useful and </a:t>
            </a:r>
            <a:r>
              <a:rPr lang="en-US" dirty="0" smtClean="0">
                <a:solidFill>
                  <a:srgbClr val="000090"/>
                </a:solidFill>
              </a:rPr>
              <a:t>higher </a:t>
            </a:r>
            <a:r>
              <a:rPr lang="en-US" dirty="0" err="1" smtClean="0">
                <a:solidFill>
                  <a:srgbClr val="000090"/>
                </a:solidFill>
              </a:rPr>
              <a:t>pt</a:t>
            </a:r>
            <a:r>
              <a:rPr lang="en-US" dirty="0" smtClean="0">
                <a:solidFill>
                  <a:srgbClr val="000090"/>
                </a:solidFill>
              </a:rPr>
              <a:t> </a:t>
            </a:r>
            <a:r>
              <a:rPr lang="en-US" dirty="0" smtClean="0"/>
              <a:t>needs statistics</a:t>
            </a:r>
            <a:endParaRPr lang="en-US" dirty="0"/>
          </a:p>
        </p:txBody>
      </p:sp>
      <p:pic>
        <p:nvPicPr>
          <p:cNvPr id="12" name="Content Placeholder 4"/>
          <p:cNvPicPr>
            <a:picLocks noGrp="1" noChangeAspect="1"/>
          </p:cNvPicPr>
          <p:nvPr>
            <p:ph idx="1"/>
          </p:nvPr>
        </p:nvPicPr>
        <p:blipFill>
          <a:blip r:embed="rId3"/>
          <a:srcRect l="-8573" r="-8573"/>
          <a:stretch>
            <a:fillRect/>
          </a:stretch>
        </p:blipFill>
        <p:spPr>
          <a:xfrm>
            <a:off x="4137078" y="2354354"/>
            <a:ext cx="5348290" cy="3131613"/>
          </a:xfrm>
        </p:spPr>
      </p:pic>
      <p:cxnSp>
        <p:nvCxnSpPr>
          <p:cNvPr id="14" name="Straight Arrow Connector 13"/>
          <p:cNvCxnSpPr>
            <a:stCxn id="16" idx="0"/>
          </p:cNvCxnSpPr>
          <p:nvPr/>
        </p:nvCxnSpPr>
        <p:spPr>
          <a:xfrm flipV="1">
            <a:off x="1995826" y="1979773"/>
            <a:ext cx="1301013" cy="2264784"/>
          </a:xfrm>
          <a:prstGeom prst="straightConnector1">
            <a:avLst/>
          </a:prstGeom>
          <a:ln>
            <a:solidFill>
              <a:srgbClr val="00009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4840043" y="5620511"/>
            <a:ext cx="2907349" cy="923330"/>
          </a:xfrm>
          <a:prstGeom prst="rect">
            <a:avLst/>
          </a:prstGeom>
          <a:solidFill>
            <a:srgbClr val="DCE6F2"/>
          </a:solidFill>
          <a:ln>
            <a:solidFill>
              <a:srgbClr val="DCE6F2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With larger errors higher </a:t>
            </a:r>
            <a:r>
              <a:rPr lang="en-US" dirty="0" err="1" smtClean="0"/>
              <a:t>pt</a:t>
            </a:r>
            <a:r>
              <a:rPr lang="en-US" dirty="0" smtClean="0"/>
              <a:t> needs statistics since </a:t>
            </a:r>
            <a:r>
              <a:rPr lang="en-US" dirty="0" smtClean="0"/>
              <a:t>TOF is  doing </a:t>
            </a:r>
            <a:r>
              <a:rPr lang="en-US" dirty="0" smtClean="0"/>
              <a:t>lower </a:t>
            </a:r>
            <a:r>
              <a:rPr lang="en-US" dirty="0" err="1" smtClean="0"/>
              <a:t>pt</a:t>
            </a:r>
            <a:r>
              <a:rPr lang="en-US" dirty="0" smtClean="0"/>
              <a:t> thoroughly </a:t>
            </a:r>
            <a:endParaRPr lang="en-US" dirty="0"/>
          </a:p>
        </p:txBody>
      </p:sp>
      <p:cxnSp>
        <p:nvCxnSpPr>
          <p:cNvPr id="10" name="Straight Arrow Connector 9"/>
          <p:cNvCxnSpPr>
            <a:stCxn id="21" idx="0"/>
          </p:cNvCxnSpPr>
          <p:nvPr/>
        </p:nvCxnSpPr>
        <p:spPr>
          <a:xfrm flipV="1">
            <a:off x="6293718" y="4134052"/>
            <a:ext cx="718821" cy="1486459"/>
          </a:xfrm>
          <a:prstGeom prst="straightConnector1">
            <a:avLst/>
          </a:prstGeom>
          <a:ln>
            <a:solidFill>
              <a:srgbClr val="000090"/>
            </a:solidFill>
            <a:prstDash val="sysDash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89944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5968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Summary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114995"/>
          </a:xfrm>
        </p:spPr>
        <p:txBody>
          <a:bodyPr>
            <a:normAutofit/>
          </a:bodyPr>
          <a:lstStyle/>
          <a:p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Depending on events on tape AND # of sectors available AND %-detector alive AND … we should be able to get a x-section and a R</a:t>
            </a:r>
            <a:r>
              <a:rPr lang="en-US" sz="1800" baseline="-25000" dirty="0" smtClean="0">
                <a:solidFill>
                  <a:srgbClr val="000090"/>
                </a:solidFill>
                <a:latin typeface="Comic Sans MS"/>
                <a:cs typeface="Comic Sans MS"/>
              </a:rPr>
              <a:t>CP</a:t>
            </a:r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 estimate</a:t>
            </a:r>
          </a:p>
          <a:p>
            <a:endParaRPr lang="en-US" sz="1800" dirty="0" smtClean="0">
              <a:solidFill>
                <a:srgbClr val="000090"/>
              </a:solidFill>
              <a:latin typeface="Comic Sans MS"/>
              <a:cs typeface="Comic Sans MS"/>
            </a:endParaRPr>
          </a:p>
          <a:p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Need </a:t>
            </a:r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to be confirmed by ongoing simulation </a:t>
            </a:r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studies </a:t>
            </a:r>
            <a:endParaRPr lang="en-US" sz="1800" dirty="0">
              <a:solidFill>
                <a:srgbClr val="000090"/>
              </a:solidFill>
              <a:latin typeface="Comic Sans MS"/>
              <a:cs typeface="Comic Sans MS"/>
            </a:endParaRPr>
          </a:p>
          <a:p>
            <a:endParaRPr lang="en-US" sz="1800" dirty="0" smtClean="0">
              <a:solidFill>
                <a:srgbClr val="000090"/>
              </a:solidFill>
              <a:latin typeface="Comic Sans MS"/>
              <a:cs typeface="Comic Sans MS"/>
            </a:endParaRPr>
          </a:p>
          <a:p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If only ONE configuration is allowed then </a:t>
            </a:r>
            <a:r>
              <a:rPr lang="en-US" sz="1800" i="1" dirty="0" smtClean="0">
                <a:solidFill>
                  <a:srgbClr val="000090"/>
                </a:solidFill>
                <a:latin typeface="Comic Sans MS"/>
                <a:cs typeface="Comic Sans MS"/>
              </a:rPr>
              <a:t>Joined</a:t>
            </a:r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 seems to be the one to run, since it explores the higher </a:t>
            </a:r>
            <a:r>
              <a:rPr lang="en-US" sz="18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pt</a:t>
            </a:r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 area which is also easier to reconstruct (high </a:t>
            </a:r>
            <a:r>
              <a:rPr lang="en-US" sz="18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pt</a:t>
            </a:r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 tracks)</a:t>
            </a:r>
            <a:r>
              <a:rPr lang="en-US" sz="1800" dirty="0" smtClean="0">
                <a:solidFill>
                  <a:srgbClr val="000090"/>
                </a:solidFill>
                <a:latin typeface="Comic Sans MS"/>
                <a:cs typeface="Comic Sans MS"/>
              </a:rPr>
              <a:t>.</a:t>
            </a:r>
          </a:p>
          <a:p>
            <a:pPr lvl="1"/>
            <a:r>
              <a:rPr lang="en-US" sz="1400" dirty="0" smtClean="0">
                <a:solidFill>
                  <a:srgbClr val="000090"/>
                </a:solidFill>
                <a:latin typeface="Comic Sans MS"/>
                <a:cs typeface="Comic Sans MS"/>
              </a:rPr>
              <a:t>But keep in mind that HFT’s advantage is at lower </a:t>
            </a:r>
            <a:r>
              <a:rPr lang="en-US" sz="14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pt</a:t>
            </a:r>
            <a:r>
              <a:rPr lang="en-US" sz="1400" dirty="0" smtClean="0">
                <a:solidFill>
                  <a:srgbClr val="000090"/>
                </a:solidFill>
                <a:latin typeface="Comic Sans MS"/>
                <a:cs typeface="Comic Sans MS"/>
              </a:rPr>
              <a:t> over </a:t>
            </a:r>
            <a:r>
              <a:rPr lang="en-US" sz="1400" dirty="0" err="1" smtClean="0">
                <a:solidFill>
                  <a:srgbClr val="000090"/>
                </a:solidFill>
                <a:latin typeface="Comic Sans MS"/>
                <a:cs typeface="Comic Sans MS"/>
              </a:rPr>
              <a:t>Phenix</a:t>
            </a:r>
            <a:endParaRPr lang="en-US" sz="1400" dirty="0" smtClean="0">
              <a:solidFill>
                <a:srgbClr val="000090"/>
              </a:solidFill>
              <a:latin typeface="Comic Sans MS"/>
              <a:cs typeface="Comic Sans M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B0FE57-4D84-1943-94BC-AB0D480476D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285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1663</TotalTime>
  <Words>552</Words>
  <Application>Microsoft Macintosh PowerPoint</Application>
  <PresentationFormat>On-screen Show (4:3)</PresentationFormat>
  <Paragraphs>41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HFT-prototype BUR considerations for Run-13</vt:lpstr>
      <vt:lpstr>PowerPoint Presentation</vt:lpstr>
      <vt:lpstr>PowerPoint Presentation</vt:lpstr>
      <vt:lpstr>PowerPoint Presentation</vt:lpstr>
      <vt:lpstr>Summary</vt:lpstr>
    </vt:vector>
  </TitlesOfParts>
  <Company>Kent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Spyridon Margetis</dc:creator>
  <cp:lastModifiedBy>Spyridon Margetis</cp:lastModifiedBy>
  <cp:revision>40</cp:revision>
  <cp:lastPrinted>2012-03-27T19:48:24Z</cp:lastPrinted>
  <dcterms:created xsi:type="dcterms:W3CDTF">2012-03-27T19:20:27Z</dcterms:created>
  <dcterms:modified xsi:type="dcterms:W3CDTF">2012-04-18T23:12:33Z</dcterms:modified>
</cp:coreProperties>
</file>