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df" ContentType="application/pdf"/>
  <Override PartName="/ppt/slides/slide1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3" r:id="rId2"/>
    <p:sldId id="430" r:id="rId3"/>
    <p:sldId id="459" r:id="rId4"/>
    <p:sldId id="316" r:id="rId5"/>
    <p:sldId id="395" r:id="rId6"/>
    <p:sldId id="408" r:id="rId7"/>
    <p:sldId id="450" r:id="rId8"/>
    <p:sldId id="458" r:id="rId9"/>
    <p:sldId id="445" r:id="rId10"/>
    <p:sldId id="461" r:id="rId11"/>
    <p:sldId id="437" r:id="rId12"/>
    <p:sldId id="438" r:id="rId13"/>
    <p:sldId id="442" r:id="rId14"/>
    <p:sldId id="462" r:id="rId15"/>
    <p:sldId id="413" r:id="rId16"/>
    <p:sldId id="463" r:id="rId17"/>
    <p:sldId id="464" r:id="rId18"/>
    <p:sldId id="471" r:id="rId19"/>
    <p:sldId id="466" r:id="rId20"/>
    <p:sldId id="467" r:id="rId21"/>
    <p:sldId id="468" r:id="rId22"/>
    <p:sldId id="453" r:id="rId23"/>
    <p:sldId id="469" r:id="rId24"/>
    <p:sldId id="441" r:id="rId25"/>
    <p:sldId id="427" r:id="rId26"/>
    <p:sldId id="470" r:id="rId27"/>
    <p:sldId id="473" r:id="rId28"/>
    <p:sldId id="449" r:id="rId29"/>
    <p:sldId id="404" r:id="rId30"/>
    <p:sldId id="446" r:id="rId31"/>
    <p:sldId id="447" r:id="rId32"/>
    <p:sldId id="448" r:id="rId33"/>
    <p:sldId id="403" r:id="rId34"/>
    <p:sldId id="407" r:id="rId35"/>
    <p:sldId id="433" r:id="rId36"/>
    <p:sldId id="460" r:id="rId37"/>
    <p:sldId id="417" r:id="rId38"/>
    <p:sldId id="425" r:id="rId39"/>
    <p:sldId id="454" r:id="rId40"/>
    <p:sldId id="455" r:id="rId41"/>
    <p:sldId id="456" r:id="rId42"/>
    <p:sldId id="47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20702"/>
    <a:srgbClr val="BD4D6C"/>
    <a:srgbClr val="F1AA23"/>
    <a:srgbClr val="000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0909" autoAdjust="0"/>
  </p:normalViewPr>
  <p:slideViewPr>
    <p:cSldViewPr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5BC9-68BC-4342-B5DC-806B1107E91A}" type="datetime1">
              <a:rPr lang="en-US" smtClean="0"/>
              <a:pPr/>
              <a:t>11/13/10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85DB-1343-5A4E-9DA3-B49E0A081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5175-157F-7145-A2E0-8D5B4083FF1F}" type="datetime1">
              <a:rPr lang="en-US" smtClean="0"/>
              <a:pPr/>
              <a:t>11/13/10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99B7-93E1-9F47-AACA-0757A68D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95FF2-CEB9-0B45-9990-0C05480A8CCD}" type="slidenum">
              <a:rPr lang="en-US"/>
              <a:pPr/>
              <a:t>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D18A827-7596-1A4F-8B9F-0EF088E4FC48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4C8FEFA-80F0-254B-A4FD-0D91AC0FA1AE}" type="slidenum">
              <a:rPr lang="en-US"/>
              <a:pPr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4C8FEFA-80F0-254B-A4FD-0D91AC0FA1AE}" type="slidenum">
              <a:rPr lang="en-US"/>
              <a:pPr/>
              <a:t>19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6C1F-4BDC-FA48-A150-3073B643DEEA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 model: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Huovinen</a:t>
            </a:r>
            <a:r>
              <a:rPr lang="en-US" dirty="0"/>
              <a:t>, private communication, January 2008.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Just to remind you: these calculations were done using my "standard" set of parameters: initial time 0.6 fm/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, first order phase transition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=165 MeV, chemical equilibrium all the way until until kinetic freeze-out, freeze-out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T_f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=130 MeV reproduces pion spectra and (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anti)proton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p_T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-slope, initial profiles as a combination of participant and binary collision scaling.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21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F009-CF1F-F84E-9B71-E90002B2CA65}" type="slidenum">
              <a:rPr lang="en-US"/>
              <a:pPr/>
              <a:t>23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BFEDE5D-8F79-8941-BC63-5C29EC2CF18F}" type="slidenum">
              <a:rPr lang="en-US"/>
              <a:pPr/>
              <a:t>24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3B23-837F-CC49-B54A-688583CA428E}" type="slidenum">
              <a:rPr lang="en-US"/>
              <a:pPr/>
              <a:t>29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DB59-F29D-194E-9C48-E35090AF23B1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594B-ACAB-F245-9FD3-E5E5360AE672}" type="slidenum">
              <a:rPr lang="en-US"/>
              <a:pPr/>
              <a:t>4</a:t>
            </a:fld>
            <a:endParaRPr lang="en-US"/>
          </a:p>
        </p:txBody>
      </p:sp>
      <p:sp>
        <p:nvSpPr>
          <p:cNvPr id="2600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4738-4A3F-1C4D-9022-F6977C60DA91}" type="slidenum">
              <a:rPr lang="en-US"/>
              <a:pPr/>
              <a:t>32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884B-DA7B-9D4F-A468-9BD9E061C6BA}" type="slidenum">
              <a:rPr lang="en-US"/>
              <a:pPr/>
              <a:t>33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7F18-F248-E04D-B851-DAD09AA1B55B}" type="slidenum">
              <a:rPr lang="en-US"/>
              <a:pPr/>
              <a:t>34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E03C7-A7FC-4745-AC41-F5C9CE5C3D80}" type="slidenum">
              <a:rPr lang="en-US"/>
              <a:pPr/>
              <a:t>35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C8123-9BFD-054F-BD2F-64C30A3C99C4}" type="slidenum">
              <a:rPr lang="en-US"/>
              <a:pPr/>
              <a:t>37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3CC9-FE32-014B-8F82-25C1A7E93E7C}" type="slidenum">
              <a:rPr lang="en-US"/>
              <a:pPr/>
              <a:t>41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4C8FEFA-80F0-254B-A4FD-0D91AC0FA1AE}" type="slidenum">
              <a:rPr lang="en-US"/>
              <a:pPr/>
              <a:t>42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20707-F1CE-104F-A3FB-EFEC081FCD50}" type="slidenum">
              <a:rPr lang="en-US"/>
              <a:pPr/>
              <a:t>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A033-2F92-184B-9817-90ECA9389366}" type="slidenum">
              <a:rPr lang="en-US"/>
              <a:pPr/>
              <a:t>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60A03-7390-4843-AF84-E40FBD2FDF99}" type="slidenum">
              <a:rPr lang="en-US"/>
              <a:pPr/>
              <a:t>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47569-B65C-A44E-AE03-826535045552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51DF329-A9C0-E74F-A296-F52655286E6C}" type="slidenum">
              <a:rPr lang="en-US">
                <a:latin typeface="Helvetica Neue Light" charset="0"/>
                <a:ea typeface="ヒラギノ角ゴ Pro W3" charset="-128"/>
                <a:cs typeface="ヒラギノ角ゴ Pro W3" charset="-128"/>
                <a:sym typeface="Helvetica Neue Light" charset="0"/>
              </a:rPr>
              <a:pPr/>
              <a:t>12</a:t>
            </a:fld>
            <a:endParaRPr lang="en-US">
              <a:latin typeface="Helvetica Neue Light" charset="0"/>
              <a:ea typeface="ヒラギノ角ゴ Pro W3" charset="-128"/>
              <a:cs typeface="ヒラギノ角ゴ Pro W3" charset="-128"/>
              <a:sym typeface="Helvetica Neue Light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Helvetica Neue Ligh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E62DE-E1DA-244D-A544-A6133C6F95EB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E45DDB2-1858-A142-8433-402338FB73F5}" type="slidenum">
              <a:rPr lang="en-US">
                <a:latin typeface="Helvetica Neue Light" charset="0"/>
                <a:ea typeface="ヒラギノ角ゴ Pro W3" charset="-128"/>
                <a:cs typeface="ヒラギノ角ゴ Pro W3" charset="-128"/>
                <a:sym typeface="Helvetica Neue Light" charset="0"/>
              </a:rPr>
              <a:pPr/>
              <a:t>16</a:t>
            </a:fld>
            <a:endParaRPr lang="en-US">
              <a:latin typeface="Helvetica Neue Light" charset="0"/>
              <a:ea typeface="ヒラギノ角ゴ Pro W3" charset="-128"/>
              <a:cs typeface="ヒラギノ角ゴ Pro W3" charset="-128"/>
              <a:sym typeface="Helvetica Neue Light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Helvetica Neue Ligh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41529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1529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695700"/>
            <a:ext cx="84582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2/1/10</a:t>
            </a:r>
            <a:endParaRPr lang="en-US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APS meeting, Feb. 13-17 2010</a:t>
            </a:r>
            <a:endParaRPr lang="en-US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7F20B9-CA42-5D45-9417-75B7DC7607A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41529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1529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2/1/10</a:t>
            </a: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APS meeting, Feb. 13-17 2010</a:t>
            </a: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17D48-610D-5945-AFCE-6B82ED790B3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7772400" cy="259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05200"/>
            <a:ext cx="7772400" cy="259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10/11/10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C121D0-D930-3E47-8DC3-5CBB54948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jpe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9.gi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9.gif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4.gif"/><Relationship Id="rId5" Type="http://schemas.openxmlformats.org/officeDocument/2006/relationships/image" Target="../media/image33.gif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2.pn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4724400" y="3505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400">
              <a:solidFill>
                <a:srgbClr val="CC0066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457200" y="3124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/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5000"/>
              </a:spcBef>
            </a:pPr>
            <a:endParaRPr lang="en-US" sz="1200">
              <a:solidFill>
                <a:srgbClr val="CC0066"/>
              </a:solidFill>
              <a:latin typeface="Arial Narrow" pitchFamily="-107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"/>
            <a:ext cx="9144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-107" charset="0"/>
              </a:rPr>
              <a:t>  </a:t>
            </a:r>
          </a:p>
          <a:p>
            <a:pPr algn="ctr"/>
            <a:r>
              <a:rPr lang="en-US" sz="4000" b="1" dirty="0" smtClean="0">
                <a:latin typeface="Arial Black" pitchFamily="-107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The Heavy Flavor Tracker (HFT)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An Update</a:t>
            </a:r>
            <a:endParaRPr lang="en-US" sz="16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Spiros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Margetis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Kent State University, USA</a:t>
            </a:r>
            <a:r>
              <a:rPr lang="en-US" sz="1600" b="1" dirty="0" smtClean="0">
                <a:latin typeface="Comic Sans MS"/>
                <a:cs typeface="Comic Sans MS"/>
              </a:rPr>
              <a:t/>
            </a:r>
            <a:br>
              <a:rPr lang="en-US" sz="1600" b="1" dirty="0" smtClean="0">
                <a:latin typeface="Comic Sans MS"/>
                <a:cs typeface="Comic Sans MS"/>
              </a:rPr>
            </a:br>
            <a:r>
              <a:rPr lang="en-US" sz="1600" b="1" dirty="0" smtClean="0">
                <a:latin typeface="Arial Black" pitchFamily="-65" charset="0"/>
              </a:rPr>
              <a:t/>
            </a:r>
            <a:br>
              <a:rPr lang="en-US" sz="1600" b="1" dirty="0" smtClean="0">
                <a:latin typeface="Arial Black" pitchFamily="-65" charset="0"/>
              </a:rPr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00800"/>
            <a:ext cx="571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STAR Collaboration meeting, 2010 Nov 14, BNL   </a:t>
            </a:r>
            <a:endParaRPr lang="en-US" b="1" i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7620000" cy="7937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HFT Strategy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Replace Drift Silicon with small/square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Pixels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Move as close to beam as possible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New beam pipe </a:t>
            </a:r>
            <a:r>
              <a:rPr lang="en-US" sz="2400" dirty="0" smtClean="0">
                <a:latin typeface="Comic Sans MS"/>
                <a:cs typeface="Comic Sans MS"/>
              </a:rPr>
              <a:t>(Radius 4cm -&gt;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2cm</a:t>
            </a:r>
            <a:r>
              <a:rPr lang="en-US" sz="2400" dirty="0" smtClean="0">
                <a:latin typeface="Comic Sans MS"/>
                <a:cs typeface="Comic Sans MS"/>
              </a:rPr>
              <a:t> )</a:t>
            </a:r>
          </a:p>
          <a:p>
            <a:pPr marL="914400" lvl="1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Keep it as thin as possible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Si (300-&gt;50 microns)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Air-cool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Aluminum cable traces instead of Cu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~0.4% X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thickness per layer</a:t>
            </a:r>
          </a:p>
          <a:p>
            <a:pPr marL="914400" lvl="1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Remove/install with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~20 micron overall envelope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Need special engineering 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07207"/>
            <a:ext cx="2160588" cy="1709738"/>
            <a:chOff x="6705600" y="838200"/>
            <a:chExt cx="2160588" cy="170973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838200"/>
              <a:ext cx="2160588" cy="17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705600" y="839788"/>
              <a:ext cx="544513" cy="36671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latin typeface="Calibri" charset="0"/>
                </a:rPr>
                <a:t>SSD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3429000"/>
            <a:ext cx="2686050" cy="1258888"/>
            <a:chOff x="6381750" y="2667000"/>
            <a:chExt cx="2686050" cy="1258888"/>
          </a:xfrm>
        </p:grpSpPr>
        <p:pic>
          <p:nvPicPr>
            <p:cNvPr id="8" name="Picture 5" descr="SVT-pic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1750" y="2667000"/>
              <a:ext cx="2686050" cy="125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400800" y="3543300"/>
              <a:ext cx="541338" cy="366713"/>
            </a:xfrm>
            <a:prstGeom prst="rect">
              <a:avLst/>
            </a:prstGeom>
            <a:solidFill>
              <a:srgbClr val="BD4D6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Calibri" charset="0"/>
                </a:rPr>
                <a:t>SVT</a:t>
              </a:r>
            </a:p>
          </p:txBody>
        </p:sp>
      </p:grpSp>
      <p:pic>
        <p:nvPicPr>
          <p:cNvPr id="11" name="Picture 26" descr="IST_lay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201" y="2438399"/>
            <a:ext cx="2160588" cy="14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6680200" y="505619"/>
            <a:ext cx="2160588" cy="1709738"/>
            <a:chOff x="6705600" y="838200"/>
            <a:chExt cx="2160588" cy="170973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838200"/>
              <a:ext cx="2160588" cy="17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705600" y="839788"/>
              <a:ext cx="663350" cy="36933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>
                  <a:latin typeface="Calibri" charset="0"/>
                </a:rPr>
                <a:t>SSD+</a:t>
              </a:r>
              <a:endParaRPr lang="en-US" sz="1800" b="1" dirty="0">
                <a:latin typeface="Calibri" charset="0"/>
              </a:endParaRPr>
            </a:p>
          </p:txBody>
        </p:sp>
      </p:grpSp>
      <p:pic>
        <p:nvPicPr>
          <p:cNvPr id="19" name="Picture 24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6324600" y="4038600"/>
            <a:ext cx="2590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694487" y="2452688"/>
            <a:ext cx="467345" cy="36933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latin typeface="Calibri" charset="0"/>
              </a:rPr>
              <a:t>IST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36149" y="4050268"/>
            <a:ext cx="81551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PIXELS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90850" y="5029200"/>
            <a:ext cx="1047750" cy="990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638300" y="2933700"/>
            <a:ext cx="52578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00600" y="5334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212081"/>
            <a:ext cx="4572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4450081"/>
            <a:ext cx="457200" cy="4571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00400"/>
            <a:ext cx="457200" cy="45719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00600" y="1752600"/>
            <a:ext cx="457200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21164" y="4602481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21164" y="3810000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21164" y="3078481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21164" y="1676400"/>
            <a:ext cx="457200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0800" y="15518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23cm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2971800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15cm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838450" y="3671500"/>
            <a:ext cx="549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11cm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59980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~6.5cm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82629" y="16280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22cm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74573" y="30758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14cm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4315501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8cm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0200" y="5105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2.5cm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Detector resolutions differ by a factor of 2-3 but pointing by a factor of ten.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0" y="0"/>
            <a:ext cx="181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OLD (SVT)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6867" y="0"/>
            <a:ext cx="194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NEW (HFT)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686" y="5268940"/>
            <a:ext cx="24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01165" y="530058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1450" y="4873823"/>
            <a:ext cx="173649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SVT:~1.5%X0/layer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705600" y="6042080"/>
            <a:ext cx="195438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PXL:0.3-0.5%X0/layer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21175" y="68263"/>
            <a:ext cx="4525963" cy="4391025"/>
          </a:xfrm>
        </p:spPr>
      </p:pic>
      <p:sp>
        <p:nvSpPr>
          <p:cNvPr id="15363" name="Line 9"/>
          <p:cNvSpPr>
            <a:spLocks noChangeShapeType="1"/>
          </p:cNvSpPr>
          <p:nvPr/>
        </p:nvSpPr>
        <p:spPr bwMode="auto">
          <a:xfrm flipH="1" flipV="1">
            <a:off x="5486400" y="19812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21"/>
          <p:cNvSpPr txBox="1">
            <a:spLocks/>
          </p:cNvSpPr>
          <p:nvPr/>
        </p:nvSpPr>
        <p:spPr bwMode="auto">
          <a:xfrm>
            <a:off x="7464425" y="68263"/>
            <a:ext cx="1705721" cy="3600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SSD+ </a:t>
            </a:r>
            <a:r>
              <a:rPr lang="en-US" sz="1800" dirty="0"/>
              <a:t>R=</a:t>
            </a:r>
            <a:r>
              <a:rPr lang="en-US" sz="1800" dirty="0" smtClean="0"/>
              <a:t>22cm</a:t>
            </a:r>
            <a:endParaRPr lang="en-US" sz="1800" dirty="0"/>
          </a:p>
        </p:txBody>
      </p:sp>
      <p:sp>
        <p:nvSpPr>
          <p:cNvPr id="15365" name="Text Box 22"/>
          <p:cNvSpPr txBox="1">
            <a:spLocks/>
          </p:cNvSpPr>
          <p:nvPr/>
        </p:nvSpPr>
        <p:spPr bwMode="auto">
          <a:xfrm>
            <a:off x="4038600" y="4114800"/>
            <a:ext cx="13636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/>
              <a:t>IST R=14cm</a:t>
            </a:r>
          </a:p>
        </p:txBody>
      </p:sp>
      <p:sp>
        <p:nvSpPr>
          <p:cNvPr id="15366" name="Text Box 23"/>
          <p:cNvSpPr txBox="1">
            <a:spLocks/>
          </p:cNvSpPr>
          <p:nvPr/>
        </p:nvSpPr>
        <p:spPr bwMode="auto">
          <a:xfrm>
            <a:off x="3352800" y="1773238"/>
            <a:ext cx="2154238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/>
              <a:t>Pixel 1-2 R=2.5, 8cm</a:t>
            </a: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7954963" y="479425"/>
            <a:ext cx="3429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295401" y="4610100"/>
            <a:ext cx="7551738" cy="2171700"/>
            <a:chOff x="959" y="3184"/>
            <a:chExt cx="5321" cy="1520"/>
          </a:xfrm>
        </p:grpSpPr>
        <p:pic>
          <p:nvPicPr>
            <p:cNvPr id="15384" name="Picture 4"/>
            <p:cNvPicPr>
              <a:picLocks noChangeAspect="1" noChangeArrowheads="1"/>
            </p:cNvPicPr>
            <p:nvPr/>
          </p:nvPicPr>
          <p:blipFill>
            <a:blip r:embed="rId4"/>
            <a:srcRect l="24960"/>
            <a:stretch>
              <a:fillRect/>
            </a:stretch>
          </p:blipFill>
          <p:spPr bwMode="auto">
            <a:xfrm>
              <a:off x="960" y="3184"/>
              <a:ext cx="5320" cy="1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85" name="Rectangle 25"/>
            <p:cNvSpPr>
              <a:spLocks/>
            </p:cNvSpPr>
            <p:nvPr/>
          </p:nvSpPr>
          <p:spPr bwMode="auto">
            <a:xfrm>
              <a:off x="1248" y="3352"/>
              <a:ext cx="672" cy="43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Rectangle 26"/>
            <p:cNvSpPr>
              <a:spLocks/>
            </p:cNvSpPr>
            <p:nvPr/>
          </p:nvSpPr>
          <p:spPr bwMode="auto">
            <a:xfrm>
              <a:off x="959" y="3874"/>
              <a:ext cx="960" cy="62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7" name="Text Box 27"/>
            <p:cNvSpPr txBox="1">
              <a:spLocks/>
            </p:cNvSpPr>
            <p:nvPr/>
          </p:nvSpPr>
          <p:spPr bwMode="auto">
            <a:xfrm>
              <a:off x="1034" y="3851"/>
              <a:ext cx="587" cy="6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/>
                <a:t>SSD+</a:t>
              </a:r>
            </a:p>
            <a:p>
              <a:r>
                <a:rPr lang="en-US" sz="1800" dirty="0"/>
                <a:t>IST</a:t>
              </a:r>
            </a:p>
            <a:p>
              <a:r>
                <a:rPr lang="en-US" sz="1800" dirty="0"/>
                <a:t>PIXEL</a:t>
              </a:r>
            </a:p>
          </p:txBody>
        </p:sp>
      </p:grp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15" y="0"/>
            <a:ext cx="2125185" cy="6096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"/>
            <a:ext cx="1390650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charset="0"/>
              </a:rPr>
              <a:t>Technology</a:t>
            </a:r>
          </a:p>
        </p:txBody>
      </p:sp>
      <p:pic>
        <p:nvPicPr>
          <p:cNvPr id="15371" name="Picture 2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9690100" y="16621125"/>
            <a:ext cx="2847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9842500" y="16773525"/>
            <a:ext cx="2847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4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762000" y="1138238"/>
            <a:ext cx="2590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6200" y="3200400"/>
            <a:ext cx="3963988" cy="1276350"/>
            <a:chOff x="8569325" y="19308763"/>
            <a:chExt cx="4856163" cy="1612900"/>
          </a:xfrm>
        </p:grpSpPr>
        <p:pic>
          <p:nvPicPr>
            <p:cNvPr id="15379" name="Picture 26" descr="IST_lay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72825" y="19308763"/>
              <a:ext cx="2252663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7" descr="IST_Lad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69325" y="19851688"/>
              <a:ext cx="2197100" cy="8874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381" name="Rectangle 28"/>
            <p:cNvSpPr>
              <a:spLocks noChangeArrowheads="1"/>
            </p:cNvSpPr>
            <p:nvPr/>
          </p:nvSpPr>
          <p:spPr bwMode="auto">
            <a:xfrm rot="1330168">
              <a:off x="11317288" y="19743738"/>
              <a:ext cx="1420812" cy="1857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82" name="Line 338"/>
            <p:cNvSpPr>
              <a:spLocks noChangeShapeType="1"/>
            </p:cNvSpPr>
            <p:nvPr/>
          </p:nvSpPr>
          <p:spPr bwMode="auto">
            <a:xfrm flipV="1">
              <a:off x="10742613" y="19653250"/>
              <a:ext cx="635000" cy="193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83" name="Line 339"/>
            <p:cNvSpPr>
              <a:spLocks noChangeShapeType="1"/>
            </p:cNvSpPr>
            <p:nvPr/>
          </p:nvSpPr>
          <p:spPr bwMode="auto">
            <a:xfrm flipV="1">
              <a:off x="10775950" y="20200938"/>
              <a:ext cx="1897063" cy="542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cxnSp>
        <p:nvCxnSpPr>
          <p:cNvPr id="15375" name="Straight Arrow Connector 32"/>
          <p:cNvCxnSpPr>
            <a:cxnSpLocks noChangeShapeType="1"/>
            <a:stCxn id="15366" idx="3"/>
          </p:cNvCxnSpPr>
          <p:nvPr/>
        </p:nvCxnSpPr>
        <p:spPr bwMode="auto">
          <a:xfrm>
            <a:off x="5507038" y="1954213"/>
            <a:ext cx="436562" cy="560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Straight Arrow Connector 34"/>
          <p:cNvCxnSpPr>
            <a:cxnSpLocks noChangeShapeType="1"/>
          </p:cNvCxnSpPr>
          <p:nvPr/>
        </p:nvCxnSpPr>
        <p:spPr bwMode="auto">
          <a:xfrm flipV="1">
            <a:off x="4038600" y="3048000"/>
            <a:ext cx="1600200" cy="1066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7331075" y="4248150"/>
            <a:ext cx="17885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New beam pipe</a:t>
            </a:r>
          </a:p>
        </p:txBody>
      </p:sp>
      <p:cxnSp>
        <p:nvCxnSpPr>
          <p:cNvPr id="15378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6337300" y="2717800"/>
            <a:ext cx="1905000" cy="1219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1525" y="0"/>
            <a:ext cx="1616075" cy="10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9"/>
          <p:cNvSpPr txBox="1">
            <a:spLocks/>
          </p:cNvSpPr>
          <p:nvPr/>
        </p:nvSpPr>
        <p:spPr bwMode="auto">
          <a:xfrm>
            <a:off x="1768476" y="68263"/>
            <a:ext cx="2185214" cy="738664"/>
          </a:xfrm>
          <a:prstGeom prst="rect">
            <a:avLst/>
          </a:prstGeom>
          <a:solidFill>
            <a:srgbClr val="D2D2F4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Low mass</a:t>
            </a:r>
            <a:r>
              <a:rPr lang="en-US" sz="1400" baseline="-25000" dirty="0">
                <a:latin typeface="Comic Sans MS" charset="0"/>
                <a:ea typeface="Arial Black" charset="0"/>
                <a:cs typeface="Arial Black" charset="0"/>
              </a:rPr>
              <a:t> </a:t>
            </a: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Near the event vertex</a:t>
            </a:r>
          </a:p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Active pixels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664" t="2222" b="5432"/>
          <a:stretch>
            <a:fillRect/>
          </a:stretch>
        </p:blipFill>
        <p:spPr>
          <a:xfrm>
            <a:off x="6781" y="0"/>
            <a:ext cx="9213419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980411" y="2801607"/>
            <a:ext cx="4077616" cy="779793"/>
          </a:xfrm>
          <a:custGeom>
            <a:avLst/>
            <a:gdLst>
              <a:gd name="connsiteX0" fmla="*/ 0 w 4077616"/>
              <a:gd name="connsiteY0" fmla="*/ 0 h 779793"/>
              <a:gd name="connsiteX1" fmla="*/ 1403769 w 4077616"/>
              <a:gd name="connsiteY1" fmla="*/ 590415 h 779793"/>
              <a:gd name="connsiteX2" fmla="*/ 4033052 w 4077616"/>
              <a:gd name="connsiteY2" fmla="*/ 779793 h 779793"/>
              <a:gd name="connsiteX3" fmla="*/ 4033052 w 4077616"/>
              <a:gd name="connsiteY3" fmla="*/ 779793 h 779793"/>
              <a:gd name="connsiteX4" fmla="*/ 4077616 w 4077616"/>
              <a:gd name="connsiteY4" fmla="*/ 779793 h 779793"/>
              <a:gd name="connsiteX5" fmla="*/ 4044193 w 4077616"/>
              <a:gd name="connsiteY5" fmla="*/ 779793 h 77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7616" h="779793">
                <a:moveTo>
                  <a:pt x="0" y="0"/>
                </a:moveTo>
                <a:cubicBezTo>
                  <a:pt x="365797" y="230225"/>
                  <a:pt x="731594" y="460450"/>
                  <a:pt x="1403769" y="590415"/>
                </a:cubicBezTo>
                <a:cubicBezTo>
                  <a:pt x="2075944" y="720380"/>
                  <a:pt x="4033052" y="779793"/>
                  <a:pt x="4033052" y="779793"/>
                </a:cubicBezTo>
                <a:lnTo>
                  <a:pt x="4033052" y="779793"/>
                </a:lnTo>
                <a:lnTo>
                  <a:pt x="4077616" y="779793"/>
                </a:lnTo>
                <a:lnTo>
                  <a:pt x="4044193" y="77979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135868"/>
            <a:ext cx="12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SVT+SSD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446" y="4810370"/>
            <a:ext cx="341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10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446" y="65060"/>
            <a:ext cx="587675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Projection error is a strong function of first-layer distance and thickness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36957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511034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3622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753" y="2362200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438400"/>
            <a:ext cx="5309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HFT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Heavy Quark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Production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715000" y="838200"/>
            <a:ext cx="3200400" cy="5319713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NLO pQCD predictions of charm and bottom for the total p+p hadro-production cross sections.</a:t>
            </a:r>
          </a:p>
          <a:p>
            <a:endParaRPr lang="en-US" sz="1800"/>
          </a:p>
          <a:p>
            <a:r>
              <a:rPr lang="en-US" sz="1800"/>
              <a:t>Renormalization scale and factorization scale were chosen to be equal.</a:t>
            </a:r>
          </a:p>
          <a:p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85131D"/>
                </a:solidFill>
              </a:rPr>
              <a:t>RHIC:  200, 500 GeV</a:t>
            </a:r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087B08"/>
                </a:solidFill>
              </a:rPr>
              <a:t>LHC:   900, 14000 GeV</a:t>
            </a:r>
            <a:endParaRPr lang="en-US" sz="1800"/>
          </a:p>
          <a:p>
            <a:endParaRPr lang="en-US" sz="1800"/>
          </a:p>
          <a:p>
            <a:r>
              <a:rPr lang="en-US" sz="1800"/>
              <a:t>Ideal energy range for studying pQCD predictions for heavy quark production.</a:t>
            </a:r>
          </a:p>
          <a:p>
            <a:endParaRPr lang="en-US" sz="1800"/>
          </a:p>
          <a:p>
            <a:r>
              <a:rPr lang="en-US" sz="1800"/>
              <a:t>Necessary reference for both, heavy ion and spin programs at RHIC.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336268"/>
            <a:ext cx="75993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Estimated error bars of measurement comparable to line thickness!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914400"/>
            <a:ext cx="5334000" cy="4876800"/>
            <a:chOff x="304800" y="1447800"/>
            <a:chExt cx="5334000" cy="4876800"/>
          </a:xfrm>
        </p:grpSpPr>
        <p:pic>
          <p:nvPicPr>
            <p:cNvPr id="106499" name="Picture 3" descr="plot_cb_22feb07"/>
            <p:cNvPicPr>
              <a:picLocks noChangeAspect="1" noChangeArrowheads="1"/>
            </p:cNvPicPr>
            <p:nvPr/>
          </p:nvPicPr>
          <p:blipFill>
            <a:blip r:embed="rId3"/>
            <a:srcRect l="4933" t="10257" r="8730" b="6410"/>
            <a:stretch>
              <a:fillRect/>
            </a:stretch>
          </p:blipFill>
          <p:spPr bwMode="auto">
            <a:xfrm>
              <a:off x="304800" y="1770063"/>
              <a:ext cx="5334000" cy="4249737"/>
            </a:xfrm>
            <a:prstGeom prst="rect">
              <a:avLst/>
            </a:prstGeom>
            <a:noFill/>
          </p:spPr>
        </p:pic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2819400" y="1447800"/>
              <a:ext cx="2301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RHIC         LHC</a:t>
              </a: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3962400" y="1981200"/>
              <a:ext cx="1295400" cy="0"/>
            </a:xfrm>
            <a:prstGeom prst="line">
              <a:avLst/>
            </a:prstGeom>
            <a:noFill/>
            <a:ln w="57150" cmpd="thinThick">
              <a:solidFill>
                <a:srgbClr val="087B0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>
              <a:off x="2819400" y="1981200"/>
              <a:ext cx="838200" cy="0"/>
            </a:xfrm>
            <a:prstGeom prst="line">
              <a:avLst/>
            </a:prstGeom>
            <a:noFill/>
            <a:ln w="57150" cmpd="thinThick">
              <a:solidFill>
                <a:srgbClr val="CFA61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6047601"/>
              <a:ext cx="4442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R. Vogt http://www-rnc.lbl.gov/ISMD/talks/Aug9/1400_Vogt.pdf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382000" cy="525462"/>
          </a:xfrm>
          <a:solidFill>
            <a:srgbClr val="CDE6FF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HFT Performance </a:t>
            </a:r>
            <a:r>
              <a:rPr lang="en-US" sz="2400" dirty="0">
                <a:solidFill>
                  <a:srgbClr val="0000FF"/>
                </a:solidFill>
              </a:rPr>
              <a:t>example on the 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b="1" baseline="32000" dirty="0">
                <a:solidFill>
                  <a:srgbClr val="0000FF"/>
                </a:solidFill>
              </a:rPr>
              <a:t>0 </a:t>
            </a:r>
            <a:r>
              <a:rPr lang="en-US" sz="2400" b="1" dirty="0">
                <a:solidFill>
                  <a:srgbClr val="0000FF"/>
                </a:solidFill>
                <a:ea typeface="Zapf Dingbats" charset="2"/>
                <a:cs typeface="Zapf Dingbats" charset="2"/>
              </a:rPr>
              <a:t>➝ Kπ </a:t>
            </a:r>
            <a:r>
              <a:rPr lang="en-US" sz="2400" dirty="0">
                <a:solidFill>
                  <a:srgbClr val="0000FF"/>
                </a:solidFill>
                <a:ea typeface="Zapf Dingbats" charset="2"/>
                <a:cs typeface="Zapf Dingbats" charset="2"/>
              </a:rPr>
              <a:t>reconstruction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6858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038" y="788988"/>
            <a:ext cx="3382962" cy="2716212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Lucida Grande" charset="0"/>
              <a:buChar char="•"/>
            </a:pPr>
            <a:r>
              <a:rPr lang="en-US" sz="1600" dirty="0">
                <a:ea typeface="Helvetica Neue Light" charset="0"/>
                <a:cs typeface="Helvetica Neue Light" charset="0"/>
              </a:rPr>
              <a:t>Simulation of Au+Au@200GeV </a:t>
            </a:r>
            <a:r>
              <a:rPr lang="en-US" sz="1600" dirty="0" err="1">
                <a:ea typeface="Helvetica Neue Light" charset="0"/>
                <a:cs typeface="Helvetica Neue Light" charset="0"/>
              </a:rPr>
              <a:t>Hijing</a:t>
            </a:r>
            <a:r>
              <a:rPr lang="en-US" sz="1600" dirty="0">
                <a:ea typeface="Helvetica Neue Light" charset="0"/>
                <a:cs typeface="Helvetica Neue Light" charset="0"/>
              </a:rPr>
              <a:t> events with STAR tracking software including pixel pileup (RHIC-II luminosity) extrapolated to 500 M </a:t>
            </a:r>
            <a:r>
              <a:rPr lang="en-US" sz="1600" dirty="0" smtClean="0">
                <a:ea typeface="Helvetica Neue Light" charset="0"/>
                <a:cs typeface="Helvetica Neue Light" charset="0"/>
              </a:rPr>
              <a:t>events (~one RHIC run).</a:t>
            </a:r>
            <a:endParaRPr lang="en-US" sz="1600" dirty="0">
              <a:ea typeface="Helvetica Neue Light" charset="0"/>
              <a:cs typeface="Helvetica Neue Light" charset="0"/>
            </a:endParaRPr>
          </a:p>
          <a:p>
            <a:pPr eaLnBrk="1" hangingPunct="1">
              <a:buClr>
                <a:srgbClr val="000000"/>
              </a:buClr>
              <a:buFont typeface="Lucida Grande" charset="0"/>
              <a:buChar char="•"/>
            </a:pPr>
            <a:r>
              <a:rPr lang="en-US" sz="1600" dirty="0">
                <a:ea typeface="Helvetica Neue Light" charset="0"/>
                <a:cs typeface="Helvetica Neue Light" charset="0"/>
              </a:rPr>
              <a:t> Identification done via topological cuts and PID using Time Of Flight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640763" y="6480175"/>
            <a:ext cx="207962" cy="20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</a:bodyPr>
          <a:lstStyle/>
          <a:p>
            <a:pPr algn="r"/>
            <a:endParaRPr lang="en-US" sz="90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7263" y="685800"/>
            <a:ext cx="30559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d0mas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863" y="4031227"/>
            <a:ext cx="4275137" cy="2828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600349"/>
            <a:ext cx="4868863" cy="32576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0"/>
            <a:ext cx="7848600" cy="762000"/>
          </a:xfrm>
        </p:spPr>
        <p:txBody>
          <a:bodyPr/>
          <a:lstStyle/>
          <a:p>
            <a:r>
              <a:rPr lang="en-US" sz="1600" dirty="0"/>
              <a:t>In these plots, I required </a:t>
            </a:r>
            <a:r>
              <a:rPr lang="en-US" sz="1600" dirty="0" err="1"/>
              <a:t>PixelHits</a:t>
            </a:r>
            <a:r>
              <a:rPr lang="en-US" sz="1600" dirty="0"/>
              <a:t> =2 for all the 3 daughters</a:t>
            </a:r>
          </a:p>
          <a:p>
            <a:r>
              <a:rPr lang="en-US" sz="1600" dirty="0"/>
              <a:t>The signal (height of the peak) is reduced but the background line too)</a:t>
            </a:r>
          </a:p>
        </p:txBody>
      </p:sp>
      <p:pic>
        <p:nvPicPr>
          <p:cNvPr id="5125" name="Picture 5" descr="LdL_distribution_pix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151313" cy="2590800"/>
          </a:xfrm>
        </p:spPr>
      </p:pic>
      <p:pic>
        <p:nvPicPr>
          <p:cNvPr id="5127" name="Picture 7" descr="ionvMass_LdL6_pix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590800"/>
            <a:ext cx="5638800" cy="3519488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356100" y="2422525"/>
            <a:ext cx="9779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No cuts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553200" y="2422525"/>
            <a:ext cx="24384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L/</a:t>
            </a:r>
            <a:r>
              <a:rPr lang="en-US" sz="2000" b="1" dirty="0">
                <a:latin typeface="Calibri" charset="0"/>
                <a:sym typeface="Symbol" charset="2"/>
              </a:rPr>
              <a:t></a:t>
            </a:r>
            <a:r>
              <a:rPr lang="en-US" sz="2000" b="1" baseline="-25000" dirty="0">
                <a:latin typeface="Calibri" charset="0"/>
                <a:sym typeface="Symbol" charset="2"/>
              </a:rPr>
              <a:t>L</a:t>
            </a:r>
            <a:r>
              <a:rPr lang="en-US" sz="2000" b="1" dirty="0">
                <a:latin typeface="Calibri" charset="0"/>
                <a:sym typeface="Symbol" charset="2"/>
              </a:rPr>
              <a:t>&gt;6 &amp;&amp; </a:t>
            </a:r>
            <a:r>
              <a:rPr lang="en-US" sz="2000" b="1" dirty="0" err="1">
                <a:latin typeface="Calibri" charset="0"/>
                <a:sym typeface="Symbol" charset="2"/>
              </a:rPr>
              <a:t>pixHits</a:t>
            </a:r>
            <a:r>
              <a:rPr lang="en-US" sz="2000" b="1" dirty="0">
                <a:latin typeface="Calibri" charset="0"/>
                <a:sym typeface="Symbol" charset="2"/>
              </a:rPr>
              <a:t>=2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43600" y="152400"/>
            <a:ext cx="30480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D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+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 -&gt;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K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pp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600200"/>
            <a:ext cx="1894118" cy="4616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KALMAN fit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5029200" cy="533400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Ds -&gt; </a:t>
            </a:r>
            <a:r>
              <a:rPr lang="en-US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F+p</a:t>
            </a:r>
            <a:r>
              <a:rPr lang="en-US" sz="2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-&gt; </a:t>
            </a:r>
            <a:r>
              <a:rPr lang="en-US" sz="2800" dirty="0" err="1" smtClean="0">
                <a:solidFill>
                  <a:srgbClr val="000090"/>
                </a:solidFill>
              </a:rPr>
              <a:t>KK</a:t>
            </a:r>
            <a:r>
              <a:rPr lang="en-US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015699"/>
            <a:ext cx="158248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PRELIMINARY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834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Work </a:t>
            </a:r>
            <a:r>
              <a:rPr lang="en-US" sz="2400" dirty="0" smtClean="0"/>
              <a:t>in progress</a:t>
            </a:r>
          </a:p>
        </p:txBody>
      </p:sp>
      <p:pic>
        <p:nvPicPr>
          <p:cNvPr id="11" name="Picture 10" descr="Ds-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" y="990600"/>
            <a:ext cx="8424672" cy="45045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5814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gDCA</a:t>
            </a:r>
            <a:r>
              <a:rPr lang="en-US" dirty="0" smtClean="0">
                <a:latin typeface="Comic Sans MS"/>
                <a:cs typeface="Comic Sans MS"/>
              </a:rPr>
              <a:t> &gt; 80 </a:t>
            </a:r>
            <a:r>
              <a:rPr lang="en-US" dirty="0" smtClean="0">
                <a:latin typeface="Comic Sans MS"/>
                <a:cs typeface="Comic Sans MS"/>
              </a:rPr>
              <a:t>um for </a:t>
            </a:r>
            <a:r>
              <a:rPr lang="en-US" dirty="0" smtClean="0">
                <a:latin typeface="Comic Sans MS"/>
                <a:cs typeface="Comic Sans MS"/>
              </a:rPr>
              <a:t>daughters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nSigma_DV</a:t>
            </a:r>
            <a:r>
              <a:rPr lang="en-US" dirty="0" smtClean="0">
                <a:latin typeface="Comic Sans MS"/>
                <a:cs typeface="Comic Sans MS"/>
              </a:rPr>
              <a:t> &lt; 2 </a:t>
            </a:r>
            <a:r>
              <a:rPr lang="en-US" dirty="0" smtClean="0">
                <a:latin typeface="Comic Sans MS"/>
                <a:cs typeface="Comic Sans MS"/>
              </a:rPr>
              <a:t>for daughters (the same </a:t>
            </a:r>
            <a:r>
              <a:rPr lang="en-US" dirty="0" err="1" smtClean="0">
                <a:latin typeface="Comic Sans MS"/>
                <a:cs typeface="Comic Sans MS"/>
              </a:rPr>
              <a:t>nSigma_DV</a:t>
            </a:r>
            <a:r>
              <a:rPr lang="en-US" dirty="0" smtClean="0">
                <a:latin typeface="Comic Sans MS"/>
                <a:cs typeface="Comic Sans MS"/>
              </a:rPr>
              <a:t> as Jan's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omic Sans MS"/>
                <a:cs typeface="Comic Sans MS"/>
              </a:rPr>
              <a:t>cos</a:t>
            </a:r>
            <a:r>
              <a:rPr lang="en-US" dirty="0" err="1" smtClean="0">
                <a:latin typeface="Comic Sans MS"/>
                <a:cs typeface="Comic Sans MS"/>
              </a:rPr>
              <a:t>(theta</a:t>
            </a:r>
            <a:r>
              <a:rPr lang="en-US" dirty="0" smtClean="0">
                <a:latin typeface="Comic Sans MS"/>
                <a:cs typeface="Comic Sans MS"/>
              </a:rPr>
              <a:t>) &gt; 0.99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Phi </a:t>
            </a:r>
            <a:r>
              <a:rPr lang="en-US" dirty="0" smtClean="0">
                <a:latin typeface="Comic Sans MS"/>
                <a:cs typeface="Comic Sans MS"/>
              </a:rPr>
              <a:t>inv mass within 3 Sigma of Phi mass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648200" cy="609600"/>
          </a:xfrm>
        </p:spPr>
        <p:txBody>
          <a:bodyPr/>
          <a:lstStyle/>
          <a:p>
            <a:pPr lvl="1"/>
            <a:r>
              <a:rPr lang="en-US" sz="2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-&gt; K </a:t>
            </a:r>
            <a:r>
              <a:rPr lang="en-US" sz="2800" b="1" dirty="0" err="1" smtClean="0">
                <a:solidFill>
                  <a:srgbClr val="0000FF"/>
                </a:solidFill>
              </a:rPr>
              <a:t>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ptspectrum.png"/>
          <p:cNvPicPr>
            <a:picLocks noGrp="1" noChangeAspect="1"/>
          </p:cNvPicPr>
          <p:nvPr>
            <p:ph idx="1"/>
          </p:nvPr>
        </p:nvPicPr>
        <p:blipFill>
          <a:blip r:embed="rId3"/>
          <a:srcRect l="69" r="-360"/>
          <a:stretch>
            <a:fillRect/>
          </a:stretch>
        </p:blipFill>
        <p:spPr>
          <a:xfrm>
            <a:off x="228600" y="990599"/>
            <a:ext cx="7543800" cy="4782039"/>
          </a:xfrm>
        </p:spPr>
      </p:pic>
      <p:sp>
        <p:nvSpPr>
          <p:cNvPr id="7" name="TextBox 6"/>
          <p:cNvSpPr txBox="1"/>
          <p:nvPr/>
        </p:nvSpPr>
        <p:spPr>
          <a:xfrm>
            <a:off x="2971800" y="5827693"/>
            <a:ext cx="2980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baseline="-25000" dirty="0" smtClean="0">
                <a:solidFill>
                  <a:srgbClr val="0000FF"/>
                </a:solidFill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spectra of 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800" dirty="0" err="1" smtClean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292024"/>
            <a:ext cx="1219200" cy="584776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Outline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 brief status of the </a:t>
            </a:r>
            <a:r>
              <a:rPr lang="en-US" sz="2400" dirty="0" smtClean="0">
                <a:latin typeface="Comic Sans MS"/>
                <a:cs typeface="Comic Sans MS"/>
              </a:rPr>
              <a:t>project -&gt;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see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Flemming’s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talk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HFT design/capabilities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The key measurements of HFT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Summary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0v2_th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726975"/>
            <a:ext cx="5711439" cy="4454625"/>
          </a:xfrm>
          <a:prstGeom prst="rect">
            <a:avLst/>
          </a:prstGeom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Hadron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v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76250" y="5384800"/>
            <a:ext cx="8189913" cy="7112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(500M events)</a:t>
            </a:r>
            <a:r>
              <a:rPr lang="en-US" sz="2000" dirty="0"/>
              <a:t>. </a:t>
            </a:r>
          </a:p>
          <a:p>
            <a:r>
              <a:rPr lang="en-US" sz="2000" dirty="0"/>
              <a:t>- Charm collectivity </a:t>
            </a:r>
            <a:r>
              <a:rPr lang="en-US" sz="2000" dirty="0" err="1">
                <a:sym typeface="Zapf Dingbats" pitchFamily="-107" charset="2"/>
              </a:rPr>
              <a:t></a:t>
            </a:r>
            <a:r>
              <a:rPr lang="en-US" sz="2000" dirty="0">
                <a:sym typeface="Zapf Dingbats" pitchFamily="-107" charset="2"/>
              </a:rPr>
              <a:t> drag/diffusion constants </a:t>
            </a:r>
            <a:r>
              <a:rPr lang="en-US" sz="2000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dirty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medium properties! </a:t>
            </a:r>
            <a:endParaRPr lang="en-US" sz="1800" dirty="0"/>
          </a:p>
        </p:txBody>
      </p:sp>
      <p:sp>
        <p:nvSpPr>
          <p:cNvPr id="125965" name="AutoShape 13" descr="Small confetti"/>
          <p:cNvSpPr>
            <a:spLocks noChangeArrowheads="1"/>
          </p:cNvSpPr>
          <p:nvPr/>
        </p:nvSpPr>
        <p:spPr bwMode="auto">
          <a:xfrm>
            <a:off x="6248400" y="1066800"/>
            <a:ext cx="2667000" cy="3733800"/>
          </a:xfrm>
          <a:prstGeom prst="roundRect">
            <a:avLst>
              <a:gd name="adj" fmla="val 4764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415088" y="1143000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flow</a:t>
            </a:r>
          </a:p>
          <a:p>
            <a:r>
              <a:rPr lang="en-US" sz="2000">
                <a:sym typeface="Zapf Dingbats" pitchFamily="-107" charset="2"/>
              </a:rPr>
              <a:t> </a:t>
            </a:r>
            <a:r>
              <a:rPr lang="en-US" sz="2000"/>
              <a:t>Thermalization </a:t>
            </a:r>
          </a:p>
          <a:p>
            <a:r>
              <a:rPr lang="en-US" sz="2000"/>
              <a:t>     of light-quarks!</a:t>
            </a:r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5257800" y="1905000"/>
            <a:ext cx="1219200" cy="228600"/>
          </a:xfrm>
          <a:prstGeom prst="line">
            <a:avLst/>
          </a:prstGeom>
          <a:noFill/>
          <a:ln w="38100">
            <a:solidFill>
              <a:srgbClr val="BD2308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5334000" y="3276600"/>
            <a:ext cx="1066800" cy="838200"/>
          </a:xfrm>
          <a:prstGeom prst="line">
            <a:avLst/>
          </a:prstGeom>
          <a:noFill/>
          <a:ln w="38100">
            <a:solidFill>
              <a:srgbClr val="079F1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415088" y="3565525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does</a:t>
            </a:r>
          </a:p>
          <a:p>
            <a:r>
              <a:rPr lang="en-US" sz="2000"/>
              <a:t> not flow</a:t>
            </a:r>
          </a:p>
          <a:p>
            <a:r>
              <a:rPr lang="en-US" sz="2000">
                <a:sym typeface="Zapf Dingbats" pitchFamily="-107" charset="2"/>
              </a:rPr>
              <a:t> Drag coefficients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3108325"/>
            <a:ext cx="1905000" cy="1158875"/>
          </a:xfrm>
          <a:prstGeom prst="ellipse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Hadron R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CP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5384800"/>
            <a:ext cx="82296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Significant Bottom contributions in HQ decay electrons.</a:t>
            </a:r>
          </a:p>
          <a:p>
            <a:pPr>
              <a:buFontTx/>
              <a:buChar char="-"/>
            </a:pPr>
            <a:r>
              <a:rPr lang="en-US" sz="2000" dirty="0"/>
              <a:t>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(|</a:t>
            </a:r>
            <a:r>
              <a:rPr lang="en-US" sz="1800" dirty="0" err="1"/>
              <a:t>y</a:t>
            </a:r>
            <a:r>
              <a:rPr lang="en-US" sz="1800" dirty="0"/>
              <a:t>|&lt;0.5 500M events)</a:t>
            </a:r>
            <a:r>
              <a:rPr lang="en-US" sz="2000" dirty="0"/>
              <a:t>. </a:t>
            </a:r>
          </a:p>
          <a:p>
            <a:pPr>
              <a:buFontTx/>
              <a:buChar char="-"/>
            </a:pPr>
            <a:r>
              <a:rPr lang="en-US" sz="1800" dirty="0"/>
              <a:t> Charm R</a:t>
            </a:r>
            <a:r>
              <a:rPr lang="en-US" sz="1800" baseline="-25000" dirty="0"/>
              <a:t>AA</a:t>
            </a:r>
            <a:r>
              <a:rPr lang="en-US" sz="1800" dirty="0"/>
              <a:t> </a:t>
            </a:r>
            <a:r>
              <a:rPr lang="en-US" sz="2000" b="1" i="1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 energy loss </a:t>
            </a:r>
            <a:r>
              <a:rPr lang="en-US" sz="2000" b="1" i="1" dirty="0" smtClean="0">
                <a:solidFill>
                  <a:srgbClr val="791118"/>
                </a:solidFill>
                <a:sym typeface="Zapf Dingbats" pitchFamily="-107" charset="2"/>
              </a:rPr>
              <a:t>mechanism!      </a:t>
            </a:r>
            <a:endParaRPr lang="en-US" sz="2000" b="1" i="1" dirty="0">
              <a:solidFill>
                <a:srgbClr val="791118"/>
              </a:solidFill>
              <a:sym typeface="Zapf Dingbats" pitchFamily="-107" charset="2"/>
            </a:endParaRPr>
          </a:p>
        </p:txBody>
      </p:sp>
      <p:pic>
        <p:nvPicPr>
          <p:cNvPr id="14" name="图片 6" descr="D:\work\detectors\HFT\CDR\Fig1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066800"/>
            <a:ext cx="4133850" cy="25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838200"/>
            <a:ext cx="3736770" cy="461665"/>
          </a:xfrm>
          <a:prstGeom prst="rect">
            <a:avLst/>
          </a:prstGeom>
          <a:solidFill>
            <a:srgbClr val="DBEEF4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</a:t>
            </a:r>
            <a:r>
              <a:rPr lang="en-US" sz="2400" baseline="30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3366FF"/>
                </a:solidFill>
              </a:rPr>
              <a:t>s</a:t>
            </a:r>
            <a:r>
              <a:rPr lang="en-US" sz="2400" b="1" dirty="0" smtClean="0">
                <a:solidFill>
                  <a:srgbClr val="3366FF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>
                <a:solidFill>
                  <a:srgbClr val="0000FF"/>
                </a:solidFill>
              </a:rPr>
              <a:t>decay electrons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115888" y="4210050"/>
          <a:ext cx="4095750" cy="819150"/>
        </p:xfrm>
        <a:graphic>
          <a:graphicData uri="http://schemas.openxmlformats.org/presentationml/2006/ole">
            <p:oleObj spid="_x0000_s191490" name="Equation" r:id="rId5" imgW="2095500" imgH="4191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0" y="1264622"/>
            <a:ext cx="4857750" cy="377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Λ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Measurements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5207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4600" y="762000"/>
            <a:ext cx="6477000" cy="4724400"/>
            <a:chOff x="4559140" y="3424237"/>
            <a:chExt cx="3975260" cy="2824163"/>
          </a:xfrm>
        </p:grpSpPr>
        <p:pic>
          <p:nvPicPr>
            <p:cNvPr id="88066" name="Picture 2" descr="Lc_overD0_final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9140" y="3424237"/>
              <a:ext cx="3975260" cy="282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181600" y="41910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Strategies for Bottom Measurement</a:t>
            </a:r>
          </a:p>
        </p:txBody>
      </p:sp>
      <p:sp>
        <p:nvSpPr>
          <p:cNvPr id="119812" name="AutoShape 4" descr="Light downward diagonal"/>
          <p:cNvSpPr>
            <a:spLocks noChangeArrowheads="1"/>
          </p:cNvSpPr>
          <p:nvPr/>
        </p:nvSpPr>
        <p:spPr bwMode="auto">
          <a:xfrm>
            <a:off x="4800600" y="9144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Displaced vertex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electrons (TOF+HFT)</a:t>
            </a:r>
            <a:endParaRPr lang="en-US"/>
          </a:p>
        </p:txBody>
      </p:sp>
      <p:sp>
        <p:nvSpPr>
          <p:cNvPr id="119813" name="AutoShape 5" descr="Light upward diagonal"/>
          <p:cNvSpPr>
            <a:spLocks noChangeArrowheads="1"/>
          </p:cNvSpPr>
          <p:nvPr/>
        </p:nvSpPr>
        <p:spPr bwMode="auto">
          <a:xfrm>
            <a:off x="1219200" y="914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(1) All Charm states</a:t>
            </a:r>
          </a:p>
          <a:p>
            <a:pPr algn="ctr"/>
            <a:r>
              <a:rPr lang="en-US" sz="1400" dirty="0"/>
              <a:t>( </a:t>
            </a:r>
            <a:r>
              <a:rPr lang="en-US" sz="1400" b="1" dirty="0"/>
              <a:t>D</a:t>
            </a:r>
            <a:r>
              <a:rPr lang="en-US" sz="1400" b="1" baseline="30000" dirty="0"/>
              <a:t>0,</a:t>
            </a:r>
            <a:r>
              <a:rPr lang="en-US" sz="1400" b="1" baseline="30000" dirty="0" smtClean="0"/>
              <a:t>±</a:t>
            </a:r>
            <a:r>
              <a:rPr lang="en-US" sz="1400" b="1" dirty="0" smtClean="0"/>
              <a:t>, </a:t>
            </a:r>
            <a:r>
              <a:rPr lang="en-US" sz="1400" b="1" dirty="0"/>
              <a:t>D</a:t>
            </a:r>
            <a:r>
              <a:rPr lang="en-US" sz="1400" b="1" baseline="-25000" dirty="0"/>
              <a:t>s</a:t>
            </a:r>
            <a:r>
              <a:rPr lang="en-US" sz="1400" b="1" dirty="0"/>
              <a:t>, </a:t>
            </a:r>
            <a:r>
              <a:rPr lang="en-US" sz="1400" b="1" dirty="0">
                <a:sym typeface="Symbol" pitchFamily="-107" charset="2"/>
              </a:rPr>
              <a:t></a:t>
            </a:r>
            <a:r>
              <a:rPr lang="en-US" sz="1400" b="1" baseline="-25000" dirty="0">
                <a:sym typeface="Symbol" pitchFamily="-107" charset="2"/>
              </a:rPr>
              <a:t>C</a:t>
            </a:r>
            <a:r>
              <a:rPr lang="en-US" sz="1400" baseline="-25000" dirty="0">
                <a:sym typeface="Symbol" pitchFamily="-107" charset="2"/>
              </a:rPr>
              <a:t> </a:t>
            </a:r>
            <a:r>
              <a:rPr lang="en-US" sz="1400" dirty="0">
                <a:sym typeface="Symbol" pitchFamily="-107" charset="2"/>
              </a:rPr>
              <a:t>)</a:t>
            </a:r>
            <a:endParaRPr lang="en-US" dirty="0"/>
          </a:p>
        </p:txBody>
      </p:sp>
      <p:sp>
        <p:nvSpPr>
          <p:cNvPr id="119814" name="AutoShape 6" descr="Light downward diagonal"/>
          <p:cNvSpPr>
            <a:spLocks noChangeArrowheads="1"/>
          </p:cNvSpPr>
          <p:nvPr/>
        </p:nvSpPr>
        <p:spPr bwMode="auto">
          <a:xfrm>
            <a:off x="12192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(2)</a:t>
            </a:r>
            <a:r>
              <a:rPr lang="en-US" sz="1800" dirty="0" smtClean="0"/>
              <a:t> </a:t>
            </a:r>
            <a:r>
              <a:rPr lang="en-US" dirty="0" smtClean="0"/>
              <a:t>Charm d</a:t>
            </a:r>
            <a:r>
              <a:rPr lang="en-US" sz="1800" dirty="0" smtClean="0"/>
              <a:t>ecay </a:t>
            </a:r>
            <a:r>
              <a:rPr lang="en-US" sz="1800" dirty="0"/>
              <a:t>electrons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(Charm)</a:t>
            </a:r>
            <a:endParaRPr lang="en-US" dirty="0"/>
          </a:p>
        </p:txBody>
      </p:sp>
      <p:sp>
        <p:nvSpPr>
          <p:cNvPr id="119815" name="AutoShape 7" descr="Light downward diagonal"/>
          <p:cNvSpPr>
            <a:spLocks noChangeArrowheads="1"/>
          </p:cNvSpPr>
          <p:nvPr/>
        </p:nvSpPr>
        <p:spPr bwMode="auto">
          <a:xfrm>
            <a:off x="48006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- (2)</a:t>
            </a:r>
          </a:p>
        </p:txBody>
      </p:sp>
      <p:sp>
        <p:nvSpPr>
          <p:cNvPr id="119817" name="AutoShape 9" descr="Light downward diagonal"/>
          <p:cNvSpPr>
            <a:spLocks noChangeArrowheads="1"/>
          </p:cNvSpPr>
          <p:nvPr/>
        </p:nvSpPr>
        <p:spPr bwMode="auto">
          <a:xfrm>
            <a:off x="4800600" y="3581400"/>
            <a:ext cx="3048000" cy="91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 smtClean="0"/>
              <a:t> </a:t>
            </a:r>
            <a:r>
              <a:rPr lang="en-US" dirty="0" smtClean="0"/>
              <a:t>Bottom </a:t>
            </a:r>
            <a:r>
              <a:rPr lang="en-US" sz="1800" dirty="0" smtClean="0"/>
              <a:t>decay </a:t>
            </a:r>
            <a:r>
              <a:rPr lang="en-US" sz="1800" dirty="0"/>
              <a:t>electrons</a:t>
            </a:r>
            <a:endParaRPr lang="en-US" dirty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273550" y="23622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0" name="AutoShape 12" descr="Light upward diagonal"/>
          <p:cNvSpPr>
            <a:spLocks noChangeArrowheads="1"/>
          </p:cNvSpPr>
          <p:nvPr/>
        </p:nvSpPr>
        <p:spPr bwMode="auto">
          <a:xfrm>
            <a:off x="1219200" y="3581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 Some Bottom states </a:t>
            </a:r>
          </a:p>
          <a:p>
            <a:pPr algn="ctr"/>
            <a:r>
              <a:rPr lang="en-US" sz="1800"/>
              <a:t>(Statistics limited at RHIC)</a:t>
            </a:r>
            <a:endParaRPr lang="en-US"/>
          </a:p>
        </p:txBody>
      </p:sp>
      <p:sp>
        <p:nvSpPr>
          <p:cNvPr id="119822" name="AutoShape 14" descr="Light downward diagonal"/>
          <p:cNvSpPr>
            <a:spLocks noChangeArrowheads="1"/>
          </p:cNvSpPr>
          <p:nvPr/>
        </p:nvSpPr>
        <p:spPr bwMode="auto">
          <a:xfrm>
            <a:off x="1676400" y="48006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Measure </a:t>
            </a:r>
            <a:r>
              <a:rPr lang="en-US" sz="1800" b="1" dirty="0"/>
              <a:t>Charm</a:t>
            </a:r>
            <a:r>
              <a:rPr lang="en-US" sz="1800" dirty="0"/>
              <a:t> and </a:t>
            </a:r>
            <a:r>
              <a:rPr lang="en-US" sz="1800" b="1" dirty="0"/>
              <a:t>Bottom</a:t>
            </a:r>
            <a:r>
              <a:rPr lang="en-US" sz="1800" dirty="0"/>
              <a:t> hadron:</a:t>
            </a:r>
            <a:endParaRPr lang="en-US" sz="1200" dirty="0"/>
          </a:p>
          <a:p>
            <a:pPr marL="457200" indent="-457200" algn="ctr">
              <a:buFont typeface="Arial" pitchFamily="-107" charset="0"/>
              <a:buNone/>
            </a:pPr>
            <a:endParaRPr lang="en-US" sz="1200" b="1" dirty="0">
              <a:solidFill>
                <a:srgbClr val="791118"/>
              </a:solidFill>
            </a:endParaRPr>
          </a:p>
          <a:p>
            <a:pPr marL="457200" indent="-457200" algn="ctr">
              <a:buFont typeface="Arial" pitchFamily="-107" charset="0"/>
              <a:buNone/>
            </a:pPr>
            <a:r>
              <a:rPr lang="en-US" sz="2400" b="1" dirty="0">
                <a:solidFill>
                  <a:srgbClr val="791118"/>
                </a:solidFill>
              </a:rPr>
              <a:t>Cross </a:t>
            </a:r>
            <a:r>
              <a:rPr lang="en-US" sz="2400" b="1" dirty="0" smtClean="0">
                <a:solidFill>
                  <a:srgbClr val="791118"/>
                </a:solidFill>
              </a:rPr>
              <a:t>sections,  Spectra and v</a:t>
            </a:r>
            <a:r>
              <a:rPr lang="en-US" sz="2400" b="1" baseline="-25000" dirty="0" smtClean="0">
                <a:solidFill>
                  <a:srgbClr val="791118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 rot="5400000">
            <a:off x="6022975" y="32004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 rot="5400000">
            <a:off x="2517775" y="18256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 rot="5400000">
            <a:off x="6022975" y="19018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6172200"/>
            <a:ext cx="8382000" cy="646331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0702"/>
                </a:solidFill>
              </a:rPr>
              <a:t>With the MTD in place we currently explore semi-direct B-reconstruction via the J/Psi-&gt;</a:t>
            </a:r>
            <a:r>
              <a:rPr lang="en-US" b="1" dirty="0" err="1" smtClean="0">
                <a:solidFill>
                  <a:srgbClr val="F20702"/>
                </a:solidFill>
              </a:rPr>
              <a:t>dimuon</a:t>
            </a:r>
            <a:r>
              <a:rPr lang="en-US" b="1" dirty="0" smtClean="0">
                <a:solidFill>
                  <a:srgbClr val="F20702"/>
                </a:solidFill>
              </a:rPr>
              <a:t> channel (trigger)</a:t>
            </a:r>
            <a:endParaRPr lang="en-US" b="1" dirty="0">
              <a:solidFill>
                <a:srgbClr val="F207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Snapshot 2009-07-08 23-38-4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263"/>
            <a:ext cx="6477000" cy="549275"/>
          </a:xfrm>
          <a:solidFill>
            <a:srgbClr val="CDE6FF"/>
          </a:solidFill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accent2"/>
                </a:solidFill>
              </a:rPr>
              <a:t>B-meson capabilities (in progress)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27688" y="5016500"/>
            <a:ext cx="3440112" cy="698500"/>
          </a:xfrm>
          <a:prstGeom prst="rect">
            <a:avLst/>
          </a:prstGeom>
          <a:solidFill>
            <a:srgbClr val="D2D2F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marL="411163" indent="-411163"/>
            <a:r>
              <a:rPr lang="en-US" sz="2000">
                <a:latin typeface="Comic Sans MS" charset="0"/>
                <a:ea typeface="Helvetica Neue Light" charset="0"/>
                <a:sym typeface="Helvetica Neue Light" charset="0"/>
              </a:rPr>
              <a:t>B-&gt;e+X approach</a:t>
            </a:r>
          </a:p>
          <a:p>
            <a:pPr marL="411163" indent="-411163"/>
            <a:r>
              <a:rPr lang="en-US" sz="2000">
                <a:latin typeface="Comic Sans MS" charset="0"/>
                <a:ea typeface="Arial" charset="0"/>
                <a:sym typeface="Helvetica Neue Light" charset="0"/>
              </a:rPr>
              <a:t>Rate limited, not resolution</a:t>
            </a:r>
          </a:p>
        </p:txBody>
      </p:sp>
      <p:pic>
        <p:nvPicPr>
          <p:cNvPr id="7" name="图片 6" descr="D:\work\detectors\HFT\CDR\Fig1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 descr="D:\work\detectors\HFT\CDR\Fig12.gif"/>
          <p:cNvPicPr/>
          <p:nvPr/>
        </p:nvPicPr>
        <p:blipFill>
          <a:blip r:embed="rId5"/>
          <a:srcRect r="3406"/>
          <a:stretch>
            <a:fillRect/>
          </a:stretch>
        </p:blipFill>
        <p:spPr bwMode="auto">
          <a:xfrm>
            <a:off x="4419600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c- and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-decay 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Electrons</a:t>
            </a:r>
            <a:endParaRPr lang="en-US" sz="32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33400" y="5858470"/>
            <a:ext cx="8077200" cy="92333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 DCA cuts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c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 and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b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-decay electron distributions and R</a:t>
            </a:r>
            <a:r>
              <a:rPr lang="en-US" sz="2200" b="1" i="1" baseline="-25000" dirty="0" smtClean="0">
                <a:solidFill>
                  <a:srgbClr val="791118"/>
                </a:solidFill>
                <a:sym typeface="Zapf Dingbats" pitchFamily="-107" charset="2"/>
              </a:rPr>
              <a:t>CP</a:t>
            </a:r>
            <a:endParaRPr lang="en-US" sz="2200" dirty="0" smtClean="0"/>
          </a:p>
          <a:p>
            <a:endParaRPr lang="en-US" sz="1000" dirty="0" smtClean="0"/>
          </a:p>
          <a:p>
            <a:pPr>
              <a:buFontTx/>
              <a:buChar char="-"/>
            </a:pPr>
            <a:r>
              <a:rPr lang="en-US" sz="2200" dirty="0" smtClean="0"/>
              <a:t> 200 </a:t>
            </a:r>
            <a:r>
              <a:rPr lang="en-US" sz="2200" dirty="0"/>
              <a:t>GeV Au+Au minimum biased collisions </a:t>
            </a:r>
            <a:r>
              <a:rPr lang="en-US" dirty="0"/>
              <a:t>(|</a:t>
            </a:r>
            <a:r>
              <a:rPr lang="en-US" dirty="0" err="1"/>
              <a:t>y</a:t>
            </a:r>
            <a:r>
              <a:rPr lang="en-US" dirty="0"/>
              <a:t>|&lt;0.5 500M events</a:t>
            </a:r>
            <a:r>
              <a:rPr lang="en-US" dirty="0" smtClean="0"/>
              <a:t>) </a:t>
            </a:r>
          </a:p>
        </p:txBody>
      </p:sp>
      <p:pic>
        <p:nvPicPr>
          <p:cNvPr id="13" name="图片 5" descr="D:\work\detectors\HFT\CDR\eRcp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90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685800"/>
            <a:ext cx="499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 H. van Hees </a:t>
            </a:r>
            <a:r>
              <a:rPr lang="en-US" sz="1200" i="1" dirty="0" smtClean="0"/>
              <a:t>et a</a:t>
            </a:r>
            <a:r>
              <a:rPr lang="en-US" sz="1200" dirty="0" smtClean="0"/>
              <a:t>l. Eur. Phys. J. </a:t>
            </a:r>
            <a:r>
              <a:rPr lang="en-US" sz="1200" b="1" u="sng" dirty="0" smtClean="0"/>
              <a:t>C61</a:t>
            </a:r>
            <a:r>
              <a:rPr lang="en-US" sz="1200" dirty="0" smtClean="0"/>
              <a:t>, 799(2009). (</a:t>
            </a:r>
            <a:r>
              <a:rPr lang="en-US" sz="1200" dirty="0" err="1" smtClean="0"/>
              <a:t>arXiv</a:t>
            </a:r>
            <a:r>
              <a:rPr lang="en-US" sz="1200" dirty="0" smtClean="0"/>
              <a:t>: 0808.3710)</a:t>
            </a:r>
            <a:endParaRPr lang="en-US" sz="1200" dirty="0"/>
          </a:p>
        </p:txBody>
      </p:sp>
      <p:pic>
        <p:nvPicPr>
          <p:cNvPr id="8" name="图片 4" descr="D:\work\detectors\HFT\CDR\Fig12.gif"/>
          <p:cNvPicPr/>
          <p:nvPr/>
        </p:nvPicPr>
        <p:blipFill>
          <a:blip r:embed="rId5"/>
          <a:srcRect r="3406"/>
          <a:stretch>
            <a:fillRect/>
          </a:stretch>
        </p:blipFill>
        <p:spPr bwMode="auto">
          <a:xfrm>
            <a:off x="97813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115888" y="4667250"/>
          <a:ext cx="4095750" cy="819150"/>
        </p:xfrm>
        <a:graphic>
          <a:graphicData uri="http://schemas.openxmlformats.org/presentationml/2006/ole">
            <p:oleObj spid="_x0000_s152578" name="Equation" r:id="rId6" imgW="20955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Summary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784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Detailed spectra of heavy flavor (</a:t>
            </a:r>
            <a:r>
              <a:rPr lang="en-US" sz="2400" dirty="0" err="1" smtClean="0"/>
              <a:t>c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) is an invaluable piece of information provided by the HFT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First generation of detectors needed smart </a:t>
            </a:r>
            <a:r>
              <a:rPr lang="en-US" sz="2400" dirty="0" smtClean="0"/>
              <a:t>replacements</a:t>
            </a:r>
            <a:r>
              <a:rPr lang="en-US" sz="2400" dirty="0" smtClean="0"/>
              <a:t>.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90"/>
                </a:solidFill>
              </a:rPr>
              <a:t>Heavy Flavor Tracker </a:t>
            </a:r>
            <a:r>
              <a:rPr lang="en-US" sz="2400" dirty="0" smtClean="0"/>
              <a:t>in STAR is the most advanced answer to this need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…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Spares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295400" y="4693384"/>
            <a:ext cx="6858000" cy="163121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Low p</a:t>
            </a:r>
            <a:r>
              <a:rPr lang="en-US" sz="1800" baseline="-25000" dirty="0">
                <a:latin typeface="Arial"/>
                <a:cs typeface="Arial"/>
              </a:rPr>
              <a:t>T</a:t>
            </a:r>
            <a:r>
              <a:rPr lang="en-US" sz="1800" baseline="-25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(≤ 2 GeV/c):</a:t>
            </a:r>
            <a:r>
              <a:rPr lang="en-US" dirty="0" smtClean="0">
                <a:cs typeface="Arial"/>
              </a:rPr>
              <a:t> hydrodynamic mass </a:t>
            </a:r>
            <a:r>
              <a:rPr lang="en-US" sz="1800" dirty="0" smtClean="0">
                <a:latin typeface="Arial"/>
                <a:cs typeface="Arial"/>
              </a:rPr>
              <a:t>ordering</a:t>
            </a:r>
          </a:p>
          <a:p>
            <a:r>
              <a:rPr lang="en-US" dirty="0" smtClean="0">
                <a:latin typeface="Arial"/>
                <a:cs typeface="Arial"/>
              </a:rPr>
              <a:t>High </a:t>
            </a:r>
            <a:r>
              <a:rPr lang="en-US" dirty="0" smtClean="0">
                <a:cs typeface="Arial"/>
              </a:rPr>
              <a:t>p</a:t>
            </a:r>
            <a:r>
              <a:rPr lang="en-US" baseline="-25000" dirty="0" smtClean="0">
                <a:cs typeface="Arial"/>
              </a:rPr>
              <a:t>T </a:t>
            </a:r>
            <a:r>
              <a:rPr lang="en-US" dirty="0" smtClean="0">
                <a:cs typeface="Arial"/>
              </a:rPr>
              <a:t>(&gt; 2 GeV/c): number of quarks ordering</a:t>
            </a:r>
          </a:p>
          <a:p>
            <a:r>
              <a:rPr lang="en-US" dirty="0" smtClean="0">
                <a:cs typeface="Arial"/>
              </a:rPr>
              <a:t> 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hadron: smaller interaction strength in hadronic medium</a:t>
            </a:r>
          </a:p>
          <a:p>
            <a:r>
              <a:rPr lang="en-US" dirty="0" smtClean="0">
                <a:cs typeface="Arial"/>
              </a:rPr>
              <a:t>  light- and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hadrons: similar v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pattern</a:t>
            </a:r>
            <a:endParaRPr lang="en-US" sz="800" dirty="0" smtClean="0">
              <a:cs typeface="Arial"/>
            </a:endParaRPr>
          </a:p>
          <a:p>
            <a:endParaRPr lang="en-US" sz="800" dirty="0" smtClean="0">
              <a:cs typeface="Arial"/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  <a:cs typeface="Arial"/>
              </a:rPr>
              <a:t>  </a:t>
            </a:r>
            <a:r>
              <a:rPr lang="en-US" sz="2000" b="1" i="1" dirty="0" smtClean="0">
                <a:cs typeface="Arial"/>
              </a:rPr>
              <a:t>=&gt; Collectivity developed at partonic stage!</a:t>
            </a:r>
            <a:r>
              <a:rPr lang="en-US" dirty="0" smtClean="0">
                <a:cs typeface="Arial"/>
              </a:rPr>
              <a:t>   </a:t>
            </a:r>
          </a:p>
        </p:txBody>
      </p:sp>
      <p:pic>
        <p:nvPicPr>
          <p:cNvPr id="4" name="Picture 3" descr="plot1_v2_2april09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b="975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b="9756"/>
              <a:stretch>
                <a:fillRect/>
              </a:stretch>
            </p:blipFill>
          </mc:Fallback>
        </mc:AlternateContent>
        <p:spPr>
          <a:xfrm>
            <a:off x="533400" y="457200"/>
            <a:ext cx="79248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Partonic Collectivity at RHIC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953000" y="1104900"/>
            <a:ext cx="3276600" cy="2743200"/>
          </a:xfrm>
          <a:prstGeom prst="frame">
            <a:avLst>
              <a:gd name="adj1" fmla="val 555"/>
            </a:avLst>
          </a:prstGeom>
          <a:solidFill>
            <a:schemeClr val="tx1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3073" y="4267200"/>
            <a:ext cx="143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QM2009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38473" y="15240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preliminary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HFT Status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November 2009 – CD1 review with CDR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Q&amp;A responses completed in Spring 2010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August 2010 – CD1 granted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Monthly project reporting started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February/March 2011 – CD2/3 (TDR)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Projected installation in Summer 2013 for Run-14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1066800"/>
            <a:ext cx="6629400" cy="4953000"/>
          </a:xfrm>
          <a:prstGeom prst="roundRect">
            <a:avLst>
              <a:gd name="adj" fmla="val 253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15000">
                <a:schemeClr val="bg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48895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di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-Lepton Program at STAR</a:t>
            </a:r>
            <a:b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TOF + TPC + </a:t>
            </a:r>
            <a:r>
              <a:rPr lang="en-US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  <a:endParaRPr lang="en-US" sz="20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25" descr="Fig2_red"/>
          <p:cNvPicPr>
            <a:picLocks noChangeAspect="1" noChangeArrowheads="1"/>
          </p:cNvPicPr>
          <p:nvPr/>
        </p:nvPicPr>
        <p:blipFill>
          <a:blip r:embed="rId2"/>
          <a:srcRect l="4039" r="18869" b="7607"/>
          <a:stretch>
            <a:fillRect/>
          </a:stretch>
        </p:blipFill>
        <p:spPr bwMode="auto">
          <a:xfrm>
            <a:off x="2142887" y="1704633"/>
            <a:ext cx="4540488" cy="340076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438400" y="4963180"/>
            <a:ext cx="4114800" cy="1588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36610" y="3363776"/>
            <a:ext cx="3202786" cy="794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09600" y="4963180"/>
            <a:ext cx="1828800" cy="751820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204317"/>
            <a:ext cx="12607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(1)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σ</a:t>
            </a:r>
            <a:endParaRPr lang="en-US" sz="2000" b="1" i="1" dirty="0" smtClean="0"/>
          </a:p>
          <a:p>
            <a:r>
              <a:rPr lang="en-US" sz="2000" b="1" dirty="0" smtClean="0"/>
              <a:t>(2)</a:t>
            </a:r>
            <a:r>
              <a:rPr lang="en-US" sz="2800" b="1" i="1" dirty="0" smtClean="0"/>
              <a:t> v</a:t>
            </a:r>
            <a:r>
              <a:rPr lang="en-US" sz="2800" b="1" i="1" baseline="-25000" dirty="0" smtClean="0"/>
              <a:t>2</a:t>
            </a:r>
          </a:p>
          <a:p>
            <a:r>
              <a:rPr lang="en-US" sz="2000" b="1" dirty="0" smtClean="0"/>
              <a:t>(3)</a:t>
            </a:r>
            <a:r>
              <a:rPr lang="en-US" sz="2800" b="1" i="1" dirty="0" smtClean="0"/>
              <a:t> R</a:t>
            </a:r>
            <a:r>
              <a:rPr lang="en-US" sz="2800" b="1" i="1" baseline="-25000" dirty="0" smtClean="0"/>
              <a:t>AA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Mass </a:t>
            </a:r>
            <a:r>
              <a:rPr lang="en-US" sz="2800" b="1" dirty="0" smtClean="0"/>
              <a:t>(GeV/c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5334000"/>
            <a:ext cx="209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  </a:t>
            </a:r>
            <a:r>
              <a:rPr lang="en-US" sz="2800" b="1" dirty="0" smtClean="0"/>
              <a:t>(GeV/c)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187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92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33089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0" y="1066800"/>
            <a:ext cx="259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ρ</a:t>
            </a:r>
            <a:r>
              <a:rPr lang="en-US" sz="1600" i="1" dirty="0" smtClean="0"/>
              <a:t> </a:t>
            </a:r>
            <a:r>
              <a:rPr lang="en-US" sz="1600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i="1" dirty="0" smtClean="0">
                <a:latin typeface="Lucida Grande"/>
                <a:ea typeface="Lucida Grande"/>
                <a:cs typeface="Lucida Grande"/>
              </a:rPr>
              <a:t>                          J/ψ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371600"/>
            <a:ext cx="1213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DY, charm </a:t>
            </a:r>
            <a:r>
              <a:rPr lang="en-US" sz="1200" b="1" i="1" dirty="0" err="1" smtClean="0"/>
              <a:t>Bk</a:t>
            </a:r>
            <a:endParaRPr lang="en-US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5858" y="990600"/>
            <a:ext cx="181334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Direct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radiation from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the Hot/Dense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Medium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b="1" dirty="0" smtClean="0">
                <a:solidFill>
                  <a:srgbClr val="800000"/>
                </a:solidFill>
              </a:rPr>
              <a:t> Chiral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symmetry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Restoration</a:t>
            </a:r>
          </a:p>
          <a:p>
            <a:endParaRPr lang="en-US" b="1" dirty="0" smtClean="0">
              <a:solidFill>
                <a:srgbClr val="791118"/>
              </a:solidFill>
              <a:sym typeface="Zapf Dingbats" pitchFamily="-107" charset="2"/>
            </a:endParaRPr>
          </a:p>
          <a:p>
            <a:r>
              <a:rPr lang="en-US" b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b="1" dirty="0" smtClean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A robust </a:t>
            </a:r>
            <a:r>
              <a:rPr lang="en-US" b="1" i="1" dirty="0" err="1" smtClean="0">
                <a:solidFill>
                  <a:srgbClr val="791118"/>
                </a:solidFill>
              </a:rPr>
              <a:t>di</a:t>
            </a:r>
            <a:r>
              <a:rPr lang="en-US" b="1" i="1" dirty="0" smtClean="0">
                <a:solidFill>
                  <a:srgbClr val="791118"/>
                </a:solidFill>
              </a:rPr>
              <a:t>-lepton physics program extending STAR scientific reach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809" y="2794000"/>
            <a:ext cx="157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PHENIX: 0706.3034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0866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Quark Masses</a:t>
            </a:r>
          </a:p>
        </p:txBody>
      </p:sp>
      <p:pic>
        <p:nvPicPr>
          <p:cNvPr id="40963" name="Picture 3" descr="qcd_mass2"/>
          <p:cNvPicPr>
            <a:picLocks noChangeAspect="1" noChangeArrowheads="1"/>
          </p:cNvPicPr>
          <p:nvPr/>
        </p:nvPicPr>
        <p:blipFill>
          <a:blip r:embed="rId3"/>
          <a:srcRect t="5367"/>
          <a:stretch>
            <a:fillRect/>
          </a:stretch>
        </p:blipFill>
        <p:spPr bwMode="auto">
          <a:xfrm>
            <a:off x="0" y="990600"/>
            <a:ext cx="5257800" cy="4975225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181600" y="914400"/>
            <a:ext cx="3733800" cy="5324535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Higgs mass: electro-weak symmetry breaking (current quark mass).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QCD mass: Chiral symmetry breaking (constituent quark mass).</a:t>
            </a:r>
            <a:endParaRPr lang="en-US" sz="1200" dirty="0"/>
          </a:p>
          <a:p>
            <a:pPr marL="457200" indent="-457200">
              <a:buFont typeface="Arial" pitchFamily="-107" charset="0"/>
              <a:buNone/>
            </a:pPr>
            <a:r>
              <a:rPr lang="en-US" sz="1200" dirty="0"/>
              <a:t>      </a:t>
            </a: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Strong interactions do not affect heavy-quark mass.</a:t>
            </a: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New scale compare to the excitation of the system.</a:t>
            </a: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Study properties of the </a:t>
            </a:r>
            <a:r>
              <a:rPr lang="en-US" sz="2000" dirty="0" smtClean="0"/>
              <a:t>hot and dense medium at the </a:t>
            </a:r>
            <a:r>
              <a:rPr lang="en-US" sz="2000" b="1" i="1" dirty="0" smtClean="0"/>
              <a:t>foremost early stage </a:t>
            </a:r>
            <a:r>
              <a:rPr lang="en-US" sz="2000" dirty="0" smtClean="0"/>
              <a:t>of heavy-ion collisions.</a:t>
            </a: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Explore pQCD at RHIC.</a:t>
            </a:r>
            <a:endParaRPr lang="en-US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22425" y="5562600"/>
            <a:ext cx="2720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Total quark mass (MeV)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0"/>
            <a:ext cx="3547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X. Zhu, </a:t>
            </a:r>
            <a:r>
              <a:rPr lang="en-US" sz="1400" i="1" dirty="0" smtClean="0"/>
              <a:t>et al</a:t>
            </a:r>
            <a:r>
              <a:rPr lang="en-US" sz="1400" dirty="0" smtClean="0"/>
              <a:t>, Phys. Lett. </a:t>
            </a:r>
            <a:r>
              <a:rPr lang="en-US" sz="1400" b="1" u="sng" dirty="0" smtClean="0"/>
              <a:t>B647</a:t>
            </a:r>
            <a:r>
              <a:rPr lang="en-US" sz="1400" dirty="0" smtClean="0"/>
              <a:t>, 366(2007).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58" name="Group 146"/>
          <p:cNvGraphicFramePr>
            <a:graphicFrameLocks noGrp="1"/>
          </p:cNvGraphicFramePr>
          <p:nvPr/>
        </p:nvGraphicFramePr>
        <p:xfrm>
          <a:off x="990600" y="1295400"/>
          <a:ext cx="7162800" cy="4331081"/>
        </p:xfrm>
        <a:graphic>
          <a:graphicData uri="http://schemas.openxmlformats.org/drawingml/2006/table">
            <a:tbl>
              <a:tblPr/>
              <a:tblGrid>
                <a:gridCol w="2057400"/>
                <a:gridCol w="2590800"/>
                <a:gridCol w="25146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Measurements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 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v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collectivity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Low material budget for high reconstruction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mid-rapidity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counting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81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AA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energy loss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 ~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 GeV/c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p+p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 and spin dependence of the heavy-quark production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gluon distribution with heavy quarks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wide rapidity and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6800" y="1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Requirement for the HFT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3200" i="1" dirty="0" err="1">
                <a:solidFill>
                  <a:srgbClr val="0000FF"/>
                </a:solidFill>
                <a:latin typeface="Comic Sans MS"/>
                <a:cs typeface="Comic Sans MS"/>
                <a:sym typeface="Symbol" pitchFamily="-107" charset="2"/>
              </a:rPr>
              <a:t></a:t>
            </a:r>
            <a:r>
              <a:rPr lang="en-US" sz="3200" i="1" dirty="0">
                <a:solidFill>
                  <a:srgbClr val="0000FF"/>
                </a:solidFill>
                <a:latin typeface="Comic Sans MS"/>
                <a:cs typeface="Comic Sans MS"/>
                <a:sym typeface="Symbol" pitchFamily="-107" charset="2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-meson Flow: Partonic Flow</a:t>
            </a:r>
          </a:p>
        </p:txBody>
      </p:sp>
      <p:pic>
        <p:nvPicPr>
          <p:cNvPr id="38915" name="Picture 3" descr="starv2_phi_31july05"/>
          <p:cNvPicPr>
            <a:picLocks noChangeAspect="1" noChangeArrowheads="1"/>
          </p:cNvPicPr>
          <p:nvPr/>
        </p:nvPicPr>
        <p:blipFill>
          <a:blip r:embed="rId3"/>
          <a:srcRect t="5412" b="5647"/>
          <a:stretch>
            <a:fillRect/>
          </a:stretch>
        </p:blipFill>
        <p:spPr bwMode="auto">
          <a:xfrm>
            <a:off x="4038600" y="803275"/>
            <a:ext cx="4572000" cy="3387725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18000"/>
            <a:ext cx="8229600" cy="20066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sym typeface="Symbol" pitchFamily="-107" charset="2"/>
              </a:rPr>
              <a:t>  “</a:t>
            </a:r>
            <a:r>
              <a:rPr lang="en-US" sz="1800" b="1" dirty="0" err="1">
                <a:solidFill>
                  <a:schemeClr val="tx2"/>
                </a:solidFill>
                <a:sym typeface="Symbol" pitchFamily="-107" charset="2"/>
              </a:rPr>
              <a:t></a:t>
            </a:r>
            <a:r>
              <a:rPr lang="en-US" sz="1800" b="1" dirty="0">
                <a:solidFill>
                  <a:schemeClr val="tx2"/>
                </a:solidFill>
              </a:rPr>
              <a:t>-mesons (and other hadrons) are</a:t>
            </a:r>
            <a:r>
              <a:rPr lang="en-US" sz="1800" b="1" dirty="0"/>
              <a:t> produced via coalescence of seemingly thermalized quarks in central Au+Au collisions. This observation implies </a:t>
            </a:r>
            <a:r>
              <a:rPr lang="en-US" sz="1800" b="1" i="1" dirty="0">
                <a:solidFill>
                  <a:srgbClr val="85131D"/>
                </a:solidFill>
              </a:rPr>
              <a:t>hot and dense matter with partonic collectivity</a:t>
            </a:r>
            <a:r>
              <a:rPr lang="en-US" sz="1800" b="1" dirty="0"/>
              <a:t> has been formed at RHIC”</a:t>
            </a:r>
          </a:p>
          <a:p>
            <a:endParaRPr lang="en-US" sz="900" b="1" dirty="0"/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In order to test early thermalization: v</a:t>
            </a:r>
            <a:r>
              <a:rPr lang="en-US" sz="2200" b="1" i="1" baseline="-25000" dirty="0">
                <a:solidFill>
                  <a:srgbClr val="000000"/>
                </a:solidFill>
              </a:rPr>
              <a:t>2</a:t>
            </a:r>
            <a:r>
              <a:rPr lang="en-US" sz="2200" b="1" i="1" dirty="0">
                <a:solidFill>
                  <a:srgbClr val="000000"/>
                </a:solidFill>
              </a:rPr>
              <a:t>(p</a:t>
            </a:r>
            <a:r>
              <a:rPr lang="en-US" sz="2200" b="1" i="1" baseline="-25000" dirty="0">
                <a:solidFill>
                  <a:srgbClr val="000000"/>
                </a:solidFill>
              </a:rPr>
              <a:t>T</a:t>
            </a:r>
            <a:r>
              <a:rPr lang="en-US" sz="2200" b="1" i="1" dirty="0">
                <a:solidFill>
                  <a:srgbClr val="000000"/>
                </a:solidFill>
              </a:rPr>
              <a:t>) of </a:t>
            </a:r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               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c</a:t>
            </a:r>
            <a:r>
              <a:rPr lang="en-US" sz="2200" b="1" i="1" dirty="0" smtClean="0">
                <a:solidFill>
                  <a:srgbClr val="000000"/>
                </a:solidFill>
              </a:rPr>
              <a:t>- </a:t>
            </a:r>
            <a:r>
              <a:rPr lang="en-US" sz="2200" b="1" i="1" dirty="0">
                <a:solidFill>
                  <a:srgbClr val="000000"/>
                </a:solidFill>
              </a:rPr>
              <a:t>and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b</a:t>
            </a:r>
            <a:r>
              <a:rPr lang="en-US" sz="2200" b="1" i="1" dirty="0" smtClean="0">
                <a:solidFill>
                  <a:srgbClr val="000000"/>
                </a:solidFill>
              </a:rPr>
              <a:t>-hadrons </a:t>
            </a:r>
            <a:r>
              <a:rPr lang="en-US" sz="2200" b="1" i="1" dirty="0">
                <a:solidFill>
                  <a:srgbClr val="000000"/>
                </a:solidFill>
              </a:rPr>
              <a:t>data are needed!</a:t>
            </a:r>
            <a:endParaRPr lang="en-US" sz="1400" dirty="0"/>
          </a:p>
        </p:txBody>
      </p:sp>
      <p:pic>
        <p:nvPicPr>
          <p:cNvPr id="38917" name="Picture 5" descr="OmegaPhiRatioPP31Jan07"/>
          <p:cNvPicPr>
            <a:picLocks noChangeAspect="1" noChangeArrowheads="1"/>
          </p:cNvPicPr>
          <p:nvPr/>
        </p:nvPicPr>
        <p:blipFill>
          <a:blip r:embed="rId4"/>
          <a:srcRect l="2380" t="2721" r="2380"/>
          <a:stretch>
            <a:fillRect/>
          </a:stretch>
        </p:blipFill>
        <p:spPr bwMode="auto">
          <a:xfrm>
            <a:off x="381000" y="838200"/>
            <a:ext cx="3581400" cy="34401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2759" y="609600"/>
            <a:ext cx="350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Phys. Rev. Lett. </a:t>
            </a:r>
            <a:r>
              <a:rPr lang="en-US" sz="1400" b="1" i="1" u="sng" dirty="0" smtClean="0"/>
              <a:t>99</a:t>
            </a:r>
            <a:r>
              <a:rPr lang="en-US" sz="1400" dirty="0" smtClean="0"/>
              <a:t>, 112301(2007).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Charm Cross Sections at RHIC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543800" cy="1016000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Large systematic uncertainties in the measurements</a:t>
            </a:r>
          </a:p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New displaced, topologically reconstructed measurements for</a:t>
            </a:r>
            <a:r>
              <a:rPr lang="en-US" sz="2000" dirty="0" smtClean="0"/>
              <a:t> </a:t>
            </a:r>
            <a:r>
              <a:rPr lang="en-US" sz="2000" dirty="0" err="1">
                <a:sym typeface="Symbol" pitchFamily="-107" charset="2"/>
              </a:rPr>
              <a:t>c</a:t>
            </a:r>
            <a:r>
              <a:rPr lang="en-US" sz="2000" dirty="0" smtClean="0">
                <a:sym typeface="Symbol" pitchFamily="-107" charset="2"/>
              </a:rPr>
              <a:t>- </a:t>
            </a:r>
            <a:r>
              <a:rPr lang="en-US" sz="2000" dirty="0">
                <a:sym typeface="Symbol" pitchFamily="-107" charset="2"/>
              </a:rPr>
              <a:t>and</a:t>
            </a:r>
            <a:r>
              <a:rPr lang="en-US" sz="2000" dirty="0" smtClean="0">
                <a:sym typeface="Symbol" pitchFamily="-107" charset="2"/>
              </a:rPr>
              <a:t> </a:t>
            </a:r>
            <a:r>
              <a:rPr lang="en-US" sz="2000" dirty="0" err="1" smtClean="0">
                <a:sym typeface="Symbol" pitchFamily="-107" charset="2"/>
              </a:rPr>
              <a:t>b</a:t>
            </a:r>
            <a:r>
              <a:rPr lang="en-US" sz="2000" dirty="0" smtClean="0">
                <a:sym typeface="Symbol" pitchFamily="-107" charset="2"/>
              </a:rPr>
              <a:t>-</a:t>
            </a:r>
            <a:r>
              <a:rPr lang="en-US" sz="2000" dirty="0">
                <a:sym typeface="Symbol" pitchFamily="-107" charset="2"/>
              </a:rPr>
              <a:t>hadrons are </a:t>
            </a:r>
            <a:r>
              <a:rPr lang="en-US" sz="2000" dirty="0"/>
              <a:t>needed  </a:t>
            </a:r>
            <a:r>
              <a:rPr lang="en-US" sz="2000" dirty="0" err="1">
                <a:sym typeface="Zapf Dingbats" pitchFamily="-107" charset="2"/>
              </a:rPr>
              <a:t></a:t>
            </a:r>
            <a:r>
              <a:rPr lang="en-US" sz="2000" dirty="0">
                <a:sym typeface="Symbol" pitchFamily="-107" charset="2"/>
              </a:rPr>
              <a:t> </a:t>
            </a:r>
            <a:r>
              <a:rPr lang="en-US" sz="2000" b="1" i="1" dirty="0">
                <a:sym typeface="Symbol" pitchFamily="-107" charset="2"/>
              </a:rPr>
              <a:t>Upgrade</a:t>
            </a:r>
          </a:p>
        </p:txBody>
      </p:sp>
      <p:pic>
        <p:nvPicPr>
          <p:cNvPr id="43013" name="Picture 5" descr="spectraShape_4"/>
          <p:cNvPicPr>
            <a:picLocks noChangeAspect="1" noChangeArrowheads="1"/>
          </p:cNvPicPr>
          <p:nvPr/>
        </p:nvPicPr>
        <p:blipFill>
          <a:blip r:embed="rId3"/>
          <a:srcRect t="3334" r="8064" b="1633"/>
          <a:stretch>
            <a:fillRect/>
          </a:stretch>
        </p:blipFill>
        <p:spPr bwMode="auto">
          <a:xfrm>
            <a:off x="5334000" y="8509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dsigmady_rapid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SVT+SSD D0-vertex resolution (simulation)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5029200"/>
            <a:ext cx="8763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Left : correlation between reconstructed path length and MC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Right </a:t>
            </a:r>
            <a:r>
              <a:rPr lang="en-US" sz="2000" dirty="0" smtClean="0"/>
              <a:t>: Decay length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There is no systematic </a:t>
            </a:r>
            <a:r>
              <a:rPr lang="en-US" sz="1800" dirty="0" smtClean="0"/>
              <a:t>shift </a:t>
            </a:r>
            <a:r>
              <a:rPr lang="en-US" sz="1800" dirty="0"/>
              <a:t>(red crosses = mean) in reconstructed quantities.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 standard deviation (blue crosses) of the distribution </a:t>
            </a:r>
            <a:r>
              <a:rPr lang="en-US" sz="1800" i="1" dirty="0"/>
              <a:t>(</a:t>
            </a:r>
            <a:r>
              <a:rPr lang="en-US" sz="1800" i="1" dirty="0" err="1"/>
              <a:t>reco</a:t>
            </a:r>
            <a:r>
              <a:rPr lang="en-US" sz="1800" i="1" dirty="0"/>
              <a:t>-MC)</a:t>
            </a:r>
            <a:r>
              <a:rPr lang="en-US" sz="1800" dirty="0"/>
              <a:t> is flat at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1800" dirty="0" smtClean="0"/>
              <a:t>~ </a:t>
            </a:r>
            <a:r>
              <a:rPr lang="en-US" sz="1800" dirty="0"/>
              <a:t>250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1800" dirty="0"/>
              <a:t> , which is of the order of the resolution of (SSD+SVT).</a:t>
            </a:r>
          </a:p>
        </p:txBody>
      </p:sp>
      <p:pic>
        <p:nvPicPr>
          <p:cNvPr id="27654" name="Picture 6" descr="tcfit_vs_gea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820738"/>
            <a:ext cx="4114800" cy="3598862"/>
          </a:xfrm>
        </p:spPr>
      </p:pic>
      <p:pic>
        <p:nvPicPr>
          <p:cNvPr id="27655" name="Picture 7" descr="error_tcfit_minus_gea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815975"/>
            <a:ext cx="4197350" cy="3756025"/>
          </a:xfrm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800600" y="838200"/>
            <a:ext cx="2819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Reco - MC [cm]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7162800" y="4325938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 MC [cm]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2590800" y="41910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 MC [cm]</a:t>
            </a: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304800" y="8382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Reco  vs. MC [cm]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/>
          </p:cNvPicPr>
          <p:nvPr/>
        </p:nvPicPr>
        <p:blipFill>
          <a:blip r:embed="rId2"/>
          <a:srcRect t="47955"/>
          <a:stretch>
            <a:fillRect/>
          </a:stretch>
        </p:blipFill>
        <p:spPr bwMode="auto">
          <a:xfrm>
            <a:off x="304800" y="4001598"/>
            <a:ext cx="4464050" cy="2551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298" y="3136350"/>
            <a:ext cx="3975101" cy="3636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298" y="412750"/>
            <a:ext cx="4133852" cy="2658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76200"/>
            <a:ext cx="47872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Glimpses at 200 </a:t>
            </a:r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40268"/>
            <a:ext cx="17935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TPC only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Cu+Cu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225" y="3593068"/>
            <a:ext cx="25339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TPC+SVT+SSD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Au+Au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447800"/>
            <a:ext cx="459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 (Relatively) low significance peaks have been observed already in the DATA but of limited physics reach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038600"/>
            <a:ext cx="127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STAR preliminary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Charm Baryon/Meson Ratios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 l="6081" t="6325" r="2702" b="9036"/>
          <a:stretch>
            <a:fillRect/>
          </a:stretch>
        </p:blipFill>
        <p:spPr bwMode="auto">
          <a:xfrm>
            <a:off x="2057400" y="762000"/>
            <a:ext cx="67818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98583" y="5867400"/>
            <a:ext cx="6864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Y. Oh, C.M. Ko, S.H. Lee,  </a:t>
            </a:r>
            <a:r>
              <a:rPr lang="en-US" sz="1400" dirty="0"/>
              <a:t>S. </a:t>
            </a:r>
            <a:r>
              <a:rPr lang="en-US" sz="1400" dirty="0" err="1"/>
              <a:t>Yasui</a:t>
            </a:r>
            <a:r>
              <a:rPr lang="en-US" sz="1400" dirty="0" smtClean="0"/>
              <a:t>, Phys. Rev. </a:t>
            </a:r>
            <a:r>
              <a:rPr lang="en-US" sz="1400" b="1" u="sng" dirty="0" smtClean="0"/>
              <a:t>C79</a:t>
            </a:r>
            <a:r>
              <a:rPr lang="en-US" sz="1400" dirty="0" smtClean="0"/>
              <a:t>, 044905(2009).</a:t>
            </a:r>
          </a:p>
          <a:p>
            <a:r>
              <a:rPr lang="en-US" sz="1400" dirty="0" smtClean="0"/>
              <a:t>S.H. Lee, </a:t>
            </a:r>
            <a:r>
              <a:rPr lang="en-US" sz="1400" dirty="0" err="1" smtClean="0"/>
              <a:t>K.Ohnishi</a:t>
            </a:r>
            <a:r>
              <a:rPr lang="en-US" sz="1400" dirty="0" smtClean="0"/>
              <a:t>, S. </a:t>
            </a:r>
            <a:r>
              <a:rPr lang="en-US" sz="1400" dirty="0" err="1" smtClean="0"/>
              <a:t>Yasui</a:t>
            </a:r>
            <a:r>
              <a:rPr lang="en-US" sz="1400" dirty="0" smtClean="0"/>
              <a:t>, I-</a:t>
            </a:r>
            <a:r>
              <a:rPr lang="en-US" sz="1400" dirty="0" err="1" smtClean="0"/>
              <a:t>K.Yoo</a:t>
            </a:r>
            <a:r>
              <a:rPr lang="en-US" sz="1400" dirty="0" smtClean="0"/>
              <a:t>, C.M. Ko, Phys. Rev. Lett. </a:t>
            </a:r>
            <a:r>
              <a:rPr lang="en-US" sz="1400" b="1" u="sng" dirty="0" smtClean="0"/>
              <a:t>100</a:t>
            </a:r>
            <a:r>
              <a:rPr lang="en-US" sz="1400" dirty="0" smtClean="0"/>
              <a:t>, 222301(2008). </a:t>
            </a:r>
            <a:endParaRPr lang="en-US" sz="1400" dirty="0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286000" y="4953000"/>
            <a:ext cx="18288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28600" y="3962400"/>
            <a:ext cx="126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QGP </a:t>
            </a:r>
          </a:p>
          <a:p>
            <a:r>
              <a:rPr lang="en-US"/>
              <a:t>medium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914400" y="4724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36525" y="1447800"/>
            <a:ext cx="13700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Symbol" pitchFamily="-107" charset="2"/>
              </a:rPr>
              <a:t></a:t>
            </a:r>
            <a:r>
              <a:rPr lang="en-US" baseline="-25000" dirty="0">
                <a:sym typeface="Symbol" pitchFamily="-107" charset="2"/>
              </a:rPr>
              <a:t>C</a:t>
            </a:r>
            <a:r>
              <a:rPr lang="en-US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err="1">
                <a:sym typeface="Zapf Dingbats" pitchFamily="-107" charset="2"/>
              </a:rPr>
              <a:t>pK</a:t>
            </a:r>
            <a:r>
              <a:rPr lang="en-US" i="1" baseline="30000" dirty="0" err="1">
                <a:sym typeface="Zapf Dingbats" pitchFamily="-107" charset="2"/>
              </a:rPr>
              <a:t>-</a:t>
            </a:r>
            <a:r>
              <a:rPr lang="en-US" i="1" dirty="0" err="1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+</a:t>
            </a:r>
          </a:p>
          <a:p>
            <a:endParaRPr lang="en-US" i="1" dirty="0">
              <a:sym typeface="Symbol" pitchFamily="-107" charset="2"/>
            </a:endParaRPr>
          </a:p>
          <a:p>
            <a:r>
              <a:rPr lang="en-US" i="1" dirty="0">
                <a:sym typeface="Symbol" pitchFamily="-107" charset="2"/>
              </a:rPr>
              <a:t>D</a:t>
            </a:r>
            <a:r>
              <a:rPr lang="en-US" i="1" baseline="30000" dirty="0">
                <a:sym typeface="Symbol" pitchFamily="-107" charset="2"/>
              </a:rPr>
              <a:t>0</a:t>
            </a:r>
            <a:r>
              <a:rPr lang="en-US" i="1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smtClean="0">
                <a:sym typeface="Zapf Dingbats" pitchFamily="-107" charset="2"/>
              </a:rPr>
              <a:t>K</a:t>
            </a:r>
            <a:r>
              <a:rPr lang="en-US" i="1" baseline="30000" dirty="0">
                <a:sym typeface="Zapf Dingbats" pitchFamily="-107" charset="2"/>
              </a:rPr>
              <a:t>-</a:t>
            </a:r>
            <a:r>
              <a:rPr lang="en-US" i="1" dirty="0" smtClean="0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-+</a:t>
            </a: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2209800" y="1143000"/>
            <a:ext cx="838200" cy="2514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91118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5562600" y="2133600"/>
            <a:ext cx="3276600" cy="914400"/>
          </a:xfrm>
          <a:prstGeom prst="rect">
            <a:avLst/>
          </a:prstGeom>
          <a:solidFill>
            <a:srgbClr val="F2D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1800"/>
              <a:t>2-body collisions by </a:t>
            </a:r>
            <a:r>
              <a:rPr lang="en-US" sz="1800" i="1"/>
              <a:t>c</a:t>
            </a:r>
            <a:r>
              <a:rPr lang="en-US" sz="1800"/>
              <a:t> and </a:t>
            </a:r>
            <a:r>
              <a:rPr lang="en-US" sz="1800" i="1"/>
              <a:t>ud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3-body collisions by </a:t>
            </a:r>
            <a:r>
              <a:rPr lang="en-US" sz="1800" i="1"/>
              <a:t>c, u</a:t>
            </a:r>
            <a:r>
              <a:rPr lang="en-US" sz="1800"/>
              <a:t> and </a:t>
            </a:r>
            <a:r>
              <a:rPr lang="en-US" sz="1800" i="1"/>
              <a:t>d</a:t>
            </a:r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4876800" y="26670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971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4196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5638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781800" y="43434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7772400" y="4648200"/>
            <a:ext cx="609600" cy="762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23900"/>
            <a:ext cx="8229600" cy="5644461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Λ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Measurements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Lc_fi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0100"/>
            <a:ext cx="3716338" cy="267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219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Eff.png"/>
          <p:cNvPicPr>
            <a:picLocks noChangeAspect="1"/>
          </p:cNvPicPr>
          <p:nvPr/>
        </p:nvPicPr>
        <p:blipFill>
          <a:blip r:embed="rId3"/>
          <a:srcRect l="1572" b="5664"/>
          <a:stretch>
            <a:fillRect/>
          </a:stretch>
        </p:blipFill>
        <p:spPr>
          <a:xfrm>
            <a:off x="520700" y="3429000"/>
            <a:ext cx="3975100" cy="2738338"/>
          </a:xfrm>
          <a:prstGeom prst="rect">
            <a:avLst/>
          </a:prstGeom>
        </p:spPr>
      </p:pic>
      <p:pic>
        <p:nvPicPr>
          <p:cNvPr id="88066" name="Picture 2" descr="Lc_overD0_final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140" y="3424237"/>
            <a:ext cx="397526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4191000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450"/>
            <a:ext cx="7620000" cy="4889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Bottom 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62084"/>
            <a:ext cx="7848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Hot and dense (partonic) matter with strong collectivity has been formed in Au+Au collisions at RHIC. Study of the properties of the new form of matter requires more penetrating probes like </a:t>
            </a:r>
            <a:r>
              <a:rPr lang="en-US" sz="2400" b="1" dirty="0" smtClean="0"/>
              <a:t>heavy</a:t>
            </a:r>
            <a:r>
              <a:rPr lang="en-US" sz="2400" dirty="0" smtClean="0"/>
              <a:t> quarks.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Mechanism for parton energy loss.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err="1" smtClean="0"/>
              <a:t>Thermalization</a:t>
            </a:r>
            <a:r>
              <a:rPr lang="en-US" sz="2400" dirty="0" smtClean="0"/>
              <a:t>. 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</a:rPr>
              <a:t>New micro-vertex detector is needed for STAR experiment</a:t>
            </a:r>
            <a:r>
              <a:rPr lang="en-US" sz="2400" dirty="0" smtClean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1" y="5562600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DOE milestone 2016: </a:t>
            </a:r>
            <a:r>
              <a:rPr lang="en-US" sz="1600" dirty="0" smtClean="0">
                <a:solidFill>
                  <a:srgbClr val="000090"/>
                </a:solidFill>
              </a:rPr>
              <a:t>“Measure production rates, high </a:t>
            </a:r>
            <a:r>
              <a:rPr lang="en-US" sz="1600" dirty="0" err="1" smtClean="0">
                <a:solidFill>
                  <a:srgbClr val="000090"/>
                </a:solidFill>
              </a:rPr>
              <a:t>pT</a:t>
            </a:r>
            <a:r>
              <a:rPr lang="en-US" sz="1600" dirty="0" smtClean="0">
                <a:solidFill>
                  <a:srgbClr val="000090"/>
                </a:solidFill>
              </a:rPr>
              <a:t> spectra, and correlations in heavy-ion collisions at </a:t>
            </a:r>
            <a:r>
              <a:rPr lang="en-US" sz="1600" i="1" dirty="0" smtClean="0">
                <a:solidFill>
                  <a:srgbClr val="000090"/>
                </a:solidFill>
              </a:rPr>
              <a:t>√</a:t>
            </a:r>
            <a:r>
              <a:rPr lang="en-US" sz="1600" i="1" dirty="0" err="1" smtClean="0">
                <a:solidFill>
                  <a:srgbClr val="000090"/>
                </a:solidFill>
              </a:rPr>
              <a:t>s</a:t>
            </a:r>
            <a:r>
              <a:rPr lang="en-US" sz="1600" i="1" baseline="-25000" dirty="0" err="1" smtClean="0">
                <a:solidFill>
                  <a:srgbClr val="000090"/>
                </a:solidFill>
              </a:rPr>
              <a:t>NN</a:t>
            </a:r>
            <a:r>
              <a:rPr lang="en-US" sz="1600" i="1" dirty="0" smtClean="0">
                <a:solidFill>
                  <a:srgbClr val="000090"/>
                </a:solidFill>
              </a:rPr>
              <a:t> = 200 </a:t>
            </a:r>
            <a:r>
              <a:rPr lang="en-US" sz="1600" dirty="0" err="1" smtClean="0">
                <a:solidFill>
                  <a:srgbClr val="000090"/>
                </a:solidFill>
              </a:rPr>
              <a:t>GeV</a:t>
            </a:r>
            <a:r>
              <a:rPr lang="en-US" sz="1600" dirty="0" smtClean="0">
                <a:solidFill>
                  <a:srgbClr val="000090"/>
                </a:solidFill>
              </a:rPr>
              <a:t> for identified hadrons with </a:t>
            </a:r>
            <a:r>
              <a:rPr lang="en-US" sz="1600" b="1" dirty="0" smtClean="0">
                <a:solidFill>
                  <a:srgbClr val="000090"/>
                </a:solidFill>
              </a:rPr>
              <a:t>heavy flavor </a:t>
            </a:r>
            <a:r>
              <a:rPr lang="en-US" sz="1600" dirty="0" smtClean="0">
                <a:solidFill>
                  <a:srgbClr val="000090"/>
                </a:solidFill>
              </a:rPr>
              <a:t>valence quarks to constrain the mechanism for parton energy loss in the quark-gluon plasma.”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8001000" cy="6858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STAR Physics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Program 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685800"/>
            <a:ext cx="8153400" cy="3452336"/>
            <a:chOff x="609600" y="685800"/>
            <a:chExt cx="8153400" cy="2292191"/>
          </a:xfrm>
        </p:grpSpPr>
        <p:sp>
          <p:nvSpPr>
            <p:cNvPr id="10" name="Rounded Rectangle 9"/>
            <p:cNvSpPr/>
            <p:nvPr/>
          </p:nvSpPr>
          <p:spPr>
            <a:xfrm>
              <a:off x="609600" y="685800"/>
              <a:ext cx="8001000" cy="2292191"/>
            </a:xfrm>
            <a:prstGeom prst="roundRect">
              <a:avLst>
                <a:gd name="adj" fmla="val 6768"/>
              </a:avLst>
            </a:prstGeom>
            <a:gradFill flip="none" rotWithShape="1">
              <a:gsLst>
                <a:gs pos="99000">
                  <a:schemeClr val="bg1"/>
                </a:gs>
                <a:gs pos="100000">
                  <a:srgbClr val="00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077" name="Picture 5" descr="phasendiagramm_qgp"/>
            <p:cNvPicPr>
              <a:picLocks noChangeAspect="1" noChangeArrowheads="1"/>
            </p:cNvPicPr>
            <p:nvPr/>
          </p:nvPicPr>
          <p:blipFill>
            <a:blip r:embed="rId3"/>
            <a:srcRect r="-948" b="4230"/>
            <a:stretch>
              <a:fillRect/>
            </a:stretch>
          </p:blipFill>
          <p:spPr bwMode="auto">
            <a:xfrm>
              <a:off x="762000" y="914400"/>
              <a:ext cx="286247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79" name="Text Box 7"/>
            <p:cNvSpPr txBox="1">
              <a:spLocks noChangeArrowheads="1"/>
            </p:cNvSpPr>
            <p:nvPr/>
          </p:nvSpPr>
          <p:spPr bwMode="auto">
            <a:xfrm>
              <a:off x="3810000" y="800410"/>
              <a:ext cx="4953000" cy="198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At 200 GeV top energy</a:t>
              </a:r>
            </a:p>
            <a:p>
              <a:pPr marL="457200" indent="-457200">
                <a:buAutoNum type="arabicParenR"/>
              </a:pPr>
              <a:endParaRPr lang="en-US" sz="2400" dirty="0" smtClean="0">
                <a:solidFill>
                  <a:srgbClr val="FF0000"/>
                </a:solidFill>
              </a:endParaRPr>
            </a:p>
            <a:p>
              <a:pPr marL="457200" indent="-457200"/>
              <a:r>
                <a:rPr lang="en-US" sz="2000" dirty="0" smtClean="0">
                  <a:solidFill>
                    <a:srgbClr val="FF0000"/>
                  </a:solidFill>
                </a:rPr>
                <a:t>     - </a:t>
              </a:r>
              <a:r>
                <a:rPr lang="en-US" sz="2000" dirty="0">
                  <a:solidFill>
                    <a:srgbClr val="FF0000"/>
                  </a:solidFill>
                </a:rPr>
                <a:t>Study </a:t>
              </a:r>
              <a:r>
                <a:rPr lang="en-US" sz="2000" b="1" i="1" dirty="0">
                  <a:solidFill>
                    <a:srgbClr val="FF0000"/>
                  </a:solidFill>
                </a:rPr>
                <a:t>medium properties, EoS</a:t>
              </a:r>
              <a:endParaRPr lang="en-US" sz="2000" dirty="0" smtClean="0">
                <a:solidFill>
                  <a:srgbClr val="FF000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r>
                <a:rPr lang="en-US" sz="2000" dirty="0" smtClean="0">
                  <a:solidFill>
                    <a:srgbClr val="FF0000"/>
                  </a:solidFill>
                </a:rPr>
                <a:t>     - </a:t>
              </a:r>
              <a:r>
                <a:rPr lang="en-US" sz="2000" dirty="0">
                  <a:solidFill>
                    <a:srgbClr val="FF0000"/>
                  </a:solidFill>
                </a:rPr>
                <a:t>pQCD in hot and dense </a:t>
              </a:r>
              <a:r>
                <a:rPr lang="en-US" sz="2000" dirty="0" smtClean="0">
                  <a:solidFill>
                    <a:srgbClr val="FF0000"/>
                  </a:solidFill>
                </a:rPr>
                <a:t>medium</a:t>
              </a:r>
            </a:p>
            <a:p>
              <a:pPr marL="457200" indent="-457200">
                <a:buFont typeface="Arial" pitchFamily="-65" charset="0"/>
                <a:buNone/>
              </a:pPr>
              <a:endParaRPr lang="en-US" sz="2000" dirty="0" smtClean="0">
                <a:solidFill>
                  <a:srgbClr val="FF000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endParaRPr lang="en-US" sz="1000" dirty="0" smtClean="0"/>
            </a:p>
            <a:p>
              <a:pPr marL="457200" indent="-457200">
                <a:buFont typeface="Arial" pitchFamily="-65" charset="0"/>
                <a:buNone/>
              </a:pPr>
              <a:endParaRPr lang="en-US" sz="1000" dirty="0" smtClean="0"/>
            </a:p>
            <a:p>
              <a:pPr marL="457200" indent="-457200">
                <a:buFont typeface="Arial" pitchFamily="-65" charset="0"/>
                <a:buNone/>
              </a:pPr>
              <a:endParaRPr lang="en-US" sz="10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b="1" dirty="0">
                  <a:solidFill>
                    <a:srgbClr val="000090"/>
                  </a:solidFill>
                </a:rPr>
                <a:t>2) RHIC beam energy scan</a:t>
              </a:r>
              <a:endParaRPr lang="en-US" b="1" dirty="0" smtClean="0">
                <a:solidFill>
                  <a:srgbClr val="000090"/>
                </a:solidFill>
              </a:endParaRPr>
            </a:p>
            <a:p>
              <a:pPr marL="457200" indent="-457200"/>
              <a:r>
                <a:rPr lang="en-US" sz="1400" dirty="0" smtClean="0">
                  <a:solidFill>
                    <a:srgbClr val="000090"/>
                  </a:solidFill>
                </a:rPr>
                <a:t>      </a:t>
              </a:r>
              <a:r>
                <a:rPr lang="en-US" sz="1600" dirty="0" smtClean="0">
                  <a:solidFill>
                    <a:srgbClr val="000090"/>
                  </a:solidFill>
                </a:rPr>
                <a:t>- </a:t>
              </a:r>
              <a:r>
                <a:rPr lang="en-US" sz="1600" dirty="0">
                  <a:solidFill>
                    <a:srgbClr val="000090"/>
                  </a:solidFill>
                </a:rPr>
                <a:t>Search </a:t>
              </a:r>
              <a:r>
                <a:rPr lang="en-US" sz="1600" dirty="0" smtClean="0">
                  <a:solidFill>
                    <a:srgbClr val="000090"/>
                  </a:solidFill>
                </a:rPr>
                <a:t>for the </a:t>
              </a:r>
              <a:r>
                <a:rPr lang="en-US" sz="1600" b="1" i="1" dirty="0" smtClean="0">
                  <a:solidFill>
                    <a:srgbClr val="000090"/>
                  </a:solidFill>
                </a:rPr>
                <a:t>QCD critical </a:t>
              </a:r>
              <a:r>
                <a:rPr lang="en-US" sz="1600" b="1" i="1" dirty="0">
                  <a:solidFill>
                    <a:srgbClr val="000090"/>
                  </a:solidFill>
                </a:rPr>
                <a:t>point</a:t>
              </a:r>
              <a:endParaRPr lang="en-US" sz="1600" dirty="0" smtClean="0">
                <a:solidFill>
                  <a:srgbClr val="00009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r>
                <a:rPr lang="en-US" sz="1400" dirty="0" smtClean="0">
                  <a:solidFill>
                    <a:srgbClr val="000090"/>
                  </a:solidFill>
                </a:rPr>
                <a:t>      </a:t>
              </a:r>
              <a:r>
                <a:rPr lang="en-US" sz="1600" dirty="0" smtClean="0">
                  <a:solidFill>
                    <a:srgbClr val="000090"/>
                  </a:solidFill>
                </a:rPr>
                <a:t>- </a:t>
              </a:r>
              <a:r>
                <a:rPr lang="en-US" sz="1600" dirty="0">
                  <a:solidFill>
                    <a:srgbClr val="000090"/>
                  </a:solidFill>
                </a:rPr>
                <a:t>Chiral symmetry restoration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4214336"/>
            <a:ext cx="8001000" cy="1119664"/>
            <a:chOff x="609600" y="3076575"/>
            <a:chExt cx="8001000" cy="1419225"/>
          </a:xfrm>
        </p:grpSpPr>
        <p:sp>
          <p:nvSpPr>
            <p:cNvPr id="11" name="Rounded Rectangle 10"/>
            <p:cNvSpPr/>
            <p:nvPr/>
          </p:nvSpPr>
          <p:spPr>
            <a:xfrm>
              <a:off x="609600" y="3076575"/>
              <a:ext cx="8001000" cy="1419225"/>
            </a:xfrm>
            <a:prstGeom prst="roundRect">
              <a:avLst>
                <a:gd name="adj" fmla="val 6768"/>
              </a:avLst>
            </a:prstGeom>
            <a:gradFill flip="none" rotWithShape="1">
              <a:gsLst>
                <a:gs pos="99000">
                  <a:schemeClr val="bg1"/>
                </a:gs>
                <a:gs pos="100000">
                  <a:srgbClr val="00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082" name="Picture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3228975"/>
              <a:ext cx="2557670" cy="1114425"/>
            </a:xfrm>
            <a:prstGeom prst="rect">
              <a:avLst/>
            </a:prstGeom>
            <a:noFill/>
            <a:ln w="12700">
              <a:solidFill>
                <a:srgbClr val="B0190F"/>
              </a:solidFill>
              <a:miter lim="800000"/>
              <a:headEnd/>
              <a:tailEnd/>
            </a:ln>
          </p:spPr>
        </p:pic>
        <p:sp>
          <p:nvSpPr>
            <p:cNvPr id="259083" name="Text Box 11"/>
            <p:cNvSpPr txBox="1">
              <a:spLocks noChangeArrowheads="1"/>
            </p:cNvSpPr>
            <p:nvPr/>
          </p:nvSpPr>
          <p:spPr bwMode="auto">
            <a:xfrm>
              <a:off x="3657600" y="3376137"/>
              <a:ext cx="4800600" cy="819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 pitchFamily="-65" charset="0"/>
                <a:buNone/>
              </a:pPr>
              <a:r>
                <a:rPr lang="en-US" sz="2000" dirty="0"/>
                <a:t> 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 Spin program</a:t>
              </a:r>
              <a:endParaRPr lang="en-US" sz="20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/>
                <a:t>       - </a:t>
              </a:r>
              <a:r>
                <a:rPr lang="en-US" sz="1600" dirty="0"/>
                <a:t>Study </a:t>
              </a:r>
              <a:r>
                <a:rPr lang="en-US" sz="1600" b="1" i="1" dirty="0">
                  <a:solidFill>
                    <a:srgbClr val="96151F"/>
                  </a:solidFill>
                </a:rPr>
                <a:t>proton intrinsic properties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5410200"/>
            <a:ext cx="8001000" cy="1295400"/>
            <a:chOff x="609600" y="5029200"/>
            <a:chExt cx="8001000" cy="1295400"/>
          </a:xfrm>
        </p:grpSpPr>
        <p:grpSp>
          <p:nvGrpSpPr>
            <p:cNvPr id="13" name="Group 12"/>
            <p:cNvGrpSpPr/>
            <p:nvPr/>
          </p:nvGrpSpPr>
          <p:grpSpPr>
            <a:xfrm>
              <a:off x="609600" y="5029200"/>
              <a:ext cx="8001000" cy="1295400"/>
              <a:chOff x="609600" y="5029200"/>
              <a:chExt cx="8001000" cy="12954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09600" y="5029200"/>
                <a:ext cx="8001000" cy="1295400"/>
              </a:xfrm>
              <a:prstGeom prst="roundRect">
                <a:avLst>
                  <a:gd name="adj" fmla="val 6768"/>
                </a:avLst>
              </a:prstGeom>
              <a:gradFill flip="none" rotWithShape="1">
                <a:gsLst>
                  <a:gs pos="99000">
                    <a:schemeClr val="bg1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9085" name="Picture 13" descr="phase"/>
              <p:cNvPicPr>
                <a:picLocks noChangeAspect="1" noChangeArrowheads="1"/>
              </p:cNvPicPr>
              <p:nvPr/>
            </p:nvPicPr>
            <p:blipFill>
              <a:blip r:embed="rId5">
                <a:lum bright="-10000" contrast="20000"/>
              </a:blip>
              <a:srcRect t="15918" r="25899"/>
              <a:stretch>
                <a:fillRect/>
              </a:stretch>
            </p:blipFill>
            <p:spPr bwMode="auto">
              <a:xfrm>
                <a:off x="1098436" y="5074634"/>
                <a:ext cx="1621183" cy="1205406"/>
              </a:xfrm>
              <a:prstGeom prst="rect">
                <a:avLst/>
              </a:prstGeom>
              <a:noFill/>
              <a:ln w="9525">
                <a:solidFill>
                  <a:srgbClr val="C4EBF0"/>
                </a:solidFill>
                <a:miter lim="800000"/>
                <a:headEnd/>
                <a:tailEnd/>
              </a:ln>
            </p:spPr>
          </p:pic>
        </p:grpSp>
        <p:sp>
          <p:nvSpPr>
            <p:cNvPr id="259084" name="Text Box 12"/>
            <p:cNvSpPr txBox="1">
              <a:spLocks noChangeArrowheads="1"/>
            </p:cNvSpPr>
            <p:nvPr/>
          </p:nvSpPr>
          <p:spPr bwMode="auto">
            <a:xfrm>
              <a:off x="3581400" y="5078849"/>
              <a:ext cx="48768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 pitchFamily="-65" charset="0"/>
                <a:buNone/>
              </a:pPr>
              <a:r>
                <a:rPr lang="en-US" dirty="0" smtClean="0"/>
                <a:t> </a:t>
              </a:r>
              <a:r>
                <a:rPr lang="en-US" sz="2000" b="1" dirty="0" smtClean="0"/>
                <a:t>Forward program</a:t>
              </a:r>
              <a:endParaRPr lang="en-US" sz="2000" dirty="0" smtClean="0"/>
            </a:p>
            <a:p>
              <a:pPr marL="457200" indent="-457200"/>
              <a:r>
                <a:rPr lang="en-US" sz="1600" dirty="0" smtClean="0"/>
                <a:t>    - </a:t>
              </a:r>
              <a:r>
                <a:rPr lang="en-US" sz="1600" dirty="0"/>
                <a:t>Study low-</a:t>
              </a:r>
              <a:r>
                <a:rPr lang="en-US" sz="1600" dirty="0" err="1"/>
                <a:t>x</a:t>
              </a:r>
              <a:r>
                <a:rPr lang="en-US" sz="1600" dirty="0"/>
                <a:t> </a:t>
              </a:r>
              <a:r>
                <a:rPr lang="en-US" sz="1600" dirty="0" smtClean="0"/>
                <a:t>properties, </a:t>
              </a:r>
              <a:r>
                <a:rPr lang="en-US" sz="1600" dirty="0"/>
                <a:t>search for </a:t>
              </a:r>
              <a:r>
                <a:rPr lang="en-US" sz="1600" b="1" i="1" dirty="0" smtClean="0">
                  <a:solidFill>
                    <a:srgbClr val="791118"/>
                  </a:solidFill>
                </a:rPr>
                <a:t>CGC</a:t>
              </a:r>
              <a:endParaRPr lang="en-US" sz="1600" dirty="0" smtClean="0"/>
            </a:p>
            <a:p>
              <a:pPr marL="457200" indent="-457200"/>
              <a:r>
                <a:rPr lang="en-US" sz="1600" dirty="0" smtClean="0"/>
                <a:t>    - </a:t>
              </a:r>
              <a:r>
                <a:rPr lang="en-US" sz="1600" dirty="0"/>
                <a:t>Study </a:t>
              </a:r>
              <a:r>
                <a:rPr lang="en-US" sz="1600" dirty="0" smtClean="0"/>
                <a:t>elastic (inelastic) </a:t>
              </a:r>
              <a:r>
                <a:rPr lang="en-US" sz="1600" dirty="0"/>
                <a:t>processes (pp2pp)</a:t>
              </a:r>
              <a:endParaRPr lang="en-US" sz="16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/>
                <a:t>    - </a:t>
              </a:r>
              <a:r>
                <a:rPr lang="en-US" sz="1600" dirty="0"/>
                <a:t>Investigate </a:t>
              </a:r>
              <a:r>
                <a:rPr lang="en-US" sz="1600" b="1" i="1" dirty="0" err="1">
                  <a:solidFill>
                    <a:srgbClr val="791118"/>
                  </a:solidFill>
                </a:rPr>
                <a:t>gluonic</a:t>
              </a:r>
              <a:r>
                <a:rPr lang="en-US" sz="1600" b="1" i="1" dirty="0">
                  <a:solidFill>
                    <a:srgbClr val="791118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791118"/>
                  </a:solidFill>
                </a:rPr>
                <a:t>exchanges</a:t>
              </a:r>
              <a:endParaRPr lang="en-US" sz="1600" b="1" i="1" dirty="0">
                <a:solidFill>
                  <a:srgbClr val="79111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/>
          <p:cNvSpPr/>
          <p:nvPr/>
        </p:nvSpPr>
        <p:spPr>
          <a:xfrm>
            <a:off x="609600" y="1447800"/>
            <a:ext cx="8001000" cy="4902200"/>
          </a:xfrm>
          <a:prstGeom prst="roundRect">
            <a:avLst>
              <a:gd name="adj" fmla="val 3212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035" name="Rectangle 3"/>
          <p:cNvSpPr>
            <a:spLocks noChangeAspect="1" noChangeArrowheads="1"/>
          </p:cNvSpPr>
          <p:nvPr/>
        </p:nvSpPr>
        <p:spPr bwMode="auto">
          <a:xfrm>
            <a:off x="1935641" y="2576141"/>
            <a:ext cx="5453313" cy="3200269"/>
          </a:xfrm>
          <a:prstGeom prst="rect">
            <a:avLst/>
          </a:prstGeom>
          <a:solidFill>
            <a:srgbClr val="3366FF">
              <a:alpha val="67000"/>
            </a:srgbClr>
          </a:solidFill>
          <a:ln w="25400">
            <a:solidFill>
              <a:srgbClr val="FFCC99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6" name="Rectangle 4"/>
          <p:cNvSpPr>
            <a:spLocks noChangeAspect="1" noChangeArrowheads="1"/>
          </p:cNvSpPr>
          <p:nvPr/>
        </p:nvSpPr>
        <p:spPr bwMode="auto">
          <a:xfrm>
            <a:off x="1950042" y="3689466"/>
            <a:ext cx="599044" cy="2131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hlink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7" name="Arc 5"/>
          <p:cNvSpPr>
            <a:spLocks noChangeAspect="1"/>
          </p:cNvSpPr>
          <p:nvPr/>
        </p:nvSpPr>
        <p:spPr bwMode="auto">
          <a:xfrm flipH="1">
            <a:off x="5358542" y="5001548"/>
            <a:ext cx="2010252" cy="8022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8" name="Line 6"/>
          <p:cNvSpPr>
            <a:spLocks noChangeAspect="1" noChangeShapeType="1"/>
          </p:cNvSpPr>
          <p:nvPr/>
        </p:nvSpPr>
        <p:spPr bwMode="auto">
          <a:xfrm>
            <a:off x="1950042" y="2463800"/>
            <a:ext cx="0" cy="3355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9" name="Arc 7"/>
          <p:cNvSpPr>
            <a:spLocks noChangeAspect="1"/>
          </p:cNvSpPr>
          <p:nvPr/>
        </p:nvSpPr>
        <p:spPr bwMode="auto">
          <a:xfrm>
            <a:off x="2501565" y="3698107"/>
            <a:ext cx="3674902" cy="2131593"/>
          </a:xfrm>
          <a:custGeom>
            <a:avLst/>
            <a:gdLst>
              <a:gd name="G0" fmla="+- 62 0 0"/>
              <a:gd name="G1" fmla="+- 21600 0 0"/>
              <a:gd name="G2" fmla="+- 21600 0 0"/>
              <a:gd name="T0" fmla="*/ 0 w 21662"/>
              <a:gd name="T1" fmla="*/ 1 h 21600"/>
              <a:gd name="T2" fmla="*/ 21662 w 21662"/>
              <a:gd name="T3" fmla="*/ 21600 h 21600"/>
              <a:gd name="T4" fmla="*/ 62 w 216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2" h="21600" fill="none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</a:path>
              <a:path w="21662" h="21600" stroke="0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  <a:lnTo>
                  <a:pt x="62" y="216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0" name="Oval 8"/>
          <p:cNvSpPr>
            <a:spLocks noChangeAspect="1" noChangeArrowheads="1"/>
          </p:cNvSpPr>
          <p:nvPr/>
        </p:nvSpPr>
        <p:spPr bwMode="auto">
          <a:xfrm>
            <a:off x="2504445" y="3643377"/>
            <a:ext cx="102241" cy="8929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1" name="Line 9"/>
          <p:cNvSpPr>
            <a:spLocks noChangeAspect="1" noChangeShapeType="1"/>
          </p:cNvSpPr>
          <p:nvPr/>
        </p:nvSpPr>
        <p:spPr bwMode="auto">
          <a:xfrm flipH="1">
            <a:off x="1950042" y="3689466"/>
            <a:ext cx="601924" cy="14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2" name="Line 10"/>
          <p:cNvSpPr>
            <a:spLocks noChangeAspect="1" noChangeShapeType="1"/>
          </p:cNvSpPr>
          <p:nvPr/>
        </p:nvSpPr>
        <p:spPr bwMode="auto">
          <a:xfrm flipV="1">
            <a:off x="1950042" y="5818178"/>
            <a:ext cx="5508033" cy="1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3" name="Line 11"/>
          <p:cNvSpPr>
            <a:spLocks noChangeAspect="1" noChangeShapeType="1"/>
          </p:cNvSpPr>
          <p:nvPr/>
        </p:nvSpPr>
        <p:spPr bwMode="auto">
          <a:xfrm>
            <a:off x="4667338" y="5655428"/>
            <a:ext cx="0" cy="165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19651" y="5174379"/>
            <a:ext cx="652324" cy="424878"/>
            <a:chOff x="2335" y="2724"/>
            <a:chExt cx="358" cy="262"/>
          </a:xfrm>
        </p:grpSpPr>
        <p:sp>
          <p:nvSpPr>
            <p:cNvPr id="300045" name="Oval 13"/>
            <p:cNvSpPr>
              <a:spLocks noChangeAspect="1" noChangeArrowheads="1"/>
            </p:cNvSpPr>
            <p:nvPr/>
          </p:nvSpPr>
          <p:spPr bwMode="auto">
            <a:xfrm>
              <a:off x="2430" y="2785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6" name="Oval 14"/>
            <p:cNvSpPr>
              <a:spLocks noChangeAspect="1" noChangeArrowheads="1"/>
            </p:cNvSpPr>
            <p:nvPr/>
          </p:nvSpPr>
          <p:spPr bwMode="auto">
            <a:xfrm>
              <a:off x="2516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7" name="Oval 15"/>
            <p:cNvSpPr>
              <a:spLocks noChangeAspect="1" noChangeArrowheads="1"/>
            </p:cNvSpPr>
            <p:nvPr/>
          </p:nvSpPr>
          <p:spPr bwMode="auto">
            <a:xfrm>
              <a:off x="2501" y="275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8" name="Oval 16"/>
            <p:cNvSpPr>
              <a:spLocks noChangeAspect="1" noChangeArrowheads="1"/>
            </p:cNvSpPr>
            <p:nvPr/>
          </p:nvSpPr>
          <p:spPr bwMode="auto">
            <a:xfrm>
              <a:off x="2359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9" name="Oval 17"/>
            <p:cNvSpPr>
              <a:spLocks noChangeAspect="1" noChangeArrowheads="1"/>
            </p:cNvSpPr>
            <p:nvPr/>
          </p:nvSpPr>
          <p:spPr bwMode="auto">
            <a:xfrm>
              <a:off x="2395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0" name="Oval 18"/>
            <p:cNvSpPr>
              <a:spLocks noChangeAspect="1" noChangeArrowheads="1"/>
            </p:cNvSpPr>
            <p:nvPr/>
          </p:nvSpPr>
          <p:spPr bwMode="auto">
            <a:xfrm>
              <a:off x="2491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1" name="Oval 19"/>
            <p:cNvSpPr>
              <a:spLocks noChangeAspect="1" noChangeArrowheads="1"/>
            </p:cNvSpPr>
            <p:nvPr/>
          </p:nvSpPr>
          <p:spPr bwMode="auto">
            <a:xfrm>
              <a:off x="2335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2" name="Oval 20"/>
            <p:cNvSpPr>
              <a:spLocks noChangeAspect="1" noChangeArrowheads="1"/>
            </p:cNvSpPr>
            <p:nvPr/>
          </p:nvSpPr>
          <p:spPr bwMode="auto">
            <a:xfrm>
              <a:off x="2420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3" name="Oval 21"/>
            <p:cNvSpPr>
              <a:spLocks noChangeAspect="1" noChangeArrowheads="1"/>
            </p:cNvSpPr>
            <p:nvPr/>
          </p:nvSpPr>
          <p:spPr bwMode="auto">
            <a:xfrm>
              <a:off x="2622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4" name="Oval 22"/>
            <p:cNvSpPr>
              <a:spLocks noChangeAspect="1" noChangeArrowheads="1"/>
            </p:cNvSpPr>
            <p:nvPr/>
          </p:nvSpPr>
          <p:spPr bwMode="auto">
            <a:xfrm>
              <a:off x="2536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5" name="Oval 23"/>
            <p:cNvSpPr>
              <a:spLocks noChangeAspect="1" noChangeArrowheads="1"/>
            </p:cNvSpPr>
            <p:nvPr/>
          </p:nvSpPr>
          <p:spPr bwMode="auto">
            <a:xfrm>
              <a:off x="2536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6" name="Oval 24"/>
            <p:cNvSpPr>
              <a:spLocks noChangeAspect="1" noChangeArrowheads="1"/>
            </p:cNvSpPr>
            <p:nvPr/>
          </p:nvSpPr>
          <p:spPr bwMode="auto">
            <a:xfrm>
              <a:off x="2612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7" name="Oval 25"/>
            <p:cNvSpPr>
              <a:spLocks noChangeAspect="1" noChangeArrowheads="1"/>
            </p:cNvSpPr>
            <p:nvPr/>
          </p:nvSpPr>
          <p:spPr bwMode="auto">
            <a:xfrm>
              <a:off x="2597" y="284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4537737" y="5453791"/>
            <a:ext cx="298082" cy="293814"/>
            <a:chOff x="2842" y="3482"/>
            <a:chExt cx="164" cy="180"/>
          </a:xfrm>
        </p:grpSpPr>
        <p:sp>
          <p:nvSpPr>
            <p:cNvPr id="300059" name="Oval 27"/>
            <p:cNvSpPr>
              <a:spLocks noChangeAspect="1" noChangeArrowheads="1"/>
            </p:cNvSpPr>
            <p:nvPr/>
          </p:nvSpPr>
          <p:spPr bwMode="auto">
            <a:xfrm>
              <a:off x="2872" y="3592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0" name="Oval 28"/>
            <p:cNvSpPr>
              <a:spLocks noChangeAspect="1" noChangeArrowheads="1"/>
            </p:cNvSpPr>
            <p:nvPr/>
          </p:nvSpPr>
          <p:spPr bwMode="auto">
            <a:xfrm>
              <a:off x="2878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1" name="Oval 29"/>
            <p:cNvSpPr>
              <a:spLocks noChangeAspect="1" noChangeArrowheads="1"/>
            </p:cNvSpPr>
            <p:nvPr/>
          </p:nvSpPr>
          <p:spPr bwMode="auto">
            <a:xfrm>
              <a:off x="2912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2" name="Oval 30"/>
            <p:cNvSpPr>
              <a:spLocks noChangeAspect="1" noChangeArrowheads="1"/>
            </p:cNvSpPr>
            <p:nvPr/>
          </p:nvSpPr>
          <p:spPr bwMode="auto">
            <a:xfrm>
              <a:off x="2842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3" name="Oval 31"/>
            <p:cNvSpPr>
              <a:spLocks noChangeAspect="1" noChangeArrowheads="1"/>
            </p:cNvSpPr>
            <p:nvPr/>
          </p:nvSpPr>
          <p:spPr bwMode="auto">
            <a:xfrm>
              <a:off x="2920" y="3482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4" name="Oval 32"/>
            <p:cNvSpPr>
              <a:spLocks noChangeAspect="1" noChangeArrowheads="1"/>
            </p:cNvSpPr>
            <p:nvPr/>
          </p:nvSpPr>
          <p:spPr bwMode="auto">
            <a:xfrm>
              <a:off x="2899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5" name="Oval 33"/>
            <p:cNvSpPr>
              <a:spLocks noChangeAspect="1" noChangeArrowheads="1"/>
            </p:cNvSpPr>
            <p:nvPr/>
          </p:nvSpPr>
          <p:spPr bwMode="auto">
            <a:xfrm>
              <a:off x="2935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6" name="Oval 34"/>
            <p:cNvSpPr>
              <a:spLocks noChangeAspect="1" noChangeArrowheads="1"/>
            </p:cNvSpPr>
            <p:nvPr/>
          </p:nvSpPr>
          <p:spPr bwMode="auto">
            <a:xfrm>
              <a:off x="2864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7" name="Oval 35"/>
            <p:cNvSpPr>
              <a:spLocks noChangeAspect="1" noChangeArrowheads="1"/>
            </p:cNvSpPr>
            <p:nvPr/>
          </p:nvSpPr>
          <p:spPr bwMode="auto">
            <a:xfrm>
              <a:off x="2878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8" name="Oval 36"/>
            <p:cNvSpPr>
              <a:spLocks noChangeAspect="1" noChangeArrowheads="1"/>
            </p:cNvSpPr>
            <p:nvPr/>
          </p:nvSpPr>
          <p:spPr bwMode="auto">
            <a:xfrm>
              <a:off x="2899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2810995" y="4625573"/>
            <a:ext cx="770405" cy="581867"/>
            <a:chOff x="2674245" y="4320954"/>
            <a:chExt cx="770405" cy="581867"/>
          </a:xfrm>
        </p:grpSpPr>
        <p:sp>
          <p:nvSpPr>
            <p:cNvPr id="300069" name="Oval 37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0" name="Oval 38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1" name="Oval 39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2" name="Oval 40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3" name="Oval 41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4" name="Oval 42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5" name="Oval 43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6" name="Oval 44"/>
            <p:cNvSpPr>
              <a:spLocks noChangeAspect="1" noChangeArrowheads="1"/>
            </p:cNvSpPr>
            <p:nvPr/>
          </p:nvSpPr>
          <p:spPr bwMode="auto">
            <a:xfrm>
              <a:off x="2816806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7" name="Oval 45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8" name="Oval 46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9" name="Oval 47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0" name="Oval 48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1" name="Oval 49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2" name="Oval 50"/>
            <p:cNvSpPr>
              <a:spLocks noChangeAspect="1" noChangeArrowheads="1"/>
            </p:cNvSpPr>
            <p:nvPr/>
          </p:nvSpPr>
          <p:spPr bwMode="auto">
            <a:xfrm>
              <a:off x="2993927" y="457588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3" name="Oval 51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4" name="Oval 52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5" name="Oval 53"/>
            <p:cNvSpPr>
              <a:spLocks noChangeAspect="1" noChangeArrowheads="1"/>
            </p:cNvSpPr>
            <p:nvPr/>
          </p:nvSpPr>
          <p:spPr bwMode="auto">
            <a:xfrm>
              <a:off x="2875847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6" name="Oval 54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7" name="Oval 55"/>
            <p:cNvSpPr>
              <a:spLocks noChangeAspect="1" noChangeArrowheads="1"/>
            </p:cNvSpPr>
            <p:nvPr/>
          </p:nvSpPr>
          <p:spPr bwMode="auto">
            <a:xfrm>
              <a:off x="3096168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8" name="Oval 56"/>
            <p:cNvSpPr>
              <a:spLocks noChangeAspect="1" noChangeArrowheads="1"/>
            </p:cNvSpPr>
            <p:nvPr/>
          </p:nvSpPr>
          <p:spPr bwMode="auto">
            <a:xfrm>
              <a:off x="2835526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9" name="Oval 57"/>
            <p:cNvSpPr>
              <a:spLocks noChangeAspect="1" noChangeArrowheads="1"/>
            </p:cNvSpPr>
            <p:nvPr/>
          </p:nvSpPr>
          <p:spPr bwMode="auto">
            <a:xfrm>
              <a:off x="2976647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0" name="Oval 58"/>
            <p:cNvSpPr>
              <a:spLocks noChangeAspect="1" noChangeArrowheads="1"/>
            </p:cNvSpPr>
            <p:nvPr/>
          </p:nvSpPr>
          <p:spPr bwMode="auto">
            <a:xfrm>
              <a:off x="3316489" y="447650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1" name="Oval 59"/>
            <p:cNvSpPr>
              <a:spLocks noChangeAspect="1" noChangeArrowheads="1"/>
            </p:cNvSpPr>
            <p:nvPr/>
          </p:nvSpPr>
          <p:spPr bwMode="auto">
            <a:xfrm>
              <a:off x="3171048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2" name="Oval 60"/>
            <p:cNvSpPr>
              <a:spLocks noChangeAspect="1" noChangeArrowheads="1"/>
            </p:cNvSpPr>
            <p:nvPr/>
          </p:nvSpPr>
          <p:spPr bwMode="auto">
            <a:xfrm>
              <a:off x="3171048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3" name="Oval 61"/>
            <p:cNvSpPr>
              <a:spLocks noChangeAspect="1" noChangeArrowheads="1"/>
            </p:cNvSpPr>
            <p:nvPr/>
          </p:nvSpPr>
          <p:spPr bwMode="auto">
            <a:xfrm>
              <a:off x="3299209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4" name="Oval 62"/>
            <p:cNvSpPr>
              <a:spLocks noChangeAspect="1" noChangeArrowheads="1"/>
            </p:cNvSpPr>
            <p:nvPr/>
          </p:nvSpPr>
          <p:spPr bwMode="auto">
            <a:xfrm>
              <a:off x="3274729" y="4675259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5" name="Oval 63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6" name="Oval 64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7" name="Oval 65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8" name="Oval 66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9" name="Oval 67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0" name="Oval 68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1" name="Oval 69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2" name="Oval 70"/>
            <p:cNvSpPr>
              <a:spLocks noChangeAspect="1" noChangeArrowheads="1"/>
            </p:cNvSpPr>
            <p:nvPr/>
          </p:nvSpPr>
          <p:spPr bwMode="auto">
            <a:xfrm>
              <a:off x="3217129" y="4715586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3" name="Oval 71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4" name="Oval 72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5" name="Oval 73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6" name="Oval 74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7" name="Oval 75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0122" name="Text Box 90"/>
          <p:cNvSpPr txBox="1">
            <a:spLocks noChangeAspect="1" noChangeArrowheads="1"/>
          </p:cNvSpPr>
          <p:nvPr/>
        </p:nvSpPr>
        <p:spPr bwMode="auto">
          <a:xfrm>
            <a:off x="4537737" y="5036114"/>
            <a:ext cx="672484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nuclei</a:t>
            </a:r>
          </a:p>
        </p:txBody>
      </p:sp>
      <p:sp>
        <p:nvSpPr>
          <p:cNvPr id="300124" name="Text Box 92"/>
          <p:cNvSpPr txBox="1">
            <a:spLocks noChangeAspect="1" noChangeArrowheads="1"/>
          </p:cNvSpPr>
          <p:nvPr/>
        </p:nvSpPr>
        <p:spPr bwMode="auto">
          <a:xfrm>
            <a:off x="3499491" y="4321742"/>
            <a:ext cx="1224007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hadron gas</a:t>
            </a:r>
          </a:p>
        </p:txBody>
      </p:sp>
      <p:sp>
        <p:nvSpPr>
          <p:cNvPr id="300125" name="Text Box 93"/>
          <p:cNvSpPr txBox="1">
            <a:spLocks noChangeAspect="1" noChangeArrowheads="1"/>
          </p:cNvSpPr>
          <p:nvPr/>
        </p:nvSpPr>
        <p:spPr bwMode="auto">
          <a:xfrm>
            <a:off x="6009426" y="4625638"/>
            <a:ext cx="55728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algn="ctr" defTabSz="828675">
              <a:buNone/>
            </a:pPr>
            <a:r>
              <a:rPr lang="en-US" sz="1800" dirty="0" smtClean="0">
                <a:solidFill>
                  <a:srgbClr val="008000"/>
                </a:solidFill>
                <a:latin typeface="Helvetica" pitchFamily="-112" charset="0"/>
              </a:rPr>
              <a:t>C</a:t>
            </a:r>
            <a:r>
              <a:rPr lang="en-GB" sz="1800" dirty="0" smtClean="0">
                <a:solidFill>
                  <a:srgbClr val="008000"/>
                </a:solidFill>
                <a:latin typeface="Helvetica" pitchFamily="-112" charset="0"/>
              </a:rPr>
              <a:t>SC</a:t>
            </a:r>
          </a:p>
        </p:txBody>
      </p:sp>
      <p:sp>
        <p:nvSpPr>
          <p:cNvPr id="300127" name="Text Box 95"/>
          <p:cNvSpPr txBox="1">
            <a:spLocks noChangeAspect="1" noChangeArrowheads="1"/>
          </p:cNvSpPr>
          <p:nvPr/>
        </p:nvSpPr>
        <p:spPr bwMode="auto">
          <a:xfrm>
            <a:off x="4379336" y="2890119"/>
            <a:ext cx="209665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solidFill>
                  <a:srgbClr val="000000"/>
                </a:solidFill>
                <a:latin typeface="Helvetica" pitchFamily="-112" charset="0"/>
              </a:rPr>
              <a:t>quark-gluon plasma</a:t>
            </a:r>
          </a:p>
        </p:txBody>
      </p:sp>
      <p:sp>
        <p:nvSpPr>
          <p:cNvPr id="300128" name="Text Box 96"/>
          <p:cNvSpPr txBox="1">
            <a:spLocks noChangeAspect="1" noChangeArrowheads="1"/>
          </p:cNvSpPr>
          <p:nvPr/>
        </p:nvSpPr>
        <p:spPr bwMode="auto">
          <a:xfrm>
            <a:off x="2378998" y="3750547"/>
            <a:ext cx="313298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 smtClean="0">
                <a:solidFill>
                  <a:srgbClr val="000000"/>
                </a:solidFill>
                <a:latin typeface="Helvetica" pitchFamily="-112" charset="0"/>
              </a:rPr>
              <a:t>T</a:t>
            </a:r>
            <a:r>
              <a:rPr lang="en-GB" sz="1800" baseline="-25000" dirty="0" smtClean="0">
                <a:solidFill>
                  <a:srgbClr val="000000"/>
                </a:solidFill>
                <a:latin typeface="Helvetica" pitchFamily="-112" charset="0"/>
              </a:rPr>
              <a:t>E</a:t>
            </a:r>
            <a:endParaRPr lang="en-GB" sz="18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29" name="Text Box 97"/>
          <p:cNvSpPr txBox="1">
            <a:spLocks noChangeAspect="1" noChangeArrowheads="1"/>
          </p:cNvSpPr>
          <p:nvPr/>
        </p:nvSpPr>
        <p:spPr bwMode="auto">
          <a:xfrm>
            <a:off x="2819807" y="5937720"/>
            <a:ext cx="3428661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Baryon Chemical Potential  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0130" name="Text Box 98"/>
          <p:cNvSpPr txBox="1">
            <a:spLocks noChangeAspect="1" noChangeArrowheads="1"/>
          </p:cNvSpPr>
          <p:nvPr/>
        </p:nvSpPr>
        <p:spPr bwMode="auto">
          <a:xfrm>
            <a:off x="2646714" y="3811455"/>
            <a:ext cx="1018982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US" sz="1200" dirty="0" smtClean="0">
                <a:solidFill>
                  <a:srgbClr val="000000"/>
                </a:solidFill>
                <a:latin typeface="Helvetica" pitchFamily="-112" charset="0"/>
              </a:rPr>
              <a:t>C</a:t>
            </a:r>
            <a:r>
              <a:rPr lang="en-GB" sz="1200" dirty="0" err="1" smtClean="0">
                <a:solidFill>
                  <a:srgbClr val="000000"/>
                </a:solidFill>
                <a:latin typeface="Helvetica" pitchFamily="-112" charset="0"/>
              </a:rPr>
              <a:t>ritical</a:t>
            </a: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 Point?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31" name="Arc 99"/>
          <p:cNvSpPr>
            <a:spLocks noChangeAspect="1"/>
          </p:cNvSpPr>
          <p:nvPr/>
        </p:nvSpPr>
        <p:spPr bwMode="auto">
          <a:xfrm flipH="1">
            <a:off x="6424149" y="5269437"/>
            <a:ext cx="852485" cy="5429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8"/>
              <a:gd name="T1" fmla="*/ 0 h 21600"/>
              <a:gd name="T2" fmla="*/ 21598 w 21598"/>
              <a:gd name="T3" fmla="*/ 21299 h 21600"/>
              <a:gd name="T4" fmla="*/ 0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</a:path>
              <a:path w="21598" h="21600" stroke="0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04"/>
          <p:cNvGrpSpPr/>
          <p:nvPr/>
        </p:nvGrpSpPr>
        <p:grpSpPr>
          <a:xfrm>
            <a:off x="5545795" y="3392339"/>
            <a:ext cx="626405" cy="623634"/>
            <a:chOff x="3640795" y="2820730"/>
            <a:chExt cx="626405" cy="623634"/>
          </a:xfrm>
        </p:grpSpPr>
        <p:sp>
          <p:nvSpPr>
            <p:cNvPr id="300108" name="Oval 76"/>
            <p:cNvSpPr>
              <a:spLocks noChangeAspect="1" noChangeArrowheads="1"/>
            </p:cNvSpPr>
            <p:nvPr/>
          </p:nvSpPr>
          <p:spPr bwMode="auto">
            <a:xfrm>
              <a:off x="3640795" y="3209601"/>
              <a:ext cx="86401" cy="7777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9" name="Oval 77"/>
            <p:cNvSpPr>
              <a:spLocks noChangeAspect="1" noChangeArrowheads="1"/>
            </p:cNvSpPr>
            <p:nvPr/>
          </p:nvSpPr>
          <p:spPr bwMode="auto">
            <a:xfrm>
              <a:off x="3840957" y="3054053"/>
              <a:ext cx="8496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0" name="Oval 78"/>
            <p:cNvSpPr>
              <a:spLocks noChangeAspect="1" noChangeArrowheads="1"/>
            </p:cNvSpPr>
            <p:nvPr/>
          </p:nvSpPr>
          <p:spPr bwMode="auto">
            <a:xfrm>
              <a:off x="4000798" y="3209601"/>
              <a:ext cx="86401" cy="7777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1" name="Oval 79"/>
            <p:cNvSpPr>
              <a:spLocks noChangeAspect="1" noChangeArrowheads="1"/>
            </p:cNvSpPr>
            <p:nvPr/>
          </p:nvSpPr>
          <p:spPr bwMode="auto">
            <a:xfrm>
              <a:off x="3719996" y="3095820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2" name="Oval 80"/>
            <p:cNvSpPr>
              <a:spLocks noChangeAspect="1" noChangeArrowheads="1"/>
            </p:cNvSpPr>
            <p:nvPr/>
          </p:nvSpPr>
          <p:spPr bwMode="auto">
            <a:xfrm>
              <a:off x="4012318" y="3018046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3" name="Oval 81"/>
            <p:cNvSpPr>
              <a:spLocks noChangeAspect="1" noChangeArrowheads="1"/>
            </p:cNvSpPr>
            <p:nvPr/>
          </p:nvSpPr>
          <p:spPr bwMode="auto">
            <a:xfrm>
              <a:off x="3755996" y="297915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4" name="Oval 82"/>
            <p:cNvSpPr>
              <a:spLocks noChangeAspect="1" noChangeArrowheads="1"/>
            </p:cNvSpPr>
            <p:nvPr/>
          </p:nvSpPr>
          <p:spPr bwMode="auto">
            <a:xfrm>
              <a:off x="4180799" y="3130387"/>
              <a:ext cx="86401" cy="7633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5" name="Oval 83"/>
            <p:cNvSpPr>
              <a:spLocks noChangeAspect="1" noChangeArrowheads="1"/>
            </p:cNvSpPr>
            <p:nvPr/>
          </p:nvSpPr>
          <p:spPr bwMode="auto">
            <a:xfrm>
              <a:off x="4019518" y="3366590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6" name="Oval 84"/>
            <p:cNvSpPr>
              <a:spLocks noChangeAspect="1" noChangeArrowheads="1"/>
            </p:cNvSpPr>
            <p:nvPr/>
          </p:nvSpPr>
          <p:spPr bwMode="auto">
            <a:xfrm>
              <a:off x="4141919" y="3248488"/>
              <a:ext cx="8496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7" name="Oval 85"/>
            <p:cNvSpPr>
              <a:spLocks noChangeAspect="1" noChangeArrowheads="1"/>
            </p:cNvSpPr>
            <p:nvPr/>
          </p:nvSpPr>
          <p:spPr bwMode="auto">
            <a:xfrm>
              <a:off x="4054078" y="2935951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8" name="Oval 86"/>
            <p:cNvSpPr>
              <a:spLocks noChangeAspect="1" noChangeArrowheads="1"/>
            </p:cNvSpPr>
            <p:nvPr/>
          </p:nvSpPr>
          <p:spPr bwMode="auto">
            <a:xfrm>
              <a:off x="3820797" y="3248488"/>
              <a:ext cx="8640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9" name="Oval 87"/>
            <p:cNvSpPr>
              <a:spLocks noChangeAspect="1" noChangeArrowheads="1"/>
            </p:cNvSpPr>
            <p:nvPr/>
          </p:nvSpPr>
          <p:spPr bwMode="auto">
            <a:xfrm>
              <a:off x="3933117" y="297771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0133" name="Picture 101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520685">
              <a:off x="3970557" y="3247048"/>
              <a:ext cx="263522" cy="1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4" name="Picture 102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316306">
              <a:off x="3704156" y="2934511"/>
              <a:ext cx="211681" cy="9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5" name="Picture 103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536724">
              <a:off x="3970557" y="2820730"/>
              <a:ext cx="263522" cy="1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" name="Text Box 97"/>
          <p:cNvSpPr txBox="1">
            <a:spLocks noChangeAspect="1" noChangeArrowheads="1"/>
          </p:cNvSpPr>
          <p:nvPr/>
        </p:nvSpPr>
        <p:spPr bwMode="auto">
          <a:xfrm rot="16200000">
            <a:off x="518457" y="3994003"/>
            <a:ext cx="2170513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98"/>
          <p:cNvSpPr txBox="1">
            <a:spLocks noChangeAspect="1" noChangeArrowheads="1"/>
          </p:cNvSpPr>
          <p:nvPr/>
        </p:nvSpPr>
        <p:spPr bwMode="auto">
          <a:xfrm rot="16200000">
            <a:off x="1564939" y="2990112"/>
            <a:ext cx="1070228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Early Universe 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7400" y="30253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133600" y="30744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1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200400" y="3146455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76600" y="319557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419600" y="34825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495800" y="35316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6" name="Group 150"/>
          <p:cNvGrpSpPr/>
          <p:nvPr/>
        </p:nvGrpSpPr>
        <p:grpSpPr>
          <a:xfrm>
            <a:off x="3200399" y="1653675"/>
            <a:ext cx="2225575" cy="1491103"/>
            <a:chOff x="3276599" y="1238345"/>
            <a:chExt cx="2225575" cy="1491103"/>
          </a:xfrm>
        </p:grpSpPr>
        <p:sp>
          <p:nvSpPr>
            <p:cNvPr id="144" name="Rounded Rectangle 143"/>
            <p:cNvSpPr/>
            <p:nvPr/>
          </p:nvSpPr>
          <p:spPr>
            <a:xfrm>
              <a:off x="3276599" y="1238345"/>
              <a:ext cx="2225575" cy="7428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15191" y="13372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91391" y="139436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2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1" name="Straight Arrow Connector 130"/>
            <p:cNvCxnSpPr>
              <a:stCxn id="119" idx="0"/>
              <a:endCxn id="110" idx="4"/>
            </p:cNvCxnSpPr>
            <p:nvPr/>
          </p:nvCxnSpPr>
          <p:spPr>
            <a:xfrm rot="5400000" flipH="1" flipV="1">
              <a:off x="3141716" y="2227373"/>
              <a:ext cx="903658" cy="1004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948591" y="1325939"/>
              <a:ext cx="1553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E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FAIR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7" name="Group 149"/>
          <p:cNvGrpSpPr/>
          <p:nvPr/>
        </p:nvGrpSpPr>
        <p:grpSpPr>
          <a:xfrm>
            <a:off x="838200" y="1653675"/>
            <a:ext cx="2270988" cy="1395384"/>
            <a:chOff x="914400" y="1238345"/>
            <a:chExt cx="2270988" cy="1395384"/>
          </a:xfrm>
        </p:grpSpPr>
        <p:sp>
          <p:nvSpPr>
            <p:cNvPr id="141" name="Rounded Rectangle 140"/>
            <p:cNvSpPr/>
            <p:nvPr/>
          </p:nvSpPr>
          <p:spPr>
            <a:xfrm>
              <a:off x="914400" y="1238345"/>
              <a:ext cx="2209800" cy="733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76400" y="1325939"/>
              <a:ext cx="1508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ini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C</a:t>
              </a:r>
            </a:p>
            <a:p>
              <a:r>
                <a:rPr lang="en-US" b="1" i="1" dirty="0" smtClean="0">
                  <a:solidFill>
                    <a:srgbClr val="800000"/>
                  </a:solidFill>
                </a:rPr>
                <a:t>LHC,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>
              <a:stCxn id="106" idx="2"/>
              <a:endCxn id="112" idx="4"/>
            </p:cNvCxnSpPr>
            <p:nvPr/>
          </p:nvCxnSpPr>
          <p:spPr>
            <a:xfrm flipH="1" flipV="1">
              <a:off x="1219200" y="1853589"/>
              <a:ext cx="1066800" cy="7801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4835819" y="1653675"/>
            <a:ext cx="3618039" cy="1901075"/>
            <a:chOff x="4912019" y="1210270"/>
            <a:chExt cx="3618039" cy="1901075"/>
          </a:xfrm>
        </p:grpSpPr>
        <p:sp>
          <p:nvSpPr>
            <p:cNvPr id="147" name="Rounded Rectangle 146"/>
            <p:cNvSpPr/>
            <p:nvPr/>
          </p:nvSpPr>
          <p:spPr>
            <a:xfrm>
              <a:off x="56388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2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706174" y="2031360"/>
              <a:ext cx="1285830" cy="874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61210" y="1348327"/>
              <a:ext cx="226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Phase boundary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  <a:latin typeface="Arial"/>
                  <a:cs typeface="Arial"/>
                </a:rPr>
                <a:t>,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 </a:t>
              </a:r>
              <a:r>
                <a:rPr lang="en-US" b="1" i="1" dirty="0" smtClean="0">
                  <a:solidFill>
                    <a:srgbClr val="800000"/>
                  </a:solidFill>
                </a:rPr>
                <a:t>FAIR, NICA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8" name="Rectangle 2"/>
          <p:cNvSpPr txBox="1">
            <a:spLocks noChangeArrowheads="1"/>
          </p:cNvSpPr>
          <p:nvPr/>
        </p:nvSpPr>
        <p:spPr>
          <a:xfrm>
            <a:off x="990600" y="0"/>
            <a:ext cx="7162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The QCD Phase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 Diagram and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High-Energy Nuclear Collisions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36" name="4-Point Star 135"/>
          <p:cNvSpPr/>
          <p:nvPr/>
        </p:nvSpPr>
        <p:spPr>
          <a:xfrm rot="14645909">
            <a:off x="1210924" y="2568427"/>
            <a:ext cx="2021997" cy="1416919"/>
          </a:xfrm>
          <a:prstGeom prst="star4">
            <a:avLst>
              <a:gd name="adj" fmla="val 27737"/>
            </a:avLst>
          </a:prstGeom>
          <a:noFill/>
          <a:ln w="57150" cap="flat" cmpd="thickThin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loud Callout 136"/>
          <p:cNvSpPr/>
          <p:nvPr/>
        </p:nvSpPr>
        <p:spPr>
          <a:xfrm>
            <a:off x="4176248" y="1447800"/>
            <a:ext cx="4967752" cy="2644373"/>
          </a:xfrm>
          <a:prstGeom prst="cloudCallout">
            <a:avLst>
              <a:gd name="adj1" fmla="val -79025"/>
              <a:gd name="adj2" fmla="val 497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The nature of thermalization at the top energy: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-107" charset="2"/>
              <a:buChar char="è"/>
            </a:pPr>
            <a:r>
              <a:rPr lang="en-US" sz="2000" b="1" i="1" dirty="0" smtClean="0">
                <a:solidFill>
                  <a:srgbClr val="0000FF"/>
                </a:solidFill>
              </a:rPr>
              <a:t> Heavy quarks</a:t>
            </a:r>
          </a:p>
          <a:p>
            <a:pPr>
              <a:buFont typeface="Wingdings" pitchFamily="-107" charset="2"/>
              <a:buChar char="è"/>
            </a:pPr>
            <a:r>
              <a:rPr lang="en-US" sz="1600" b="1" i="1" dirty="0" smtClean="0">
                <a:solidFill>
                  <a:srgbClr val="800000"/>
                </a:solidFill>
              </a:rPr>
              <a:t> Di-lepton</a:t>
            </a:r>
            <a:endParaRPr lang="en-US" sz="16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1"/>
            <a:ext cx="6850062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Partonic Energy Loss at RHIC</a:t>
            </a:r>
            <a:endParaRPr lang="en-US" sz="24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38600" y="4648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5763" y="4965918"/>
            <a:ext cx="8301037" cy="181588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Central Au+Au collisions:</a:t>
            </a:r>
            <a:r>
              <a:rPr lang="en-US" sz="1800" dirty="0" smtClean="0"/>
              <a:t> light </a:t>
            </a:r>
            <a:r>
              <a:rPr lang="en-US" dirty="0" smtClean="0"/>
              <a:t>quark </a:t>
            </a:r>
            <a:r>
              <a:rPr lang="en-US" sz="1800" dirty="0" smtClean="0"/>
              <a:t>hadrons </a:t>
            </a:r>
            <a:r>
              <a:rPr lang="en-US" sz="1800" dirty="0"/>
              <a:t>and the away-side jet in back-to-back ‘jets’</a:t>
            </a:r>
            <a:r>
              <a:rPr lang="en-US" sz="1800" dirty="0" smtClean="0"/>
              <a:t> are </a:t>
            </a:r>
            <a:r>
              <a:rPr lang="en-US" sz="1800" dirty="0"/>
              <a:t>suppressed. Different for p+p and d+Au collisions.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u="sng" dirty="0">
                <a:solidFill>
                  <a:srgbClr val="990000"/>
                </a:solidFill>
              </a:rPr>
              <a:t>Energy density at RHIC: </a:t>
            </a:r>
            <a:r>
              <a:rPr lang="en-US" sz="2800" b="1" u="sng" dirty="0" err="1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1800" u="sng" dirty="0">
                <a:solidFill>
                  <a:srgbClr val="990000"/>
                </a:solidFill>
              </a:rPr>
              <a:t>  &gt; </a:t>
            </a:r>
            <a:r>
              <a:rPr lang="en-US" sz="2800" u="sng" dirty="0">
                <a:solidFill>
                  <a:srgbClr val="990000"/>
                </a:solidFill>
              </a:rPr>
              <a:t>5</a:t>
            </a:r>
            <a:r>
              <a:rPr lang="en-US" sz="1800" u="sng" dirty="0">
                <a:solidFill>
                  <a:srgbClr val="990000"/>
                </a:solidFill>
              </a:rPr>
              <a:t> GeV/fm</a:t>
            </a:r>
            <a:r>
              <a:rPr lang="en-US" sz="1800" u="sng" baseline="30000" dirty="0">
                <a:solidFill>
                  <a:srgbClr val="990000"/>
                </a:solidFill>
              </a:rPr>
              <a:t>3 </a:t>
            </a:r>
            <a:r>
              <a:rPr lang="en-US" sz="1800" u="sng" dirty="0">
                <a:solidFill>
                  <a:srgbClr val="990000"/>
                </a:solidFill>
              </a:rPr>
              <a:t>~ </a:t>
            </a:r>
            <a:r>
              <a:rPr lang="en-US" sz="2800" u="sng" dirty="0">
                <a:solidFill>
                  <a:srgbClr val="990000"/>
                </a:solidFill>
              </a:rPr>
              <a:t>30</a:t>
            </a:r>
            <a:r>
              <a:rPr lang="en-US" sz="2800" b="1" u="sng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2000" b="1" u="sng" baseline="-25000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0</a:t>
            </a:r>
            <a:endParaRPr lang="en-US" sz="800" dirty="0">
              <a:solidFill>
                <a:srgbClr val="99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800" dirty="0"/>
              <a:t> </a:t>
            </a:r>
            <a:r>
              <a:rPr lang="en-US" sz="2000" b="1" i="1" dirty="0"/>
              <a:t>Explore pQCD in hot/dense </a:t>
            </a:r>
            <a:r>
              <a:rPr lang="en-US" sz="2000" b="1" i="1" dirty="0" smtClean="0"/>
              <a:t>medium </a:t>
            </a:r>
          </a:p>
          <a:p>
            <a:pPr eaLnBrk="1" hangingPunct="1"/>
            <a:r>
              <a:rPr lang="en-US" sz="2000" b="1" i="1" dirty="0" err="1" smtClean="0"/>
              <a:t>R</a:t>
            </a:r>
            <a:r>
              <a:rPr lang="en-US" sz="2000" b="1" i="1" baseline="-25000" dirty="0" err="1" smtClean="0"/>
              <a:t>AA</a:t>
            </a:r>
            <a:r>
              <a:rPr lang="en-US" sz="2000" b="1" i="1" dirty="0" err="1" smtClean="0"/>
              <a:t>(c,b</a:t>
            </a:r>
            <a:r>
              <a:rPr lang="en-US" sz="2000" b="1" i="1" dirty="0" smtClean="0"/>
              <a:t>) </a:t>
            </a:r>
            <a:r>
              <a:rPr lang="en-US" sz="2000" b="1" i="1" dirty="0"/>
              <a:t>measurements are needed!</a:t>
            </a:r>
            <a:endParaRPr lang="en-US" sz="1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 t="11539" r="2884"/>
          <a:stretch>
            <a:fillRect/>
          </a:stretch>
        </p:blipFill>
        <p:spPr bwMode="auto">
          <a:xfrm>
            <a:off x="533400" y="717440"/>
            <a:ext cx="7696200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84020"/>
            <a:ext cx="312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Nucl. Phys. </a:t>
            </a:r>
            <a:r>
              <a:rPr lang="en-US" sz="1400" b="1" i="1" u="sng" dirty="0" smtClean="0"/>
              <a:t>A757</a:t>
            </a:r>
            <a:r>
              <a:rPr lang="en-US" sz="1400" dirty="0" smtClean="0"/>
              <a:t>, 102(2005).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81400" y="4210050"/>
          <a:ext cx="2404341" cy="666750"/>
        </p:xfrm>
        <a:graphic>
          <a:graphicData uri="http://schemas.openxmlformats.org/presentationml/2006/ole">
            <p:oleObj spid="_x0000_s172034" name="Equation" r:id="rId5" imgW="15113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5029200" cy="533400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Ds -&gt; </a:t>
            </a:r>
            <a:r>
              <a:rPr lang="en-US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F+p</a:t>
            </a:r>
            <a:r>
              <a:rPr lang="en-US" sz="2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-&gt; </a:t>
            </a:r>
            <a:r>
              <a:rPr lang="en-US" sz="2800" dirty="0" err="1" smtClean="0">
                <a:solidFill>
                  <a:srgbClr val="000090"/>
                </a:solidFill>
              </a:rPr>
              <a:t>KK</a:t>
            </a:r>
            <a:r>
              <a:rPr lang="en-US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D4E223-1898-0A49-80F0-25A78C2D00D4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5" name="Picture 4" descr="results_Ou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5867400" cy="2747551"/>
          </a:xfrm>
          <a:prstGeom prst="rect">
            <a:avLst/>
          </a:prstGeom>
        </p:spPr>
      </p:pic>
      <p:pic>
        <p:nvPicPr>
          <p:cNvPr id="6" name="Picture 5" descr="HFT_Ds_CD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6863" t="57778" r="6863" b="3333"/>
              <a:stretch>
                <a:fillRect/>
              </a:stretch>
            </p:blipFill>
          </mc:Choice>
          <mc:Fallback>
            <p:blipFill>
              <a:blip r:embed="rId5"/>
              <a:srcRect l="6863" t="57778" r="6863" b="3333"/>
              <a:stretch>
                <a:fillRect/>
              </a:stretch>
            </p:blipFill>
          </mc:Fallback>
        </mc:AlternateContent>
        <p:spPr>
          <a:xfrm>
            <a:off x="152400" y="3505200"/>
            <a:ext cx="6096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3764280"/>
            <a:ext cx="158248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PRELIMINARY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810000"/>
            <a:ext cx="64813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NEW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990600"/>
            <a:ext cx="60635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OLD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600200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work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2" descr="Dotted grid"/>
          <p:cNvSpPr>
            <a:spLocks noChangeArrowheads="1"/>
          </p:cNvSpPr>
          <p:nvPr/>
        </p:nvSpPr>
        <p:spPr bwMode="auto">
          <a:xfrm>
            <a:off x="114300" y="762000"/>
            <a:ext cx="8915400" cy="5638800"/>
          </a:xfrm>
          <a:prstGeom prst="roundRect">
            <a:avLst>
              <a:gd name="adj" fmla="val 3042"/>
            </a:avLst>
          </a:prstGeom>
          <a:pattFill prst="dotGrid">
            <a:fgClr>
              <a:srgbClr val="D4D4D4"/>
            </a:fgClr>
            <a:bgClr>
              <a:schemeClr val="bg1"/>
            </a:bgClr>
          </a:pattFill>
          <a:ln w="38100" cmpd="dbl">
            <a:solidFill>
              <a:srgbClr val="CFA6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1971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4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11985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6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987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1199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11994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5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219200" y="0"/>
            <a:ext cx="7315200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solidFill>
                  <a:srgbClr val="0000FF"/>
                </a:solidFill>
                <a:latin typeface="Comic Sans MS"/>
                <a:cs typeface="Comic Sans MS"/>
              </a:rPr>
              <a:t>STAR Detector</a:t>
            </a:r>
            <a:endParaRPr lang="el-GR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1600200" y="3403600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99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0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2002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3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04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7391400" y="3408363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9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1201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1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13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800219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MRPC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ToF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barrel</a:t>
            </a:r>
            <a:endParaRPr lang="en-US" sz="1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100% ready </a:t>
            </a: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for run </a:t>
            </a: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10 (now!)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15" name="Line 47"/>
          <p:cNvSpPr>
            <a:spLocks noChangeShapeType="1"/>
          </p:cNvSpPr>
          <p:nvPr/>
        </p:nvSpPr>
        <p:spPr bwMode="auto">
          <a:xfrm>
            <a:off x="23622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6" name="Line 48"/>
          <p:cNvSpPr>
            <a:spLocks noChangeShapeType="1"/>
          </p:cNvSpPr>
          <p:nvPr/>
        </p:nvSpPr>
        <p:spPr bwMode="auto">
          <a:xfrm>
            <a:off x="2362200" y="3581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7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8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55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BBC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19" name="Line 51"/>
          <p:cNvSpPr>
            <a:spLocks noChangeShapeType="1"/>
          </p:cNvSpPr>
          <p:nvPr/>
        </p:nvSpPr>
        <p:spPr bwMode="auto">
          <a:xfrm flipV="1">
            <a:off x="1295400" y="3886200"/>
            <a:ext cx="9906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0" name="Text Box 52"/>
          <p:cNvSpPr txBox="1">
            <a:spLocks noChangeArrowheads="1"/>
          </p:cNvSpPr>
          <p:nvPr/>
        </p:nvSpPr>
        <p:spPr bwMode="auto">
          <a:xfrm>
            <a:off x="381000" y="40386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PMD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1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2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PD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3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4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5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6" name="Text Box 58"/>
          <p:cNvSpPr txBox="1">
            <a:spLocks noChangeArrowheads="1"/>
          </p:cNvSpPr>
          <p:nvPr/>
        </p:nvSpPr>
        <p:spPr bwMode="auto">
          <a:xfrm>
            <a:off x="7848600" y="18288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1467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M</a:t>
            </a:r>
            <a:r>
              <a:rPr lang="en-US" sz="1600" b="1" dirty="0">
                <a:latin typeface="Arial"/>
                <a:cs typeface="Arial"/>
              </a:rPr>
              <a:t>S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7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8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barrel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9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End Cap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1" name="Line 63"/>
          <p:cNvSpPr>
            <a:spLocks noChangeShapeType="1"/>
          </p:cNvSpPr>
          <p:nvPr/>
        </p:nvSpPr>
        <p:spPr bwMode="auto">
          <a:xfrm flipV="1">
            <a:off x="4114800" y="3581400"/>
            <a:ext cx="8382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2" name="Line 64"/>
          <p:cNvSpPr>
            <a:spLocks noChangeShapeType="1"/>
          </p:cNvSpPr>
          <p:nvPr/>
        </p:nvSpPr>
        <p:spPr bwMode="auto">
          <a:xfrm flipV="1">
            <a:off x="2971800" y="3581400"/>
            <a:ext cx="1524000" cy="231975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212034" name="Text Box 66"/>
          <p:cNvSpPr txBox="1">
            <a:spLocks noChangeArrowheads="1"/>
          </p:cNvSpPr>
          <p:nvPr/>
        </p:nvSpPr>
        <p:spPr bwMode="auto">
          <a:xfrm>
            <a:off x="3733800" y="5833646"/>
            <a:ext cx="838200" cy="338554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FGT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5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6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7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8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9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0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1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2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3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4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5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6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7" name="Rectangle 79"/>
          <p:cNvSpPr>
            <a:spLocks noChangeArrowheads="1"/>
          </p:cNvSpPr>
          <p:nvPr/>
        </p:nvSpPr>
        <p:spPr bwMode="auto">
          <a:xfrm>
            <a:off x="7086600" y="5181600"/>
            <a:ext cx="1295400" cy="457200"/>
          </a:xfrm>
          <a:prstGeom prst="rect">
            <a:avLst/>
          </a:prstGeom>
          <a:noFill/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Completed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48" name="Rectangle 80"/>
          <p:cNvSpPr>
            <a:spLocks noChangeArrowheads="1"/>
          </p:cNvSpPr>
          <p:nvPr/>
        </p:nvSpPr>
        <p:spPr bwMode="auto">
          <a:xfrm>
            <a:off x="6705600" y="5791200"/>
            <a:ext cx="1066800" cy="381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Ongoing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49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0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1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2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3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4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5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6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8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9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0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1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2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5" name="Text Box 97"/>
          <p:cNvSpPr txBox="1">
            <a:spLocks noChangeArrowheads="1"/>
          </p:cNvSpPr>
          <p:nvPr/>
        </p:nvSpPr>
        <p:spPr bwMode="auto">
          <a:xfrm>
            <a:off x="3048000" y="914400"/>
            <a:ext cx="9144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C057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MTD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12066" name="Rectangle 98"/>
          <p:cNvSpPr>
            <a:spLocks noChangeArrowheads="1"/>
          </p:cNvSpPr>
          <p:nvPr/>
        </p:nvSpPr>
        <p:spPr bwMode="auto">
          <a:xfrm>
            <a:off x="79248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B0190F"/>
                </a:solidFill>
                <a:latin typeface="Arial"/>
                <a:cs typeface="Arial"/>
              </a:rPr>
              <a:t>R&amp;D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67" name="Text Box 99"/>
          <p:cNvSpPr txBox="1">
            <a:spLocks noChangeArrowheads="1"/>
          </p:cNvSpPr>
          <p:nvPr/>
        </p:nvSpPr>
        <p:spPr bwMode="auto">
          <a:xfrm>
            <a:off x="2133600" y="5638800"/>
            <a:ext cx="1219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thickThin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0702"/>
                </a:solidFill>
                <a:latin typeface="Arial"/>
                <a:cs typeface="Arial"/>
              </a:rPr>
              <a:t>HFT</a:t>
            </a:r>
            <a:endParaRPr lang="en-US" sz="3200" b="1" dirty="0">
              <a:solidFill>
                <a:srgbClr val="F20702"/>
              </a:solidFill>
              <a:latin typeface="Arial"/>
              <a:cs typeface="Arial"/>
            </a:endParaRPr>
          </a:p>
        </p:txBody>
      </p:sp>
      <p:sp>
        <p:nvSpPr>
          <p:cNvPr id="21206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100" name="Freeform 99"/>
          <p:cNvSpPr/>
          <p:nvPr/>
        </p:nvSpPr>
        <p:spPr>
          <a:xfrm>
            <a:off x="7391400" y="28194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391400" y="38862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64"/>
          <p:cNvSpPr>
            <a:spLocks noChangeShapeType="1"/>
          </p:cNvSpPr>
          <p:nvPr/>
        </p:nvSpPr>
        <p:spPr bwMode="auto">
          <a:xfrm flipH="1">
            <a:off x="7924800" y="3657600"/>
            <a:ext cx="609600" cy="38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64"/>
          <p:cNvSpPr>
            <a:spLocks noChangeShapeType="1"/>
          </p:cNvSpPr>
          <p:nvPr/>
        </p:nvSpPr>
        <p:spPr bwMode="auto">
          <a:xfrm flipH="1" flipV="1">
            <a:off x="7848600" y="3048000"/>
            <a:ext cx="685800" cy="388938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8077200" y="3352800"/>
            <a:ext cx="8382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FHC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5" name="Rectangle 98"/>
          <p:cNvSpPr>
            <a:spLocks noChangeArrowheads="1"/>
          </p:cNvSpPr>
          <p:nvPr/>
        </p:nvSpPr>
        <p:spPr bwMode="auto">
          <a:xfrm>
            <a:off x="3810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HLT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114800" y="3048000"/>
            <a:ext cx="838200" cy="9350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2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62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620"/>
                            </p:stCondLst>
                            <p:childTnLst>
                              <p:par>
                                <p:cTn id="1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3" grpId="0" animBg="1"/>
      <p:bldP spid="212014" grpId="0" animBg="1"/>
      <p:bldP spid="212017" grpId="0" animBg="1"/>
      <p:bldP spid="212018" grpId="0" animBg="1"/>
      <p:bldP spid="212031" grpId="0" animBg="1"/>
      <p:bldP spid="212032" grpId="0" animBg="1"/>
      <p:bldP spid="212033" grpId="0" animBg="1"/>
      <p:bldP spid="212034" grpId="0" animBg="1"/>
      <p:bldP spid="212048" grpId="0" animBg="1"/>
      <p:bldP spid="212064" grpId="0" animBg="1"/>
      <p:bldP spid="212065" grpId="0" animBg="1"/>
      <p:bldP spid="212066" grpId="0" animBg="1"/>
      <p:bldP spid="212067" grpId="0" animBg="1"/>
      <p:bldP spid="103" grpId="0" animBg="1"/>
      <p:bldP spid="104" grpId="0" animBg="1"/>
      <p:bldP spid="102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altLang="zh-CN" sz="3200" dirty="0">
                <a:solidFill>
                  <a:srgbClr val="0000FF"/>
                </a:solidFill>
                <a:latin typeface="Comic Sans MS"/>
                <a:cs typeface="Comic Sans MS"/>
              </a:rPr>
              <a:t>Heavy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Quark </a:t>
            </a:r>
            <a:r>
              <a:rPr lang="en-US" altLang="zh-CN" sz="3200" dirty="0">
                <a:solidFill>
                  <a:srgbClr val="0000FF"/>
                </a:solidFill>
                <a:latin typeface="Comic Sans MS"/>
                <a:cs typeface="Comic Sans MS"/>
              </a:rPr>
              <a:t>Energy Loss</a:t>
            </a:r>
            <a:endParaRPr lang="en-US" altLang="zh-CN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04800" y="5457825"/>
            <a:ext cx="8458200" cy="1323439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Surprising results</a:t>
            </a:r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</a:t>
            </a: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challenge our understanding of the energy loss mechanism</a:t>
            </a: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force us to RE-think about the</a:t>
            </a:r>
            <a:r>
              <a:rPr lang="en-US" altLang="zh-CN" sz="2000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elastic-collisions </a:t>
            </a:r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energy </a:t>
            </a:r>
            <a:r>
              <a:rPr lang="en-US" altLang="zh-CN" sz="2000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loss, &lt;L&gt; etc</a:t>
            </a:r>
            <a:endParaRPr lang="en-US" altLang="zh-CN" sz="1400" i="1" dirty="0" smtClean="0">
              <a:solidFill>
                <a:srgbClr val="0000FF"/>
              </a:solidFill>
              <a:ea typeface="Arial" pitchFamily="-107" charset="0"/>
              <a:cs typeface="Arial" pitchFamily="-107" charset="0"/>
            </a:endParaRP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Requires</a:t>
            </a:r>
            <a:r>
              <a:rPr lang="en-US" altLang="zh-CN" sz="2000" b="1" i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direct measurements of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c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-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and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b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-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hadrons.</a:t>
            </a:r>
            <a:endParaRPr lang="en-US" altLang="zh-CN" sz="2000" dirty="0">
              <a:solidFill>
                <a:srgbClr val="0000FF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410200" y="9144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1) Non-photonic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electrons decayed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from  - charm and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beauty hadrons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2) At p</a:t>
            </a:r>
            <a:r>
              <a:rPr lang="en-US" sz="2000" baseline="-25000" dirty="0"/>
              <a:t>T</a:t>
            </a:r>
            <a:r>
              <a:rPr lang="en-US" sz="2000" dirty="0"/>
              <a:t> ≥ 6 GeV/c,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(n</a:t>
            </a:r>
            <a:r>
              <a:rPr lang="en-US" sz="2000" dirty="0" err="1" smtClean="0">
                <a:solidFill>
                  <a:srgbClr val="85131D"/>
                </a:solidFill>
              </a:rPr>
              <a:t>.p.e</a:t>
            </a:r>
            <a:r>
              <a:rPr lang="en-US" sz="2000" dirty="0">
                <a:solidFill>
                  <a:srgbClr val="85131D"/>
                </a:solidFill>
              </a:rPr>
              <a:t>.)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)!</a:t>
            </a: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endParaRPr lang="en-US" sz="2000" dirty="0" smtClean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smtClean="0"/>
              <a:t>Contradicts </a:t>
            </a:r>
            <a:r>
              <a:rPr lang="en-US" sz="2000" dirty="0"/>
              <a:t>naïve 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pQCD predictions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dirty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838200"/>
            <a:ext cx="4863428" cy="4421338"/>
            <a:chOff x="144" y="1248"/>
            <a:chExt cx="2526" cy="254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425"/>
              <a:ext cx="2526" cy="2368"/>
              <a:chOff x="-624" y="1025"/>
              <a:chExt cx="3183" cy="2721"/>
            </a:xfrm>
          </p:grpSpPr>
          <p:sp>
            <p:nvSpPr>
              <p:cNvPr id="142345" name="Rectangle 9"/>
              <p:cNvSpPr>
                <a:spLocks noChangeArrowheads="1"/>
              </p:cNvSpPr>
              <p:nvPr/>
            </p:nvSpPr>
            <p:spPr bwMode="auto">
              <a:xfrm>
                <a:off x="-624" y="1152"/>
                <a:ext cx="3024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2346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624" y="1025"/>
                <a:ext cx="3183" cy="2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2347" name="Text Box 37"/>
            <p:cNvSpPr txBox="1">
              <a:spLocks noChangeArrowheads="1"/>
            </p:cNvSpPr>
            <p:nvPr/>
          </p:nvSpPr>
          <p:spPr bwMode="auto">
            <a:xfrm>
              <a:off x="240" y="1248"/>
              <a:ext cx="23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400" dirty="0" smtClean="0">
                  <a:latin typeface="Arial"/>
                  <a:cs typeface="Arial"/>
                </a:rPr>
                <a:t>STAR: Phys. </a:t>
              </a:r>
              <a:r>
                <a:rPr lang="en-US" altLang="ja-JP" sz="1400" dirty="0" err="1" smtClean="0">
                  <a:latin typeface="Arial"/>
                  <a:cs typeface="Arial"/>
                </a:rPr>
                <a:t>Rew</a:t>
              </a:r>
              <a:r>
                <a:rPr lang="en-US" altLang="ja-JP" sz="1400" dirty="0" smtClean="0">
                  <a:latin typeface="Arial"/>
                  <a:cs typeface="Arial"/>
                </a:rPr>
                <a:t>. Lett, </a:t>
              </a:r>
              <a:r>
                <a:rPr lang="en-US" altLang="ja-JP" sz="1400" b="1" u="sng" dirty="0">
                  <a:latin typeface="Arial"/>
                  <a:cs typeface="Arial"/>
                </a:rPr>
                <a:t>98</a:t>
              </a:r>
              <a:r>
                <a:rPr lang="en-US" altLang="ja-JP" sz="1400" dirty="0">
                  <a:latin typeface="Arial"/>
                  <a:cs typeface="Arial"/>
                </a:rPr>
                <a:t>, </a:t>
              </a:r>
              <a:r>
                <a:rPr lang="en-US" altLang="ja-JP" sz="1400" dirty="0" smtClean="0">
                  <a:latin typeface="Arial"/>
                  <a:cs typeface="Arial"/>
                </a:rPr>
                <a:t>192301(</a:t>
              </a:r>
              <a:r>
                <a:rPr lang="it-IT" altLang="ja-JP" sz="1400" dirty="0">
                  <a:latin typeface="Arial"/>
                  <a:cs typeface="Arial"/>
                </a:rPr>
                <a:t>2007</a:t>
              </a:r>
              <a:r>
                <a:rPr lang="en-US" altLang="ja-JP" sz="1400" dirty="0" smtClean="0">
                  <a:latin typeface="Arial"/>
                  <a:cs typeface="Arial"/>
                </a:rPr>
                <a:t>).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T_DBv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30275"/>
            <a:ext cx="8172450" cy="4251325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71600" y="39469"/>
            <a:ext cx="7283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Decay </a:t>
            </a:r>
            <a:r>
              <a:rPr lang="en-US" sz="3600" b="1" i="1" dirty="0" err="1" smtClean="0">
                <a:solidFill>
                  <a:srgbClr val="0000FF"/>
                </a:solidFill>
              </a:rPr>
              <a:t>e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p</a:t>
            </a:r>
            <a:r>
              <a:rPr lang="en-US" sz="3600" baseline="-25000" dirty="0">
                <a:solidFill>
                  <a:srgbClr val="0000FF"/>
                </a:solidFill>
              </a:rPr>
              <a:t>T</a:t>
            </a:r>
            <a:r>
              <a:rPr lang="en-US" sz="3600" dirty="0">
                <a:solidFill>
                  <a:srgbClr val="0000FF"/>
                </a:solidFill>
              </a:rPr>
              <a:t> vs. B- and C-hadron p</a:t>
            </a:r>
            <a:r>
              <a:rPr lang="en-US" sz="3600" baseline="-25000" dirty="0">
                <a:solidFill>
                  <a:srgbClr val="0000FF"/>
                </a:solidFill>
              </a:rPr>
              <a:t>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990600" y="5426075"/>
            <a:ext cx="7436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Key: </a:t>
            </a:r>
            <a:r>
              <a:rPr lang="en-US" sz="2400" b="1" i="1" dirty="0">
                <a:solidFill>
                  <a:srgbClr val="FF0000"/>
                </a:solidFill>
              </a:rPr>
              <a:t>Directly reconstructed heavy quark hadrons!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/>
              <a:t>                                  </a:t>
            </a:r>
            <a:r>
              <a:rPr lang="en-US" sz="1200" dirty="0" smtClean="0"/>
              <a:t>                                  Pythia </a:t>
            </a:r>
            <a:r>
              <a:rPr lang="en-US" sz="1200" dirty="0"/>
              <a:t>calculation    </a:t>
            </a:r>
            <a:r>
              <a:rPr lang="en-US" sz="1200" dirty="0" err="1"/>
              <a:t>Xin</a:t>
            </a:r>
            <a:r>
              <a:rPr lang="en-US" sz="1200" dirty="0"/>
              <a:t> Dong, USTC October 2005</a:t>
            </a:r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4478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1816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Bottom 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r>
              <a:rPr lang="en-US" dirty="0" smtClean="0"/>
              <a:t>The HFT is meant to do full reconstruction of charm (and maybe bottom with MTD) decays, including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region.</a:t>
            </a:r>
          </a:p>
          <a:p>
            <a:pPr lvl="1"/>
            <a:r>
              <a:rPr lang="en-US" dirty="0" smtClean="0"/>
              <a:t>PHENIX cannot but…it will do much by 2014</a:t>
            </a:r>
          </a:p>
          <a:p>
            <a:r>
              <a:rPr lang="en-US" dirty="0" smtClean="0"/>
              <a:t>Main physics thrust besides surprises is:</a:t>
            </a:r>
          </a:p>
          <a:p>
            <a:pPr lvl="1"/>
            <a:r>
              <a:rPr lang="en-US" dirty="0" smtClean="0"/>
              <a:t>Precise flow and R</a:t>
            </a:r>
            <a:r>
              <a:rPr lang="en-US" baseline="-25000" dirty="0" smtClean="0"/>
              <a:t>CP</a:t>
            </a:r>
            <a:r>
              <a:rPr lang="en-US" dirty="0" smtClean="0"/>
              <a:t>, R</a:t>
            </a:r>
            <a:r>
              <a:rPr lang="en-US" baseline="-25000" dirty="0" smtClean="0"/>
              <a:t>AA</a:t>
            </a:r>
            <a:r>
              <a:rPr lang="en-US" dirty="0" smtClean="0"/>
              <a:t> of identified charm</a:t>
            </a:r>
          </a:p>
          <a:p>
            <a:pPr lvl="1"/>
            <a:r>
              <a:rPr lang="en-US" dirty="0" smtClean="0"/>
              <a:t>Extend the above to bottom through subtraction (or maybe identification)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 + individual particle spectroscopy + charm correlations +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533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00DD3"/>
                </a:solidFill>
                <a:latin typeface="Comic Sans MS"/>
                <a:cs typeface="Comic Sans MS"/>
              </a:rPr>
              <a:t>Challenge: e.g. D</a:t>
            </a:r>
            <a:r>
              <a:rPr lang="en-US" sz="3600" baseline="30000" dirty="0" smtClean="0">
                <a:solidFill>
                  <a:srgbClr val="100DD3"/>
                </a:solidFill>
                <a:latin typeface="Comic Sans MS"/>
                <a:cs typeface="Comic Sans MS"/>
              </a:rPr>
              <a:t>0</a:t>
            </a:r>
            <a:r>
              <a:rPr lang="en-US" sz="3600" dirty="0" smtClean="0">
                <a:solidFill>
                  <a:srgbClr val="100DD3"/>
                </a:solidFill>
                <a:latin typeface="Comic Sans MS"/>
                <a:cs typeface="Comic Sans MS"/>
              </a:rPr>
              <a:t> </a:t>
            </a:r>
            <a:r>
              <a:rPr lang="en-US" sz="3600" dirty="0">
                <a:solidFill>
                  <a:srgbClr val="100DD3"/>
                </a:solidFill>
                <a:latin typeface="Comic Sans MS"/>
                <a:cs typeface="Comic Sans MS"/>
              </a:rPr>
              <a:t>decay length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1686" y="914400"/>
            <a:ext cx="7628901" cy="5127206"/>
            <a:chOff x="240" y="1104"/>
            <a:chExt cx="4944" cy="2616"/>
          </a:xfrm>
        </p:grpSpPr>
        <p:pic>
          <p:nvPicPr>
            <p:cNvPr id="21510" name="Picture 4" descr="D0_DecayLengthXY_Dec2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104"/>
              <a:ext cx="4944" cy="261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1917" y="1484"/>
              <a:ext cx="884" cy="1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D31F3D"/>
                  </a:solidFill>
                </a:rPr>
                <a:t>D</a:t>
              </a:r>
              <a:r>
                <a:rPr lang="en-US" b="1" baseline="30000" dirty="0">
                  <a:solidFill>
                    <a:srgbClr val="D31F3D"/>
                  </a:solidFill>
                </a:rPr>
                <a:t>0</a:t>
              </a:r>
              <a:r>
                <a:rPr lang="en-US" b="1" dirty="0">
                  <a:solidFill>
                    <a:srgbClr val="D31F3D"/>
                  </a:solidFill>
                </a:rPr>
                <a:t>-&gt;</a:t>
              </a:r>
              <a:r>
                <a:rPr lang="en-US" b="1" dirty="0" err="1">
                  <a:solidFill>
                    <a:srgbClr val="D31F3D"/>
                  </a:solidFill>
                </a:rPr>
                <a:t>K+pi</a:t>
              </a:r>
              <a:endParaRPr lang="en-US" b="1" dirty="0">
                <a:solidFill>
                  <a:srgbClr val="D31F3D"/>
                </a:solidFill>
              </a:endParaRPr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1680" y="3521"/>
              <a:ext cx="279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31F3D"/>
                  </a:solidFill>
                </a:rPr>
                <a:t>Decay Length in X-Y plane</a:t>
              </a:r>
            </a:p>
          </p:txBody>
        </p:sp>
        <p:sp>
          <p:nvSpPr>
            <p:cNvPr id="21513" name="AutoShape 7"/>
            <p:cNvSpPr>
              <a:spLocks noChangeArrowheads="1"/>
            </p:cNvSpPr>
            <p:nvPr/>
          </p:nvSpPr>
          <p:spPr bwMode="auto">
            <a:xfrm>
              <a:off x="1620" y="2225"/>
              <a:ext cx="120" cy="463"/>
            </a:xfrm>
            <a:prstGeom prst="upArrow">
              <a:avLst>
                <a:gd name="adj1" fmla="val 50000"/>
                <a:gd name="adj2" fmla="val 96458"/>
              </a:avLst>
            </a:prstGeom>
            <a:solidFill>
              <a:srgbClr val="D31F3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1320" y="2742"/>
              <a:ext cx="849" cy="188"/>
            </a:xfrm>
            <a:prstGeom prst="rect">
              <a:avLst/>
            </a:prstGeom>
            <a:solidFill>
              <a:srgbClr val="B9CDE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31F3D"/>
                  </a:solidFill>
                </a:rPr>
                <a:t>~1 c</a:t>
              </a:r>
              <a:r>
                <a:rPr lang="en-US" b="1">
                  <a:solidFill>
                    <a:srgbClr val="D31F3D"/>
                  </a:solidFill>
                  <a:latin typeface="Symbol" charset="2"/>
                  <a:sym typeface="Symbol" charset="2"/>
                </a:rPr>
                <a:t></a:t>
              </a:r>
              <a:endParaRPr lang="en-US" b="1">
                <a:solidFill>
                  <a:srgbClr val="D31F3D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443" y="3521"/>
              <a:ext cx="416" cy="1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cm</a:t>
              </a:r>
            </a:p>
          </p:txBody>
        </p: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 rot="16200000">
              <a:off x="139" y="1590"/>
              <a:ext cx="560" cy="25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counts</a:t>
              </a:r>
            </a:p>
          </p:txBody>
        </p:sp>
      </p:grp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5257800" y="2133600"/>
            <a:ext cx="3429000" cy="1631216"/>
          </a:xfrm>
          <a:prstGeom prst="rect">
            <a:avLst/>
          </a:prstGeom>
          <a:solidFill>
            <a:srgbClr val="FAB3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/>
              <a:t>  Used &lt;pt&gt;~1GeV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1 </a:t>
            </a:r>
            <a:r>
              <a:rPr lang="en-US" sz="1600" dirty="0" err="1"/>
              <a:t>GeV</a:t>
            </a:r>
            <a:r>
              <a:rPr lang="en-US" sz="1600" dirty="0"/>
              <a:t>/ </a:t>
            </a:r>
            <a:r>
              <a:rPr lang="en-US" sz="1600" dirty="0" err="1">
                <a:latin typeface="Symbol" charset="2"/>
                <a:sym typeface="Symbol" charset="2"/>
              </a:rPr>
              <a:t></a:t>
            </a:r>
            <a:r>
              <a:rPr lang="en-US" sz="1600" dirty="0"/>
              <a:t>=0 D</a:t>
            </a:r>
            <a:r>
              <a:rPr lang="en-US" sz="1600" baseline="30000" dirty="0"/>
              <a:t>0</a:t>
            </a:r>
            <a:r>
              <a:rPr lang="en-US" sz="1600" dirty="0"/>
              <a:t> has </a:t>
            </a:r>
            <a:r>
              <a:rPr lang="en-US" sz="1600" dirty="0" err="1">
                <a:latin typeface="Symbol" charset="2"/>
                <a:sym typeface="Symbol" charset="2"/>
              </a:rPr>
              <a:t></a:t>
            </a:r>
            <a:endParaRPr lang="en-US" sz="1600" dirty="0">
              <a:latin typeface="Symbol" charset="2"/>
              <a:sym typeface="Symbol" charset="2"/>
            </a:endParaRPr>
          </a:p>
          <a:p>
            <a:pPr lvl="1">
              <a:buFontTx/>
              <a:buChar char="•"/>
            </a:pPr>
            <a:r>
              <a:rPr lang="en-US" sz="1600" dirty="0"/>
              <a:t> Un-boost in Collider !</a:t>
            </a:r>
          </a:p>
          <a:p>
            <a:pPr lvl="1"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 </a:t>
            </a:r>
            <a:r>
              <a:rPr lang="en-US" sz="2000" b="1" dirty="0">
                <a:solidFill>
                  <a:srgbClr val="000090"/>
                </a:solidFill>
              </a:rPr>
              <a:t>Mean R-</a:t>
            </a:r>
            <a:r>
              <a:rPr lang="en-US" sz="2000" b="1" dirty="0" err="1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="1" dirty="0">
                <a:solidFill>
                  <a:srgbClr val="000090"/>
                </a:solidFill>
              </a:rPr>
              <a:t> value ~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80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b="1" dirty="0">
                <a:solidFill>
                  <a:srgbClr val="000090"/>
                </a:solidFill>
              </a:rPr>
              <a:t>m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248400"/>
            <a:ext cx="1752600" cy="228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63379</TotalTime>
  <Words>2435</Words>
  <Application>Microsoft Macintosh PowerPoint</Application>
  <PresentationFormat>On-screen Show (4:3)</PresentationFormat>
  <Paragraphs>426</Paragraphs>
  <Slides>42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Microsoft Equation</vt:lpstr>
      <vt:lpstr>Slide 1</vt:lpstr>
      <vt:lpstr>Outline</vt:lpstr>
      <vt:lpstr>HFT Status</vt:lpstr>
      <vt:lpstr>STAR Physics Program </vt:lpstr>
      <vt:lpstr>Slide 5</vt:lpstr>
      <vt:lpstr>Heavy Quark Energy Loss</vt:lpstr>
      <vt:lpstr>Slide 7</vt:lpstr>
      <vt:lpstr>The Bottom Line</vt:lpstr>
      <vt:lpstr>Challenge: e.g. D0 decay length </vt:lpstr>
      <vt:lpstr>HFT Strategy</vt:lpstr>
      <vt:lpstr>Slide 11</vt:lpstr>
      <vt:lpstr>HFT</vt:lpstr>
      <vt:lpstr>Slide 13</vt:lpstr>
      <vt:lpstr>Slide 14</vt:lpstr>
      <vt:lpstr>Heavy Quark Production</vt:lpstr>
      <vt:lpstr>HFT Performance example on the D0 ➝ Kπ reconstruction</vt:lpstr>
      <vt:lpstr>Slide 17</vt:lpstr>
      <vt:lpstr>Ds -&gt; F+p -&gt; KKp </vt:lpstr>
      <vt:lpstr>Lc -&gt; K p p</vt:lpstr>
      <vt:lpstr>HFT - Charm Hadron v2</vt:lpstr>
      <vt:lpstr>HFT - Charm Hadron RCP</vt:lpstr>
      <vt:lpstr>ΛC Measurements</vt:lpstr>
      <vt:lpstr>Strategies for Bottom Measurement</vt:lpstr>
      <vt:lpstr>B-meson capabilities (in progress)</vt:lpstr>
      <vt:lpstr>c- and b-decay Electrons</vt:lpstr>
      <vt:lpstr>Summary</vt:lpstr>
      <vt:lpstr>Slide 27</vt:lpstr>
      <vt:lpstr>Spares</vt:lpstr>
      <vt:lpstr>Slide 29</vt:lpstr>
      <vt:lpstr>The di-Lepton Program at STAR TOF + TPC + HFT</vt:lpstr>
      <vt:lpstr>Quark Masses</vt:lpstr>
      <vt:lpstr>Requirement for the HFT</vt:lpstr>
      <vt:lpstr> -meson Flow: Partonic Flow</vt:lpstr>
      <vt:lpstr>Charm Cross Sections at RHIC</vt:lpstr>
      <vt:lpstr>SVT+SSD D0-vertex resolution (simulation)</vt:lpstr>
      <vt:lpstr>Slide 36</vt:lpstr>
      <vt:lpstr>Charm Baryon/Meson Ratios</vt:lpstr>
      <vt:lpstr>ΛC Measurements</vt:lpstr>
      <vt:lpstr>The Bottom Line</vt:lpstr>
      <vt:lpstr>Slide 40</vt:lpstr>
      <vt:lpstr>Partonic Energy Loss at RHIC</vt:lpstr>
      <vt:lpstr>Ds -&gt; F+p -&gt; KKp 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Nu/Xu</dc:creator>
  <cp:lastModifiedBy>Spyridon Margetis</cp:lastModifiedBy>
  <cp:revision>468</cp:revision>
  <cp:lastPrinted>2009-09-03T20:50:23Z</cp:lastPrinted>
  <dcterms:created xsi:type="dcterms:W3CDTF">2010-11-13T20:46:46Z</dcterms:created>
  <dcterms:modified xsi:type="dcterms:W3CDTF">2010-11-13T22:11:54Z</dcterms:modified>
</cp:coreProperties>
</file>