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9" r:id="rId2"/>
    <p:sldId id="257" r:id="rId3"/>
    <p:sldId id="286" r:id="rId4"/>
    <p:sldId id="285" r:id="rId5"/>
    <p:sldId id="261" r:id="rId6"/>
    <p:sldId id="262" r:id="rId7"/>
    <p:sldId id="263" r:id="rId8"/>
    <p:sldId id="264" r:id="rId9"/>
    <p:sldId id="265" r:id="rId10"/>
    <p:sldId id="266" r:id="rId11"/>
    <p:sldId id="283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5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3" autoAdjust="0"/>
    <p:restoredTop sz="94705" autoAdjust="0"/>
  </p:normalViewPr>
  <p:slideViewPr>
    <p:cSldViewPr snapToGrid="0" snapToObjects="1">
      <p:cViewPr varScale="1">
        <p:scale>
          <a:sx n="130" d="100"/>
          <a:sy n="130" d="100"/>
        </p:scale>
        <p:origin x="-120" y="-1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E05B9-8011-1649-950C-2E4A36515994}" type="datetimeFigureOut">
              <a:rPr lang="en-US" smtClean="0"/>
              <a:t>6/29/12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FBFBB-A1FB-4546-8673-7BF58B9FB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090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EE5475-AA97-0341-B936-747899162F52}" type="datetimeFigureOut">
              <a:rPr lang="en-US" smtClean="0"/>
              <a:pPr/>
              <a:t>6/29/12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AACE7-A931-A849-B1F0-4D667D0A41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008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6615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6D52-C841-064A-87B0-01340512D9EC}" type="datetime1">
              <a:rPr lang="en-US" smtClean="0"/>
              <a:t>6/29/12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6F2-A43F-DD45-801B-CA6C4B991DF4}" type="datetime1">
              <a:rPr lang="en-US" smtClean="0"/>
              <a:t>6/29/12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15823"/>
            <a:ext cx="2057400" cy="49103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15823"/>
            <a:ext cx="6019800" cy="49103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30FA-862F-EA41-8D9B-CDC2D9D1D57A}" type="datetime1">
              <a:rPr lang="en-US" smtClean="0"/>
              <a:t>6/29/12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80D0-8E66-D746-90D0-EF45D600572E}" type="datetime1">
              <a:rPr lang="en-US" smtClean="0"/>
              <a:t>6/29/12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C998C-A97B-644F-B35F-F6A1E1EBCFBC}" type="datetime1">
              <a:rPr lang="en-US" smtClean="0"/>
              <a:t>6/29/12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90" y="274638"/>
            <a:ext cx="6978491" cy="60466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D779-37CC-6C41-BDB4-234B0AB306F4}" type="datetime1">
              <a:rPr lang="en-US" smtClean="0"/>
              <a:t>6/29/12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87" descr="STAR HFT logo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79205" y="151984"/>
            <a:ext cx="980131" cy="51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6BAC4-50C7-A940-B848-BE4240A1F141}" type="datetime1">
              <a:rPr lang="en-US" smtClean="0"/>
              <a:t>6/29/12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41413" y="6356350"/>
            <a:ext cx="1103662" cy="365125"/>
          </a:xfrm>
        </p:spPr>
        <p:txBody>
          <a:bodyPr/>
          <a:lstStyle/>
          <a:p>
            <a:fld id="{46C7AE36-E463-FD47-8D8F-0863D6853D60}" type="datetime1">
              <a:rPr lang="en-US" smtClean="0"/>
              <a:t>6/29/12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87436" y="6356350"/>
            <a:ext cx="313236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54426" y="6356350"/>
            <a:ext cx="632373" cy="365125"/>
          </a:xfrm>
        </p:spPr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BFD23-93A3-F843-BE2E-A7F8D12678D9}" type="datetime1">
              <a:rPr lang="en-US" smtClean="0"/>
              <a:t>6/29/12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3514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93514"/>
            <a:ext cx="5111750" cy="48326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75068"/>
            <a:ext cx="3008313" cy="36510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FEDA-CD6A-AB4C-A44A-19490F9F8CB7}" type="datetime1">
              <a:rPr lang="en-US" smtClean="0"/>
              <a:t>6/29/12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60990"/>
            <a:ext cx="5486400" cy="40634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39833"/>
            <a:ext cx="5486400" cy="358774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36336"/>
            <a:ext cx="5486400" cy="6358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BD3A-0F7C-F849-84A5-2F4B7B228D89}" type="datetime1">
              <a:rPr lang="en-US" smtClean="0"/>
              <a:t>6/29/12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jpeg"/><Relationship Id="rId1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07235" cy="6046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6090"/>
            <a:ext cx="8229600" cy="4780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73978" y="6356350"/>
            <a:ext cx="10168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A55F2-3B37-5C43-845F-0964CC352A8A}" type="datetime1">
              <a:rPr lang="en-US" smtClean="0"/>
              <a:t>6/29/12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5465" y="6356350"/>
            <a:ext cx="36038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1">
                <a:solidFill>
                  <a:srgbClr val="3366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066" y="6356350"/>
            <a:ext cx="9797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7A86D-EEB9-C74E-AC24-B9D1E6A4A89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5" descr="BNLlogo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36780" y="6367880"/>
            <a:ext cx="9906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SC-Banner-CMYK-whitethumb[1]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573835" y="6372946"/>
            <a:ext cx="9906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7" descr="STAR HFT log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979205" y="151984"/>
            <a:ext cx="980131" cy="51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436565" y="990184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381000" y="6248816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baseline="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 baseline="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Relationship Id="rId3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Relationship Id="rId3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Relationship Id="rId3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355160"/>
            <a:ext cx="7772400" cy="576064"/>
          </a:xfrm>
        </p:spPr>
        <p:txBody>
          <a:bodyPr/>
          <a:lstStyle/>
          <a:p>
            <a:r>
              <a:rPr lang="en-US" sz="3200" b="0" dirty="0" smtClean="0">
                <a:solidFill>
                  <a:srgbClr val="0000FF"/>
                </a:solidFill>
              </a:rPr>
              <a:t>HFT Software Status </a:t>
            </a:r>
            <a:endParaRPr lang="en-US" sz="3200" b="0" dirty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35569" y="965823"/>
            <a:ext cx="6400800" cy="504056"/>
          </a:xfrm>
        </p:spPr>
        <p:txBody>
          <a:bodyPr>
            <a:normAutofit/>
          </a:bodyPr>
          <a:lstStyle/>
          <a:p>
            <a:r>
              <a:rPr lang="en-US" sz="2000" b="0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97352"/>
            <a:ext cx="2979440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omic Sans MS" charset="0"/>
              </a:rPr>
              <a:t>OPA review, July 17, 2012, BNL</a:t>
            </a:r>
            <a:endParaRPr lang="en-US" sz="1200" dirty="0">
              <a:latin typeface="Comic Sans MS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52400" y="1810695"/>
            <a:ext cx="8955311" cy="4342487"/>
            <a:chOff x="58685" y="152400"/>
            <a:chExt cx="9047903" cy="5728887"/>
          </a:xfrm>
        </p:grpSpPr>
        <p:sp>
          <p:nvSpPr>
            <p:cNvPr id="24" name="Rounded Rectangle 23"/>
            <p:cNvSpPr/>
            <p:nvPr/>
          </p:nvSpPr>
          <p:spPr>
            <a:xfrm>
              <a:off x="58685" y="971244"/>
              <a:ext cx="2006754" cy="4552077"/>
            </a:xfrm>
            <a:prstGeom prst="roundRect">
              <a:avLst/>
            </a:prstGeom>
            <a:solidFill>
              <a:schemeClr val="bg1">
                <a:lumMod val="85000"/>
                <a:alpha val="2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24600" y="1941246"/>
              <a:ext cx="2091197" cy="44664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err="1" smtClean="0">
                  <a:solidFill>
                    <a:srgbClr val="FF0000"/>
                  </a:solidFill>
                  <a:latin typeface="Calibri"/>
                </a:rPr>
                <a:t>StPixelFastSimMaker</a:t>
              </a:r>
              <a:r>
                <a:rPr lang="en-US" sz="16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26" name="TextBox 15"/>
            <p:cNvSpPr txBox="1">
              <a:spLocks noChangeArrowheads="1"/>
            </p:cNvSpPr>
            <p:nvPr/>
          </p:nvSpPr>
          <p:spPr bwMode="auto">
            <a:xfrm>
              <a:off x="3403668" y="3302428"/>
              <a:ext cx="3649231" cy="446642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600" dirty="0" smtClean="0">
                  <a:solidFill>
                    <a:prstClr val="black"/>
                  </a:solidFill>
                  <a:latin typeface="Calibri"/>
                </a:rPr>
                <a:t> containing PIXEL and IST Hits </a:t>
              </a:r>
              <a:r>
                <a:rPr lang="en-US" sz="16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72377" y="601912"/>
              <a:ext cx="838691" cy="369332"/>
            </a:xfrm>
            <a:prstGeom prst="rect">
              <a:avLst/>
            </a:prstGeom>
            <a:noFill/>
            <a:ln w="9525" cap="flat" cmpd="sng" algn="ctr">
              <a:noFill/>
              <a:prstDash val="dash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GEANT</a:t>
              </a:r>
            </a:p>
          </p:txBody>
        </p:sp>
        <p:cxnSp>
          <p:nvCxnSpPr>
            <p:cNvPr id="28" name="Straight Arrow Connector 39"/>
            <p:cNvCxnSpPr>
              <a:cxnSpLocks noChangeShapeType="1"/>
            </p:cNvCxnSpPr>
            <p:nvPr/>
          </p:nvCxnSpPr>
          <p:spPr bwMode="auto">
            <a:xfrm rot="5400000">
              <a:off x="5099831" y="1514442"/>
              <a:ext cx="809436" cy="158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9" name="Down Arrow 70"/>
            <p:cNvSpPr>
              <a:spLocks noChangeArrowheads="1"/>
            </p:cNvSpPr>
            <p:nvPr/>
          </p:nvSpPr>
          <p:spPr bwMode="auto">
            <a:xfrm flipH="1">
              <a:off x="4465147" y="2406316"/>
              <a:ext cx="152400" cy="911669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Down Arrow 70"/>
            <p:cNvSpPr>
              <a:spLocks noChangeArrowheads="1"/>
            </p:cNvSpPr>
            <p:nvPr/>
          </p:nvSpPr>
          <p:spPr bwMode="auto">
            <a:xfrm flipH="1">
              <a:off x="6215287" y="2734357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Down Arrow 70"/>
            <p:cNvSpPr>
              <a:spLocks noChangeArrowheads="1"/>
            </p:cNvSpPr>
            <p:nvPr/>
          </p:nvSpPr>
          <p:spPr bwMode="auto">
            <a:xfrm flipH="1">
              <a:off x="4467607" y="443908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Down Arrow 70"/>
            <p:cNvSpPr>
              <a:spLocks noChangeArrowheads="1"/>
            </p:cNvSpPr>
            <p:nvPr/>
          </p:nvSpPr>
          <p:spPr bwMode="auto">
            <a:xfrm flipH="1">
              <a:off x="6217747" y="443672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045135" y="3883232"/>
              <a:ext cx="8818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StiPixel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867313" y="3878512"/>
              <a:ext cx="659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StiIst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303496" y="1435664"/>
              <a:ext cx="1803092" cy="446642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FF0000"/>
                  </a:solidFill>
                  <a:latin typeface="Calibri"/>
                </a:rPr>
                <a:t>Hit  reconstruction</a:t>
              </a:r>
              <a:endParaRPr lang="en-US" sz="1600" b="1" dirty="0">
                <a:solidFill>
                  <a:srgbClr val="FF0000"/>
                </a:solidFill>
                <a:latin typeface="Calibri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604620" y="3790898"/>
              <a:ext cx="912145" cy="446642"/>
            </a:xfrm>
            <a:prstGeom prst="rect">
              <a:avLst/>
            </a:prstGeom>
            <a:solidFill>
              <a:srgbClr val="EEECE1"/>
            </a:solidFill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4F81BD"/>
                  </a:solidFill>
                  <a:latin typeface="Calibri"/>
                </a:rPr>
                <a:t>Tracking</a:t>
              </a:r>
              <a:endParaRPr lang="en-US" sz="16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37" name="TextBox 15"/>
            <p:cNvSpPr txBox="1">
              <a:spLocks noChangeArrowheads="1"/>
            </p:cNvSpPr>
            <p:nvPr/>
          </p:nvSpPr>
          <p:spPr bwMode="auto">
            <a:xfrm>
              <a:off x="4087372" y="5109813"/>
              <a:ext cx="2497104" cy="771474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600" dirty="0" smtClean="0">
                  <a:solidFill>
                    <a:prstClr val="black"/>
                  </a:solidFill>
                  <a:latin typeface="Calibri"/>
                </a:rPr>
                <a:t> containing tracks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1600" dirty="0">
                  <a:solidFill>
                    <a:prstClr val="black"/>
                  </a:solidFill>
                  <a:latin typeface="Calibri"/>
                </a:rPr>
                <a:t>with</a:t>
              </a:r>
              <a:r>
                <a:rPr lang="en-US" sz="1600" dirty="0" smtClean="0">
                  <a:solidFill>
                    <a:prstClr val="black"/>
                  </a:solidFill>
                  <a:latin typeface="Calibri"/>
                </a:rPr>
                <a:t> PIXEL and IST Hits </a:t>
              </a:r>
              <a:r>
                <a:rPr lang="en-US" sz="16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229600" y="2273592"/>
              <a:ext cx="1886018" cy="44664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err="1" smtClean="0">
                  <a:solidFill>
                    <a:srgbClr val="FF0000"/>
                  </a:solidFill>
                  <a:latin typeface="Calibri"/>
                </a:rPr>
                <a:t>StIstFastSimMaker</a:t>
              </a:r>
              <a:r>
                <a:rPr lang="en-US" sz="16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54399" y="1297818"/>
              <a:ext cx="1313801" cy="771474"/>
            </a:xfrm>
            <a:prstGeom prst="rect">
              <a:avLst/>
            </a:prstGeom>
            <a:noFill/>
            <a:ln w="9525" cap="flat" cmpd="sng" algn="ctr">
              <a:noFill/>
              <a:prstDash val="dash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>
                  <a:solidFill>
                    <a:prstClr val="black"/>
                  </a:solidFill>
                  <a:latin typeface="Calibri"/>
                </a:rPr>
                <a:t>StDaqMaker</a:t>
              </a:r>
              <a:r>
                <a:rPr lang="en-US" sz="1600" dirty="0" smtClean="0">
                  <a:solidFill>
                    <a:prstClr val="black"/>
                  </a:solidFill>
                  <a:latin typeface="Calibri"/>
                </a:rPr>
                <a:t>/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 smtClean="0">
                  <a:solidFill>
                    <a:prstClr val="black"/>
                  </a:solidFill>
                  <a:latin typeface="Calibri"/>
                </a:rPr>
                <a:t>StDaqLib</a:t>
              </a:r>
              <a:r>
                <a:rPr lang="en-US" sz="1600" dirty="0" smtClean="0">
                  <a:solidFill>
                    <a:prstClr val="black"/>
                  </a:solidFill>
                  <a:latin typeface="Calibri"/>
                </a:rPr>
                <a:t>/</a:t>
              </a:r>
              <a:endParaRPr lang="en-US" sz="16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0301" y="2809097"/>
              <a:ext cx="1708472" cy="44664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 smtClean="0">
                  <a:solidFill>
                    <a:prstClr val="black"/>
                  </a:solidFill>
                  <a:latin typeface="Calibri"/>
                </a:rPr>
                <a:t>StPixelDaqMaker</a:t>
              </a:r>
              <a:r>
                <a:rPr lang="en-US" sz="1600" dirty="0">
                  <a:solidFill>
                    <a:prstClr val="black"/>
                  </a:solidFill>
                  <a:latin typeface="Calibri"/>
                </a:rPr>
                <a:t>/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8685" y="3927035"/>
              <a:ext cx="1848768" cy="48724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err="1" smtClean="0">
                  <a:solidFill>
                    <a:srgbClr val="FF0000"/>
                  </a:solidFill>
                  <a:latin typeface="Calibri"/>
                </a:rPr>
                <a:t>StPixelRecoMaker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7398" y="4296367"/>
              <a:ext cx="1637717" cy="44664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err="1" smtClean="0">
                  <a:solidFill>
                    <a:srgbClr val="FF0000"/>
                  </a:solidFill>
                  <a:latin typeface="Calibri"/>
                </a:rPr>
                <a:t>StIstRecoMaker</a:t>
              </a:r>
              <a:r>
                <a:rPr lang="en-US" sz="16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 flipV="1">
              <a:off x="2178050" y="3607347"/>
              <a:ext cx="1143900" cy="454708"/>
            </a:xfrm>
            <a:prstGeom prst="straightConnector1">
              <a:avLst/>
            </a:prstGeom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flipV="1">
              <a:off x="2163248" y="3730833"/>
              <a:ext cx="1210889" cy="708255"/>
            </a:xfrm>
            <a:prstGeom prst="straightConnector1">
              <a:avLst/>
            </a:prstGeom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Down Arrow 44"/>
            <p:cNvSpPr/>
            <p:nvPr/>
          </p:nvSpPr>
          <p:spPr>
            <a:xfrm>
              <a:off x="664484" y="2131138"/>
              <a:ext cx="484632" cy="49166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6" name="Down Arrow 45"/>
            <p:cNvSpPr/>
            <p:nvPr/>
          </p:nvSpPr>
          <p:spPr>
            <a:xfrm>
              <a:off x="694016" y="3342548"/>
              <a:ext cx="484632" cy="49166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2814" y="188640"/>
              <a:ext cx="1443266" cy="44664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prstClr val="black"/>
                  </a:solidFill>
                  <a:latin typeface="Calibri"/>
                </a:rPr>
                <a:t>DATA STREAM</a:t>
              </a:r>
              <a:endParaRPr lang="en-US" sz="1600" b="1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3251935" y="184313"/>
              <a:ext cx="4051561" cy="2760200"/>
            </a:xfrm>
            <a:prstGeom prst="roundRect">
              <a:avLst/>
            </a:prstGeom>
            <a:solidFill>
              <a:schemeClr val="bg1">
                <a:lumMod val="85000"/>
                <a:alpha val="2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441598" y="152400"/>
              <a:ext cx="2076419" cy="44664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prstClr val="black"/>
                  </a:solidFill>
                  <a:latin typeface="Calibri"/>
                </a:rPr>
                <a:t>SIMULATION STREAM</a:t>
              </a:r>
              <a:endParaRPr lang="en-US" sz="16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526738"/>
            <a:ext cx="4536504" cy="1440160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PXL sector modeling in GEANT</a:t>
            </a:r>
            <a:b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</a:b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/>
            </a:r>
            <a:b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</a:b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	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 	detailed work on structure and 		thickness </a:t>
            </a:r>
            <a:b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</a:b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	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	optimization in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progress</a:t>
            </a:r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4944"/>
            <a:ext cx="5594179" cy="3911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12" y="50428"/>
            <a:ext cx="4419786" cy="2946524"/>
          </a:xfrm>
          <a:prstGeom prst="rect">
            <a:avLst/>
          </a:prstGeom>
        </p:spPr>
      </p:pic>
      <p:pic>
        <p:nvPicPr>
          <p:cNvPr id="7" name="Picture 6" descr="HW_detector_layers_rad_length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068960"/>
            <a:ext cx="3563592" cy="378904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29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4" name="Picture 3" descr="y2013_support_materia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37629" r="52171" b="25185"/>
          <a:stretch/>
        </p:blipFill>
        <p:spPr>
          <a:xfrm>
            <a:off x="1055838" y="1189516"/>
            <a:ext cx="6850817" cy="5008954"/>
          </a:xfrm>
          <a:prstGeom prst="rect">
            <a:avLst/>
          </a:prstGeom>
        </p:spPr>
      </p:pic>
      <p:pic>
        <p:nvPicPr>
          <p:cNvPr id="5" name="Picture 4" descr="y2013_support_materia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9" t="29778" r="11222" b="25185"/>
          <a:stretch/>
        </p:blipFill>
        <p:spPr>
          <a:xfrm>
            <a:off x="6703316" y="0"/>
            <a:ext cx="2440684" cy="206064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36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822476"/>
            <a:ext cx="7899544" cy="5918892"/>
          </a:xfrm>
          <a:prstGeom prst="rect">
            <a:avLst/>
          </a:prstGeom>
        </p:spPr>
      </p:pic>
      <p:pic>
        <p:nvPicPr>
          <p:cNvPr id="4" name="Picture 3" descr="y2013_support_material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9" t="29778" r="11222" b="25185"/>
          <a:stretch/>
        </p:blipFill>
        <p:spPr>
          <a:xfrm>
            <a:off x="6889515" y="4854323"/>
            <a:ext cx="2235065" cy="188704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29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93693"/>
            <a:ext cx="7920880" cy="3024336"/>
          </a:xfrm>
        </p:spPr>
        <p:txBody>
          <a:bodyPr/>
          <a:lstStyle/>
          <a:p>
            <a:pPr marL="0" indent="0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Survey work</a:t>
            </a:r>
          </a:p>
          <a:p>
            <a:pPr marL="0" indent="0"/>
            <a:endParaRPr lang="en-US" sz="18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PXL+SSD work has already begun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Single chip and 3-chip ladder done. Full PXL sector (photo) ready to go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SSD ladder preliminary survey done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IST preliminary work on prototype ladder about to begin at BNL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had an internal review on procedures/general scheme in May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A lot of detailed work in front of us, but expertise is building up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Manpower issue addressed but there are tasks available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975" t="8430" r="18056" b="8787"/>
          <a:stretch/>
        </p:blipFill>
        <p:spPr>
          <a:xfrm>
            <a:off x="1" y="3717032"/>
            <a:ext cx="4067944" cy="29523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501008"/>
            <a:ext cx="4352636" cy="31935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5085184"/>
            <a:ext cx="1800200" cy="176737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45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119" b="2119"/>
          <a:stretch>
            <a:fillRect/>
          </a:stretch>
        </p:blipFill>
        <p:spPr>
          <a:xfrm>
            <a:off x="107504" y="980728"/>
            <a:ext cx="8856984" cy="5134154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696744" cy="576064"/>
          </a:xfrm>
          <a:solidFill>
            <a:srgbClr val="FFF5E6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Sensor’s features for individual pixel coordinates identified</a:t>
            </a:r>
            <a:b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</a:b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	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 Need be programmable </a:t>
            </a:r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93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7" r="594"/>
          <a:stretch/>
        </p:blipFill>
        <p:spPr>
          <a:xfrm>
            <a:off x="-108520" y="0"/>
            <a:ext cx="5904656" cy="3929844"/>
          </a:xfrm>
        </p:spPr>
      </p:pic>
      <p:sp>
        <p:nvSpPr>
          <p:cNvPr id="5" name="TextBox 4"/>
          <p:cNvSpPr txBox="1"/>
          <p:nvPr/>
        </p:nvSpPr>
        <p:spPr>
          <a:xfrm>
            <a:off x="6438011" y="188640"/>
            <a:ext cx="656850" cy="461665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SSD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3" y="3861047"/>
            <a:ext cx="5724128" cy="298235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39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45313"/>
            <a:ext cx="8458200" cy="2808312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US" sz="20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0" indent="0"/>
            <a:endParaRPr lang="en-US" sz="2000" b="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Most work done by IPHC (Strasburg</a:t>
            </a:r>
            <a:r>
              <a:rPr lang="en-US" sz="1600" smtClean="0">
                <a:solidFill>
                  <a:srgbClr val="000090"/>
                </a:solidFill>
                <a:latin typeface="Comic Sans MS"/>
                <a:cs typeface="Comic Sans MS"/>
              </a:rPr>
              <a:t>) Collaborators</a:t>
            </a:r>
            <a:endParaRPr lang="en-US" sz="16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The have developed a Root program, DIGMAPS, for response studies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Analyzed CERN test-beam data with our sensors to fix parameters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are about to get their tune to use for our studies and compare with default “geometrical mean” approach. Then, build fast simulator with appropriate errors.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SSD exists, IST is relatively simple (but still not there yet)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people to actively pursue these tasks</a:t>
            </a:r>
          </a:p>
          <a:p>
            <a:pPr marL="705709" lvl="1" indent="-342900">
              <a:buFont typeface="Arial"/>
              <a:buChar char="•"/>
            </a:pPr>
            <a:endParaRPr lang="en-US" sz="20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10" name="Picture 9" descr="Simulation_besso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" t="8741" r="4768" b="3852"/>
          <a:stretch/>
        </p:blipFill>
        <p:spPr>
          <a:xfrm>
            <a:off x="3743137" y="3068960"/>
            <a:ext cx="5293359" cy="3744416"/>
          </a:xfrm>
          <a:prstGeom prst="rect">
            <a:avLst/>
          </a:prstGeom>
          <a:solidFill>
            <a:srgbClr val="FFF5E6"/>
          </a:solidFill>
          <a:ln>
            <a:solidFill>
              <a:srgbClr val="000090"/>
            </a:solidFill>
          </a:ln>
        </p:spPr>
      </p:pic>
      <p:pic>
        <p:nvPicPr>
          <p:cNvPr id="4" name="Picture 3" descr="phase1_run8_50k_sensor4.bmp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512" y="3861048"/>
            <a:ext cx="2304256" cy="273630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51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60648"/>
            <a:ext cx="8136904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Tracking (Physics?) with TPC+PXL prototype</a:t>
            </a:r>
            <a:r>
              <a:rPr lang="el-GR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?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n-US" sz="2000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000" dirty="0" smtClean="0"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BUR simulations done</a:t>
            </a:r>
            <a:r>
              <a:rPr lang="en-US" sz="16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and presented (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/Jonathan)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Simulations show (see next slide too) that there are physics opportunities but reality might be different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This connects to the bigger issue of Tracking and whether inside-out tracking is possible. Is CA useful ? We work in that direction.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This is vital work for the project. ANY help and idea is invaluable.</a:t>
            </a:r>
            <a:endParaRPr lang="en-US" sz="12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142835" lvl="2" indent="-342900">
              <a:buFont typeface="Arial"/>
              <a:buChar char="•"/>
            </a:pP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t="47244"/>
          <a:stretch/>
        </p:blipFill>
        <p:spPr>
          <a:xfrm>
            <a:off x="251520" y="3382818"/>
            <a:ext cx="8623300" cy="34706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70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240" y="249441"/>
            <a:ext cx="6707808" cy="621417"/>
          </a:xfrm>
          <a:solidFill>
            <a:srgbClr val="FFF5E6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BUR (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) results based on full simulations 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84" t="2301" r="5152" b="8101"/>
          <a:stretch/>
        </p:blipFill>
        <p:spPr>
          <a:xfrm>
            <a:off x="4860032" y="2924944"/>
            <a:ext cx="4104456" cy="3384376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3402632"/>
            <a:ext cx="4427984" cy="3410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6656" t="47244" r="51900" b="21707"/>
          <a:stretch/>
        </p:blipFill>
        <p:spPr>
          <a:xfrm>
            <a:off x="2915816" y="2235344"/>
            <a:ext cx="1411456" cy="1559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81245" t="47649" r="848" b="26042"/>
          <a:stretch/>
        </p:blipFill>
        <p:spPr>
          <a:xfrm>
            <a:off x="5364088" y="2420888"/>
            <a:ext cx="1178560" cy="132115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08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582811" y="1109673"/>
            <a:ext cx="5417962" cy="4991784"/>
            <a:chOff x="3403668" y="764360"/>
            <a:chExt cx="5417962" cy="4991784"/>
          </a:xfrm>
        </p:grpSpPr>
        <p:sp>
          <p:nvSpPr>
            <p:cNvPr id="8" name="TextBox 7"/>
            <p:cNvSpPr txBox="1"/>
            <p:nvPr/>
          </p:nvSpPr>
          <p:spPr>
            <a:xfrm>
              <a:off x="4364002" y="2273592"/>
              <a:ext cx="228109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StPixelFastSimMaker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15375" name="TextBox 15"/>
            <p:cNvSpPr txBox="1">
              <a:spLocks noChangeArrowheads="1"/>
            </p:cNvSpPr>
            <p:nvPr/>
          </p:nvSpPr>
          <p:spPr bwMode="auto">
            <a:xfrm>
              <a:off x="3403668" y="3302428"/>
              <a:ext cx="4022030" cy="369332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containing PIXEL and IST Hits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72377" y="764360"/>
              <a:ext cx="838691" cy="369332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GEANT</a:t>
              </a:r>
            </a:p>
          </p:txBody>
        </p:sp>
        <p:cxnSp>
          <p:nvCxnSpPr>
            <p:cNvPr id="15380" name="Straight Arrow Connector 39"/>
            <p:cNvCxnSpPr>
              <a:cxnSpLocks noChangeShapeType="1"/>
            </p:cNvCxnSpPr>
            <p:nvPr/>
          </p:nvCxnSpPr>
          <p:spPr bwMode="auto">
            <a:xfrm rot="5400000">
              <a:off x="5027181" y="1747952"/>
              <a:ext cx="953148" cy="158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5393" name="Down Arrow 70"/>
            <p:cNvSpPr>
              <a:spLocks noChangeArrowheads="1"/>
            </p:cNvSpPr>
            <p:nvPr/>
          </p:nvSpPr>
          <p:spPr bwMode="auto">
            <a:xfrm flipH="1">
              <a:off x="4465147" y="268884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Down Arrow 70"/>
            <p:cNvSpPr>
              <a:spLocks noChangeArrowheads="1"/>
            </p:cNvSpPr>
            <p:nvPr/>
          </p:nvSpPr>
          <p:spPr bwMode="auto">
            <a:xfrm flipH="1">
              <a:off x="6215287" y="268648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Down Arrow 70"/>
            <p:cNvSpPr>
              <a:spLocks noChangeArrowheads="1"/>
            </p:cNvSpPr>
            <p:nvPr/>
          </p:nvSpPr>
          <p:spPr bwMode="auto">
            <a:xfrm flipH="1">
              <a:off x="4467607" y="443908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Down Arrow 70"/>
            <p:cNvSpPr>
              <a:spLocks noChangeArrowheads="1"/>
            </p:cNvSpPr>
            <p:nvPr/>
          </p:nvSpPr>
          <p:spPr bwMode="auto">
            <a:xfrm flipH="1">
              <a:off x="6217747" y="443672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045135" y="3883232"/>
              <a:ext cx="881897" cy="369332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StiPixel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867313" y="3878512"/>
              <a:ext cx="659969" cy="369332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StiIst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087812" y="2081608"/>
              <a:ext cx="1733818" cy="707886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FF0000"/>
                  </a:solidFill>
                  <a:latin typeface="Calibri"/>
                </a:rPr>
                <a:t>Hit 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FF0000"/>
                  </a:solidFill>
                  <a:latin typeface="Calibri"/>
                </a:rPr>
                <a:t>reconstruction</a:t>
              </a:r>
              <a:endParaRPr lang="en-US" sz="2000" b="1" dirty="0">
                <a:solidFill>
                  <a:srgbClr val="FF0000"/>
                </a:solidFill>
                <a:latin typeface="Calibri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253821" y="3834701"/>
              <a:ext cx="1063312" cy="40011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4F81BD"/>
                  </a:solidFill>
                  <a:latin typeface="Calibri"/>
                </a:rPr>
                <a:t>Tracking</a:t>
              </a:r>
              <a:endParaRPr lang="en-US" sz="20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6" name="TextBox 15"/>
            <p:cNvSpPr txBox="1">
              <a:spLocks noChangeArrowheads="1"/>
            </p:cNvSpPr>
            <p:nvPr/>
          </p:nvSpPr>
          <p:spPr bwMode="auto">
            <a:xfrm>
              <a:off x="4087372" y="5109813"/>
              <a:ext cx="2755833" cy="64633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containing tracks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with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PIXEL and IST Hits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107504" y="431102"/>
            <a:ext cx="4104456" cy="345638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Offline chain</a:t>
            </a:r>
          </a:p>
          <a:p>
            <a:pPr marL="0" indent="0">
              <a:buNone/>
            </a:pPr>
            <a:endParaRPr lang="en-US" sz="1600" dirty="0" smtClean="0">
              <a:latin typeface="Comic Sans MS"/>
              <a:cs typeface="Comic Sans MS"/>
            </a:endParaRP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to establish working chain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Modify structures/makers to our needs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Closely tied to S&amp;C territory, one needs to be careful 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to stay informed on new strategies (e.g. no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minimc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need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We ‘ve gone through initial loops but far from being done (see 2 slides)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Expert help invaluable</a:t>
            </a:r>
            <a:endParaRPr lang="en-US" sz="12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142835" lvl="2" indent="-342900"/>
            <a:endParaRPr lang="en-US" sz="160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Brief overview of subsystem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Technical</a:t>
            </a:r>
            <a:r>
              <a:rPr lang="en-US" dirty="0" smtClean="0"/>
              <a:t> Progress since last review</a:t>
            </a:r>
          </a:p>
          <a:p>
            <a:r>
              <a:rPr lang="en-US" dirty="0" smtClean="0">
                <a:solidFill>
                  <a:srgbClr val="BFBFBF"/>
                </a:solidFill>
              </a:rPr>
              <a:t>Construction Plans</a:t>
            </a:r>
          </a:p>
          <a:p>
            <a:r>
              <a:rPr lang="en-US" dirty="0" smtClean="0"/>
              <a:t>Outstanding technical issues and plans</a:t>
            </a:r>
          </a:p>
          <a:p>
            <a:r>
              <a:rPr lang="en-US" dirty="0" smtClean="0"/>
              <a:t>Schedule </a:t>
            </a:r>
            <a:r>
              <a:rPr lang="en-US" dirty="0" smtClean="0">
                <a:solidFill>
                  <a:srgbClr val="BFBFBF"/>
                </a:solidFill>
              </a:rPr>
              <a:t>&amp; Cost</a:t>
            </a:r>
          </a:p>
          <a:p>
            <a:pPr lvl="1"/>
            <a:r>
              <a:rPr lang="en-US" dirty="0" smtClean="0">
                <a:solidFill>
                  <a:srgbClr val="BFBFBF"/>
                </a:solidFill>
              </a:rPr>
              <a:t>Cost to date and projection (from Sarah)</a:t>
            </a:r>
          </a:p>
          <a:p>
            <a:r>
              <a:rPr lang="en-US" dirty="0" smtClean="0"/>
              <a:t>Resources</a:t>
            </a:r>
          </a:p>
          <a:p>
            <a:pPr lvl="1"/>
            <a:r>
              <a:rPr lang="en-US" dirty="0" smtClean="0"/>
              <a:t>People, institutions and </a:t>
            </a:r>
          </a:p>
          <a:p>
            <a:r>
              <a:rPr lang="en-US" dirty="0" smtClean="0"/>
              <a:t>Risk assessment</a:t>
            </a:r>
            <a:r>
              <a:rPr lang="en-US" dirty="0" smtClean="0">
                <a:solidFill>
                  <a:srgbClr val="BFBFBF"/>
                </a:solidFill>
              </a:rPr>
              <a:t>; value engineering</a:t>
            </a:r>
          </a:p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26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7193" y="1003905"/>
            <a:ext cx="8627944" cy="5190170"/>
            <a:chOff x="58685" y="152400"/>
            <a:chExt cx="9084567" cy="5603744"/>
          </a:xfrm>
        </p:grpSpPr>
        <p:sp>
          <p:nvSpPr>
            <p:cNvPr id="38" name="Rounded Rectangle 37"/>
            <p:cNvSpPr/>
            <p:nvPr/>
          </p:nvSpPr>
          <p:spPr>
            <a:xfrm>
              <a:off x="58685" y="971244"/>
              <a:ext cx="2006754" cy="4552077"/>
            </a:xfrm>
            <a:prstGeom prst="roundRect">
              <a:avLst/>
            </a:prstGeom>
            <a:solidFill>
              <a:schemeClr val="bg1">
                <a:lumMod val="85000"/>
                <a:alpha val="2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24600" y="1941246"/>
              <a:ext cx="2281093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StPixelFastSimMaker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15375" name="TextBox 15"/>
            <p:cNvSpPr txBox="1">
              <a:spLocks noChangeArrowheads="1"/>
            </p:cNvSpPr>
            <p:nvPr/>
          </p:nvSpPr>
          <p:spPr bwMode="auto">
            <a:xfrm>
              <a:off x="3403668" y="3302428"/>
              <a:ext cx="4022030" cy="369332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containing PIXEL and IST Hits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72377" y="601912"/>
              <a:ext cx="838691" cy="369332"/>
            </a:xfrm>
            <a:prstGeom prst="rect">
              <a:avLst/>
            </a:prstGeom>
            <a:noFill/>
            <a:ln w="9525" cap="flat" cmpd="sng" algn="ctr">
              <a:noFill/>
              <a:prstDash val="dash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GEANT</a:t>
              </a:r>
            </a:p>
          </p:txBody>
        </p:sp>
        <p:cxnSp>
          <p:nvCxnSpPr>
            <p:cNvPr id="15380" name="Straight Arrow Connector 39"/>
            <p:cNvCxnSpPr>
              <a:cxnSpLocks noChangeShapeType="1"/>
            </p:cNvCxnSpPr>
            <p:nvPr/>
          </p:nvCxnSpPr>
          <p:spPr bwMode="auto">
            <a:xfrm rot="5400000">
              <a:off x="5099831" y="1514442"/>
              <a:ext cx="809436" cy="158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5393" name="Down Arrow 70"/>
            <p:cNvSpPr>
              <a:spLocks noChangeArrowheads="1"/>
            </p:cNvSpPr>
            <p:nvPr/>
          </p:nvSpPr>
          <p:spPr bwMode="auto">
            <a:xfrm flipH="1">
              <a:off x="4465147" y="2310578"/>
              <a:ext cx="152400" cy="91167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Down Arrow 70"/>
            <p:cNvSpPr>
              <a:spLocks noChangeArrowheads="1"/>
            </p:cNvSpPr>
            <p:nvPr/>
          </p:nvSpPr>
          <p:spPr bwMode="auto">
            <a:xfrm flipH="1">
              <a:off x="6215287" y="268648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Down Arrow 70"/>
            <p:cNvSpPr>
              <a:spLocks noChangeArrowheads="1"/>
            </p:cNvSpPr>
            <p:nvPr/>
          </p:nvSpPr>
          <p:spPr bwMode="auto">
            <a:xfrm flipH="1">
              <a:off x="4467607" y="443908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Down Arrow 70"/>
            <p:cNvSpPr>
              <a:spLocks noChangeArrowheads="1"/>
            </p:cNvSpPr>
            <p:nvPr/>
          </p:nvSpPr>
          <p:spPr bwMode="auto">
            <a:xfrm flipH="1">
              <a:off x="6217747" y="443672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045135" y="3883232"/>
              <a:ext cx="8818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StiPixel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867313" y="3878512"/>
              <a:ext cx="659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StiIst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983013" y="1435664"/>
              <a:ext cx="2160239" cy="40011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smtClean="0">
                  <a:solidFill>
                    <a:srgbClr val="FF0000"/>
                  </a:solidFill>
                  <a:latin typeface="Calibri"/>
                </a:rPr>
                <a:t>Hit  reconstruction</a:t>
              </a:r>
              <a:endParaRPr lang="en-US" b="1" dirty="0">
                <a:solidFill>
                  <a:srgbClr val="FF0000"/>
                </a:solidFill>
                <a:latin typeface="Calibri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604620" y="3790899"/>
              <a:ext cx="1063312" cy="400110"/>
            </a:xfrm>
            <a:prstGeom prst="rect">
              <a:avLst/>
            </a:prstGeom>
            <a:solidFill>
              <a:srgbClr val="EEECE1"/>
            </a:solidFill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smtClean="0">
                  <a:solidFill>
                    <a:srgbClr val="4F81BD"/>
                  </a:solidFill>
                  <a:latin typeface="Calibri"/>
                </a:rPr>
                <a:t>Tracking</a:t>
              </a:r>
              <a:endParaRPr lang="en-US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6" name="TextBox 15"/>
            <p:cNvSpPr txBox="1">
              <a:spLocks noChangeArrowheads="1"/>
            </p:cNvSpPr>
            <p:nvPr/>
          </p:nvSpPr>
          <p:spPr bwMode="auto">
            <a:xfrm>
              <a:off x="4087372" y="5109813"/>
              <a:ext cx="2755833" cy="64633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containing tracks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with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PIXEL and IST Hits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229600" y="2273592"/>
              <a:ext cx="2059165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StIstFastSimMaker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4399" y="1297818"/>
              <a:ext cx="1431815" cy="646331"/>
            </a:xfrm>
            <a:prstGeom prst="rect">
              <a:avLst/>
            </a:prstGeom>
            <a:noFill/>
            <a:ln w="9525" cap="flat" cmpd="sng" algn="ctr">
              <a:noFill/>
              <a:prstDash val="dash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StDaqMaker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/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 err="1" smtClean="0">
                  <a:solidFill>
                    <a:prstClr val="black"/>
                  </a:solidFill>
                  <a:latin typeface="Calibri"/>
                </a:rPr>
                <a:t>StDaqLib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/</a:t>
              </a:r>
              <a:endParaRPr lang="en-US" sz="18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0301" y="2809097"/>
              <a:ext cx="186575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 err="1" smtClean="0">
                  <a:solidFill>
                    <a:prstClr val="black"/>
                  </a:solidFill>
                  <a:latin typeface="Calibri"/>
                </a:rPr>
                <a:t>StPixelDaqMaker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/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685" y="3927034"/>
              <a:ext cx="2006754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StPixelRecoMaker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7398" y="4296366"/>
              <a:ext cx="1784826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StIstRecoMaker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2178050" y="3607347"/>
              <a:ext cx="1143900" cy="454708"/>
            </a:xfrm>
            <a:prstGeom prst="straightConnector1">
              <a:avLst/>
            </a:prstGeom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2163248" y="3730833"/>
              <a:ext cx="1210889" cy="708255"/>
            </a:xfrm>
            <a:prstGeom prst="straightConnector1">
              <a:avLst/>
            </a:prstGeom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Down Arrow 33"/>
            <p:cNvSpPr/>
            <p:nvPr/>
          </p:nvSpPr>
          <p:spPr>
            <a:xfrm>
              <a:off x="664484" y="2131138"/>
              <a:ext cx="484632" cy="49166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5" name="Down Arrow 34"/>
            <p:cNvSpPr/>
            <p:nvPr/>
          </p:nvSpPr>
          <p:spPr>
            <a:xfrm>
              <a:off x="694016" y="3342548"/>
              <a:ext cx="484632" cy="49166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9512" y="188640"/>
              <a:ext cx="2066717" cy="36933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smtClean="0">
                  <a:solidFill>
                    <a:prstClr val="black"/>
                  </a:solidFill>
                  <a:latin typeface="Calibri"/>
                </a:rPr>
                <a:t>REAL DATA STREAM</a:t>
              </a:r>
              <a:endParaRPr lang="en-US" sz="1800" b="1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3374136" y="152400"/>
              <a:ext cx="4051561" cy="2760205"/>
            </a:xfrm>
            <a:prstGeom prst="roundRect">
              <a:avLst/>
            </a:prstGeom>
            <a:solidFill>
              <a:schemeClr val="bg1">
                <a:lumMod val="85000"/>
                <a:alpha val="2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932444" y="152400"/>
              <a:ext cx="2816020" cy="36933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smtClean="0">
                  <a:solidFill>
                    <a:prstClr val="black"/>
                  </a:solidFill>
                  <a:latin typeface="Calibri"/>
                </a:rPr>
                <a:t>SIMULATION DATA STREAM</a:t>
              </a:r>
              <a:endParaRPr lang="en-US" sz="1800" b="1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9330" y="498710"/>
            <a:ext cx="8151389" cy="3226618"/>
            <a:chOff x="72569" y="232620"/>
            <a:chExt cx="9071431" cy="3530204"/>
          </a:xfrm>
        </p:grpSpPr>
        <p:sp>
          <p:nvSpPr>
            <p:cNvPr id="4" name="Rectangle 3"/>
            <p:cNvSpPr/>
            <p:nvPr/>
          </p:nvSpPr>
          <p:spPr>
            <a:xfrm>
              <a:off x="1063167" y="1055917"/>
              <a:ext cx="2093685" cy="9144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err="1" smtClean="0">
                  <a:solidFill>
                    <a:prstClr val="white"/>
                  </a:solidFill>
                  <a:latin typeface="Calibri"/>
                </a:rPr>
                <a:t>StEvent</a:t>
              </a:r>
              <a:endParaRPr lang="en-US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983008" y="2848424"/>
              <a:ext cx="2171704" cy="9144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err="1" smtClean="0">
                  <a:solidFill>
                    <a:prstClr val="white"/>
                  </a:solidFill>
                  <a:latin typeface="Calibri"/>
                </a:rPr>
                <a:t>StRndHitCollection</a:t>
              </a:r>
              <a:endParaRPr lang="en-US" sz="200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2569" y="2848424"/>
              <a:ext cx="1801581" cy="9144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err="1" smtClean="0">
                  <a:solidFill>
                    <a:prstClr val="white"/>
                  </a:solidFill>
                  <a:latin typeface="Calibri"/>
                </a:rPr>
                <a:t>StRndHit</a:t>
              </a:r>
              <a:endParaRPr lang="en-US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Down Arrow 7"/>
            <p:cNvSpPr/>
            <p:nvPr/>
          </p:nvSpPr>
          <p:spPr>
            <a:xfrm>
              <a:off x="1795121" y="2177140"/>
              <a:ext cx="484632" cy="507350"/>
            </a:xfrm>
            <a:prstGeom prst="downArrow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052455" y="1055917"/>
              <a:ext cx="2093685" cy="914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err="1" smtClean="0">
                  <a:solidFill>
                    <a:prstClr val="white"/>
                  </a:solidFill>
                  <a:latin typeface="Calibri"/>
                </a:rPr>
                <a:t>StEvent</a:t>
              </a:r>
              <a:endParaRPr lang="en-US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972296" y="2848424"/>
              <a:ext cx="2171704" cy="914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err="1" smtClean="0">
                  <a:solidFill>
                    <a:prstClr val="white"/>
                  </a:solidFill>
                  <a:latin typeface="Calibri"/>
                </a:rPr>
                <a:t>StHftHitCollection</a:t>
              </a:r>
              <a:endParaRPr lang="en-US" sz="2000" b="1" baseline="30000" dirty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61857" y="2848424"/>
              <a:ext cx="1801581" cy="914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err="1" smtClean="0">
                  <a:solidFill>
                    <a:prstClr val="white"/>
                  </a:solidFill>
                  <a:latin typeface="Calibri"/>
                </a:rPr>
                <a:t>StHftHit</a:t>
              </a:r>
              <a:endParaRPr lang="en-US" b="1" baseline="30000" dirty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6784409" y="2177140"/>
              <a:ext cx="484632" cy="507350"/>
            </a:xfrm>
            <a:prstGeom prst="downArrow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Striped Right Arrow 12"/>
            <p:cNvSpPr/>
            <p:nvPr/>
          </p:nvSpPr>
          <p:spPr>
            <a:xfrm>
              <a:off x="4260641" y="1934824"/>
              <a:ext cx="978408" cy="484632"/>
            </a:xfrm>
            <a:prstGeom prst="striped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64833" y="232620"/>
              <a:ext cx="2179821" cy="437756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dirty="0" smtClean="0">
                  <a:solidFill>
                    <a:prstClr val="black"/>
                  </a:solidFill>
                  <a:latin typeface="Calibri"/>
                </a:rPr>
                <a:t>Actual structures</a:t>
              </a:r>
              <a:endParaRPr lang="en-US" sz="20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73859" y="232620"/>
              <a:ext cx="2547757" cy="437756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dirty="0" smtClean="0">
                  <a:solidFill>
                    <a:prstClr val="black"/>
                  </a:solidFill>
                  <a:latin typeface="Calibri"/>
                </a:rPr>
                <a:t>Proposed structures</a:t>
              </a:r>
              <a:endParaRPr lang="en-US" sz="20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57803" y="4106702"/>
            <a:ext cx="9071431" cy="2335481"/>
          </a:xfrm>
        </p:spPr>
        <p:txBody>
          <a:bodyPr>
            <a:noAutofit/>
          </a:bodyPr>
          <a:lstStyle/>
          <a:p>
            <a:r>
              <a:rPr lang="en-US" sz="2400" dirty="0" smtClean="0"/>
              <a:t>A unique </a:t>
            </a:r>
            <a:r>
              <a:rPr lang="en-US" sz="2400" b="1" dirty="0" smtClean="0"/>
              <a:t>PIXEL</a:t>
            </a:r>
            <a:r>
              <a:rPr lang="en-US" sz="2400" dirty="0"/>
              <a:t>/</a:t>
            </a:r>
            <a:r>
              <a:rPr lang="en-US" sz="2400" b="1" dirty="0" smtClean="0"/>
              <a:t>IST </a:t>
            </a:r>
            <a:r>
              <a:rPr lang="en-US" sz="2400" dirty="0" smtClean="0"/>
              <a:t>hit structure and hit collection</a:t>
            </a:r>
          </a:p>
          <a:p>
            <a:r>
              <a:rPr lang="en-US" sz="2400" dirty="0" smtClean="0"/>
              <a:t>No sub collection (</a:t>
            </a:r>
            <a:r>
              <a:rPr lang="en-US" sz="2400" dirty="0" err="1" smtClean="0"/>
              <a:t>LayerHitCollection</a:t>
            </a:r>
            <a:r>
              <a:rPr lang="en-US" sz="2400" dirty="0" smtClean="0"/>
              <a:t>, </a:t>
            </a:r>
            <a:r>
              <a:rPr lang="en-US" sz="2400" dirty="0" err="1" smtClean="0"/>
              <a:t>SectorHitCollection</a:t>
            </a:r>
            <a:r>
              <a:rPr lang="en-US" sz="2400" dirty="0" smtClean="0"/>
              <a:t>) because it is redundant :</a:t>
            </a:r>
          </a:p>
          <a:p>
            <a:pPr lvl="1"/>
            <a:r>
              <a:rPr lang="en-US" sz="2400" dirty="0" smtClean="0"/>
              <a:t>Make the hits collection </a:t>
            </a:r>
            <a:r>
              <a:rPr lang="en-US" sz="2400" b="1" i="1" dirty="0" err="1" smtClean="0"/>
              <a:t>isSortable</a:t>
            </a:r>
            <a:r>
              <a:rPr lang="en-US" sz="2400" b="1" i="1" dirty="0" smtClean="0"/>
              <a:t>()</a:t>
            </a:r>
            <a:r>
              <a:rPr lang="en-US" sz="2400" i="1" dirty="0" smtClean="0"/>
              <a:t> </a:t>
            </a:r>
            <a:r>
              <a:rPr lang="en-US" sz="2400" dirty="0" smtClean="0"/>
              <a:t>to retrieve the hits the way we want. </a:t>
            </a:r>
          </a:p>
          <a:p>
            <a:pPr lvl="1">
              <a:buNone/>
            </a:pP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49115"/>
            <a:ext cx="7416824" cy="2520280"/>
          </a:xfrm>
        </p:spPr>
        <p:txBody>
          <a:bodyPr/>
          <a:lstStyle/>
          <a:p>
            <a:pPr marL="0" indent="0"/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Numbering convention for detector elements</a:t>
            </a:r>
          </a:p>
          <a:p>
            <a:pPr marL="0" indent="0">
              <a:buNone/>
            </a:pP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have defined and documented the scheme for all HFT elements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Complies with STAR conventions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IST example is shown below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515" y="6390157"/>
            <a:ext cx="8314726" cy="338554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http://</a:t>
            </a:r>
            <a:r>
              <a:rPr lang="en-US" sz="1600" dirty="0" err="1"/>
              <a:t>drupal.star.bnl.gov</a:t>
            </a:r>
            <a:r>
              <a:rPr lang="en-US" sz="1600" dirty="0"/>
              <a:t>/STAR/event/2012/03/09/</a:t>
            </a:r>
            <a:r>
              <a:rPr lang="en-US" sz="1600" dirty="0" err="1"/>
              <a:t>hft</a:t>
            </a:r>
            <a:r>
              <a:rPr lang="en-US" sz="1600" dirty="0"/>
              <a:t>-software/hft-numbering-schemedoc-10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850" y="2172940"/>
            <a:ext cx="5720454" cy="428039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73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244408" y="6400800"/>
            <a:ext cx="518592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z="1600" smtClean="0">
                <a:solidFill>
                  <a:srgbClr val="000090"/>
                </a:solidFill>
                <a:latin typeface="Comic Sans MS"/>
                <a:cs typeface="Comic Sans MS"/>
              </a:rPr>
              <a:pPr>
                <a:defRPr/>
              </a:pPr>
              <a:t>23</a:t>
            </a:fld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60648"/>
            <a:ext cx="2645296" cy="504056"/>
          </a:xfrm>
          <a:solidFill>
            <a:srgbClr val="FFFFFF"/>
          </a:solidFill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Miscellaneous </a:t>
            </a:r>
            <a:endParaRPr lang="en-US" sz="28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environment (UPC e</a:t>
            </a:r>
            <a:r>
              <a:rPr lang="en-US" sz="1800" b="0" baseline="300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background,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Pileup mechanism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We did improve our understanding and way of generating this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still need to put all this to work with STAR’s official pileup scheme</a:t>
            </a:r>
          </a:p>
          <a:p>
            <a:pPr marL="362809" lvl="1" indent="0"/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finders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Important evaluation work goes on now</a:t>
            </a:r>
            <a:endParaRPr lang="en-US" sz="15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Web Docs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Jonathan and I are organizing better our Off-Drupal personal doc areas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Jerome provided an </a:t>
            </a:r>
            <a:r>
              <a:rPr lang="en-US" sz="15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afs</a:t>
            </a: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area for Off-Drupal (really public) access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Drupal pages need rework from scratch</a:t>
            </a:r>
            <a:endParaRPr lang="en-US" sz="15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3898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244408" y="6400800"/>
            <a:ext cx="518592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z="1600" smtClean="0">
                <a:solidFill>
                  <a:srgbClr val="000090"/>
                </a:solidFill>
                <a:latin typeface="Comic Sans MS"/>
                <a:cs typeface="Comic Sans MS"/>
              </a:rPr>
              <a:pPr>
                <a:defRPr/>
              </a:pPr>
              <a:t>24</a:t>
            </a:fld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60648"/>
            <a:ext cx="2645296" cy="504056"/>
          </a:xfrm>
          <a:solidFill>
            <a:srgbClr val="FFFFFF"/>
          </a:solidFill>
        </p:spPr>
        <p:txBody>
          <a:bodyPr/>
          <a:lstStyle/>
          <a:p>
            <a:pPr algn="l"/>
            <a:r>
              <a:rPr lang="en-US" sz="2800" dirty="0" smtClean="0">
                <a:solidFill>
                  <a:srgbClr val="FF0000"/>
                </a:solidFill>
                <a:latin typeface="Comic Sans MS"/>
                <a:cs typeface="Comic Sans MS"/>
              </a:rPr>
              <a:t>Still to do</a:t>
            </a:r>
            <a:r>
              <a:rPr lang="en-US" sz="2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endParaRPr lang="en-US" sz="28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2272" y="1412776"/>
            <a:ext cx="8458200" cy="4824535"/>
          </a:xfrm>
        </p:spPr>
        <p:txBody>
          <a:bodyPr/>
          <a:lstStyle/>
          <a:p>
            <a:pPr marL="362809" lvl="1" indent="0"/>
            <a:r>
              <a:rPr lang="en-US" sz="1800" i="1" dirty="0" smtClean="0">
                <a:solidFill>
                  <a:schemeClr val="tx1"/>
                </a:solidFill>
                <a:latin typeface="Comic Sans MS"/>
                <a:cs typeface="Comic Sans MS"/>
              </a:rPr>
              <a:t>Besides things I have already mentioned above</a:t>
            </a:r>
          </a:p>
          <a:p>
            <a:pPr marL="705709" lvl="1" indent="-342900">
              <a:buFont typeface="Arial"/>
              <a:buChar char="•"/>
            </a:pP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Raw data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unpackers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/Cluster-Hit finders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 STV tracker, VMC environment</a:t>
            </a:r>
          </a:p>
          <a:p>
            <a:pPr marL="362809" lvl="1" indent="0"/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FF6600"/>
                </a:solidFill>
                <a:latin typeface="Comic Sans MS"/>
                <a:cs typeface="Comic Sans MS"/>
              </a:rPr>
              <a:t>‘Online’ data format/slow controls/online QA/</a:t>
            </a:r>
            <a:r>
              <a:rPr lang="en-US" sz="1800" dirty="0" err="1">
                <a:solidFill>
                  <a:srgbClr val="FF6600"/>
                </a:solidFill>
                <a:latin typeface="Comic Sans MS"/>
                <a:cs typeface="Comic Sans MS"/>
              </a:rPr>
              <a:t>Db</a:t>
            </a:r>
            <a:r>
              <a:rPr lang="en-US" sz="1800" dirty="0">
                <a:solidFill>
                  <a:srgbClr val="FF6600"/>
                </a:solidFill>
                <a:latin typeface="Comic Sans MS"/>
                <a:cs typeface="Comic Sans MS"/>
              </a:rPr>
              <a:t> </a:t>
            </a:r>
            <a:r>
              <a:rPr lang="en-US" sz="1800" dirty="0" smtClean="0">
                <a:solidFill>
                  <a:srgbClr val="FF6600"/>
                </a:solidFill>
                <a:latin typeface="Comic Sans MS"/>
                <a:cs typeface="Comic Sans MS"/>
              </a:rPr>
              <a:t>considerations</a:t>
            </a:r>
          </a:p>
          <a:p>
            <a:pPr marL="705709" lvl="1" indent="-342900">
              <a:buFont typeface="Arial"/>
              <a:buChar char="•"/>
            </a:pPr>
            <a:endParaRPr lang="en-US" sz="1800" b="1" dirty="0">
              <a:solidFill>
                <a:srgbClr val="FF66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b="1" dirty="0" smtClean="0">
              <a:solidFill>
                <a:srgbClr val="FF66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Make sure we are ready when data starts flowing</a:t>
            </a:r>
            <a:endParaRPr lang="en-US" sz="1800" b="1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362809" lvl="1" indent="0"/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00737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037"/>
          <a:stretch/>
        </p:blipFill>
        <p:spPr>
          <a:xfrm>
            <a:off x="1403648" y="25400"/>
            <a:ext cx="7295852" cy="6794500"/>
          </a:xfrm>
          <a:prstGeom prst="rect">
            <a:avLst/>
          </a:prstGeom>
          <a:solidFill>
            <a:srgbClr val="FFF5E6"/>
          </a:solidFill>
          <a:ln>
            <a:solidFill>
              <a:srgbClr val="00009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495976" y="713016"/>
            <a:ext cx="741682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noFill/>
                <a:effectLst/>
              </a:rPr>
              <a:t>NEEDS</a:t>
            </a:r>
          </a:p>
          <a:p>
            <a:pPr algn="ctr"/>
            <a:r>
              <a:rPr lang="en-US" sz="13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noFill/>
                <a:effectLst/>
              </a:rPr>
              <a:t>UPDATE</a:t>
            </a:r>
            <a:endParaRPr lang="en-US" sz="13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1076" y="-5030"/>
            <a:ext cx="619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UIC</a:t>
            </a:r>
            <a:endParaRPr lang="en-US" sz="1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1340768"/>
            <a:ext cx="602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77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32794"/>
            <a:ext cx="6705600" cy="603918"/>
          </a:xfrm>
        </p:spPr>
        <p:txBody>
          <a:bodyPr/>
          <a:lstStyle/>
          <a:p>
            <a:pPr algn="l"/>
            <a:r>
              <a:rPr lang="en-US" sz="2800" b="0" dirty="0" smtClean="0"/>
              <a:t>Summary</a:t>
            </a:r>
            <a:endParaRPr lang="en-US" sz="2800" b="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2272" y="1556792"/>
            <a:ext cx="8458200" cy="4680519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…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78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Charge for Review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82" y="1398699"/>
            <a:ext cx="7397548" cy="4495387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21570000"/>
            </a:camera>
            <a:lightRig rig="threePt" dir="t"/>
          </a:scene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16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Overview </a:t>
            </a:r>
            <a:r>
              <a:rPr lang="en-US" sz="3600" dirty="0"/>
              <a:t>of </a:t>
            </a:r>
            <a:r>
              <a:rPr lang="en-US" sz="3600" dirty="0" smtClean="0"/>
              <a:t>subsystem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8169"/>
            <a:ext cx="8229600" cy="47800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WBS 1.6 (Software) is the sum of Online and Offline software modules</a:t>
            </a:r>
          </a:p>
          <a:p>
            <a:r>
              <a:rPr lang="en-US" sz="2000" dirty="0" smtClean="0"/>
              <a:t>The Online software is a sub-detector deliverable and contains Slow controls, online monitoring </a:t>
            </a:r>
            <a:r>
              <a:rPr lang="en-US" sz="2000" dirty="0" err="1" smtClean="0"/>
              <a:t>etc</a:t>
            </a:r>
            <a:endParaRPr lang="en-US" sz="2000" dirty="0" smtClean="0"/>
          </a:p>
          <a:p>
            <a:r>
              <a:rPr lang="en-US" sz="2000" dirty="0" smtClean="0"/>
              <a:t>The Offline software is responsible for the event reconstruction starting from raw data all the way to particle quantities. It includes tasks like alignment, hit/track/vertex finding </a:t>
            </a:r>
            <a:r>
              <a:rPr lang="en-US" sz="2000" dirty="0" err="1" smtClean="0"/>
              <a:t>etc</a:t>
            </a:r>
            <a:endParaRPr lang="en-US" sz="2000" dirty="0" smtClean="0"/>
          </a:p>
          <a:p>
            <a:r>
              <a:rPr lang="en-US" sz="2000" dirty="0" smtClean="0"/>
              <a:t>WBS 1.6 is divided into two parts. Part one (On-scope) contains all the essential tasks for the successful operation of the detector (Calibrations </a:t>
            </a:r>
            <a:r>
              <a:rPr lang="en-US" sz="2000" dirty="0" err="1" smtClean="0"/>
              <a:t>etc</a:t>
            </a:r>
            <a:r>
              <a:rPr lang="en-US" sz="2000" dirty="0" smtClean="0"/>
              <a:t>). Part two contains all the rest</a:t>
            </a:r>
          </a:p>
          <a:p>
            <a:r>
              <a:rPr lang="en-US" sz="2000" dirty="0" smtClean="0"/>
              <a:t>Subsystem meets weekly to plan work and get updates</a:t>
            </a:r>
          </a:p>
          <a:p>
            <a:r>
              <a:rPr lang="en-US" sz="2000" dirty="0" smtClean="0"/>
              <a:t>Subsystem is an integral part of STAR’s S&amp;C environment, interacting very closely with it on a regular basis. </a:t>
            </a: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984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1"/>
          <p:cNvSpPr txBox="1">
            <a:spLocks/>
          </p:cNvSpPr>
          <p:nvPr/>
        </p:nvSpPr>
        <p:spPr bwMode="auto">
          <a:xfrm>
            <a:off x="394974" y="176545"/>
            <a:ext cx="8543408" cy="504056"/>
          </a:xfrm>
          <a:prstGeom prst="rect">
            <a:avLst/>
          </a:prstGeom>
          <a:solidFill>
            <a:srgbClr val="FFF5E6"/>
          </a:solidFill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5pPr>
            <a:lvl6pPr marL="45710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6pPr>
            <a:lvl7pPr marL="91421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7pPr>
            <a:lvl8pPr marL="137131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8pPr>
            <a:lvl9pPr marL="1828421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9pPr>
          </a:lstStyle>
          <a:p>
            <a:r>
              <a:rPr lang="en-US" sz="2800" dirty="0" smtClean="0"/>
              <a:t>General Flowchart of </a:t>
            </a:r>
            <a:r>
              <a:rPr lang="en-US" sz="2800" dirty="0" smtClean="0"/>
              <a:t>Offline Software </a:t>
            </a:r>
            <a:r>
              <a:rPr lang="en-US" sz="2800" dirty="0" smtClean="0"/>
              <a:t>Tasks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46715" y="2223511"/>
            <a:ext cx="1458206" cy="369332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  <a:latin typeface="Comic Sans MS"/>
                <a:cs typeface="Comic Sans MS"/>
              </a:rPr>
              <a:t>G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eometry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6658" y="2223511"/>
            <a:ext cx="1567397" cy="369332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Calibrate</a:t>
            </a:r>
            <a:endParaRPr lang="en-US" sz="1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4780" y="1650615"/>
            <a:ext cx="2516085" cy="369332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Read (Make)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RawData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cxnSp>
        <p:nvCxnSpPr>
          <p:cNvPr id="51" name="Straight Connector 50"/>
          <p:cNvCxnSpPr>
            <a:stCxn id="31" idx="0"/>
            <a:endCxn id="78" idx="2"/>
          </p:cNvCxnSpPr>
          <p:nvPr/>
        </p:nvCxnSpPr>
        <p:spPr bwMode="auto">
          <a:xfrm flipH="1" flipV="1">
            <a:off x="4011741" y="3249920"/>
            <a:ext cx="4846" cy="3167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3603458" y="4997822"/>
            <a:ext cx="797484" cy="369332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DSTs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86004" y="3566629"/>
            <a:ext cx="1661166" cy="369332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All Detectors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/>
          <p:nvPr/>
        </p:nvCxnSpPr>
        <p:spPr bwMode="auto">
          <a:xfrm>
            <a:off x="4444542" y="4236350"/>
            <a:ext cx="121264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5291554" y="1830538"/>
            <a:ext cx="36563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arrow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 flipV="1">
            <a:off x="5657191" y="1821252"/>
            <a:ext cx="0" cy="241509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42" name="Group 41"/>
          <p:cNvGrpSpPr/>
          <p:nvPr/>
        </p:nvGrpSpPr>
        <p:grpSpPr>
          <a:xfrm>
            <a:off x="3596610" y="3987849"/>
            <a:ext cx="824946" cy="507663"/>
            <a:chOff x="6588224" y="2708920"/>
            <a:chExt cx="720080" cy="432048"/>
          </a:xfrm>
        </p:grpSpPr>
        <p:sp>
          <p:nvSpPr>
            <p:cNvPr id="40" name="Diamond 39"/>
            <p:cNvSpPr/>
            <p:nvPr/>
          </p:nvSpPr>
          <p:spPr bwMode="auto">
            <a:xfrm>
              <a:off x="6588224" y="2708920"/>
              <a:ext cx="720080" cy="432048"/>
            </a:xfrm>
            <a:prstGeom prst="diamond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660232" y="2755528"/>
              <a:ext cx="624102" cy="3069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+mn-lt"/>
                </a:rPr>
                <a:t>Done</a:t>
              </a:r>
              <a:endParaRPr lang="en-US" sz="1600" dirty="0">
                <a:latin typeface="+mn-lt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4702299" y="4314691"/>
            <a:ext cx="390154" cy="361642"/>
          </a:xfrm>
          <a:prstGeom prst="rect">
            <a:avLst/>
          </a:prstGeom>
          <a:solidFill>
            <a:srgbClr val="AAF4FF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N</a:t>
            </a:r>
            <a:endParaRPr lang="en-US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557220" y="4497453"/>
            <a:ext cx="342220" cy="361642"/>
          </a:xfrm>
          <a:prstGeom prst="rect">
            <a:avLst/>
          </a:prstGeom>
          <a:solidFill>
            <a:srgbClr val="AAF4FF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+mn-lt"/>
              </a:rPr>
              <a:t>Y</a:t>
            </a:r>
          </a:p>
        </p:txBody>
      </p:sp>
      <p:cxnSp>
        <p:nvCxnSpPr>
          <p:cNvPr id="72" name="Straight Connector 71"/>
          <p:cNvCxnSpPr/>
          <p:nvPr/>
        </p:nvCxnSpPr>
        <p:spPr bwMode="auto">
          <a:xfrm flipH="1">
            <a:off x="4144098" y="4862665"/>
            <a:ext cx="1319914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78" name="TextBox 77"/>
          <p:cNvSpPr txBox="1"/>
          <p:nvPr/>
        </p:nvSpPr>
        <p:spPr>
          <a:xfrm>
            <a:off x="2658262" y="2880588"/>
            <a:ext cx="2706958" cy="369332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Hits/Tracks/Vertices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*</a:t>
            </a:r>
            <a:endParaRPr lang="en-US" sz="1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79" name="Straight Connector 78"/>
          <p:cNvCxnSpPr>
            <a:stCxn id="78" idx="0"/>
            <a:endCxn id="8" idx="2"/>
          </p:cNvCxnSpPr>
          <p:nvPr/>
        </p:nvCxnSpPr>
        <p:spPr bwMode="auto">
          <a:xfrm flipV="1">
            <a:off x="4011741" y="2592843"/>
            <a:ext cx="8616" cy="28774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82" name="Straight Connector 81"/>
          <p:cNvCxnSpPr/>
          <p:nvPr/>
        </p:nvCxnSpPr>
        <p:spPr bwMode="auto">
          <a:xfrm flipV="1">
            <a:off x="4002200" y="5367154"/>
            <a:ext cx="4396" cy="27380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88" name="Straight Connector 87"/>
          <p:cNvCxnSpPr>
            <a:stCxn id="8" idx="1"/>
            <a:endCxn id="7" idx="3"/>
          </p:cNvCxnSpPr>
          <p:nvPr/>
        </p:nvCxnSpPr>
        <p:spPr bwMode="auto">
          <a:xfrm flipH="1">
            <a:off x="2004921" y="2408177"/>
            <a:ext cx="123173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97" name="Straight Connector 96"/>
          <p:cNvCxnSpPr>
            <a:stCxn id="11" idx="0"/>
            <a:endCxn id="40" idx="2"/>
          </p:cNvCxnSpPr>
          <p:nvPr/>
        </p:nvCxnSpPr>
        <p:spPr bwMode="auto">
          <a:xfrm flipV="1">
            <a:off x="4002200" y="4495512"/>
            <a:ext cx="6883" cy="50231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99" name="TextBox 98"/>
          <p:cNvSpPr txBox="1"/>
          <p:nvPr/>
        </p:nvSpPr>
        <p:spPr>
          <a:xfrm>
            <a:off x="3073334" y="1109044"/>
            <a:ext cx="2036497" cy="369332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ForEachData</a:t>
            </a:r>
            <a:r>
              <a:rPr lang="en-US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Set</a:t>
            </a:r>
            <a:endParaRPr lang="en-US" sz="18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238737" y="5623519"/>
            <a:ext cx="2563132" cy="369332"/>
          </a:xfrm>
          <a:prstGeom prst="rect">
            <a:avLst/>
          </a:prstGeom>
          <a:solidFill>
            <a:srgbClr val="FFF5E6"/>
          </a:solidFill>
          <a:ln w="1905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*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VMC,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STV, CA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ready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33629" y="1109044"/>
            <a:ext cx="2055170" cy="33855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SIMULATION STREAM</a:t>
            </a:r>
            <a:endParaRPr lang="en-US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64947" y="1109044"/>
            <a:ext cx="1428496" cy="3385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DATA STREAM</a:t>
            </a:r>
            <a:endParaRPr lang="en-US" sz="1600" b="1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6" name="Straight Connector 45"/>
          <p:cNvCxnSpPr/>
          <p:nvPr/>
        </p:nvCxnSpPr>
        <p:spPr bwMode="auto">
          <a:xfrm flipV="1">
            <a:off x="4009085" y="1478376"/>
            <a:ext cx="2" cy="17223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8" name="Straight Connector 47"/>
          <p:cNvCxnSpPr/>
          <p:nvPr/>
        </p:nvCxnSpPr>
        <p:spPr bwMode="auto">
          <a:xfrm flipV="1">
            <a:off x="4009083" y="2043491"/>
            <a:ext cx="2" cy="1800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>
            <a:off x="1276198" y="1447598"/>
            <a:ext cx="0" cy="69852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54" name="Straight Connector 53"/>
          <p:cNvCxnSpPr>
            <a:stCxn id="99" idx="1"/>
          </p:cNvCxnSpPr>
          <p:nvPr/>
        </p:nvCxnSpPr>
        <p:spPr bwMode="auto">
          <a:xfrm flipH="1" flipV="1">
            <a:off x="2688800" y="1290622"/>
            <a:ext cx="384534" cy="30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>
            <a:off x="5109831" y="1288601"/>
            <a:ext cx="455116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3445923" y="5640960"/>
            <a:ext cx="1092848" cy="369332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Analysis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3987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347864" y="0"/>
            <a:ext cx="4248472" cy="476672"/>
          </a:xfrm>
          <a:solidFill>
            <a:srgbClr val="FDEADA"/>
          </a:solidFill>
        </p:spPr>
        <p:txBody>
          <a:bodyPr/>
          <a:lstStyle/>
          <a:p>
            <a:r>
              <a:rPr lang="en-US" sz="2000" dirty="0" smtClean="0">
                <a:solidFill>
                  <a:srgbClr val="0000FF"/>
                </a:solidFill>
              </a:rPr>
              <a:t>Task Overview and FTE needs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5224" y="620688"/>
            <a:ext cx="766416" cy="5688632"/>
            <a:chOff x="565224" y="240903"/>
            <a:chExt cx="766416" cy="6068417"/>
          </a:xfrm>
        </p:grpSpPr>
        <p:sp>
          <p:nvSpPr>
            <p:cNvPr id="3" name="TextBox 2"/>
            <p:cNvSpPr txBox="1"/>
            <p:nvPr/>
          </p:nvSpPr>
          <p:spPr>
            <a:xfrm>
              <a:off x="827584" y="764704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19076" y="1277546"/>
              <a:ext cx="441146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14884" y="2878336"/>
              <a:ext cx="295642" cy="361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3933056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1.1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5224" y="240903"/>
              <a:ext cx="659155" cy="328325"/>
            </a:xfrm>
            <a:prstGeom prst="rect">
              <a:avLst/>
            </a:prstGeom>
            <a:solidFill>
              <a:srgbClr val="FFF5E6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FTEY 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4884" y="1535584"/>
              <a:ext cx="441146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18486" y="1794302"/>
              <a:ext cx="441146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0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5576" y="2056934"/>
              <a:ext cx="338554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5576" y="474663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0.8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5576" y="582675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Left Brace 13"/>
            <p:cNvSpPr/>
            <p:nvPr/>
          </p:nvSpPr>
          <p:spPr bwMode="auto">
            <a:xfrm>
              <a:off x="1115616" y="5733256"/>
              <a:ext cx="216024" cy="576064"/>
            </a:xfrm>
            <a:prstGeom prst="leftBrac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40549" y="6309320"/>
            <a:ext cx="1057902" cy="338554"/>
          </a:xfrm>
          <a:prstGeom prst="rect">
            <a:avLst/>
          </a:prstGeom>
          <a:solidFill>
            <a:srgbClr val="FDEADA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Total= 8.3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563888" y="1124744"/>
            <a:ext cx="5400600" cy="4824536"/>
          </a:xfrm>
        </p:spPr>
        <p:txBody>
          <a:bodyPr>
            <a:noAutofit/>
          </a:bodyPr>
          <a:lstStyle/>
          <a:p>
            <a:r>
              <a:rPr lang="en-US" sz="2000" b="0" dirty="0" smtClean="0">
                <a:solidFill>
                  <a:srgbClr val="000090"/>
                </a:solidFill>
              </a:rPr>
              <a:t>List is for </a:t>
            </a:r>
            <a:r>
              <a:rPr lang="en-US" sz="2000" i="1" dirty="0" smtClean="0">
                <a:solidFill>
                  <a:srgbClr val="000090"/>
                </a:solidFill>
              </a:rPr>
              <a:t>Offline</a:t>
            </a:r>
            <a:r>
              <a:rPr lang="en-US" sz="2000" b="0" dirty="0" smtClean="0">
                <a:solidFill>
                  <a:srgbClr val="000090"/>
                </a:solidFill>
              </a:rPr>
              <a:t> tasks only</a:t>
            </a:r>
          </a:p>
          <a:p>
            <a:endParaRPr lang="en-US" sz="2000" b="0" dirty="0" smtClean="0">
              <a:solidFill>
                <a:srgbClr val="000090"/>
              </a:solidFill>
            </a:endParaRPr>
          </a:p>
          <a:p>
            <a:r>
              <a:rPr lang="en-US" sz="2000" b="0" dirty="0" smtClean="0">
                <a:solidFill>
                  <a:srgbClr val="000090"/>
                </a:solidFill>
              </a:rPr>
              <a:t>FTE estimates </a:t>
            </a:r>
            <a:r>
              <a:rPr lang="en-US" sz="2000" b="0" i="1" dirty="0" smtClean="0">
                <a:solidFill>
                  <a:srgbClr val="000090"/>
                </a:solidFill>
              </a:rPr>
              <a:t>do not </a:t>
            </a:r>
            <a:r>
              <a:rPr lang="en-US" sz="2000" b="0" dirty="0" smtClean="0">
                <a:solidFill>
                  <a:srgbClr val="000090"/>
                </a:solidFill>
              </a:rPr>
              <a:t>include BNL-core group contributed effort in tracking/vertex-</a:t>
            </a:r>
            <a:r>
              <a:rPr lang="en-US" sz="2000" b="0" dirty="0" err="1" smtClean="0">
                <a:solidFill>
                  <a:srgbClr val="000090"/>
                </a:solidFill>
              </a:rPr>
              <a:t>ing</a:t>
            </a:r>
            <a:r>
              <a:rPr lang="en-US" sz="2000" b="0" dirty="0" smtClean="0">
                <a:solidFill>
                  <a:srgbClr val="000090"/>
                </a:solidFill>
              </a:rPr>
              <a:t>/calibrations etc.</a:t>
            </a:r>
          </a:p>
          <a:p>
            <a:endParaRPr lang="en-US" sz="2000" b="0" dirty="0" smtClean="0">
              <a:solidFill>
                <a:srgbClr val="000090"/>
              </a:solidFill>
            </a:endParaRPr>
          </a:p>
          <a:p>
            <a:r>
              <a:rPr lang="en-US" sz="2000" b="0" dirty="0" smtClean="0">
                <a:solidFill>
                  <a:srgbClr val="000090"/>
                </a:solidFill>
              </a:rPr>
              <a:t>Numbers are on the under-estimate side</a:t>
            </a:r>
          </a:p>
          <a:p>
            <a:endParaRPr lang="en-US" sz="2000" b="0" dirty="0" smtClean="0">
              <a:solidFill>
                <a:srgbClr val="000090"/>
              </a:solidFill>
            </a:endParaRPr>
          </a:p>
          <a:p>
            <a:r>
              <a:rPr lang="en-US" sz="2000" b="0" dirty="0" smtClean="0">
                <a:solidFill>
                  <a:srgbClr val="000090"/>
                </a:solidFill>
              </a:rPr>
              <a:t>It comes down to about 4 FTE/year for ~two years</a:t>
            </a:r>
          </a:p>
          <a:p>
            <a:pPr lvl="1"/>
            <a:r>
              <a:rPr lang="en-US" sz="1800" b="0" dirty="0" smtClean="0">
                <a:solidFill>
                  <a:srgbClr val="000090"/>
                </a:solidFill>
              </a:rPr>
              <a:t>We have about half of that</a:t>
            </a:r>
          </a:p>
          <a:p>
            <a:endParaRPr lang="en-US" sz="2000" b="0" dirty="0">
              <a:solidFill>
                <a:srgbClr val="000090"/>
              </a:solidFill>
            </a:endParaRPr>
          </a:p>
          <a:p>
            <a:endParaRPr lang="en-US" sz="2000" b="0" dirty="0">
              <a:solidFill>
                <a:srgbClr val="000090"/>
              </a:solidFill>
            </a:endParaRPr>
          </a:p>
        </p:txBody>
      </p:sp>
      <p:pic>
        <p:nvPicPr>
          <p:cNvPr id="19" name="Picture 18" descr="Soft_FTE_shor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1" t="14629" r="66837" b="25186"/>
          <a:stretch/>
        </p:blipFill>
        <p:spPr>
          <a:xfrm>
            <a:off x="1332202" y="416759"/>
            <a:ext cx="1826468" cy="6466984"/>
          </a:xfrm>
          <a:prstGeom prst="rect">
            <a:avLst/>
          </a:prstGeom>
          <a:solidFill>
            <a:srgbClr val="FFF5E6"/>
          </a:solidFill>
        </p:spPr>
      </p:pic>
    </p:spTree>
    <p:extLst>
      <p:ext uri="{BB962C8B-B14F-4D97-AF65-F5344CB8AC3E}">
        <p14:creationId xmlns:p14="http://schemas.microsoft.com/office/powerpoint/2010/main" val="2369749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1962" r="25577" b="24265"/>
          <a:stretch/>
        </p:blipFill>
        <p:spPr>
          <a:xfrm>
            <a:off x="0" y="476671"/>
            <a:ext cx="8928992" cy="6272471"/>
          </a:xfrm>
          <a:solidFill>
            <a:schemeClr val="bg1"/>
          </a:solidFill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88424" y="6597352"/>
            <a:ext cx="374576" cy="26064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z="1000" smtClean="0"/>
              <a:pPr>
                <a:defRPr/>
              </a:pPr>
              <a:t>6</a:t>
            </a:fld>
            <a:endParaRPr lang="en-US" sz="10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4968552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Schedule/Milestones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12480" y="558840"/>
            <a:ext cx="1008112" cy="14401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292080" y="6411885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4168" y="116632"/>
            <a:ext cx="633507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NOW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6392520" y="404664"/>
            <a:ext cx="0" cy="619268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TextBox 10"/>
          <p:cNvSpPr txBox="1"/>
          <p:nvPr/>
        </p:nvSpPr>
        <p:spPr>
          <a:xfrm>
            <a:off x="6732240" y="180132"/>
            <a:ext cx="6890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10/2012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67544" y="3489475"/>
            <a:ext cx="2016224" cy="28803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4572000" y="3945713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32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556792"/>
            <a:ext cx="8385173" cy="3167732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843808" y="332656"/>
            <a:ext cx="3543082" cy="523220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LEVEL-3 Milestones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0" y="1628800"/>
            <a:ext cx="9144000" cy="136815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1310474" y="1834241"/>
            <a:ext cx="7416824" cy="288032"/>
          </a:xfrm>
          <a:prstGeom prst="roundRect">
            <a:avLst/>
          </a:prstGeom>
          <a:solidFill>
            <a:srgbClr val="FFFF00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5373216"/>
            <a:ext cx="83407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Survey/Alignment/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Db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/Online are immediate on-project activities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Geometry/Offline/Analysis should be there too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831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60648"/>
            <a:ext cx="6563792" cy="563082"/>
          </a:xfrm>
          <a:solidFill>
            <a:srgbClr val="FFFFFF"/>
          </a:solidFill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Areas of activities since CD2/3 (a year ago) 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HFT Geometry model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Survey &amp; Alignment related work 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Slow/Fast PXL response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 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Prototype (BUR) simulations/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tracking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Offline structures (Hits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environment (UPC e</a:t>
            </a:r>
            <a:r>
              <a:rPr lang="en-US" sz="1800" b="0" baseline="300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background,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Pileup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Conventions (naming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scheme defined), </a:t>
            </a:r>
            <a:r>
              <a:rPr lang="en-US" sz="18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Db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</a:p>
          <a:p>
            <a:pPr marL="362809" lvl="1" indent="0"/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----------------------------------------------------------------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FF0000"/>
                </a:solidFill>
                <a:latin typeface="Comic Sans MS"/>
                <a:cs typeface="Comic Sans MS"/>
              </a:rPr>
              <a:t>Hit</a:t>
            </a: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/Event vertex </a:t>
            </a:r>
            <a:r>
              <a:rPr lang="en-US" sz="1800" dirty="0">
                <a:solidFill>
                  <a:srgbClr val="0000FF"/>
                </a:solidFill>
                <a:latin typeface="Comic Sans MS"/>
                <a:cs typeface="Comic Sans MS"/>
              </a:rPr>
              <a:t>finders/</a:t>
            </a:r>
            <a:r>
              <a:rPr lang="en-US" sz="1800" dirty="0" err="1">
                <a:solidFill>
                  <a:srgbClr val="000090"/>
                </a:solidFill>
                <a:latin typeface="Comic Sans MS"/>
                <a:cs typeface="Comic Sans MS"/>
              </a:rPr>
              <a:t>Kalman</a:t>
            </a: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 fitter for decays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framework (see Jonathan’s talk)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 STV tracker, VMC environment</a:t>
            </a:r>
          </a:p>
          <a:p>
            <a:pPr marL="362809" lvl="1" indent="0"/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1" dirty="0" smtClean="0">
                <a:solidFill>
                  <a:srgbClr val="FF6600"/>
                </a:solidFill>
                <a:latin typeface="Comic Sans MS"/>
                <a:cs typeface="Comic Sans MS"/>
              </a:rPr>
              <a:t>‘Online</a:t>
            </a:r>
            <a:r>
              <a:rPr lang="en-US" sz="1800" b="1" dirty="0">
                <a:solidFill>
                  <a:srgbClr val="FF6600"/>
                </a:solidFill>
                <a:latin typeface="Comic Sans MS"/>
                <a:cs typeface="Comic Sans MS"/>
              </a:rPr>
              <a:t>’ data format/slow controls/online QA/</a:t>
            </a:r>
            <a:r>
              <a:rPr lang="en-US" sz="1800" b="1" dirty="0" err="1">
                <a:solidFill>
                  <a:srgbClr val="FF6600"/>
                </a:solidFill>
                <a:latin typeface="Comic Sans MS"/>
                <a:cs typeface="Comic Sans MS"/>
              </a:rPr>
              <a:t>Db</a:t>
            </a:r>
            <a:r>
              <a:rPr lang="en-US" sz="1800" b="1" dirty="0">
                <a:solidFill>
                  <a:srgbClr val="FF6600"/>
                </a:solidFill>
                <a:latin typeface="Comic Sans MS"/>
                <a:cs typeface="Comic Sans MS"/>
              </a:rPr>
              <a:t> considerations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77828" y="6403591"/>
            <a:ext cx="2784687" cy="36933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RED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= On-scope activity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8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442073"/>
            <a:ext cx="8280920" cy="2664295"/>
          </a:xfrm>
        </p:spPr>
        <p:txBody>
          <a:bodyPr/>
          <a:lstStyle/>
          <a:p>
            <a:pPr marL="0" indent="0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update</a:t>
            </a:r>
          </a:p>
          <a:p>
            <a:pPr marL="0" indent="0"/>
            <a:endParaRPr lang="en-US" sz="18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Creating the Y2013 [a/b] geometry in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AgML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based on Solid-Works Models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had an internal review in March, working on recommendations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Work on SSD/IST in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progress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Work on details of support structures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in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progress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Manpower probably O.K. but help is more than welcomed (no skills)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3" descr="IDS_layou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" y="4437112"/>
            <a:ext cx="4704576" cy="242088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9" t="29778" r="11222" b="25185"/>
          <a:stretch/>
        </p:blipFill>
        <p:spPr>
          <a:xfrm>
            <a:off x="4788024" y="3233505"/>
            <a:ext cx="4292946" cy="3624496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0" name="Picture 9" descr="ULT_CABLE-4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5" t="7846" r="39204" b="8110"/>
          <a:stretch/>
        </p:blipFill>
        <p:spPr>
          <a:xfrm rot="5400000">
            <a:off x="2028507" y="1363981"/>
            <a:ext cx="734309" cy="457631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14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HFT_Meet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HFT_Meeting.potx</Template>
  <TotalTime>4220</TotalTime>
  <Words>1281</Words>
  <Application>Microsoft Macintosh PowerPoint</Application>
  <PresentationFormat>On-screen Show (4:3)</PresentationFormat>
  <Paragraphs>239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HFT_Meeting</vt:lpstr>
      <vt:lpstr>HFT Software Status </vt:lpstr>
      <vt:lpstr>Outline</vt:lpstr>
      <vt:lpstr>Overview of subsystem</vt:lpstr>
      <vt:lpstr>PowerPoint Presentation</vt:lpstr>
      <vt:lpstr>Task Overview and FTE needs</vt:lpstr>
      <vt:lpstr>Schedule/Milestones</vt:lpstr>
      <vt:lpstr>PowerPoint Presentation</vt:lpstr>
      <vt:lpstr>Areas of activities since CD2/3 (a year ago) </vt:lpstr>
      <vt:lpstr>PowerPoint Presentation</vt:lpstr>
      <vt:lpstr>PXL sector modeling in GEANT    -  detailed work on structure and   thickness    - optimization in progress</vt:lpstr>
      <vt:lpstr>Title</vt:lpstr>
      <vt:lpstr>PowerPoint Presentation</vt:lpstr>
      <vt:lpstr>PowerPoint Presentation</vt:lpstr>
      <vt:lpstr>Sensor’s features for individual pixel coordinates identified  - Need be programmable </vt:lpstr>
      <vt:lpstr>PowerPoint Presentation</vt:lpstr>
      <vt:lpstr>PowerPoint Presentation</vt:lpstr>
      <vt:lpstr>PowerPoint Presentation</vt:lpstr>
      <vt:lpstr>BUR (Hao) results based on full simulations </vt:lpstr>
      <vt:lpstr>PowerPoint Presentation</vt:lpstr>
      <vt:lpstr>PowerPoint Presentation</vt:lpstr>
      <vt:lpstr>PowerPoint Presentation</vt:lpstr>
      <vt:lpstr>PowerPoint Presentation</vt:lpstr>
      <vt:lpstr>Miscellaneous </vt:lpstr>
      <vt:lpstr>Still to do </vt:lpstr>
      <vt:lpstr>PowerPoint Presentation</vt:lpstr>
      <vt:lpstr>Summary</vt:lpstr>
      <vt:lpstr>PowerPoint Presentation</vt:lpstr>
      <vt:lpstr>Charge for Review</vt:lpstr>
    </vt:vector>
  </TitlesOfParts>
  <Company>BNL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flemming videbaek</dc:creator>
  <cp:lastModifiedBy>Spyridon Margetis</cp:lastModifiedBy>
  <cp:revision>30</cp:revision>
  <dcterms:created xsi:type="dcterms:W3CDTF">2010-11-27T15:18:16Z</dcterms:created>
  <dcterms:modified xsi:type="dcterms:W3CDTF">2012-06-29T19:37:32Z</dcterms:modified>
</cp:coreProperties>
</file>