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56" r:id="rId2"/>
    <p:sldId id="257" r:id="rId3"/>
    <p:sldId id="263" r:id="rId4"/>
    <p:sldId id="274" r:id="rId5"/>
    <p:sldId id="275" r:id="rId6"/>
    <p:sldId id="276" r:id="rId7"/>
    <p:sldId id="277" r:id="rId8"/>
    <p:sldId id="278" r:id="rId9"/>
    <p:sldId id="279" r:id="rId10"/>
    <p:sldId id="280" r:id="rId11"/>
    <p:sldId id="281" r:id="rId12"/>
    <p:sldId id="282" r:id="rId13"/>
    <p:sldId id="286" r:id="rId14"/>
    <p:sldId id="283" r:id="rId15"/>
    <p:sldId id="285" r:id="rId16"/>
    <p:sldId id="2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autoAdjust="0"/>
    <p:restoredTop sz="94646" autoAdjust="0"/>
  </p:normalViewPr>
  <p:slideViewPr>
    <p:cSldViewPr snapToGrid="0" snapToObjects="1">
      <p:cViewPr varScale="1">
        <p:scale>
          <a:sx n="75" d="100"/>
          <a:sy n="75" d="100"/>
        </p:scale>
        <p:origin x="-83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rmorgan:Desktop:HFT:Funds%20Tracking%20v3_FY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'TPC Plan vs Actuals'!$D$37</c:f>
              <c:strCache>
                <c:ptCount val="1"/>
                <c:pt idx="0">
                  <c:v>Actual</c:v>
                </c:pt>
              </c:strCache>
            </c:strRef>
          </c:tx>
          <c:invertIfNegative val="0"/>
          <c:cat>
            <c:strRef>
              <c:f>'TPC Plan vs Actuals'!$F$36:$S$36</c:f>
              <c:strCache>
                <c:ptCount val="14"/>
                <c:pt idx="0">
                  <c:v>Prior</c:v>
                </c:pt>
                <c:pt idx="1">
                  <c:v>Oct-11</c:v>
                </c:pt>
                <c:pt idx="2">
                  <c:v>Nov-11</c:v>
                </c:pt>
                <c:pt idx="3">
                  <c:v>Dec-11</c:v>
                </c:pt>
                <c:pt idx="4">
                  <c:v>Jan-12</c:v>
                </c:pt>
                <c:pt idx="5">
                  <c:v>Feb-12</c:v>
                </c:pt>
                <c:pt idx="6">
                  <c:v>Mar-12</c:v>
                </c:pt>
                <c:pt idx="7">
                  <c:v>Apr-12</c:v>
                </c:pt>
                <c:pt idx="8">
                  <c:v>May-12</c:v>
                </c:pt>
                <c:pt idx="9">
                  <c:v>Jun-12</c:v>
                </c:pt>
                <c:pt idx="10">
                  <c:v>Jul-12</c:v>
                </c:pt>
                <c:pt idx="11">
                  <c:v>Aug-12</c:v>
                </c:pt>
                <c:pt idx="12">
                  <c:v>Sep-12</c:v>
                </c:pt>
                <c:pt idx="13">
                  <c:v>FY12</c:v>
                </c:pt>
              </c:strCache>
            </c:strRef>
          </c:cat>
          <c:val>
            <c:numRef>
              <c:f>'TPC Plan vs Actuals'!$F$37:$S$37</c:f>
              <c:numCache>
                <c:formatCode>#,###,</c:formatCode>
                <c:ptCount val="14"/>
                <c:pt idx="0">
                  <c:v>1.3765058E6</c:v>
                </c:pt>
                <c:pt idx="1">
                  <c:v>1.5482408E6</c:v>
                </c:pt>
                <c:pt idx="2">
                  <c:v>1.8475738E6</c:v>
                </c:pt>
                <c:pt idx="3">
                  <c:v>2.2178218E6</c:v>
                </c:pt>
                <c:pt idx="4">
                  <c:v>2.3304048E6</c:v>
                </c:pt>
                <c:pt idx="5">
                  <c:v>2.4937248E6</c:v>
                </c:pt>
                <c:pt idx="6">
                  <c:v>2.4937248E6</c:v>
                </c:pt>
                <c:pt idx="7">
                  <c:v>2.4937248E6</c:v>
                </c:pt>
                <c:pt idx="8">
                  <c:v>2.4937248E6</c:v>
                </c:pt>
                <c:pt idx="9">
                  <c:v>2.4937248E6</c:v>
                </c:pt>
                <c:pt idx="10">
                  <c:v>2.4937248E6</c:v>
                </c:pt>
                <c:pt idx="11">
                  <c:v>2.4937248E6</c:v>
                </c:pt>
                <c:pt idx="12">
                  <c:v>2.4937248E6</c:v>
                </c:pt>
                <c:pt idx="13">
                  <c:v>2.4937248E6</c:v>
                </c:pt>
              </c:numCache>
            </c:numRef>
          </c:val>
        </c:ser>
        <c:ser>
          <c:idx val="1"/>
          <c:order val="1"/>
          <c:tx>
            <c:strRef>
              <c:f>'TPC Plan vs Actuals'!$D$38</c:f>
              <c:strCache>
                <c:ptCount val="1"/>
                <c:pt idx="0">
                  <c:v>Plan</c:v>
                </c:pt>
              </c:strCache>
            </c:strRef>
          </c:tx>
          <c:invertIfNegative val="0"/>
          <c:cat>
            <c:strRef>
              <c:f>'TPC Plan vs Actuals'!$F$36:$S$36</c:f>
              <c:strCache>
                <c:ptCount val="14"/>
                <c:pt idx="0">
                  <c:v>Prior</c:v>
                </c:pt>
                <c:pt idx="1">
                  <c:v>Oct-11</c:v>
                </c:pt>
                <c:pt idx="2">
                  <c:v>Nov-11</c:v>
                </c:pt>
                <c:pt idx="3">
                  <c:v>Dec-11</c:v>
                </c:pt>
                <c:pt idx="4">
                  <c:v>Jan-12</c:v>
                </c:pt>
                <c:pt idx="5">
                  <c:v>Feb-12</c:v>
                </c:pt>
                <c:pt idx="6">
                  <c:v>Mar-12</c:v>
                </c:pt>
                <c:pt idx="7">
                  <c:v>Apr-12</c:v>
                </c:pt>
                <c:pt idx="8">
                  <c:v>May-12</c:v>
                </c:pt>
                <c:pt idx="9">
                  <c:v>Jun-12</c:v>
                </c:pt>
                <c:pt idx="10">
                  <c:v>Jul-12</c:v>
                </c:pt>
                <c:pt idx="11">
                  <c:v>Aug-12</c:v>
                </c:pt>
                <c:pt idx="12">
                  <c:v>Sep-12</c:v>
                </c:pt>
                <c:pt idx="13">
                  <c:v>FY12</c:v>
                </c:pt>
              </c:strCache>
            </c:strRef>
          </c:cat>
          <c:val>
            <c:numRef>
              <c:f>'TPC Plan vs Actuals'!$F$38:$S$38</c:f>
              <c:numCache>
                <c:formatCode>#,###,</c:formatCode>
                <c:ptCount val="14"/>
                <c:pt idx="0">
                  <c:v>2.50186507E6</c:v>
                </c:pt>
                <c:pt idx="1">
                  <c:v>2.95141208E6</c:v>
                </c:pt>
                <c:pt idx="2">
                  <c:v>3.30070956E6</c:v>
                </c:pt>
                <c:pt idx="3">
                  <c:v>3.793161E6</c:v>
                </c:pt>
                <c:pt idx="4">
                  <c:v>2.72401311E6</c:v>
                </c:pt>
                <c:pt idx="5">
                  <c:v>3.05984049E6</c:v>
                </c:pt>
                <c:pt idx="6">
                  <c:v>3.44752171E6</c:v>
                </c:pt>
                <c:pt idx="7">
                  <c:v>4.27837159E6</c:v>
                </c:pt>
                <c:pt idx="8">
                  <c:v>5.01996913E6</c:v>
                </c:pt>
                <c:pt idx="9">
                  <c:v>5.56024187E6</c:v>
                </c:pt>
                <c:pt idx="10">
                  <c:v>6.12593201E6</c:v>
                </c:pt>
                <c:pt idx="11">
                  <c:v>6.9956638E6</c:v>
                </c:pt>
                <c:pt idx="12">
                  <c:v>7.45752433E6</c:v>
                </c:pt>
                <c:pt idx="13">
                  <c:v>7.45752433E6</c:v>
                </c:pt>
              </c:numCache>
            </c:numRef>
          </c:val>
        </c:ser>
        <c:dLbls>
          <c:showLegendKey val="0"/>
          <c:showVal val="0"/>
          <c:showCatName val="0"/>
          <c:showSerName val="0"/>
          <c:showPercent val="0"/>
          <c:showBubbleSize val="0"/>
        </c:dLbls>
        <c:gapWidth val="150"/>
        <c:axId val="472476632"/>
        <c:axId val="507348296"/>
      </c:barChart>
      <c:lineChart>
        <c:grouping val="standard"/>
        <c:varyColors val="0"/>
        <c:ser>
          <c:idx val="2"/>
          <c:order val="2"/>
          <c:tx>
            <c:strRef>
              <c:f>'TPC Plan vs Actuals'!$D$39</c:f>
              <c:strCache>
                <c:ptCount val="1"/>
                <c:pt idx="0">
                  <c:v>Funding</c:v>
                </c:pt>
              </c:strCache>
            </c:strRef>
          </c:tx>
          <c:marker>
            <c:symbol val="diamond"/>
            <c:size val="5"/>
          </c:marker>
          <c:cat>
            <c:strRef>
              <c:f>'TPC Plan vs Actuals'!$F$36:$S$36</c:f>
              <c:strCache>
                <c:ptCount val="14"/>
                <c:pt idx="0">
                  <c:v>Prior</c:v>
                </c:pt>
                <c:pt idx="1">
                  <c:v>Oct-11</c:v>
                </c:pt>
                <c:pt idx="2">
                  <c:v>Nov-11</c:v>
                </c:pt>
                <c:pt idx="3">
                  <c:v>Dec-11</c:v>
                </c:pt>
                <c:pt idx="4">
                  <c:v>Jan-12</c:v>
                </c:pt>
                <c:pt idx="5">
                  <c:v>Feb-12</c:v>
                </c:pt>
                <c:pt idx="6">
                  <c:v>Mar-12</c:v>
                </c:pt>
                <c:pt idx="7">
                  <c:v>Apr-12</c:v>
                </c:pt>
                <c:pt idx="8">
                  <c:v>May-12</c:v>
                </c:pt>
                <c:pt idx="9">
                  <c:v>Jun-12</c:v>
                </c:pt>
                <c:pt idx="10">
                  <c:v>Jul-12</c:v>
                </c:pt>
                <c:pt idx="11">
                  <c:v>Aug-12</c:v>
                </c:pt>
                <c:pt idx="12">
                  <c:v>Sep-12</c:v>
                </c:pt>
                <c:pt idx="13">
                  <c:v>FY12</c:v>
                </c:pt>
              </c:strCache>
            </c:strRef>
          </c:cat>
          <c:val>
            <c:numRef>
              <c:f>'TPC Plan vs Actuals'!$F$39:$S$39</c:f>
              <c:numCache>
                <c:formatCode>#,###,</c:formatCode>
                <c:ptCount val="14"/>
                <c:pt idx="0">
                  <c:v>6.8E6</c:v>
                </c:pt>
                <c:pt idx="1">
                  <c:v>7.2654422E6</c:v>
                </c:pt>
                <c:pt idx="2">
                  <c:v>7.7308844E6</c:v>
                </c:pt>
                <c:pt idx="3">
                  <c:v>8.1963266E6</c:v>
                </c:pt>
                <c:pt idx="4">
                  <c:v>8.6617688E6</c:v>
                </c:pt>
                <c:pt idx="5">
                  <c:v>9.127211E6</c:v>
                </c:pt>
                <c:pt idx="6">
                  <c:v>9.127211E6</c:v>
                </c:pt>
                <c:pt idx="7">
                  <c:v>9.127211E6</c:v>
                </c:pt>
                <c:pt idx="8">
                  <c:v>9.127211E6</c:v>
                </c:pt>
                <c:pt idx="9">
                  <c:v>9.127211E6</c:v>
                </c:pt>
                <c:pt idx="10">
                  <c:v>9.127211E6</c:v>
                </c:pt>
                <c:pt idx="11">
                  <c:v>9.127211E6</c:v>
                </c:pt>
                <c:pt idx="12">
                  <c:v>9.85E6</c:v>
                </c:pt>
                <c:pt idx="13">
                  <c:v>9.85E6</c:v>
                </c:pt>
              </c:numCache>
            </c:numRef>
          </c:val>
          <c:smooth val="0"/>
        </c:ser>
        <c:dLbls>
          <c:showLegendKey val="0"/>
          <c:showVal val="0"/>
          <c:showCatName val="0"/>
          <c:showSerName val="0"/>
          <c:showPercent val="0"/>
          <c:showBubbleSize val="0"/>
        </c:dLbls>
        <c:marker val="1"/>
        <c:smooth val="0"/>
        <c:axId val="472476632"/>
        <c:axId val="507348296"/>
      </c:lineChart>
      <c:catAx>
        <c:axId val="472476632"/>
        <c:scaling>
          <c:orientation val="minMax"/>
        </c:scaling>
        <c:delete val="0"/>
        <c:axPos val="b"/>
        <c:majorTickMark val="out"/>
        <c:minorTickMark val="none"/>
        <c:tickLblPos val="nextTo"/>
        <c:crossAx val="507348296"/>
        <c:crosses val="autoZero"/>
        <c:auto val="1"/>
        <c:lblAlgn val="ctr"/>
        <c:lblOffset val="100"/>
        <c:noMultiLvlLbl val="0"/>
      </c:catAx>
      <c:valAx>
        <c:axId val="507348296"/>
        <c:scaling>
          <c:orientation val="minMax"/>
        </c:scaling>
        <c:delete val="0"/>
        <c:axPos val="l"/>
        <c:majorGridlines/>
        <c:title>
          <c:tx>
            <c:rich>
              <a:bodyPr rot="-5400000" vert="horz"/>
              <a:lstStyle/>
              <a:p>
                <a:pPr>
                  <a:defRPr/>
                </a:pPr>
                <a:r>
                  <a:rPr lang="en-US"/>
                  <a:t>$K</a:t>
                </a:r>
              </a:p>
            </c:rich>
          </c:tx>
          <c:layout/>
          <c:overlay val="0"/>
        </c:title>
        <c:numFmt formatCode="#,###," sourceLinked="1"/>
        <c:majorTickMark val="out"/>
        <c:minorTickMark val="none"/>
        <c:tickLblPos val="nextTo"/>
        <c:crossAx val="472476632"/>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3/13/12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3/13/12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3/13/12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t>3/13/12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t>3/13/12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t>3/13/12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3/13/12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2DF66AD8-BC4A-4004-9882-414398D930CA}" type="datetimeFigureOut">
              <a:rPr lang="en-US" smtClean="0"/>
              <a:t>3/13/12</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B9D2C864-9362-43C7-A136-D9C41D93A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Cost and Schedule</a:t>
            </a:r>
            <a:endParaRPr lang="en-US" dirty="0"/>
          </a:p>
        </p:txBody>
      </p:sp>
      <p:sp>
        <p:nvSpPr>
          <p:cNvPr id="3" name="Subtitle 2"/>
          <p:cNvSpPr>
            <a:spLocks noGrp="1"/>
          </p:cNvSpPr>
          <p:nvPr>
            <p:ph type="subTitle" idx="1"/>
          </p:nvPr>
        </p:nvSpPr>
        <p:spPr/>
        <p:txBody>
          <a:bodyPr/>
          <a:lstStyle/>
          <a:p>
            <a:r>
              <a:rPr lang="en-US" dirty="0" smtClean="0"/>
              <a:t>Face to Face Meeting – March 2012</a:t>
            </a:r>
          </a:p>
          <a:p>
            <a:r>
              <a:rPr lang="en-US" dirty="0" smtClean="0"/>
              <a:t>Sarah Morgan</a:t>
            </a:r>
            <a:endParaRPr lang="en-US" dirty="0"/>
          </a:p>
        </p:txBody>
      </p:sp>
    </p:spTree>
    <p:extLst>
      <p:ext uri="{BB962C8B-B14F-4D97-AF65-F5344CB8AC3E}">
        <p14:creationId xmlns:p14="http://schemas.microsoft.com/office/powerpoint/2010/main" val="16324466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398572027"/>
              </p:ext>
            </p:extLst>
          </p:nvPr>
        </p:nvGraphicFramePr>
        <p:xfrm>
          <a:off x="1585912" y="1697990"/>
          <a:ext cx="5969000" cy="4693920"/>
        </p:xfrm>
        <a:graphic>
          <a:graphicData uri="http://schemas.openxmlformats.org/drawingml/2006/table">
            <a:tbl>
              <a:tblPr/>
              <a:tblGrid>
                <a:gridCol w="596900"/>
                <a:gridCol w="3657600"/>
                <a:gridCol w="774700"/>
                <a:gridCol w="939800"/>
              </a:tblGrid>
              <a:tr h="177800">
                <a:tc gridSpan="2">
                  <a:txBody>
                    <a:bodyPr/>
                    <a:lstStyle/>
                    <a:p>
                      <a:pPr algn="l" fontAlgn="b"/>
                      <a:r>
                        <a:rPr lang="en-US" sz="1200" b="0" i="0" u="none" strike="noStrike" dirty="0">
                          <a:solidFill>
                            <a:srgbClr val="000000"/>
                          </a:solidFill>
                          <a:effectLst/>
                          <a:latin typeface="Calibri"/>
                          <a:cs typeface="Calibri"/>
                        </a:rPr>
                        <a:t> </a:t>
                      </a:r>
                      <a:r>
                        <a:rPr lang="en-US" sz="1200" b="0" i="0" u="none" strike="noStrike" dirty="0" smtClean="0">
                          <a:solidFill>
                            <a:srgbClr val="000000"/>
                          </a:solidFill>
                          <a:effectLst/>
                          <a:latin typeface="Calibri"/>
                          <a:cs typeface="Calibri"/>
                        </a:rPr>
                        <a:t>L3 </a:t>
                      </a:r>
                      <a:r>
                        <a:rPr lang="en-US" sz="1200" b="0" i="0" u="none" strike="noStrike" dirty="0">
                          <a:solidFill>
                            <a:srgbClr val="000000"/>
                          </a:solidFill>
                          <a:effectLst/>
                          <a:latin typeface="Calibri"/>
                          <a:cs typeface="Calibri"/>
                        </a:rPr>
                        <a:t>EF </a:t>
                      </a:r>
                      <a:r>
                        <a:rPr lang="en-US" sz="1200" b="0" i="0" u="none" strike="noStrike" dirty="0" smtClean="0">
                          <a:solidFill>
                            <a:srgbClr val="000000"/>
                          </a:solidFill>
                          <a:effectLst/>
                          <a:latin typeface="Calibri"/>
                          <a:cs typeface="Calibri"/>
                        </a:rPr>
                        <a:t>milestone</a:t>
                      </a:r>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Times New Roman"/>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a:cs typeface="Calibri"/>
                        </a:rPr>
                        <a:t>EF date</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BCP #3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dirty="0">
                          <a:solidFill>
                            <a:srgbClr val="000000"/>
                          </a:solidFill>
                          <a:effectLst/>
                          <a:latin typeface="Calibri"/>
                          <a:cs typeface="Calibri"/>
                        </a:rPr>
                        <a:t>IST</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Prototype flex hybrid produced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7/12/11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10/8/11(A)</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dirty="0">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Prototype sensors produced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10/30/11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12/15/11 (A)</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Support structure produced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1/25/12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12/11/12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Prototype Transition boxes produced and tested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3/29/12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5/17/12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Start wire bonding readout chips</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a:solidFill>
                            <a:srgbClr val="000000"/>
                          </a:solidFill>
                          <a:effectLst/>
                          <a:latin typeface="Calibri"/>
                          <a:cs typeface="Calibri"/>
                        </a:rPr>
                        <a:t>5/16/12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7/11/12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Sensor procurement finished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a:solidFill>
                            <a:srgbClr val="000000"/>
                          </a:solidFill>
                          <a:effectLst/>
                          <a:latin typeface="Calibri"/>
                          <a:cs typeface="Calibri"/>
                        </a:rPr>
                        <a:t>5/15/12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c>
                  <a:txBody>
                    <a:bodyPr/>
                    <a:lstStyle/>
                    <a:p>
                      <a:pPr algn="ctr" fontAlgn="b"/>
                      <a:r>
                        <a:rPr lang="en-US" sz="1200" b="0" i="0" u="none" strike="noStrike" dirty="0">
                          <a:solidFill>
                            <a:srgbClr val="000000"/>
                          </a:solidFill>
                          <a:effectLst/>
                          <a:latin typeface="Calibri"/>
                          <a:cs typeface="Calibri"/>
                        </a:rPr>
                        <a:t>7/14/12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0000"/>
                      </a:schemeClr>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Cooling system produced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9/6/12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9/6/12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Start wire bonding sensors</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6/28/12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9/6/12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CP - Stave production finished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8/9/12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10/10/12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Start of layer integration</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12/19/12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3/8/13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Readout system procured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2/1/13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2/1/13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Layer surveyed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3/18/13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5/23/13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Cooling system assembled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10/10/13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10/10/13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Outside cables installed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8/26/13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8/26/13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CP - IST Integrated with HFT</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9/12/13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9/12/13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651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IGS</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First Article PST Assembled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a:solidFill>
                            <a:srgbClr val="000000"/>
                          </a:solidFill>
                          <a:effectLst/>
                          <a:latin typeface="Calibri"/>
                          <a:cs typeface="Calibri"/>
                        </a:rPr>
                        <a:t>2/1/12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a:solidFill>
                            <a:srgbClr val="000000"/>
                          </a:solidFill>
                          <a:effectLst/>
                          <a:latin typeface="Calibri"/>
                          <a:cs typeface="Calibri"/>
                        </a:rPr>
                        <a:t>6/22/12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a:t>
                      </a:r>
                      <a:r>
                        <a:rPr lang="en-US" sz="1200" b="0" i="0" u="none" strike="noStrike" dirty="0" err="1">
                          <a:solidFill>
                            <a:srgbClr val="000000"/>
                          </a:solidFill>
                          <a:effectLst/>
                          <a:latin typeface="Calibri"/>
                          <a:cs typeface="Calibri"/>
                        </a:rPr>
                        <a:t>Insertable</a:t>
                      </a:r>
                      <a:r>
                        <a:rPr lang="en-US" sz="1200" b="0" i="0" u="none" strike="noStrike" dirty="0">
                          <a:solidFill>
                            <a:srgbClr val="000000"/>
                          </a:solidFill>
                          <a:effectLst/>
                          <a:latin typeface="Calibri"/>
                          <a:cs typeface="Calibri"/>
                        </a:rPr>
                        <a:t> Jacket complete</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5/12/12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5/12/12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First Article IDS at BNL</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9/23/11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10/14/11(A)</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PXL Platform Design Complete</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1/2/12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2/23/12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Lift assembled IDS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10/15/11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11/2/11(A)</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First Article IDS Engineering review</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8/1/13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HSSD modification designed</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2/1/13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2/1/13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89850462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21519010"/>
              </p:ext>
            </p:extLst>
          </p:nvPr>
        </p:nvGraphicFramePr>
        <p:xfrm>
          <a:off x="996113" y="157377"/>
          <a:ext cx="7595438" cy="6633641"/>
        </p:xfrm>
        <a:graphic>
          <a:graphicData uri="http://schemas.openxmlformats.org/drawingml/2006/table">
            <a:tbl>
              <a:tblPr/>
              <a:tblGrid>
                <a:gridCol w="759544"/>
                <a:gridCol w="4654226"/>
                <a:gridCol w="985791"/>
                <a:gridCol w="1195877"/>
              </a:tblGrid>
              <a:tr h="212954">
                <a:tc gridSpan="2">
                  <a:txBody>
                    <a:bodyPr/>
                    <a:lstStyle/>
                    <a:p>
                      <a:pPr algn="l" fontAlgn="b"/>
                      <a:r>
                        <a:rPr lang="en-US" sz="1200" b="0" i="0" u="none" strike="noStrike" dirty="0">
                          <a:solidFill>
                            <a:srgbClr val="000000"/>
                          </a:solidFill>
                          <a:effectLst/>
                          <a:latin typeface="Calibri"/>
                          <a:cs typeface="Calibri"/>
                        </a:rPr>
                        <a:t> </a:t>
                      </a:r>
                      <a:r>
                        <a:rPr lang="en-US" sz="1200" b="0" i="0" u="none" strike="noStrike" dirty="0" smtClean="0">
                          <a:solidFill>
                            <a:srgbClr val="000000"/>
                          </a:solidFill>
                          <a:effectLst/>
                          <a:latin typeface="Calibri"/>
                          <a:cs typeface="Calibri"/>
                        </a:rPr>
                        <a:t>L3 </a:t>
                      </a:r>
                      <a:r>
                        <a:rPr lang="en-US" sz="1200" b="0" i="0" u="none" strike="noStrike" dirty="0">
                          <a:solidFill>
                            <a:srgbClr val="000000"/>
                          </a:solidFill>
                          <a:effectLst/>
                          <a:latin typeface="Calibri"/>
                          <a:cs typeface="Calibri"/>
                        </a:rPr>
                        <a:t>EF </a:t>
                      </a:r>
                      <a:r>
                        <a:rPr lang="en-US" sz="1200" b="0" i="0" u="none" strike="noStrike" dirty="0" smtClean="0">
                          <a:solidFill>
                            <a:srgbClr val="000000"/>
                          </a:solidFill>
                          <a:effectLst/>
                          <a:latin typeface="Calibri"/>
                          <a:cs typeface="Calibri"/>
                        </a:rPr>
                        <a:t>milestone</a:t>
                      </a:r>
                      <a:endParaRPr lang="en-US" sz="1200" b="0" i="0" u="none" strike="noStrike" dirty="0">
                        <a:solidFill>
                          <a:srgbClr val="000000"/>
                        </a:solidFill>
                        <a:effectLst/>
                        <a:latin typeface="Calibri"/>
                        <a:cs typeface="Calibri"/>
                      </a:endParaRP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Times New Roman"/>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EF date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BCP #3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SSD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QRDO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8/23/11</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7/25/11(A)</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Ladder Board Prototype Phase I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10/31/11</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10/31/11(A)</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dirty="0">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L3 CP - PCB for Ladder Board Cable Ready for Fabrication</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11/2/11</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4/3/12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L3 CP - Production DAQ Design Review Completed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11/28/11</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11/28/11 (A)</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L3 CP - SSD RDO Design Finished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1/27/12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3/30/12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221030">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L3 CP - Mechanical Design of SSD components on OSC complete - HFT design Review to sign off</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6/1/12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6/1/12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Power Supply Design Review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a:solidFill>
                            <a:srgbClr val="000000"/>
                          </a:solidFill>
                          <a:effectLst/>
                          <a:latin typeface="Calibri"/>
                          <a:cs typeface="Calibri"/>
                        </a:rPr>
                        <a:t>6/29/12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6/29/12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Preproduction Ladder Board PCB Received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8/10/12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8/10/12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Production Ladder Board Internal Review Completed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10/8/12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10/8/12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Production Ladder Board PCB Received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1/22/13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1/22/13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Slow controls ready for testing</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1/30/13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4/3/13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Production RDO Board Received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3/22/13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5/13/13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Mechanical Components on OSC Installed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4/1/13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4/1/13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Electronics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6/14/13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7/25/13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L3 CP - Survey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7/9/13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7/9/13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325737">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L3 CP - Installation of cooling on STAR platform and Magnet </a:t>
                      </a:r>
                      <a:r>
                        <a:rPr lang="en-US" sz="1100" b="0" i="0" u="none" strike="noStrike" dirty="0" err="1">
                          <a:solidFill>
                            <a:srgbClr val="000000"/>
                          </a:solidFill>
                          <a:effectLst/>
                          <a:latin typeface="Calibri"/>
                          <a:cs typeface="Calibri"/>
                        </a:rPr>
                        <a:t>Endcap</a:t>
                      </a:r>
                      <a:r>
                        <a:rPr lang="en-US" sz="1100" b="0" i="0" u="none" strike="noStrike" dirty="0">
                          <a:solidFill>
                            <a:srgbClr val="000000"/>
                          </a:solidFill>
                          <a:effectLst/>
                          <a:latin typeface="Calibri"/>
                          <a:cs typeface="Calibri"/>
                        </a:rPr>
                        <a:t>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8/16/13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8/16/13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gridSpan="2">
                  <a:txBody>
                    <a:bodyPr/>
                    <a:lstStyle/>
                    <a:p>
                      <a:pPr algn="l" fontAlgn="b"/>
                      <a:r>
                        <a:rPr lang="en-US" sz="1100" b="0" i="0" u="none" strike="noStrike" dirty="0" smtClean="0">
                          <a:solidFill>
                            <a:srgbClr val="000000"/>
                          </a:solidFill>
                          <a:effectLst/>
                          <a:latin typeface="Calibri"/>
                          <a:cs typeface="Calibri"/>
                        </a:rPr>
                        <a:t>Software</a:t>
                      </a:r>
                      <a:endParaRPr lang="en-US" sz="1100" b="0" i="0" u="none" strike="noStrike" dirty="0">
                        <a:solidFill>
                          <a:srgbClr val="000000"/>
                        </a:solidFill>
                        <a:effectLst/>
                        <a:latin typeface="Calibri"/>
                        <a:cs typeface="Calibri"/>
                      </a:endParaRP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cs typeface="Calibri"/>
                      </a:endParaRPr>
                    </a:p>
                  </a:txBody>
                  <a:tcPr marL="9912" marR="9912" marT="99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PXL  online software ready for engineering run</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12/4/12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12/4/12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PXL  online software ready for production run</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10/1/13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10/1/13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IST online software for ladder tests</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1/13/13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1/13/13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IST online software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7/24/13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7/24/13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SSD online software complete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5/14/13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5/14/13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Review of CMM software progress</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a:solidFill>
                            <a:srgbClr val="000000"/>
                          </a:solidFill>
                          <a:effectLst/>
                          <a:latin typeface="Calibri"/>
                          <a:cs typeface="Calibri"/>
                        </a:rPr>
                        <a:t>4/5/12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100" b="0" i="0" u="none" strike="noStrike" dirty="0">
                          <a:solidFill>
                            <a:srgbClr val="000000"/>
                          </a:solidFill>
                          <a:effectLst/>
                          <a:latin typeface="Calibri"/>
                          <a:cs typeface="Calibri"/>
                        </a:rPr>
                        <a:t>4/5/12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cs typeface="Calibri"/>
                        </a:rPr>
                        <a:t>PXL CMM database </a:t>
                      </a:r>
                      <a:r>
                        <a:rPr lang="en-US" sz="1100" b="0" i="0" u="none" strike="noStrike" dirty="0" err="1">
                          <a:solidFill>
                            <a:srgbClr val="000000"/>
                          </a:solidFill>
                          <a:effectLst/>
                          <a:latin typeface="Calibri"/>
                          <a:cs typeface="Calibri"/>
                        </a:rPr>
                        <a:t>delivred</a:t>
                      </a:r>
                      <a:r>
                        <a:rPr lang="en-US" sz="1100" b="0" i="0" u="none" strike="noStrike" dirty="0">
                          <a:solidFill>
                            <a:srgbClr val="000000"/>
                          </a:solidFill>
                          <a:effectLst/>
                          <a:latin typeface="Calibri"/>
                          <a:cs typeface="Calibri"/>
                        </a:rPr>
                        <a:t> for prototype</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11/15/12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11/15/12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PXL CMM database delivred for production sectors</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8/22/13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8/22/13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IST CMM database delivered</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8/17/13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8/17/13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Alignement software Review</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9/20/12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9/20/12</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212954">
                <a:tc>
                  <a:txBody>
                    <a:bodyPr/>
                    <a:lstStyle/>
                    <a:p>
                      <a:pPr algn="l" fontAlgn="b"/>
                      <a:r>
                        <a:rPr lang="en-US" sz="1100" b="0" i="0" u="none" strike="noStrike">
                          <a:solidFill>
                            <a:srgbClr val="000000"/>
                          </a:solidFill>
                          <a:effectLst/>
                          <a:latin typeface="Calibri"/>
                          <a:cs typeface="Calibri"/>
                        </a:rPr>
                        <a:t> </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cs typeface="Calibri"/>
                        </a:rPr>
                        <a:t>Alignment software ready for engineering run</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a:cs typeface="Calibri"/>
                        </a:rPr>
                        <a:t>1/18/13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effectLst/>
                          <a:latin typeface="Calibri"/>
                          <a:cs typeface="Calibri"/>
                        </a:rPr>
                        <a:t>1/18/13</a:t>
                      </a:r>
                    </a:p>
                  </a:txBody>
                  <a:tcPr marL="9912" marR="9912" marT="9912"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00461994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49275" y="107576"/>
            <a:ext cx="8042276" cy="975758"/>
          </a:xfrm>
        </p:spPr>
        <p:txBody>
          <a:bodyPr/>
          <a:lstStyle/>
          <a:p>
            <a:r>
              <a:rPr lang="en-US" dirty="0" smtClean="0"/>
              <a:t>Report on Milestones</a:t>
            </a:r>
            <a:endParaRPr lang="en-US" dirty="0"/>
          </a:p>
        </p:txBody>
      </p:sp>
      <p:sp>
        <p:nvSpPr>
          <p:cNvPr id="7" name="Content Placeholder 6"/>
          <p:cNvSpPr>
            <a:spLocks noGrp="1"/>
          </p:cNvSpPr>
          <p:nvPr>
            <p:ph idx="1"/>
          </p:nvPr>
        </p:nvSpPr>
        <p:spPr>
          <a:xfrm>
            <a:off x="549275" y="1083334"/>
            <a:ext cx="7930131" cy="5404215"/>
          </a:xfrm>
          <a:solidFill>
            <a:srgbClr val="FFFFFF"/>
          </a:solidFill>
        </p:spPr>
        <p:txBody>
          <a:bodyPr>
            <a:normAutofit fontScale="25000" lnSpcReduction="20000"/>
          </a:bodyPr>
          <a:lstStyle/>
          <a:p>
            <a:pPr marL="0" indent="0">
              <a:buNone/>
            </a:pPr>
            <a:r>
              <a:rPr lang="en-US" sz="4000" dirty="0">
                <a:latin typeface="Calibri"/>
                <a:cs typeface="Calibri"/>
              </a:rPr>
              <a:t>L3 </a:t>
            </a:r>
            <a:r>
              <a:rPr lang="en-US" sz="4000" dirty="0" smtClean="0">
                <a:latin typeface="Calibri"/>
                <a:cs typeface="Calibri"/>
              </a:rPr>
              <a:t>– Prototype </a:t>
            </a:r>
            <a:r>
              <a:rPr lang="en-US" sz="4000" dirty="0" err="1">
                <a:latin typeface="Calibri"/>
                <a:cs typeface="Calibri"/>
              </a:rPr>
              <a:t>Kapton</a:t>
            </a:r>
            <a:r>
              <a:rPr lang="en-US" sz="4000" dirty="0">
                <a:latin typeface="Calibri"/>
                <a:cs typeface="Calibri"/>
              </a:rPr>
              <a:t>/Cu Cable 1st prototype complete	</a:t>
            </a:r>
            <a:endParaRPr lang="en-US" sz="4000" dirty="0" smtClean="0">
              <a:latin typeface="Calibri"/>
              <a:cs typeface="Calibri"/>
            </a:endParaRPr>
          </a:p>
          <a:p>
            <a:pPr lvl="1"/>
            <a:r>
              <a:rPr lang="en-US" sz="4000" dirty="0" smtClean="0">
                <a:latin typeface="Calibri"/>
                <a:cs typeface="Calibri"/>
              </a:rPr>
              <a:t>This </a:t>
            </a:r>
            <a:r>
              <a:rPr lang="en-US" sz="4000" dirty="0">
                <a:latin typeface="Calibri"/>
                <a:cs typeface="Calibri"/>
              </a:rPr>
              <a:t>task is delayed by 3.5 months in the schedule due to several factors. The first is that the incorporation of the ultimate sensors into the prototype detector had led to more development (hardware and firmware) time needed for probe testing. The second is that, due to availability of collaborators to work in Berkeley, we made a push on the RDO firmware and hardware and are now correspondingly ahead in those tasks. I believe that perhaps half of the delay in the full task chain that leads to a complete and tested ladder hybrid cable design can be made up in the next set of tasks</a:t>
            </a:r>
            <a:r>
              <a:rPr lang="en-US" sz="4000" dirty="0" smtClean="0">
                <a:latin typeface="Calibri"/>
                <a:cs typeface="Calibri"/>
              </a:rPr>
              <a:t>.</a:t>
            </a:r>
            <a:r>
              <a:rPr lang="en-US" sz="4000" dirty="0">
                <a:latin typeface="Calibri"/>
                <a:cs typeface="Calibri"/>
              </a:rPr>
              <a:t> </a:t>
            </a:r>
            <a:endParaRPr lang="en-US" sz="4000" dirty="0" smtClean="0">
              <a:latin typeface="Calibri"/>
              <a:cs typeface="Calibri"/>
            </a:endParaRPr>
          </a:p>
          <a:p>
            <a:pPr marL="0" indent="0">
              <a:buNone/>
            </a:pPr>
            <a:r>
              <a:rPr lang="en-US" sz="4000" dirty="0" smtClean="0">
                <a:latin typeface="Calibri"/>
                <a:cs typeface="Calibri"/>
              </a:rPr>
              <a:t>L3 – Cart </a:t>
            </a:r>
            <a:r>
              <a:rPr lang="en-US" sz="4000" dirty="0">
                <a:latin typeface="Calibri"/>
                <a:cs typeface="Calibri"/>
              </a:rPr>
              <a:t>Fabrication 1st unit complete	</a:t>
            </a:r>
            <a:endParaRPr lang="en-US" sz="4000" dirty="0" smtClean="0">
              <a:latin typeface="Calibri"/>
              <a:cs typeface="Calibri"/>
            </a:endParaRPr>
          </a:p>
          <a:p>
            <a:pPr lvl="1"/>
            <a:r>
              <a:rPr lang="en-US" sz="4000" dirty="0" smtClean="0">
                <a:latin typeface="Calibri"/>
                <a:cs typeface="Calibri"/>
              </a:rPr>
              <a:t>This </a:t>
            </a:r>
            <a:r>
              <a:rPr lang="en-US" sz="4000" dirty="0">
                <a:latin typeface="Calibri"/>
                <a:cs typeface="Calibri"/>
              </a:rPr>
              <a:t>item is not on the critical path and will be moved such that it can be produced when resources are more readily available (sometime after the main push for the IDS installation in the summer). This is not a high complexity item.</a:t>
            </a:r>
          </a:p>
          <a:p>
            <a:pPr marL="0" indent="0">
              <a:buNone/>
            </a:pPr>
            <a:r>
              <a:rPr lang="en-US" sz="4000" dirty="0" smtClean="0">
                <a:latin typeface="Calibri"/>
                <a:cs typeface="Calibri"/>
              </a:rPr>
              <a:t>L3 – Prototype </a:t>
            </a:r>
            <a:r>
              <a:rPr lang="en-US" sz="4000" dirty="0" err="1">
                <a:latin typeface="Calibri"/>
                <a:cs typeface="Calibri"/>
              </a:rPr>
              <a:t>Kapton</a:t>
            </a:r>
            <a:r>
              <a:rPr lang="en-US" sz="4000" dirty="0">
                <a:latin typeface="Calibri"/>
                <a:cs typeface="Calibri"/>
              </a:rPr>
              <a:t>/Al Cable 1st prototype complete	</a:t>
            </a:r>
            <a:endParaRPr lang="en-US" sz="4000" dirty="0" smtClean="0">
              <a:latin typeface="Calibri"/>
              <a:cs typeface="Calibri"/>
            </a:endParaRPr>
          </a:p>
          <a:p>
            <a:pPr lvl="1"/>
            <a:r>
              <a:rPr lang="en-US" sz="4000" dirty="0" smtClean="0">
                <a:latin typeface="Calibri"/>
                <a:cs typeface="Calibri"/>
              </a:rPr>
              <a:t>This </a:t>
            </a:r>
            <a:r>
              <a:rPr lang="en-US" sz="4000" dirty="0">
                <a:latin typeface="Calibri"/>
                <a:cs typeface="Calibri"/>
              </a:rPr>
              <a:t>task is tied to the first "L3 - Prototype </a:t>
            </a:r>
            <a:r>
              <a:rPr lang="en-US" sz="4000" dirty="0" err="1">
                <a:latin typeface="Calibri"/>
                <a:cs typeface="Calibri"/>
              </a:rPr>
              <a:t>Kapton</a:t>
            </a:r>
            <a:r>
              <a:rPr lang="en-US" sz="4000" dirty="0">
                <a:latin typeface="Calibri"/>
                <a:cs typeface="Calibri"/>
              </a:rPr>
              <a:t>/Cu Cable 1st prototype complete" from above. It will slip correspondingly in the schedule. But not as much, I believe, as the schedule will indicate. I am already preparing the layout for the cable on the assumption that the prototype cable testing will be successful.</a:t>
            </a:r>
          </a:p>
          <a:p>
            <a:pPr marL="0" indent="0">
              <a:buNone/>
            </a:pPr>
            <a:r>
              <a:rPr lang="en-US" sz="4000" dirty="0" smtClean="0">
                <a:latin typeface="Calibri"/>
                <a:cs typeface="Calibri"/>
              </a:rPr>
              <a:t>L3 </a:t>
            </a:r>
            <a:r>
              <a:rPr lang="en-US" sz="4000" dirty="0">
                <a:latin typeface="Calibri"/>
                <a:cs typeface="Calibri"/>
              </a:rPr>
              <a:t>- First Article PST </a:t>
            </a:r>
            <a:r>
              <a:rPr lang="en-US" sz="4000" dirty="0" smtClean="0">
                <a:latin typeface="Calibri"/>
                <a:cs typeface="Calibri"/>
              </a:rPr>
              <a:t>Assembled</a:t>
            </a:r>
          </a:p>
          <a:p>
            <a:pPr lvl="1"/>
            <a:r>
              <a:rPr lang="en-US" sz="4000" dirty="0" smtClean="0">
                <a:latin typeface="Calibri"/>
                <a:cs typeface="Calibri"/>
              </a:rPr>
              <a:t>In </a:t>
            </a:r>
            <a:r>
              <a:rPr lang="en-US" sz="4000" dirty="0">
                <a:latin typeface="Calibri"/>
                <a:cs typeface="Calibri"/>
              </a:rPr>
              <a:t>the MSC prod the PIT was lost before base lining. This adds about 3 months. The remaining delay is due to CN60 material delivery issues as discussed in last months </a:t>
            </a:r>
            <a:r>
              <a:rPr lang="en-US" sz="4000" dirty="0" smtClean="0">
                <a:latin typeface="Calibri"/>
                <a:cs typeface="Calibri"/>
              </a:rPr>
              <a:t>report.</a:t>
            </a:r>
          </a:p>
          <a:p>
            <a:pPr marL="0" indent="0">
              <a:buNone/>
            </a:pPr>
            <a:r>
              <a:rPr lang="en-US" sz="4000" dirty="0" smtClean="0">
                <a:latin typeface="Calibri"/>
                <a:cs typeface="Calibri"/>
              </a:rPr>
              <a:t>L3 </a:t>
            </a:r>
            <a:r>
              <a:rPr lang="en-US" sz="4000" dirty="0">
                <a:latin typeface="Calibri"/>
                <a:cs typeface="Calibri"/>
              </a:rPr>
              <a:t>milestones for </a:t>
            </a:r>
            <a:r>
              <a:rPr lang="en-US" sz="4000" dirty="0" smtClean="0">
                <a:latin typeface="Calibri"/>
                <a:cs typeface="Calibri"/>
              </a:rPr>
              <a:t>IST</a:t>
            </a:r>
          </a:p>
          <a:p>
            <a:pPr lvl="1"/>
            <a:r>
              <a:rPr lang="en-US" sz="4000" dirty="0" smtClean="0">
                <a:latin typeface="Calibri"/>
                <a:cs typeface="Calibri"/>
              </a:rPr>
              <a:t>All </a:t>
            </a:r>
            <a:r>
              <a:rPr lang="en-US" sz="4000" dirty="0">
                <a:latin typeface="Calibri"/>
                <a:cs typeface="Calibri"/>
              </a:rPr>
              <a:t>of these delays, which are coupled, are due to a) 4 month delay in fabrication of Sensors, b) failures in initial hybrid cables by manufacturer (2 mo.) and a need to extend testing period to ensure </a:t>
            </a:r>
            <a:r>
              <a:rPr lang="en-US" sz="4000" dirty="0" err="1">
                <a:latin typeface="Calibri"/>
                <a:cs typeface="Calibri"/>
              </a:rPr>
              <a:t>nesc</a:t>
            </a:r>
            <a:r>
              <a:rPr lang="en-US" sz="4000" dirty="0">
                <a:latin typeface="Calibri"/>
                <a:cs typeface="Calibri"/>
              </a:rPr>
              <a:t>. cable modification are understood before placement of production orders. As mentioned part of the delay for EF is picked up by slack in the previous schedule, and the lessons learned from the assembly of prototype may allow to pick up additional time in the production </a:t>
            </a:r>
            <a:r>
              <a:rPr lang="en-US" sz="4000" dirty="0" smtClean="0">
                <a:latin typeface="Calibri"/>
                <a:cs typeface="Calibri"/>
              </a:rPr>
              <a:t>assembly.</a:t>
            </a:r>
          </a:p>
          <a:p>
            <a:pPr marL="0" indent="0">
              <a:buNone/>
            </a:pPr>
            <a:r>
              <a:rPr lang="en-US" sz="4000" dirty="0" smtClean="0">
                <a:latin typeface="Calibri"/>
                <a:cs typeface="Calibri"/>
              </a:rPr>
              <a:t>L3</a:t>
            </a:r>
            <a:r>
              <a:rPr lang="en-US" sz="4000" dirty="0">
                <a:latin typeface="Calibri"/>
                <a:cs typeface="Calibri"/>
              </a:rPr>
              <a:t>- PXL Platform Design </a:t>
            </a:r>
            <a:r>
              <a:rPr lang="en-US" sz="4000" dirty="0" smtClean="0">
                <a:latin typeface="Calibri"/>
                <a:cs typeface="Calibri"/>
              </a:rPr>
              <a:t>Complete</a:t>
            </a:r>
          </a:p>
          <a:p>
            <a:pPr lvl="1"/>
            <a:r>
              <a:rPr lang="en-US" sz="4000" dirty="0" smtClean="0">
                <a:latin typeface="Calibri"/>
                <a:cs typeface="Calibri"/>
              </a:rPr>
              <a:t>The </a:t>
            </a:r>
            <a:r>
              <a:rPr lang="en-US" sz="4000" dirty="0">
                <a:latin typeface="Calibri"/>
                <a:cs typeface="Calibri"/>
              </a:rPr>
              <a:t>preliminary design is complete and quotes have been requested. Signoff is expected with a few weeks and should be done by 3/30/12.</a:t>
            </a:r>
          </a:p>
          <a:p>
            <a:pPr marL="0" indent="0">
              <a:buNone/>
            </a:pPr>
            <a:r>
              <a:rPr lang="en-US" sz="4000" dirty="0">
                <a:latin typeface="Calibri"/>
                <a:cs typeface="Calibri"/>
              </a:rPr>
              <a:t> </a:t>
            </a:r>
            <a:r>
              <a:rPr lang="en-US" sz="4000" dirty="0" smtClean="0">
                <a:latin typeface="Calibri"/>
                <a:cs typeface="Calibri"/>
              </a:rPr>
              <a:t>L3</a:t>
            </a:r>
            <a:r>
              <a:rPr lang="en-US" sz="4000" dirty="0">
                <a:latin typeface="Calibri"/>
                <a:cs typeface="Calibri"/>
              </a:rPr>
              <a:t>- SSD Completion of RDO </a:t>
            </a:r>
            <a:r>
              <a:rPr lang="en-US" sz="4000" dirty="0" smtClean="0">
                <a:latin typeface="Calibri"/>
                <a:cs typeface="Calibri"/>
              </a:rPr>
              <a:t>Design</a:t>
            </a:r>
          </a:p>
          <a:p>
            <a:pPr lvl="1"/>
            <a:r>
              <a:rPr lang="en-US" sz="4000" dirty="0" smtClean="0">
                <a:latin typeface="Calibri"/>
                <a:cs typeface="Calibri"/>
              </a:rPr>
              <a:t>This </a:t>
            </a:r>
            <a:r>
              <a:rPr lang="en-US" sz="4000" dirty="0">
                <a:latin typeface="Calibri"/>
                <a:cs typeface="Calibri"/>
              </a:rPr>
              <a:t>was scheduled for January 27.  This will likely be completed in March, effort are well underway.</a:t>
            </a:r>
          </a:p>
          <a:p>
            <a:endParaRPr lang="en-US" dirty="0"/>
          </a:p>
        </p:txBody>
      </p:sp>
    </p:spTree>
    <p:extLst>
      <p:ext uri="{BB962C8B-B14F-4D97-AF65-F5344CB8AC3E}">
        <p14:creationId xmlns:p14="http://schemas.microsoft.com/office/powerpoint/2010/main" val="307808697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Outstanding Schedule Concerns</a:t>
            </a:r>
            <a:endParaRPr lang="en-US" dirty="0"/>
          </a:p>
        </p:txBody>
      </p:sp>
      <p:sp>
        <p:nvSpPr>
          <p:cNvPr id="3" name="Content Placeholder 2"/>
          <p:cNvSpPr>
            <a:spLocks noGrp="1"/>
          </p:cNvSpPr>
          <p:nvPr>
            <p:ph idx="1"/>
          </p:nvPr>
        </p:nvSpPr>
        <p:spPr/>
        <p:txBody>
          <a:bodyPr/>
          <a:lstStyle/>
          <a:p>
            <a:r>
              <a:rPr lang="en-US" dirty="0" smtClean="0"/>
              <a:t>We continue to need to pay close attention to impacts to our early finish schedule</a:t>
            </a:r>
          </a:p>
          <a:p>
            <a:pPr lvl="1"/>
            <a:r>
              <a:rPr lang="en-US" dirty="0" smtClean="0"/>
              <a:t>Would like to better understand SSD’s schedule after progress can be assessed with the French</a:t>
            </a:r>
          </a:p>
          <a:p>
            <a:pPr lvl="1"/>
            <a:r>
              <a:rPr lang="en-US" dirty="0" smtClean="0"/>
              <a:t>Need to better understand the assembly path through IST</a:t>
            </a:r>
          </a:p>
          <a:p>
            <a:pPr lvl="1"/>
            <a:r>
              <a:rPr lang="en-US" dirty="0" smtClean="0"/>
              <a:t>As the budget becomes clearer, there may be impacts to the RHIC running schedule</a:t>
            </a:r>
          </a:p>
          <a:p>
            <a:pPr lvl="2"/>
            <a:r>
              <a:rPr lang="en-US" dirty="0" smtClean="0"/>
              <a:t>Will need to do analysis as this develops to understand the impacts</a:t>
            </a:r>
          </a:p>
        </p:txBody>
      </p:sp>
    </p:spTree>
    <p:extLst>
      <p:ext uri="{BB962C8B-B14F-4D97-AF65-F5344CB8AC3E}">
        <p14:creationId xmlns:p14="http://schemas.microsoft.com/office/powerpoint/2010/main" val="24887325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LBNL Addendum Info</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90202555"/>
              </p:ext>
            </p:extLst>
          </p:nvPr>
        </p:nvGraphicFramePr>
        <p:xfrm>
          <a:off x="862786" y="1600205"/>
          <a:ext cx="7415253" cy="4343389"/>
        </p:xfrm>
        <a:graphic>
          <a:graphicData uri="http://schemas.openxmlformats.org/drawingml/2006/table">
            <a:tbl>
              <a:tblPr/>
              <a:tblGrid>
                <a:gridCol w="428045"/>
                <a:gridCol w="2920779"/>
                <a:gridCol w="1724770"/>
                <a:gridCol w="1070113"/>
                <a:gridCol w="1271546"/>
              </a:tblGrid>
              <a:tr h="188843">
                <a:tc gridSpan="2">
                  <a:txBody>
                    <a:bodyPr/>
                    <a:lstStyle/>
                    <a:p>
                      <a:pPr algn="ctr" fontAlgn="b"/>
                      <a:r>
                        <a:rPr lang="en-US" sz="1200" b="1" i="0" u="none" strike="noStrike">
                          <a:solidFill>
                            <a:srgbClr val="000000"/>
                          </a:solidFill>
                          <a:effectLst/>
                          <a:latin typeface="Calibri"/>
                        </a:rPr>
                        <a:t>LBNL Activities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c>
                  <a:txBody>
                    <a:bodyPr/>
                    <a:lstStyle/>
                    <a:p>
                      <a:pPr algn="l" fontAlgn="b"/>
                      <a:r>
                        <a:rPr lang="en-US" sz="1200" b="1" i="0" u="none" strike="noStrike">
                          <a:solidFill>
                            <a:srgbClr val="000000"/>
                          </a:solidFill>
                          <a:effectLst/>
                          <a:latin typeface="Calibri"/>
                        </a:rPr>
                        <a:t>Current MPO/IWO Ceiling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rgbClr val="000000"/>
                          </a:solidFill>
                          <a:effectLst/>
                          <a:latin typeface="Calibri"/>
                        </a:rPr>
                        <a:t>Amendment #3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b"/>
                      <a:r>
                        <a:rPr lang="en-US" sz="1200" b="1" i="0" u="none" strike="noStrike">
                          <a:solidFill>
                            <a:srgbClr val="000000"/>
                          </a:solidFill>
                          <a:effectLst/>
                          <a:latin typeface="Calibri"/>
                        </a:rPr>
                        <a:t>Revised MPO/IWO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Project Management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623,340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50,499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673,839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200" b="0" i="0" u="none" strike="noStrike">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Pixel Detector (PXL)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1,459,910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1,318,744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2,778,654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dirty="0">
                          <a:solidFill>
                            <a:srgbClr val="000000"/>
                          </a:solidFill>
                          <a:effectLst/>
                          <a:latin typeface="Verdana"/>
                        </a:rPr>
                        <a:t>1.2.1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PXL Mechanical Work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502,783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362,586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865,368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Verdana"/>
                        </a:rPr>
                        <a:t>PXL Electronics Work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801,509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777,648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1,579,157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Verdana"/>
                        </a:rPr>
                        <a:t>Detector Assembly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42,298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13,202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55,500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Verdana"/>
                        </a:rPr>
                        <a:t>Infrastructure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113,320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165,309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278,629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IST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36,324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307,486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343,810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200" b="0" i="0" u="none" strike="noStrike">
                          <a:solidFill>
                            <a:srgbClr val="000000"/>
                          </a:solidFill>
                          <a:effectLst/>
                          <a:latin typeface="Calibri"/>
                        </a:rPr>
                        <a:t>1.3.1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Mechanics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36,324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307,486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343,810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SSD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28,422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165,897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194,319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Electronics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81,153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81,153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Assembly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Infrastructure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28,422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84,744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113,166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Verdana"/>
                        </a:rPr>
                        <a:t>Integration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750,267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513,762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1,264,029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Mechanics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500,671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306,580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807,251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Assembly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19,369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38,031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57,401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11,394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b"/>
                      <a:r>
                        <a:rPr lang="en-US"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Installation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12,919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7,765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20,685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Integration Engineering Support (post CD-1)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177,442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177,442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000" b="0" i="0" u="none" strike="noStrike">
                          <a:solidFill>
                            <a:srgbClr val="000000"/>
                          </a:solidFill>
                          <a:effectLst/>
                          <a:latin typeface="Verdana"/>
                        </a:rPr>
                        <a:t>1.5.7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Integration Engineering Support (post CD-2/3)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39,866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149,992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189,858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200" b="0" i="0" u="none" strike="noStrike">
                          <a:solidFill>
                            <a:srgbClr val="000000"/>
                          </a:solidFill>
                          <a:effectLst/>
                          <a:latin typeface="Calibri"/>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Software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r>
                        <a:rPr lang="en-US" sz="1200" b="0" i="0" u="none" strike="noStrike">
                          <a:solidFill>
                            <a:srgbClr val="000000"/>
                          </a:solidFill>
                          <a:effectLst/>
                          <a:latin typeface="Calibri"/>
                        </a:rPr>
                        <a:t>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rgbClr val="000000"/>
                          </a:solidFill>
                          <a:effectLst/>
                          <a:latin typeface="Calibri"/>
                        </a:rPr>
                        <a:t>Redirect Support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a:solidFill>
                            <a:srgbClr val="000000"/>
                          </a:solidFill>
                          <a:effectLst/>
                          <a:latin typeface="Calibri"/>
                        </a:rPr>
                        <a:t>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8843">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l" fontAlgn="b"/>
                      <a:endParaRPr lang="en-US" sz="12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r" fontAlgn="b"/>
                      <a:r>
                        <a:rPr lang="en-US" sz="1200" b="0" i="0" u="none" strike="noStrike">
                          <a:solidFill>
                            <a:srgbClr val="000000"/>
                          </a:solidFill>
                          <a:effectLst/>
                          <a:latin typeface="Calibri"/>
                        </a:rPr>
                        <a:t> 2,898,263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200" b="0" i="0" u="none" strike="noStrike" dirty="0">
                          <a:solidFill>
                            <a:srgbClr val="000000"/>
                          </a:solidFill>
                          <a:effectLst/>
                          <a:latin typeface="Calibri"/>
                        </a:rPr>
                        <a:t> 2,356,389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b"/>
                      <a:r>
                        <a:rPr lang="en-US" sz="1200" b="0" i="0" u="none" strike="noStrike" dirty="0">
                          <a:solidFill>
                            <a:srgbClr val="000000"/>
                          </a:solidFill>
                          <a:effectLst/>
                          <a:latin typeface="Calibri"/>
                        </a:rPr>
                        <a:t> 5,254,652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5759623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LBNL Next Steps	</a:t>
            </a:r>
            <a:endParaRPr lang="en-US" dirty="0"/>
          </a:p>
        </p:txBody>
      </p:sp>
      <p:sp>
        <p:nvSpPr>
          <p:cNvPr id="3" name="Content Placeholder 2"/>
          <p:cNvSpPr>
            <a:spLocks noGrp="1"/>
          </p:cNvSpPr>
          <p:nvPr>
            <p:ph idx="1"/>
          </p:nvPr>
        </p:nvSpPr>
        <p:spPr/>
        <p:txBody>
          <a:bodyPr/>
          <a:lstStyle/>
          <a:p>
            <a:r>
              <a:rPr lang="en-US" dirty="0" smtClean="0"/>
              <a:t>Concurrence on Budget</a:t>
            </a:r>
          </a:p>
          <a:p>
            <a:r>
              <a:rPr lang="en-US" dirty="0" smtClean="0"/>
              <a:t>Concurrence on activities for the balance of the year (that hopefully ties directly to above mentioned budget)</a:t>
            </a:r>
          </a:p>
          <a:p>
            <a:r>
              <a:rPr lang="en-US" dirty="0" smtClean="0"/>
              <a:t>Submit to contract offices… and let process for three months</a:t>
            </a:r>
            <a:endParaRPr lang="en-US" dirty="0"/>
          </a:p>
        </p:txBody>
      </p:sp>
    </p:spTree>
    <p:extLst>
      <p:ext uri="{BB962C8B-B14F-4D97-AF65-F5344CB8AC3E}">
        <p14:creationId xmlns:p14="http://schemas.microsoft.com/office/powerpoint/2010/main" val="210499443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Addendum for MIT</a:t>
            </a:r>
            <a:endParaRPr lang="en-US" dirty="0"/>
          </a:p>
        </p:txBody>
      </p:sp>
      <p:sp>
        <p:nvSpPr>
          <p:cNvPr id="3" name="Content Placeholder 2"/>
          <p:cNvSpPr>
            <a:spLocks noGrp="1"/>
          </p:cNvSpPr>
          <p:nvPr>
            <p:ph idx="1"/>
          </p:nvPr>
        </p:nvSpPr>
        <p:spPr/>
        <p:txBody>
          <a:bodyPr/>
          <a:lstStyle/>
          <a:p>
            <a:r>
              <a:rPr lang="en-US" dirty="0" smtClean="0"/>
              <a:t>Have started looking at balance of this years predicted expenses</a:t>
            </a:r>
          </a:p>
          <a:p>
            <a:r>
              <a:rPr lang="en-US" dirty="0" smtClean="0"/>
              <a:t>Will have a draft for </a:t>
            </a:r>
            <a:r>
              <a:rPr lang="en-US" dirty="0" err="1" smtClean="0"/>
              <a:t>Flemming</a:t>
            </a:r>
            <a:r>
              <a:rPr lang="en-US" dirty="0" smtClean="0"/>
              <a:t> and </a:t>
            </a:r>
            <a:r>
              <a:rPr lang="en-US" dirty="0" err="1" smtClean="0"/>
              <a:t>Gerrit</a:t>
            </a:r>
            <a:r>
              <a:rPr lang="en-US" dirty="0" smtClean="0"/>
              <a:t> to review by Friday</a:t>
            </a:r>
          </a:p>
          <a:p>
            <a:r>
              <a:rPr lang="en-US" dirty="0" smtClean="0"/>
              <a:t>Will then work with the institutions to encourage a more speedy than last time effort </a:t>
            </a:r>
            <a:endParaRPr lang="en-US" dirty="0"/>
          </a:p>
        </p:txBody>
      </p:sp>
    </p:spTree>
    <p:extLst>
      <p:ext uri="{BB962C8B-B14F-4D97-AF65-F5344CB8AC3E}">
        <p14:creationId xmlns:p14="http://schemas.microsoft.com/office/powerpoint/2010/main" val="42867815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a:t>
            </a:r>
            <a:endParaRPr lang="en-US" dirty="0"/>
          </a:p>
        </p:txBody>
      </p:sp>
      <p:sp>
        <p:nvSpPr>
          <p:cNvPr id="3" name="Content Placeholder 2"/>
          <p:cNvSpPr>
            <a:spLocks noGrp="1"/>
          </p:cNvSpPr>
          <p:nvPr>
            <p:ph idx="1"/>
          </p:nvPr>
        </p:nvSpPr>
        <p:spPr/>
        <p:txBody>
          <a:bodyPr/>
          <a:lstStyle/>
          <a:p>
            <a:r>
              <a:rPr lang="en-US" dirty="0" smtClean="0"/>
              <a:t>Schedule reworked and approved as of January</a:t>
            </a:r>
          </a:p>
          <a:p>
            <a:pPr lvl="1"/>
            <a:r>
              <a:rPr lang="en-US" dirty="0" smtClean="0"/>
              <a:t>Three baseline changes to date, the last one impacted the entire schedule and a chunk of the costs</a:t>
            </a:r>
          </a:p>
          <a:p>
            <a:r>
              <a:rPr lang="en-US" dirty="0" smtClean="0"/>
              <a:t>LBNL was funded through February 2012</a:t>
            </a:r>
          </a:p>
          <a:p>
            <a:pPr lvl="1"/>
            <a:r>
              <a:rPr lang="en-US" dirty="0" smtClean="0"/>
              <a:t>Working on addendum for balance of year, funds in hand cover us until addendum in place</a:t>
            </a:r>
          </a:p>
          <a:p>
            <a:r>
              <a:rPr lang="en-US" dirty="0" smtClean="0"/>
              <a:t>MIT was funded through </a:t>
            </a:r>
            <a:r>
              <a:rPr lang="en-US" dirty="0" smtClean="0"/>
              <a:t>March 2012</a:t>
            </a:r>
            <a:endParaRPr lang="en-US" dirty="0" smtClean="0"/>
          </a:p>
          <a:p>
            <a:pPr lvl="1"/>
            <a:r>
              <a:rPr lang="en-US" dirty="0" smtClean="0"/>
              <a:t>Starting work on an addendum for the balance of the year</a:t>
            </a:r>
          </a:p>
        </p:txBody>
      </p:sp>
    </p:spTree>
    <p:extLst>
      <p:ext uri="{BB962C8B-B14F-4D97-AF65-F5344CB8AC3E}">
        <p14:creationId xmlns:p14="http://schemas.microsoft.com/office/powerpoint/2010/main" val="29303877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at Level 2:</a:t>
            </a:r>
            <a:br>
              <a:rPr lang="en-US" dirty="0" smtClean="0"/>
            </a:br>
            <a:r>
              <a:rPr lang="en-US" dirty="0" smtClean="0"/>
              <a:t>Financial Status February</a:t>
            </a:r>
            <a:endParaRPr lang="en-US" dirty="0"/>
          </a:p>
        </p:txBody>
      </p:sp>
      <p:sp>
        <p:nvSpPr>
          <p:cNvPr id="3" name="Content Placeholder 2"/>
          <p:cNvSpPr>
            <a:spLocks noGrp="1"/>
          </p:cNvSpPr>
          <p:nvPr>
            <p:ph idx="1"/>
          </p:nvPr>
        </p:nvSpPr>
        <p:spPr/>
        <p:txBody>
          <a:bodyPr/>
          <a:lstStyle/>
          <a:p>
            <a:r>
              <a:rPr lang="en-US" dirty="0" smtClean="0"/>
              <a:t>Developed new tools for reporting to DOE</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597881865"/>
              </p:ext>
            </p:extLst>
          </p:nvPr>
        </p:nvGraphicFramePr>
        <p:xfrm>
          <a:off x="549275" y="2089741"/>
          <a:ext cx="7708900" cy="2667000"/>
        </p:xfrm>
        <a:graphic>
          <a:graphicData uri="http://schemas.openxmlformats.org/drawingml/2006/table">
            <a:tbl>
              <a:tblPr/>
              <a:tblGrid>
                <a:gridCol w="431800"/>
                <a:gridCol w="2654300"/>
                <a:gridCol w="660400"/>
                <a:gridCol w="660400"/>
                <a:gridCol w="660400"/>
                <a:gridCol w="660400"/>
                <a:gridCol w="660400"/>
                <a:gridCol w="660400"/>
                <a:gridCol w="660400"/>
              </a:tblGrid>
              <a:tr h="381000">
                <a:tc gridSpan="2">
                  <a:txBody>
                    <a:bodyPr/>
                    <a:lstStyle/>
                    <a:p>
                      <a:pPr algn="l" fontAlgn="b"/>
                      <a:r>
                        <a:rPr lang="en-US" sz="1200" b="1" i="0" u="none" strike="noStrike" dirty="0" err="1">
                          <a:solidFill>
                            <a:srgbClr val="000000"/>
                          </a:solidFill>
                          <a:effectLst/>
                          <a:latin typeface="Cambria"/>
                        </a:rPr>
                        <a:t>Lvl</a:t>
                      </a:r>
                      <a:r>
                        <a:rPr lang="en-US" sz="1200" b="1" i="0" u="none" strike="noStrike" dirty="0">
                          <a:solidFill>
                            <a:srgbClr val="000000"/>
                          </a:solidFill>
                          <a:effectLst/>
                          <a:latin typeface="Cambria"/>
                        </a:rPr>
                        <a:t> 2 WBS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b"/>
                      <a:r>
                        <a:rPr lang="en-US" sz="1200" b="1" i="0" u="none" strike="noStrike">
                          <a:solidFill>
                            <a:srgbClr val="000000"/>
                          </a:solidFill>
                          <a:effectLst/>
                          <a:latin typeface="Cambria"/>
                        </a:rPr>
                        <a:t>BAC ($K)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mbria"/>
                        </a:rPr>
                        <a:t>Cum. Actuals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mbria"/>
                        </a:rPr>
                        <a:t>Liens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mbria"/>
                        </a:rPr>
                        <a:t>ETC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ambria"/>
                        </a:rPr>
                        <a:t>EAC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ambria"/>
                        </a:rPr>
                        <a:t>Cum. Plan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mbria"/>
                        </a:rPr>
                        <a:t>Plan vs. Actuals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dirty="0">
                          <a:solidFill>
                            <a:srgbClr val="000000"/>
                          </a:solidFill>
                          <a:effectLst/>
                          <a:latin typeface="Cambria"/>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mbria"/>
                        </a:rPr>
                        <a:t>Management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a:solidFill>
                            <a:srgbClr val="000000"/>
                          </a:solidFill>
                          <a:effectLst/>
                          <a:latin typeface="Cambria"/>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mbria"/>
                        </a:rPr>
                        <a:t>Pixel Detector (PXL)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4,857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dirty="0">
                          <a:solidFill>
                            <a:srgbClr val="000000"/>
                          </a:solidFill>
                          <a:effectLst/>
                          <a:latin typeface="Cambria"/>
                        </a:rPr>
                        <a:t>1,027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3,735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4,857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1,255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a:solidFill>
                            <a:srgbClr val="000000"/>
                          </a:solidFill>
                          <a:effectLst/>
                          <a:latin typeface="Cambria"/>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mbria"/>
                        </a:rPr>
                        <a:t>Intermediate Silicon Tracker (IST)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2,633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2,633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a:solidFill>
                            <a:srgbClr val="000000"/>
                          </a:solidFill>
                          <a:effectLst/>
                          <a:latin typeface="Cambria"/>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Silicon Strip Detector (SSD)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dirty="0">
                          <a:solidFill>
                            <a:srgbClr val="000000"/>
                          </a:solidFill>
                          <a:effectLst/>
                          <a:latin typeface="Cambria"/>
                        </a:rPr>
                        <a:t>1,022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888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dirty="0">
                          <a:solidFill>
                            <a:srgbClr val="000000"/>
                          </a:solidFill>
                          <a:effectLst/>
                          <a:latin typeface="Cambria"/>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Integration and Global Supports (IGS)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2,757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961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1,743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2,757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1,048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a:solidFill>
                            <a:srgbClr val="000000"/>
                          </a:solidFill>
                          <a:effectLst/>
                          <a:latin typeface="Cambria"/>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Software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a:solidFill>
                            <a:srgbClr val="000000"/>
                          </a:solidFill>
                          <a:effectLst/>
                          <a:latin typeface="Cambria"/>
                        </a:rPr>
                        <a:t>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Redirected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1,187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802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dirty="0">
                          <a:solidFill>
                            <a:srgbClr val="000000"/>
                          </a:solidFill>
                          <a:effectLst/>
                          <a:latin typeface="Cambria"/>
                        </a:rPr>
                        <a:t>1,187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409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1" i="0" u="none" strike="noStrike" dirty="0">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1" i="0" u="none" strike="noStrike">
                          <a:solidFill>
                            <a:srgbClr val="000000"/>
                          </a:solidFill>
                          <a:effectLst/>
                          <a:latin typeface="Cambria"/>
                        </a:rPr>
                        <a:t>Subtotal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12,929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2,879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244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9,806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12,929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3,468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1"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MIE/Contingency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3,514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3,514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1" i="0" u="none" strike="noStrike" dirty="0">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1" i="0" u="none" strike="noStrike">
                          <a:solidFill>
                            <a:srgbClr val="000000"/>
                          </a:solidFill>
                          <a:effectLst/>
                          <a:latin typeface="Cambria"/>
                        </a:rPr>
                        <a:t>HFT - MIE and Redirect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16,443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2,879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244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9,806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16,443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3,468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200" b="0" i="0" u="none" strike="noStrike" dirty="0">
                          <a:solidFill>
                            <a:srgbClr val="000000"/>
                          </a:solidFill>
                          <a:effectLst/>
                          <a:latin typeface="Cambria"/>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OPC - R&amp;D Efforts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299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mbria"/>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a:solidFill>
                            <a:srgbClr val="000000"/>
                          </a:solidFill>
                          <a:effectLst/>
                          <a:latin typeface="Cambria"/>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0" i="0" u="none" strike="noStrike" dirty="0">
                          <a:solidFill>
                            <a:srgbClr val="000000"/>
                          </a:solidFill>
                          <a:effectLst/>
                          <a:latin typeface="Cambria"/>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gridSpan="2">
                  <a:txBody>
                    <a:bodyPr/>
                    <a:lstStyle/>
                    <a:p>
                      <a:pPr algn="l" fontAlgn="b"/>
                      <a:r>
                        <a:rPr lang="en-US" sz="1200" b="1" i="0" u="none" strike="noStrike" dirty="0">
                          <a:solidFill>
                            <a:srgbClr val="000000"/>
                          </a:solidFill>
                          <a:effectLst/>
                          <a:latin typeface="Cambria"/>
                        </a:rPr>
                        <a:t>HFT Total Project Costs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r" fontAlgn="b"/>
                      <a:r>
                        <a:rPr lang="en-US" sz="1200" b="1" i="0" u="none" strike="noStrike">
                          <a:solidFill>
                            <a:srgbClr val="000000"/>
                          </a:solidFill>
                          <a:effectLst/>
                          <a:latin typeface="Cambria"/>
                        </a:rPr>
                        <a:t>16,743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3,178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244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9,807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16,743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a:solidFill>
                            <a:srgbClr val="000000"/>
                          </a:solidFill>
                          <a:effectLst/>
                          <a:latin typeface="Cambria"/>
                        </a:rPr>
                        <a:t>3,768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200" b="1" i="0" u="none" strike="noStrike" dirty="0">
                          <a:solidFill>
                            <a:srgbClr val="000000"/>
                          </a:solidFill>
                          <a:effectLst/>
                          <a:latin typeface="Cambria"/>
                        </a:rPr>
                        <a:t>346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62160299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a:t>
            </a:r>
            <a:r>
              <a:rPr lang="en-US" dirty="0" err="1" smtClean="0"/>
              <a:t>vs</a:t>
            </a:r>
            <a:r>
              <a:rPr lang="en-US" dirty="0" smtClean="0"/>
              <a:t> Actuals and Funding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4238091"/>
              </p:ext>
            </p:extLst>
          </p:nvPr>
        </p:nvGraphicFramePr>
        <p:xfrm>
          <a:off x="549275" y="1600200"/>
          <a:ext cx="8042275"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62662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Variances as of February</a:t>
            </a:r>
            <a:endParaRPr lang="en-US" dirty="0"/>
          </a:p>
        </p:txBody>
      </p:sp>
      <p:sp>
        <p:nvSpPr>
          <p:cNvPr id="3" name="Content Placeholder 2"/>
          <p:cNvSpPr>
            <a:spLocks noGrp="1"/>
          </p:cNvSpPr>
          <p:nvPr>
            <p:ph idx="1"/>
          </p:nvPr>
        </p:nvSpPr>
        <p:spPr/>
        <p:txBody>
          <a:bodyPr/>
          <a:lstStyle/>
          <a:p>
            <a:r>
              <a:rPr lang="en-US" dirty="0" smtClean="0"/>
              <a:t>Cost:</a:t>
            </a:r>
          </a:p>
          <a:p>
            <a:pPr lvl="1"/>
            <a:r>
              <a:rPr lang="en-US" dirty="0" smtClean="0"/>
              <a:t>1.2 Pixel Detector – outstanding liens</a:t>
            </a:r>
          </a:p>
          <a:p>
            <a:pPr lvl="1"/>
            <a:r>
              <a:rPr lang="en-US" dirty="0" smtClean="0"/>
              <a:t>1.3 IST – delays in placing silicon order</a:t>
            </a:r>
          </a:p>
          <a:p>
            <a:pPr lvl="1"/>
            <a:r>
              <a:rPr lang="en-US" dirty="0" smtClean="0"/>
              <a:t>1.4 SSD – Slow start with French contract</a:t>
            </a:r>
          </a:p>
          <a:p>
            <a:pPr lvl="1"/>
            <a:r>
              <a:rPr lang="en-US" dirty="0" smtClean="0"/>
              <a:t>1.5 IGS – outstanding liens</a:t>
            </a:r>
          </a:p>
          <a:p>
            <a:r>
              <a:rPr lang="en-US" dirty="0" smtClean="0"/>
              <a:t>Schedule:</a:t>
            </a:r>
          </a:p>
          <a:p>
            <a:pPr lvl="1"/>
            <a:r>
              <a:rPr lang="en-US" dirty="0" smtClean="0"/>
              <a:t>Milestones have been analyzed and the baseline has been updated to address major changes.</a:t>
            </a:r>
          </a:p>
        </p:txBody>
      </p:sp>
    </p:spTree>
    <p:extLst>
      <p:ext uri="{BB962C8B-B14F-4D97-AF65-F5344CB8AC3E}">
        <p14:creationId xmlns:p14="http://schemas.microsoft.com/office/powerpoint/2010/main" val="11059070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Baseline Documentation</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221985356"/>
              </p:ext>
            </p:extLst>
          </p:nvPr>
        </p:nvGraphicFramePr>
        <p:xfrm>
          <a:off x="549275" y="1769053"/>
          <a:ext cx="8042276" cy="2664450"/>
        </p:xfrm>
        <a:graphic>
          <a:graphicData uri="http://schemas.openxmlformats.org/drawingml/2006/table">
            <a:tbl>
              <a:tblPr/>
              <a:tblGrid>
                <a:gridCol w="409607"/>
                <a:gridCol w="2317774"/>
                <a:gridCol w="909127"/>
                <a:gridCol w="909127"/>
                <a:gridCol w="849184"/>
                <a:gridCol w="849184"/>
                <a:gridCol w="889146"/>
                <a:gridCol w="909127"/>
              </a:tblGrid>
              <a:tr h="153852">
                <a:tc>
                  <a:txBody>
                    <a:bodyPr/>
                    <a:lstStyle/>
                    <a:p>
                      <a:pPr algn="ctr" fontAlgn="b"/>
                      <a:r>
                        <a:rPr lang="en-US" sz="1100" b="1" i="0" u="none" strike="noStrike" dirty="0">
                          <a:solidFill>
                            <a:srgbClr val="000000"/>
                          </a:solidFill>
                          <a:effectLst/>
                          <a:latin typeface="Calibri"/>
                        </a:rPr>
                        <a:t>WBS</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Description</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 MIE/Redirect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 MIE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 BCP 1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 BCP 2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Calibri"/>
                        </a:rPr>
                        <a:t> BCP 3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100" b="1" i="0" u="none" strike="noStrike" dirty="0">
                          <a:solidFill>
                            <a:srgbClr val="000000"/>
                          </a:solidFill>
                          <a:effectLst/>
                          <a:latin typeface="Calibri"/>
                        </a:rPr>
                        <a:t> New BAC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1" i="0" u="none" strike="noStrike" dirty="0">
                          <a:solidFill>
                            <a:srgbClr val="000000"/>
                          </a:solidFill>
                          <a:effectLst/>
                          <a:latin typeface="Calibri"/>
                        </a:rPr>
                        <a:t> 1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1" i="0" u="none" strike="noStrike" dirty="0">
                          <a:solidFill>
                            <a:srgbClr val="000000"/>
                          </a:solidFill>
                          <a:effectLst/>
                          <a:latin typeface="Calibri"/>
                        </a:rPr>
                        <a:t>HFT - MIE and Redirect (TEC)</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$12,788,378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$11,545,528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$19,239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$11,084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$109,944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$12,928,645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1.1</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rPr>
                        <a:t>Management</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$1,926,806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$683,956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$(1,454,188)</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$472,618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a:solidFill>
                            <a:srgbClr val="000000"/>
                          </a:solidFill>
                          <a:effectLst/>
                          <a:latin typeface="Calibri"/>
                        </a:rPr>
                        <a:t>1.2</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rPr>
                        <a:t>Pixel Detector (PXL)</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$4,993,452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$4,993,452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$19,239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$(156,301)</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$4,856,390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1.3</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rPr>
                        <a:t>Intermediate Silicon Tracker (IST)</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$2,479,591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$2,479,591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$153,474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$2,633,065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1.4</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rPr>
                        <a:t>Silicon Strip Detector (SSD)</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$1,027,394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$1,027,394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$11,084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$(16,156)</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$1,022,322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1.5</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rPr>
                        <a:t>Integration and Global Supports (IGS)</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$2,361,136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$2,361,136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$396,264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$2,757,400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1.6</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rPr>
                        <a:t>Software</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dirty="0">
                          <a:solidFill>
                            <a:srgbClr val="000000"/>
                          </a:solidFill>
                          <a:effectLst/>
                          <a:latin typeface="Calibri"/>
                        </a:rPr>
                        <a:t>1.7</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effectLst/>
                          <a:latin typeface="Calibri"/>
                        </a:rPr>
                        <a:t>Redirected Support</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$1,186,850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$1,186,850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1" i="0" u="none" strike="noStrike" dirty="0">
                          <a:solidFill>
                            <a:srgbClr val="000000"/>
                          </a:solidFill>
                          <a:effectLst/>
                          <a:latin typeface="Calibri"/>
                        </a:rPr>
                        <a:t>2</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1" i="0" u="none" strike="noStrike" dirty="0">
                          <a:solidFill>
                            <a:srgbClr val="000000"/>
                          </a:solidFill>
                          <a:effectLst/>
                          <a:latin typeface="Calibri"/>
                        </a:rPr>
                        <a:t>OPC - R&amp;D Efforts</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1" i="0" u="none" strike="noStrike" dirty="0">
                          <a:solidFill>
                            <a:srgbClr val="000000"/>
                          </a:solidFill>
                          <a:effectLst/>
                          <a:latin typeface="Calibri"/>
                        </a:rPr>
                        <a:t> $300,000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endParaRPr lang="en-US" sz="1100" b="1"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endParaRPr lang="en-US" sz="1100" b="0" i="0" u="none" strike="noStrike">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100" b="0" i="0" u="none" strike="noStrike" dirty="0">
                          <a:solidFill>
                            <a:srgbClr val="000000"/>
                          </a:solidFill>
                          <a:effectLst/>
                          <a:latin typeface="Calibri"/>
                        </a:rPr>
                        <a:t>MIE Contingency</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l" fontAlgn="b"/>
                      <a:endParaRPr lang="en-US" sz="1100" b="0" i="0" u="none" strike="noStrike">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$3,654,472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effectLst/>
                          <a:latin typeface="Calibri"/>
                        </a:rPr>
                        <a:t> $3,635,233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$3,624,149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$3,514,206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a:rPr>
                        <a:t> $3,514,206 </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gridSpan="8">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153852">
                <a:tc>
                  <a:txBody>
                    <a:bodyPr/>
                    <a:lstStyle/>
                    <a:p>
                      <a:pPr algn="l" fontAlgn="b"/>
                      <a:r>
                        <a:rPr lang="en-US" sz="1100" b="0" i="0" u="none" strike="noStrike">
                          <a:solidFill>
                            <a:srgbClr val="000000"/>
                          </a:solidFill>
                          <a:effectLst/>
                          <a:latin typeface="Calibri"/>
                        </a:rPr>
                        <a:t>BCP 1</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gridSpan="7">
                  <a:txBody>
                    <a:bodyPr/>
                    <a:lstStyle/>
                    <a:p>
                      <a:pPr algn="l" fontAlgn="b"/>
                      <a:r>
                        <a:rPr lang="en-US" sz="1100" b="0" i="0" u="none" strike="noStrike" dirty="0">
                          <a:solidFill>
                            <a:srgbClr val="000000"/>
                          </a:solidFill>
                          <a:effectLst/>
                          <a:latin typeface="Calibri"/>
                        </a:rPr>
                        <a:t>Processed 9/1/11 for Ultimate Sensor Change</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1"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53852">
                <a:tc>
                  <a:txBody>
                    <a:bodyPr/>
                    <a:lstStyle/>
                    <a:p>
                      <a:pPr algn="l" fontAlgn="b"/>
                      <a:r>
                        <a:rPr lang="en-US" sz="1100" b="0" i="0" u="none" strike="noStrike">
                          <a:solidFill>
                            <a:srgbClr val="000000"/>
                          </a:solidFill>
                          <a:effectLst/>
                          <a:latin typeface="Calibri"/>
                        </a:rPr>
                        <a:t>BCP 2</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gridSpan="7">
                  <a:txBody>
                    <a:bodyPr/>
                    <a:lstStyle/>
                    <a:p>
                      <a:pPr algn="l" fontAlgn="b"/>
                      <a:r>
                        <a:rPr lang="en-US" sz="1100" b="0" i="0" u="none" strike="noStrike" dirty="0">
                          <a:solidFill>
                            <a:srgbClr val="000000"/>
                          </a:solidFill>
                          <a:effectLst/>
                          <a:latin typeface="Calibri"/>
                        </a:rPr>
                        <a:t>Changed sequencing for SSD and added small amount of budget</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53852">
                <a:tc>
                  <a:txBody>
                    <a:bodyPr/>
                    <a:lstStyle/>
                    <a:p>
                      <a:pPr algn="l" fontAlgn="b"/>
                      <a:r>
                        <a:rPr lang="en-US" sz="1100" b="0" i="0" u="none" strike="noStrike">
                          <a:solidFill>
                            <a:srgbClr val="000000"/>
                          </a:solidFill>
                          <a:effectLst/>
                          <a:latin typeface="Calibri"/>
                        </a:rPr>
                        <a:t>BCP 3</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gridSpan="7">
                  <a:txBody>
                    <a:bodyPr/>
                    <a:lstStyle/>
                    <a:p>
                      <a:pPr algn="l" fontAlgn="b"/>
                      <a:r>
                        <a:rPr lang="en-US" sz="1100" b="0" i="0" u="none" strike="noStrike" dirty="0">
                          <a:solidFill>
                            <a:srgbClr val="000000"/>
                          </a:solidFill>
                          <a:effectLst/>
                          <a:latin typeface="Calibri"/>
                        </a:rPr>
                        <a:t>Updated schedule to reflect current ETC</a:t>
                      </a: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effectLst/>
                        <a:latin typeface="Calibri"/>
                      </a:endParaRPr>
                    </a:p>
                  </a:txBody>
                  <a:tcPr marL="9990" marR="9990" marT="999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0366192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Control Thresholds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042518703"/>
              </p:ext>
            </p:extLst>
          </p:nvPr>
        </p:nvGraphicFramePr>
        <p:xfrm>
          <a:off x="549275" y="1739395"/>
          <a:ext cx="8042275" cy="2986698"/>
        </p:xfrm>
        <a:graphic>
          <a:graphicData uri="http://schemas.openxmlformats.org/drawingml/2006/table">
            <a:tbl>
              <a:tblPr/>
              <a:tblGrid>
                <a:gridCol w="1608455"/>
                <a:gridCol w="1608455"/>
                <a:gridCol w="1608455"/>
                <a:gridCol w="1608455"/>
                <a:gridCol w="1608455"/>
              </a:tblGrid>
              <a:tr h="155592">
                <a:tc rowSpan="3">
                  <a:txBody>
                    <a:bodyPr/>
                    <a:lstStyle/>
                    <a:p>
                      <a:pPr algn="ctr" fontAlgn="b"/>
                      <a:r>
                        <a:rPr lang="en-US" sz="1200" b="0" i="0" u="none" strike="noStrike" dirty="0">
                          <a:solidFill>
                            <a:srgbClr val="000000"/>
                          </a:solidFill>
                          <a:effectLst/>
                          <a:latin typeface="Calibri"/>
                        </a:rPr>
                        <a:t> </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libri"/>
                        </a:rPr>
                        <a:t>DOE-SC-2</a:t>
                      </a:r>
                    </a:p>
                  </a:txBody>
                  <a:tcPr marL="10103" marR="10103" marT="101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libri"/>
                        </a:rPr>
                        <a:t>DOE-SC-26 </a:t>
                      </a:r>
                    </a:p>
                  </a:txBody>
                  <a:tcPr marL="10103" marR="10103" marT="101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libri"/>
                        </a:rPr>
                        <a:t>DOE-BHSO</a:t>
                      </a:r>
                    </a:p>
                  </a:txBody>
                  <a:tcPr marL="10103" marR="10103" marT="101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Calibri"/>
                        </a:rPr>
                        <a:t>HFT </a:t>
                      </a:r>
                    </a:p>
                  </a:txBody>
                  <a:tcPr marL="10103" marR="10103" marT="101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01080">
                <a:tc vMerge="1">
                  <a:txBody>
                    <a:bodyPr/>
                    <a:lstStyle/>
                    <a:p>
                      <a:endParaRPr lang="en-US"/>
                    </a:p>
                  </a:txBody>
                  <a:tcPr/>
                </a:tc>
                <a:tc>
                  <a:txBody>
                    <a:bodyPr/>
                    <a:lstStyle/>
                    <a:p>
                      <a:pPr algn="ctr" fontAlgn="b"/>
                      <a:r>
                        <a:rPr lang="en-US" sz="1200" b="0" i="0" u="none" strike="noStrike">
                          <a:solidFill>
                            <a:srgbClr val="000000"/>
                          </a:solidFill>
                          <a:effectLst/>
                          <a:latin typeface="Calibri"/>
                        </a:rPr>
                        <a:t>Deputy Director for Science Program</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rPr>
                        <a:t>Program Manager</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rPr>
                        <a:t>Federal Project Director</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rPr>
                        <a:t>Contractor Project Director </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5592">
                <a:tc vMerge="1">
                  <a:txBody>
                    <a:bodyPr/>
                    <a:lstStyle/>
                    <a:p>
                      <a:endParaRPr lang="en-US"/>
                    </a:p>
                  </a:txBody>
                  <a:tcPr/>
                </a:tc>
                <a:tc>
                  <a:txBody>
                    <a:bodyPr/>
                    <a:lstStyle/>
                    <a:p>
                      <a:pPr algn="ctr" fontAlgn="b"/>
                      <a:r>
                        <a:rPr lang="es-ES_tradnl" sz="1200" b="0" i="0" u="none" strike="noStrike" dirty="0">
                          <a:solidFill>
                            <a:srgbClr val="000000"/>
                          </a:solidFill>
                          <a:effectLst/>
                          <a:latin typeface="Calibri"/>
                        </a:rPr>
                        <a:t>(</a:t>
                      </a:r>
                      <a:r>
                        <a:rPr lang="es-ES_tradnl" sz="1200" b="0" i="0" u="none" strike="noStrike" dirty="0" err="1">
                          <a:solidFill>
                            <a:srgbClr val="000000"/>
                          </a:solidFill>
                          <a:effectLst/>
                          <a:latin typeface="Calibri"/>
                        </a:rPr>
                        <a:t>Level</a:t>
                      </a:r>
                      <a:r>
                        <a:rPr lang="es-ES_tradnl" sz="1200" b="0" i="0" u="none" strike="noStrike" dirty="0">
                          <a:solidFill>
                            <a:srgbClr val="000000"/>
                          </a:solidFill>
                          <a:effectLst/>
                          <a:latin typeface="Calibri"/>
                        </a:rPr>
                        <a:t> 0)</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200" b="0" i="0" u="none" strike="noStrike">
                          <a:solidFill>
                            <a:srgbClr val="000000"/>
                          </a:solidFill>
                          <a:effectLst/>
                          <a:latin typeface="Calibri"/>
                        </a:rPr>
                        <a:t>(Level 1)</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ES_tradnl" sz="1200" b="0" i="0" u="none" strike="noStrike">
                          <a:solidFill>
                            <a:srgbClr val="000000"/>
                          </a:solidFill>
                          <a:effectLst/>
                          <a:latin typeface="Calibri"/>
                        </a:rPr>
                        <a:t>(Level 2)</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it-IT" sz="1200" b="0" i="0" u="none" strike="noStrike">
                          <a:solidFill>
                            <a:srgbClr val="000000"/>
                          </a:solidFill>
                          <a:effectLst/>
                          <a:latin typeface="Calibri"/>
                        </a:rPr>
                        <a:t>(Level 3)</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03101">
                <a:tc>
                  <a:txBody>
                    <a:bodyPr/>
                    <a:lstStyle/>
                    <a:p>
                      <a:pPr algn="l" fontAlgn="b"/>
                      <a:r>
                        <a:rPr lang="en-US" sz="1200" b="1" i="0" u="none" strike="noStrike">
                          <a:solidFill>
                            <a:srgbClr val="000000"/>
                          </a:solidFill>
                          <a:effectLst/>
                          <a:latin typeface="Calibri"/>
                        </a:rPr>
                        <a:t>Scope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rPr>
                        <a:t>Any change affecting Mission Need</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change affecting CD-4 deliverables</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N/A</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change not affecting CD-4 deliverables</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06202">
                <a:tc>
                  <a:txBody>
                    <a:bodyPr/>
                    <a:lstStyle/>
                    <a:p>
                      <a:pPr algn="l" fontAlgn="b"/>
                      <a:r>
                        <a:rPr lang="en-US" sz="1200" b="1" i="0" u="none" strike="noStrike">
                          <a:solidFill>
                            <a:srgbClr val="000000"/>
                          </a:solidFill>
                          <a:effectLst/>
                          <a:latin typeface="Calibri"/>
                        </a:rPr>
                        <a:t>Cost</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increase in TPC</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change to TEC or OPC, or cumulative allocation of ≥ $500k contingency</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 cumulative increase of ≥ $250k in WBS Level 2 elements, or cumulative allocation of ≥ $250k contingency</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increase of ≥ $50k in a WBS Level 2 element</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06202">
                <a:tc>
                  <a:txBody>
                    <a:bodyPr/>
                    <a:lstStyle/>
                    <a:p>
                      <a:pPr algn="l" fontAlgn="b"/>
                      <a:r>
                        <a:rPr lang="en-US" sz="1200" b="1" i="0" u="none" strike="noStrike">
                          <a:solidFill>
                            <a:srgbClr val="000000"/>
                          </a:solidFill>
                          <a:effectLst/>
                          <a:latin typeface="Calibri"/>
                        </a:rPr>
                        <a:t>Schedule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Any delay in CD-4 date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rPr>
                        <a:t>≥ 3 months delay of a Level 1 milestone date (other than CD-4), or ≥ 6-month delay of a Level 2 milestone date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rPr>
                        <a:t>≥ 3-month delay of a Level 2 milestone date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rPr>
                        <a:t>≥ 1-month delay of a Level 2 milestone date, or ≥ 3-month delay of a Level 3 milestone date</a:t>
                      </a:r>
                    </a:p>
                  </a:txBody>
                  <a:tcPr marL="10103" marR="10103" marT="101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TextBox 3"/>
          <p:cNvSpPr txBox="1"/>
          <p:nvPr/>
        </p:nvSpPr>
        <p:spPr>
          <a:xfrm>
            <a:off x="976963" y="5049802"/>
            <a:ext cx="6707598" cy="369332"/>
          </a:xfrm>
          <a:prstGeom prst="rect">
            <a:avLst/>
          </a:prstGeom>
          <a:noFill/>
        </p:spPr>
        <p:txBody>
          <a:bodyPr wrap="none" rtlCol="0">
            <a:spAutoFit/>
          </a:bodyPr>
          <a:lstStyle/>
          <a:p>
            <a:r>
              <a:rPr lang="en-US" dirty="0" smtClean="0"/>
              <a:t>We are now above the cumulative cost increase threshold. </a:t>
            </a:r>
            <a:endParaRPr lang="en-US" dirty="0"/>
          </a:p>
        </p:txBody>
      </p:sp>
    </p:spTree>
    <p:extLst>
      <p:ext uri="{BB962C8B-B14F-4D97-AF65-F5344CB8AC3E}">
        <p14:creationId xmlns:p14="http://schemas.microsoft.com/office/powerpoint/2010/main" val="270016074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to </a:t>
            </a:r>
            <a:r>
              <a:rPr lang="en-US" dirty="0" err="1" smtClean="0"/>
              <a:t>Lvl</a:t>
            </a:r>
            <a:r>
              <a:rPr lang="en-US" dirty="0" smtClean="0"/>
              <a:t> 2 Milestones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476814740"/>
              </p:ext>
            </p:extLst>
          </p:nvPr>
        </p:nvGraphicFramePr>
        <p:xfrm>
          <a:off x="1568877" y="1475766"/>
          <a:ext cx="6474730" cy="5266643"/>
        </p:xfrm>
        <a:graphic>
          <a:graphicData uri="http://schemas.openxmlformats.org/drawingml/2006/table">
            <a:tbl>
              <a:tblPr/>
              <a:tblGrid>
                <a:gridCol w="413123"/>
                <a:gridCol w="3675848"/>
                <a:gridCol w="861199"/>
                <a:gridCol w="762280"/>
                <a:gridCol w="762280"/>
              </a:tblGrid>
              <a:tr h="277193">
                <a:tc>
                  <a:txBody>
                    <a:bodyPr/>
                    <a:lstStyle/>
                    <a:p>
                      <a:pPr algn="l" fontAlgn="b"/>
                      <a:r>
                        <a:rPr lang="en-US" sz="1200" b="1" i="0" u="none" strike="noStrike" dirty="0">
                          <a:solidFill>
                            <a:srgbClr val="000000"/>
                          </a:solidFill>
                          <a:effectLst/>
                          <a:latin typeface="Calibri"/>
                          <a:cs typeface="Calibri"/>
                        </a:rPr>
                        <a:t>Level</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en-US" sz="1200" b="1" i="0" u="none" strike="noStrike" dirty="0">
                          <a:solidFill>
                            <a:srgbClr val="000000"/>
                          </a:solidFill>
                          <a:effectLst/>
                          <a:latin typeface="Calibri"/>
                          <a:cs typeface="Calibri"/>
                        </a:rPr>
                        <a:t>Milestone</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en-US" sz="1200" b="1" i="0" u="none" strike="noStrike">
                          <a:solidFill>
                            <a:srgbClr val="000000"/>
                          </a:solidFill>
                          <a:effectLst/>
                          <a:latin typeface="Calibri"/>
                          <a:cs typeface="Calibri"/>
                        </a:rPr>
                        <a:t>PEP Date</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en-US" sz="1200" b="1" i="0" u="none" strike="noStrike" dirty="0">
                          <a:solidFill>
                            <a:srgbClr val="000000"/>
                          </a:solidFill>
                          <a:effectLst/>
                          <a:latin typeface="Calibri"/>
                          <a:cs typeface="Calibri"/>
                        </a:rPr>
                        <a:t>BCP #3 Date</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1" i="0" u="none" strike="noStrike" dirty="0" smtClean="0">
                          <a:solidFill>
                            <a:srgbClr val="000000"/>
                          </a:solidFill>
                          <a:effectLst/>
                          <a:latin typeface="Calibri"/>
                          <a:cs typeface="Calibri"/>
                        </a:rPr>
                        <a:t>Forecast</a:t>
                      </a:r>
                      <a:endParaRPr lang="en-US" sz="1200" b="1" i="0" u="none" strike="noStrike" dirty="0">
                        <a:solidFill>
                          <a:srgbClr val="000000"/>
                        </a:solidFill>
                        <a:effectLst/>
                        <a:latin typeface="Calibri"/>
                        <a:cs typeface="Calibri"/>
                      </a:endParaRP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64666">
                <a:tc>
                  <a:txBody>
                    <a:bodyPr/>
                    <a:lstStyle/>
                    <a:p>
                      <a:pPr algn="ctr" fontAlgn="b"/>
                      <a:r>
                        <a:rPr lang="en-US" sz="1200" b="0" i="0" u="none" strike="noStrike" dirty="0">
                          <a:solidFill>
                            <a:srgbClr val="000000"/>
                          </a:solidFill>
                          <a:effectLst/>
                          <a:latin typeface="Calibri"/>
                          <a:cs typeface="Calibri"/>
                        </a:rPr>
                        <a:t>1</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CD-0 Approve Mission Need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Calibri"/>
                          <a:cs typeface="Calibri"/>
                        </a:rPr>
                        <a:t>Q2, FY09 (A)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Feb-09 (A)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96302">
                <a:tc>
                  <a:txBody>
                    <a:bodyPr/>
                    <a:lstStyle/>
                    <a:p>
                      <a:pPr algn="ctr" fontAlgn="b"/>
                      <a:r>
                        <a:rPr lang="en-US" sz="1200" b="0" i="0" u="none" strike="noStrike" dirty="0">
                          <a:solidFill>
                            <a:srgbClr val="000000"/>
                          </a:solidFill>
                          <a:effectLst/>
                          <a:latin typeface="Calibri"/>
                          <a:cs typeface="Calibri"/>
                        </a:rPr>
                        <a:t>1</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CD-1 Approve Alternative Selection and Cost Range</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Calibri"/>
                          <a:cs typeface="Calibri"/>
                        </a:rPr>
                        <a:t>Q4, FY10 (A)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Aug-10 (A)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1</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CD-2 Approve Performance Baseline</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Q4FY11</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Oct-11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1</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CD-3 Approve Start of Fabrication</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Q4FY11</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Oct-11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1</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CD-4 Approve Project Completion</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Q3FY15</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Jul-15</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7/30/15</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PXL Prototype Sector Design Complete</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Q1FY11(A)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Dec-10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PXL Receive Prototype sensors from IPHC</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Q2FY11(A)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Mar-11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PXL Prototype PXL Insertion mechanism Testing Complete</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Dec-11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PXL Final PXL Sensors received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Oct-12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10/16/12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PXL Production Sector Assembly Start</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Calibri"/>
                          <a:cs typeface="Calibri"/>
                        </a:rPr>
                        <a:t>Q2FY13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Feb-13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2/15/13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PXL detector available for insertion</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Calibri"/>
                          <a:cs typeface="Calibri"/>
                        </a:rPr>
                        <a:t>Q1FY14</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Jun-13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6/25/13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IST Sensor design finished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Q1FY12(A)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Jul-11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IST Prototype ladder tested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Q2FY12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Mar-12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3/30/12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IST Flex hybrid produced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Q3FY12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Jun-12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6/4/12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IST First staves produced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Calibri"/>
                          <a:cs typeface="Calibri"/>
                        </a:rPr>
                        <a:t>Q4FY12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FF0000"/>
                          </a:solidFill>
                          <a:effectLst/>
                          <a:latin typeface="Calibri"/>
                          <a:cs typeface="Calibri"/>
                        </a:rPr>
                        <a:t>Sep-12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FF0000"/>
                          </a:solidFill>
                          <a:effectLst/>
                          <a:latin typeface="Calibri"/>
                          <a:cs typeface="Calibri"/>
                        </a:rPr>
                        <a:t>10/17/12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IST Staves finalized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Q2FY13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Mar-13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3/7/13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IST assembled onto MSC</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Q4FY13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May-13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5/23/13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SSD Prototype Ladder Board design finished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Q1FY11(A)</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Oct-10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SSD QRDO Board design finished</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Jul-11 (A)</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dirty="0">
                        <a:solidFill>
                          <a:srgbClr val="000000"/>
                        </a:solidFill>
                        <a:effectLst/>
                        <a:latin typeface="Calibri"/>
                        <a:cs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SSD Preproduction Design Review of RDO</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Q3FY12</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Jun-12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a:solidFill>
                            <a:srgbClr val="000000"/>
                          </a:solidFill>
                          <a:effectLst/>
                          <a:latin typeface="Calibri"/>
                          <a:cs typeface="Calibri"/>
                        </a:rPr>
                        <a:t>9/4/12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SSD Production of Ladder Boards ready to begin</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Nov-12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11/6/12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SSD Assembled onto OSC ready for installation</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Q1FY14</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Aug-13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8/28/13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IGS Final MSC assembled at BNL</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Q2FY13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Nov-12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11/5/12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a:solidFill>
                            <a:srgbClr val="000000"/>
                          </a:solidFill>
                          <a:effectLst/>
                          <a:latin typeface="Calibri"/>
                          <a:cs typeface="Calibri"/>
                        </a:rPr>
                        <a:t>IGS Final OSC at BNL</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Q4FY13</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May-13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5/19/13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51390">
                <a:tc>
                  <a:txBody>
                    <a:bodyPr/>
                    <a:lstStyle/>
                    <a:p>
                      <a:pPr algn="ctr" fontAlgn="b"/>
                      <a:r>
                        <a:rPr lang="en-US" sz="1200" b="0" i="0" u="none" strike="noStrike" dirty="0">
                          <a:solidFill>
                            <a:srgbClr val="000000"/>
                          </a:solidFill>
                          <a:effectLst/>
                          <a:latin typeface="Calibri"/>
                          <a:cs typeface="Calibri"/>
                        </a:rPr>
                        <a:t>2</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200" b="0" i="0" u="none" strike="noStrike" dirty="0">
                          <a:solidFill>
                            <a:srgbClr val="000000"/>
                          </a:solidFill>
                          <a:effectLst/>
                          <a:latin typeface="Calibri"/>
                          <a:cs typeface="Calibri"/>
                        </a:rPr>
                        <a:t>IGS HFT assembled and integrated into STAR</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Calibri"/>
                          <a:cs typeface="Calibri"/>
                        </a:rPr>
                        <a:t>Q1FY15</a:t>
                      </a:r>
                    </a:p>
                  </a:txBody>
                  <a:tcPr marL="10661" marR="10661" marT="10661"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Nov-13</a:t>
                      </a:r>
                    </a:p>
                  </a:txBody>
                  <a:tcPr marL="10661" marR="10661" marT="10661"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200" b="0" i="0" u="none" strike="noStrike" dirty="0">
                          <a:solidFill>
                            <a:srgbClr val="000000"/>
                          </a:solidFill>
                          <a:effectLst/>
                          <a:latin typeface="Calibri"/>
                          <a:cs typeface="Calibri"/>
                        </a:rPr>
                        <a:t>11/20/13</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11674594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to </a:t>
            </a:r>
            <a:r>
              <a:rPr lang="en-US" dirty="0" err="1" smtClean="0"/>
              <a:t>Lvl</a:t>
            </a:r>
            <a:r>
              <a:rPr lang="en-US" dirty="0" smtClean="0"/>
              <a:t> 3 Milestones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109019442"/>
              </p:ext>
            </p:extLst>
          </p:nvPr>
        </p:nvGraphicFramePr>
        <p:xfrm>
          <a:off x="1498752" y="1607297"/>
          <a:ext cx="5969000" cy="3690620"/>
        </p:xfrm>
        <a:graphic>
          <a:graphicData uri="http://schemas.openxmlformats.org/drawingml/2006/table">
            <a:tbl>
              <a:tblPr/>
              <a:tblGrid>
                <a:gridCol w="596900"/>
                <a:gridCol w="3657600"/>
                <a:gridCol w="774700"/>
                <a:gridCol w="939800"/>
              </a:tblGrid>
              <a:tr h="165100">
                <a:tc gridSpan="2">
                  <a:txBody>
                    <a:bodyPr/>
                    <a:lstStyle/>
                    <a:p>
                      <a:pPr algn="l" fontAlgn="b"/>
                      <a:r>
                        <a:rPr lang="en-US" sz="1200" b="0" i="0" u="none" strike="noStrike" dirty="0">
                          <a:solidFill>
                            <a:srgbClr val="000000"/>
                          </a:solidFill>
                          <a:effectLst/>
                          <a:latin typeface="Calibri"/>
                          <a:cs typeface="Calibri"/>
                        </a:rPr>
                        <a:t> </a:t>
                      </a:r>
                      <a:r>
                        <a:rPr lang="en-US" sz="1200" b="0" i="0" u="none" strike="noStrike" dirty="0" smtClean="0">
                          <a:solidFill>
                            <a:srgbClr val="000000"/>
                          </a:solidFill>
                          <a:effectLst/>
                          <a:latin typeface="Calibri"/>
                          <a:cs typeface="Calibri"/>
                        </a:rPr>
                        <a:t>L3 </a:t>
                      </a:r>
                      <a:r>
                        <a:rPr lang="en-US" sz="1200" b="0" i="0" u="none" strike="noStrike" dirty="0">
                          <a:solidFill>
                            <a:srgbClr val="000000"/>
                          </a:solidFill>
                          <a:effectLst/>
                          <a:latin typeface="Calibri"/>
                          <a:cs typeface="Calibri"/>
                        </a:rPr>
                        <a:t>EF </a:t>
                      </a:r>
                      <a:r>
                        <a:rPr lang="en-US" sz="1200" b="0" i="0" u="none" strike="noStrike" dirty="0" smtClean="0">
                          <a:solidFill>
                            <a:srgbClr val="000000"/>
                          </a:solidFill>
                          <a:effectLst/>
                          <a:latin typeface="Calibri"/>
                          <a:cs typeface="Calibri"/>
                        </a:rPr>
                        <a:t>milestone</a:t>
                      </a:r>
                      <a:endParaRPr lang="en-US" sz="1200" b="0" i="0" u="none" strike="noStrike" dirty="0">
                        <a:solidFill>
                          <a:srgbClr val="000000"/>
                        </a:solidFill>
                        <a:effectLst/>
                        <a:latin typeface="Calibri"/>
                        <a:cs typeface="Calibri"/>
                      </a:endParaRP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hMerge="1">
                  <a:txBody>
                    <a:bodyPr/>
                    <a:lstStyle/>
                    <a:p>
                      <a:pPr algn="l" fontAlgn="b"/>
                      <a:endParaRPr lang="en-US" sz="1100" b="0" i="0" u="none" strike="noStrike" dirty="0">
                        <a:solidFill>
                          <a:srgbClr val="000000"/>
                        </a:solidFill>
                        <a:effectLst/>
                        <a:latin typeface="Times New Roman"/>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a:cs typeface="Calibri"/>
                        </a:rPr>
                        <a:t>EF date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BCP #3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dirty="0">
                          <a:solidFill>
                            <a:srgbClr val="000000"/>
                          </a:solidFill>
                          <a:effectLst/>
                          <a:latin typeface="Calibri"/>
                          <a:cs typeface="Calibri"/>
                        </a:rPr>
                        <a:t>PXL</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sector laminates ordered</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9/9/11</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8/6/12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dirty="0">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Production Ladders Ready for Sector Mounting</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2/14/13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2/14/13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dirty="0">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L3 - 1st production sectors ready</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4/15/13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4/15/13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Insertion Test bed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6/27/11</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11/16/11 (A)</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Kinematic Mount prototyping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8/15/11</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11/20/11 (A)</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Cart Fabrication 1st unit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a:solidFill>
                            <a:srgbClr val="000000"/>
                          </a:solidFill>
                          <a:effectLst/>
                          <a:latin typeface="Calibri"/>
                          <a:cs typeface="Calibri"/>
                        </a:rPr>
                        <a:t>3/19/12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a:solidFill>
                            <a:srgbClr val="000000"/>
                          </a:solidFill>
                          <a:effectLst/>
                          <a:latin typeface="Calibri"/>
                          <a:cs typeface="Calibri"/>
                        </a:rPr>
                        <a:t>6/18/12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Patch Panel Bulkhead 1st unit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4/18/12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7/19/12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PXL final sensor order</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8/13/12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8/13/12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Infrastructure test ladder board readout and analysis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6/20/11(A)</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Prototype </a:t>
                      </a:r>
                      <a:r>
                        <a:rPr lang="en-US" sz="1200" b="0" i="0" u="none" strike="noStrike" dirty="0" err="1">
                          <a:solidFill>
                            <a:srgbClr val="000000"/>
                          </a:solidFill>
                          <a:effectLst/>
                          <a:latin typeface="Calibri"/>
                          <a:cs typeface="Calibri"/>
                        </a:rPr>
                        <a:t>Kapton</a:t>
                      </a:r>
                      <a:r>
                        <a:rPr lang="en-US" sz="1200" b="0" i="0" u="none" strike="noStrike" dirty="0">
                          <a:solidFill>
                            <a:srgbClr val="000000"/>
                          </a:solidFill>
                          <a:effectLst/>
                          <a:latin typeface="Calibri"/>
                          <a:cs typeface="Calibri"/>
                        </a:rPr>
                        <a:t>/Cu Cable 1st prototype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a:solidFill>
                            <a:srgbClr val="000000"/>
                          </a:solidFill>
                          <a:effectLst/>
                          <a:latin typeface="Calibri"/>
                          <a:cs typeface="Calibri"/>
                        </a:rPr>
                        <a:t>3/6/12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6/25/12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Prototype Kapton/Al Cable 1st prototype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8/1/12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9/5/12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Full RDO of ladder (ITB) prototype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6/20/11(A)</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V6 based RDO MB 1st prototype tested</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3/21/12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c>
                  <a:txBody>
                    <a:bodyPr/>
                    <a:lstStyle/>
                    <a:p>
                      <a:pPr algn="ctr" fontAlgn="b"/>
                      <a:r>
                        <a:rPr lang="en-US" sz="1200" b="0" i="0" u="none" strike="noStrike" dirty="0">
                          <a:solidFill>
                            <a:srgbClr val="000000"/>
                          </a:solidFill>
                          <a:effectLst/>
                          <a:latin typeface="Calibri"/>
                          <a:cs typeface="Calibri"/>
                        </a:rPr>
                        <a:t>3/21/12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B1DDEB"/>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V6 RDO motherboard - 1st production prototype complete</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11/1/12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11/1/12</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effectLst/>
                          <a:latin typeface="Calibri"/>
                          <a:cs typeface="Calibri"/>
                        </a:rPr>
                        <a:t>L3 - First Production Ladders Ready for Sector Fabrication</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2/13/13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2/13/13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r h="177800">
                <a:tc>
                  <a:txBody>
                    <a:bodyPr/>
                    <a:lstStyle/>
                    <a:p>
                      <a:pPr algn="l" fontAlgn="b"/>
                      <a:r>
                        <a:rPr lang="en-US" sz="1200" b="0" i="0" u="none" strike="noStrike">
                          <a:solidFill>
                            <a:srgbClr val="000000"/>
                          </a:solidFill>
                          <a:effectLst/>
                          <a:latin typeface="Calibri"/>
                          <a:cs typeface="Calibri"/>
                        </a:rPr>
                        <a:t> </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l" fontAlgn="b"/>
                      <a:r>
                        <a:rPr lang="en-US" sz="1200" b="0" i="0" u="none" strike="noStrike" dirty="0">
                          <a:solidFill>
                            <a:srgbClr val="000000"/>
                          </a:solidFill>
                          <a:effectLst/>
                          <a:latin typeface="Calibri"/>
                          <a:cs typeface="Calibri"/>
                        </a:rPr>
                        <a:t>L3 - Deliver 2nd Detector + Spare Ladders</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a:solidFill>
                            <a:srgbClr val="000000"/>
                          </a:solidFill>
                          <a:effectLst/>
                          <a:latin typeface="Calibri"/>
                          <a:cs typeface="Calibri"/>
                        </a:rPr>
                        <a:t>9/27/13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c>
                  <a:txBody>
                    <a:bodyPr/>
                    <a:lstStyle/>
                    <a:p>
                      <a:pPr algn="ctr" fontAlgn="b"/>
                      <a:r>
                        <a:rPr lang="en-US" sz="1200" b="0" i="0" u="none" strike="noStrike" dirty="0">
                          <a:solidFill>
                            <a:srgbClr val="000000"/>
                          </a:solidFill>
                          <a:effectLst/>
                          <a:latin typeface="Calibri"/>
                          <a:cs typeface="Calibri"/>
                        </a:rPr>
                        <a:t>9/27/13</a:t>
                      </a:r>
                    </a:p>
                  </a:txBody>
                  <a:tcPr marL="12700" marR="12700" marT="12700" marB="0" anchor="b">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87688840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1316</TotalTime>
  <Words>2733</Words>
  <Application>Microsoft Macintosh PowerPoint</Application>
  <PresentationFormat>On-screen Show (4:3)</PresentationFormat>
  <Paragraphs>803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Cost and Schedule</vt:lpstr>
      <vt:lpstr>Where we are…</vt:lpstr>
      <vt:lpstr>Costs at Level 2: Financial Status February</vt:lpstr>
      <vt:lpstr>Plan vs Actuals and Funding</vt:lpstr>
      <vt:lpstr>Variances as of February</vt:lpstr>
      <vt:lpstr>Cost Baseline Documentation</vt:lpstr>
      <vt:lpstr>Change Control Thresholds</vt:lpstr>
      <vt:lpstr>Changes to Lvl 2 Milestones</vt:lpstr>
      <vt:lpstr>Changes to Lvl 3 Milestones</vt:lpstr>
      <vt:lpstr>PowerPoint Presentation</vt:lpstr>
      <vt:lpstr>PowerPoint Presentation</vt:lpstr>
      <vt:lpstr>Report on Milestones</vt:lpstr>
      <vt:lpstr>Outstanding Schedule Concerns</vt:lpstr>
      <vt:lpstr>Draft LBNL Addendum Info</vt:lpstr>
      <vt:lpstr>LBNL Next Steps </vt:lpstr>
      <vt:lpstr>Draft Addendum for MIT</vt:lpstr>
    </vt:vector>
  </TitlesOfParts>
  <Company>Ernesto Orlando Lawrence Berkeley National Laboratory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and Schedule</dc:title>
  <dc:creator>Sarah Morgan</dc:creator>
  <cp:lastModifiedBy>flemming videbaek</cp:lastModifiedBy>
  <cp:revision>23</cp:revision>
  <dcterms:created xsi:type="dcterms:W3CDTF">2011-09-27T01:09:08Z</dcterms:created>
  <dcterms:modified xsi:type="dcterms:W3CDTF">2012-03-14T14:13:20Z</dcterms:modified>
</cp:coreProperties>
</file>