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rels" ContentType="application/vnd.openxmlformats-package.relationships+xml"/>
  <Override PartName="/ppt/slides/slide14.xml" ContentType="application/vnd.openxmlformats-officedocument.presentationml.slide+xml"/>
  <Override PartName="/ppt/notesSlides/notesSlide16.xml" ContentType="application/vnd.openxmlformats-officedocument.presentationml.notesSlide+xml"/>
  <Default Extension="xml" ContentType="application/xml"/>
  <Override PartName="/ppt/tableStyles.xml" ContentType="application/vnd.openxmlformats-officedocument.presentationml.tableStyles+xml"/>
  <Override PartName="/ppt/notesSlides/notesSlide1.xml" ContentType="application/vnd.openxmlformats-officedocument.presentationml.notesSlide+xml"/>
  <Override PartName="/ppt/slides/slide28.xml" ContentType="application/vnd.openxmlformats-officedocument.presentationml.slide+xml"/>
  <Override PartName="/ppt/slides/slide21.xml" ContentType="application/vnd.openxmlformats-officedocument.presentationml.slide+xml"/>
  <Override PartName="/ppt/slides/slide5.xml" ContentType="application/vnd.openxmlformats-officedocument.presentationml.slide+xml"/>
  <Override PartName="/ppt/notesSlides/notesSlide9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s/slide30.xml" ContentType="application/vnd.openxmlformats-officedocument.presentationml.slide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ppt/notesSlides/notesSlide7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slides/slide27.xml" ContentType="application/vnd.openxmlformats-officedocument.presentationml.slide+xml"/>
  <Default Extension="vml" ContentType="application/vnd.openxmlformats-officedocument.vmlDrawing"/>
  <Override PartName="/ppt/slides/slide20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4.xml" ContentType="application/vnd.openxmlformats-officedocument.presentationml.slide+xml"/>
  <Override PartName="/ppt/slides/slide19.xml" ContentType="application/vnd.openxmlformats-officedocument.presentationml.slide+xml"/>
  <Override PartName="/ppt/notesSlides/notesSlide8.xml" ContentType="application/vnd.openxmlformats-officedocument.presentationml.notesSlide+xml"/>
  <Default Extension="png" ContentType="image/png"/>
  <Override PartName="/ppt/slideLayouts/slideLayout4.xml" ContentType="application/vnd.openxmlformats-officedocument.presentationml.slideLayout+xml"/>
  <Override PartName="/ppt/slides/slide12.xml" ContentType="application/vnd.openxmlformats-officedocument.presentationml.slide+xml"/>
  <Override PartName="/ppt/notesSlides/notesSlide14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Default Extension="pict" ContentType="image/pict"/>
  <Override PartName="/ppt/slides/slide26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3.xml" ContentType="application/vnd.openxmlformats-officedocument.presentationml.slide+xml"/>
  <Override PartName="/ppt/slides/slide1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11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5.xml" ContentType="application/vnd.openxmlformats-officedocument.presentationml.notesSlide+xml"/>
  <Override PartName="/ppt/slideLayouts/slideLayout13.xml" ContentType="application/vnd.openxmlformats-officedocument.presentationml.slideLayout+xml"/>
  <Override PartName="/ppt/slides/slide25.xml" ContentType="application/vnd.openxmlformats-officedocument.presentationml.slide+xml"/>
  <Override PartName="/ppt/slides/slide9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20.xml" ContentType="application/vnd.openxmlformats-officedocument.presentationml.notesSlide+xml"/>
  <Override PartName="/ppt/slides/slide2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17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2.xml" ContentType="application/vnd.openxmlformats-officedocument.presentationml.notesSlide+xml"/>
  <Override PartName="/docProps/app.xml" ContentType="application/vnd.openxmlformats-officedocument.extended-properties+xml"/>
  <Override PartName="/ppt/notesSlides/notesSlide4.xml" ContentType="application/vnd.openxmlformats-officedocument.presentationml.notesSlide+xml"/>
  <Override PartName="/ppt/theme/theme3.xml" ContentType="application/vnd.openxmlformats-officedocument.theme+xml"/>
  <Override PartName="/ppt/slideLayouts/slideLayout12.xml" ContentType="application/vnd.openxmlformats-officedocument.presentationml.slideLayout+xml"/>
  <Override PartName="/ppt/slides/slide24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8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33.xml" ContentType="application/vnd.openxmlformats-officedocument.presentationml.slide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16.xml" ContentType="application/vnd.openxmlformats-officedocument.presentationml.slide+xml"/>
  <Override PartName="/ppt/notesSlides/notesSlide18.xml" ContentType="application/vnd.openxmlformats-officedocument.presentationml.notesSlide+xml"/>
  <Default Extension="jpeg" ContentType="image/jpeg"/>
  <Override PartName="/ppt/viewProps.xml" ContentType="application/vnd.openxmlformats-officedocument.presentationml.viewProps+xml"/>
  <Override PartName="/ppt/notesSlides/notesSlide11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s/slide23.xml" ContentType="application/vnd.openxmlformats-officedocument.presentationml.slide+xml"/>
  <Override PartName="/ppt/slides/slide7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5.xml" ContentType="application/vnd.openxmlformats-officedocument.presentationml.slide+xml"/>
  <Override PartName="/ppt/notesSlides/notesSlide17.xml" ContentType="application/vnd.openxmlformats-officedocument.presentationml.notesSlide+xml"/>
  <Default Extension="doc" ContentType="application/msword"/>
  <Override PartName="/ppt/notesSlides/notesSlide2.xml" ContentType="application/vnd.openxmlformats-officedocument.presentationml.notesSlide+xml"/>
  <Override PartName="/ppt/slides/slide29.xml" ContentType="application/vnd.openxmlformats-officedocument.presentationml.slide+xml"/>
  <Override PartName="/ppt/theme/theme1.xml" ContentType="application/vnd.openxmlformats-officedocument.theme+xml"/>
  <Override PartName="/ppt/slides/slide22.xml" ContentType="application/vnd.openxmlformats-officedocument.presentationml.slide+xml"/>
  <Default Extension="gif" ContentType="image/gif"/>
  <Override PartName="/ppt/presentation.xml" ContentType="application/vnd.openxmlformats-officedocument.presentationml.presentation.main+xml"/>
  <Override PartName="/ppt/slides/slide6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31.xml" ContentType="application/vnd.openxmlformats-officedocument.presentationml.slide+xml"/>
  <Default Extension="pdf" ContentType="application/pd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323" r:id="rId2"/>
    <p:sldId id="430" r:id="rId3"/>
    <p:sldId id="436" r:id="rId4"/>
    <p:sldId id="395" r:id="rId5"/>
    <p:sldId id="316" r:id="rId6"/>
    <p:sldId id="405" r:id="rId7"/>
    <p:sldId id="406" r:id="rId8"/>
    <p:sldId id="403" r:id="rId9"/>
    <p:sldId id="404" r:id="rId10"/>
    <p:sldId id="407" r:id="rId11"/>
    <p:sldId id="408" r:id="rId12"/>
    <p:sldId id="450" r:id="rId13"/>
    <p:sldId id="445" r:id="rId14"/>
    <p:sldId id="437" r:id="rId15"/>
    <p:sldId id="438" r:id="rId16"/>
    <p:sldId id="442" r:id="rId17"/>
    <p:sldId id="433" r:id="rId18"/>
    <p:sldId id="444" r:id="rId19"/>
    <p:sldId id="439" r:id="rId20"/>
    <p:sldId id="413" r:id="rId21"/>
    <p:sldId id="414" r:id="rId22"/>
    <p:sldId id="415" r:id="rId23"/>
    <p:sldId id="417" r:id="rId24"/>
    <p:sldId id="425" r:id="rId25"/>
    <p:sldId id="429" r:id="rId26"/>
    <p:sldId id="411" r:id="rId27"/>
    <p:sldId id="441" r:id="rId28"/>
    <p:sldId id="427" r:id="rId29"/>
    <p:sldId id="443" r:id="rId30"/>
    <p:sldId id="449" r:id="rId31"/>
    <p:sldId id="446" r:id="rId32"/>
    <p:sldId id="447" r:id="rId33"/>
    <p:sldId id="448" r:id="rId3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  <p:clrMru>
    <a:srgbClr val="BD4D6C"/>
    <a:srgbClr val="F1AA23"/>
    <a:srgbClr val="00007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02" autoAdjust="0"/>
    <p:restoredTop sz="92580" autoAdjust="0"/>
  </p:normalViewPr>
  <p:slideViewPr>
    <p:cSldViewPr snapToObjects="1">
      <p:cViewPr varScale="1">
        <p:scale>
          <a:sx n="114" d="100"/>
          <a:sy n="114" d="100"/>
        </p:scale>
        <p:origin x="-72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3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notesMaster" Target="notesMasters/notesMaster1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printerSettings" Target="printerSettings/printerSettings1.bin"/><Relationship Id="rId38" Type="http://schemas.openxmlformats.org/officeDocument/2006/relationships/presProps" Target="presProps.xml"/><Relationship Id="rId39" Type="http://schemas.openxmlformats.org/officeDocument/2006/relationships/viewProps" Target="viewProps.xml"/><Relationship Id="rId40" Type="http://schemas.openxmlformats.org/officeDocument/2006/relationships/theme" Target="theme/theme1.xml"/><Relationship Id="rId41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pict"/><Relationship Id="rId2" Type="http://schemas.openxmlformats.org/officeDocument/2006/relationships/image" Target="../media/image30.pict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E95BC9-68BC-4342-B5DC-806B1107E91A}" type="datetime1">
              <a:rPr lang="en-US" smtClean="0"/>
              <a:pPr/>
              <a:t>2/5/10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C085DB-1343-5A4E-9DA3-B49E0A0817B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D25175-157F-7145-A2E0-8D5B4083FF1F}" type="datetime1">
              <a:rPr lang="en-US" smtClean="0"/>
              <a:pPr/>
              <a:t>2/5/10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DB99B7-93E1-9F47-AACA-0757A68DB5D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5595FF2-CEB9-0B45-9990-0C05480A8CCD}" type="slidenum">
              <a:rPr lang="en-US"/>
              <a:pPr/>
              <a:t>1</a:t>
            </a:fld>
            <a:endParaRPr lang="en-US"/>
          </a:p>
        </p:txBody>
      </p:sp>
      <p:sp>
        <p:nvSpPr>
          <p:cNvPr id="346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61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90571" tIns="45286" rIns="90571" bIns="45286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3047569-B65C-A44E-AE03-826535045552}" type="slidenum">
              <a:rPr lang="en-US"/>
              <a:pPr/>
              <a:t>13</a:t>
            </a:fld>
            <a:endParaRPr lang="en-US"/>
          </a:p>
        </p:txBody>
      </p:sp>
      <p:sp>
        <p:nvSpPr>
          <p:cNvPr id="22531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fld id="{A51DF329-A9C0-E74F-A296-F52655286E6C}" type="slidenum">
              <a:rPr lang="en-US">
                <a:latin typeface="Helvetica Neue Light" charset="0"/>
                <a:ea typeface="ヒラギノ角ゴ Pro W3" charset="-128"/>
                <a:cs typeface="ヒラギノ角ゴ Pro W3" charset="-128"/>
                <a:sym typeface="Helvetica Neue Light" charset="0"/>
              </a:rPr>
              <a:pPr/>
              <a:t>15</a:t>
            </a:fld>
            <a:endParaRPr lang="en-US">
              <a:latin typeface="Helvetica Neue Light" charset="0"/>
              <a:ea typeface="ヒラギノ角ゴ Pro W3" charset="-128"/>
              <a:cs typeface="ヒラギノ角ゴ Pro W3" charset="-128"/>
              <a:sym typeface="Helvetica Neue Light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6388" name="Rectangle 3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en-US">
              <a:latin typeface="Helvetica Neue Light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C2E03C7-A7FC-4745-AC41-F5C9CE5C3D80}" type="slidenum">
              <a:rPr lang="en-US"/>
              <a:pPr/>
              <a:t>17</a:t>
            </a:fld>
            <a:endParaRPr lang="en-US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fld id="{AE45DDB2-1858-A142-8433-402338FB73F5}" type="slidenum">
              <a:rPr lang="en-US">
                <a:latin typeface="Helvetica Neue Light" charset="0"/>
                <a:ea typeface="ヒラギノ角ゴ Pro W3" charset="-128"/>
                <a:cs typeface="ヒラギノ角ゴ Pro W3" charset="-128"/>
                <a:sym typeface="Helvetica Neue Light" charset="0"/>
              </a:rPr>
              <a:pPr/>
              <a:t>19</a:t>
            </a:fld>
            <a:endParaRPr lang="en-US">
              <a:latin typeface="Helvetica Neue Light" charset="0"/>
              <a:ea typeface="ヒラギノ角ゴ Pro W3" charset="-128"/>
              <a:cs typeface="ヒラギノ角ゴ Pro W3" charset="-128"/>
              <a:sym typeface="Helvetica Neue Light" charset="0"/>
            </a:endParaRPr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20484" name="Rectangle 3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en-US">
              <a:latin typeface="Helvetica Neue Light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0EE62DE-E1DA-244D-A544-A6133C6F95EB}" type="slidenum">
              <a:rPr lang="en-US"/>
              <a:pPr/>
              <a:t>20</a:t>
            </a:fld>
            <a:endParaRPr lang="en-US"/>
          </a:p>
        </p:txBody>
      </p:sp>
      <p:sp>
        <p:nvSpPr>
          <p:cNvPr id="107522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C846C1F-4BDC-FA48-A150-3073B643DEEA}" type="slidenum">
              <a:rPr lang="en-US"/>
              <a:pPr/>
              <a:t>21</a:t>
            </a:fld>
            <a:endParaRPr lang="en-US"/>
          </a:p>
        </p:txBody>
      </p:sp>
      <p:sp>
        <p:nvSpPr>
          <p:cNvPr id="1269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Hydro model: </a:t>
            </a:r>
            <a:r>
              <a:rPr lang="en-US" dirty="0" err="1"/>
              <a:t>Pasi</a:t>
            </a:r>
            <a:r>
              <a:rPr lang="en-US" dirty="0"/>
              <a:t> </a:t>
            </a:r>
            <a:r>
              <a:rPr lang="en-US" dirty="0" err="1"/>
              <a:t>Huovinen</a:t>
            </a:r>
            <a:r>
              <a:rPr lang="en-US" dirty="0"/>
              <a:t>, private communication, January 2008.</a:t>
            </a:r>
          </a:p>
          <a:p>
            <a:r>
              <a:rPr lang="en-US" dirty="0">
                <a:solidFill>
                  <a:srgbClr val="000000"/>
                </a:solidFill>
                <a:latin typeface="Helvetica" pitchFamily="-107" charset="0"/>
              </a:rPr>
              <a:t>Just to remind you: these calculations were done using my "standard" set of parameters: initial time 0.6 fm/</a:t>
            </a:r>
            <a:r>
              <a:rPr lang="en-US" dirty="0" err="1">
                <a:solidFill>
                  <a:srgbClr val="000000"/>
                </a:solidFill>
                <a:latin typeface="Helvetica" pitchFamily="-107" charset="0"/>
              </a:rPr>
              <a:t>c</a:t>
            </a:r>
            <a:r>
              <a:rPr lang="en-US" dirty="0">
                <a:solidFill>
                  <a:srgbClr val="000000"/>
                </a:solidFill>
                <a:latin typeface="Helvetica" pitchFamily="-107" charset="0"/>
              </a:rPr>
              <a:t>, first order phase transition at </a:t>
            </a:r>
            <a:r>
              <a:rPr lang="en-US" dirty="0" err="1">
                <a:solidFill>
                  <a:srgbClr val="000000"/>
                </a:solidFill>
                <a:latin typeface="Helvetica" pitchFamily="-107" charset="0"/>
              </a:rPr>
              <a:t>T_c</a:t>
            </a:r>
            <a:r>
              <a:rPr lang="en-US" dirty="0">
                <a:solidFill>
                  <a:srgbClr val="000000"/>
                </a:solidFill>
                <a:latin typeface="Helvetica" pitchFamily="-107" charset="0"/>
              </a:rPr>
              <a:t>=165 MeV, chemical equilibrium all the way until until kinetic freeze-out, freeze-out at </a:t>
            </a:r>
            <a:r>
              <a:rPr lang="en-US" dirty="0" err="1">
                <a:solidFill>
                  <a:srgbClr val="000000"/>
                </a:solidFill>
                <a:latin typeface="Helvetica" pitchFamily="-107" charset="0"/>
              </a:rPr>
              <a:t>T_f</a:t>
            </a:r>
            <a:r>
              <a:rPr lang="en-US" dirty="0">
                <a:solidFill>
                  <a:srgbClr val="000000"/>
                </a:solidFill>
                <a:latin typeface="Helvetica" pitchFamily="-107" charset="0"/>
              </a:rPr>
              <a:t>=130 MeV reproduces pion spectra and (</a:t>
            </a:r>
            <a:r>
              <a:rPr lang="en-US" dirty="0" err="1">
                <a:solidFill>
                  <a:srgbClr val="000000"/>
                </a:solidFill>
                <a:latin typeface="Helvetica" pitchFamily="-107" charset="0"/>
              </a:rPr>
              <a:t>anti)proton</a:t>
            </a:r>
            <a:r>
              <a:rPr lang="en-US" dirty="0">
                <a:solidFill>
                  <a:srgbClr val="000000"/>
                </a:solidFill>
                <a:latin typeface="Helvetica" pitchFamily="-107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itchFamily="-107" charset="0"/>
              </a:rPr>
              <a:t>p_T</a:t>
            </a:r>
            <a:r>
              <a:rPr lang="en-US" dirty="0">
                <a:solidFill>
                  <a:srgbClr val="000000"/>
                </a:solidFill>
                <a:latin typeface="Helvetica" pitchFamily="-107" charset="0"/>
              </a:rPr>
              <a:t>-slope, initial profiles as a combination of participant and binary collision scaling.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08BEF96-6504-7F46-BD86-D29D53BBC32D}" type="slidenum">
              <a:rPr lang="en-US"/>
              <a:pPr/>
              <a:t>22</a:t>
            </a:fld>
            <a:endParaRPr lang="en-US"/>
          </a:p>
        </p:txBody>
      </p:sp>
      <p:sp>
        <p:nvSpPr>
          <p:cNvPr id="129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10%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3AC8123-9BFD-054F-BD2F-64C30A3C99C4}" type="slidenum">
              <a:rPr lang="en-US"/>
              <a:pPr/>
              <a:t>23</a:t>
            </a:fld>
            <a:endParaRPr lang="en-US"/>
          </a:p>
        </p:txBody>
      </p:sp>
      <p:sp>
        <p:nvSpPr>
          <p:cNvPr id="154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4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5DAF009-CF1F-F84E-9B71-E90002B2CA65}" type="slidenum">
              <a:rPr lang="en-US"/>
              <a:pPr/>
              <a:t>26</a:t>
            </a:fld>
            <a:endParaRPr lang="en-US"/>
          </a:p>
        </p:txBody>
      </p:sp>
      <p:sp>
        <p:nvSpPr>
          <p:cNvPr id="12083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5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fld id="{1BFEDE5D-8F79-8941-BC63-5C29EC2CF18F}" type="slidenum">
              <a:rPr lang="en-US"/>
              <a:pPr/>
              <a:t>27</a:t>
            </a:fld>
            <a:endParaRPr lang="en-US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8A20707-F1CE-104F-A3FB-EFEC081FCD50}" type="slidenum">
              <a:rPr lang="en-US"/>
              <a:pPr/>
              <a:t>4</a:t>
            </a:fld>
            <a:endParaRPr lang="en-US"/>
          </a:p>
        </p:txBody>
      </p:sp>
      <p:sp>
        <p:nvSpPr>
          <p:cNvPr id="212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29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91427" tIns="45713" rIns="91427" bIns="45713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08BEF96-6504-7F46-BD86-D29D53BBC32D}" type="slidenum">
              <a:rPr lang="en-US"/>
              <a:pPr/>
              <a:t>28</a:t>
            </a:fld>
            <a:endParaRPr lang="en-US"/>
          </a:p>
        </p:txBody>
      </p:sp>
      <p:sp>
        <p:nvSpPr>
          <p:cNvPr id="129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10%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09DB59-F29D-194E-9C48-E35090AF23B1}" type="slidenum">
              <a:rPr lang="en-US"/>
              <a:pPr/>
              <a:t>32</a:t>
            </a:fld>
            <a:endParaRPr lang="en-US"/>
          </a:p>
        </p:txBody>
      </p:sp>
      <p:sp>
        <p:nvSpPr>
          <p:cNvPr id="41986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91427" tIns="45713" rIns="91427" bIns="45713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CFB4738-4A3F-1C4D-9022-F6977C60DA91}" type="slidenum">
              <a:rPr lang="en-US"/>
              <a:pPr/>
              <a:t>33</a:t>
            </a:fld>
            <a:endParaRPr lang="en-US"/>
          </a:p>
        </p:txBody>
      </p:sp>
      <p:sp>
        <p:nvSpPr>
          <p:cNvPr id="116738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08F594B-ACAB-F245-9FD3-E5E5360AE672}" type="slidenum">
              <a:rPr lang="en-US"/>
              <a:pPr/>
              <a:t>5</a:t>
            </a:fld>
            <a:endParaRPr lang="en-US"/>
          </a:p>
        </p:txBody>
      </p:sp>
      <p:sp>
        <p:nvSpPr>
          <p:cNvPr id="260098" name="Rectangle 1026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0099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0A3CC9-FE32-014B-8F82-25C1A7E93E7C}" type="slidenum">
              <a:rPr lang="en-US"/>
              <a:pPr/>
              <a:t>7</a:t>
            </a:fld>
            <a:endParaRPr lang="en-US"/>
          </a:p>
        </p:txBody>
      </p:sp>
      <p:sp>
        <p:nvSpPr>
          <p:cNvPr id="23554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91427" tIns="45713" rIns="91427" bIns="45713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AB884B-DA7B-9D4F-A468-9BD9E061C6BA}" type="slidenum">
              <a:rPr lang="en-US"/>
              <a:pPr/>
              <a:t>8</a:t>
            </a:fld>
            <a:endParaRPr lang="en-US"/>
          </a:p>
        </p:txBody>
      </p:sp>
      <p:sp>
        <p:nvSpPr>
          <p:cNvPr id="39938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683B23-837F-CC49-B54A-688583CA428E}" type="slidenum">
              <a:rPr lang="en-US"/>
              <a:pPr/>
              <a:t>9</a:t>
            </a:fld>
            <a:endParaRPr lang="en-US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367F18-F248-E04D-B851-DAD09AA1B55B}" type="slidenum">
              <a:rPr lang="en-US"/>
              <a:pPr/>
              <a:t>10</a:t>
            </a:fld>
            <a:endParaRPr lang="en-US"/>
          </a:p>
        </p:txBody>
      </p:sp>
      <p:sp>
        <p:nvSpPr>
          <p:cNvPr id="44034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91427" tIns="45713" rIns="91427" bIns="45713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E6A033-2F92-184B-9817-90ECA9389366}" type="slidenum">
              <a:rPr lang="en-US"/>
              <a:pPr/>
              <a:t>11</a:t>
            </a:fld>
            <a:endParaRPr lang="en-US"/>
          </a:p>
        </p:txBody>
      </p:sp>
      <p:sp>
        <p:nvSpPr>
          <p:cNvPr id="143362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A360A03-7390-4843-AF84-E40FBD2FDF99}" type="slidenum">
              <a:rPr lang="en-US"/>
              <a:pPr/>
              <a:t>12</a:t>
            </a:fld>
            <a:endParaRPr lang="en-US"/>
          </a:p>
        </p:txBody>
      </p:sp>
      <p:sp>
        <p:nvSpPr>
          <p:cNvPr id="9421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2/1/10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66800" y="5638800"/>
            <a:ext cx="72390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APS meeting, Feb. 13-17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62AC69B-26D9-7547-918A-9FAAA0253F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76200"/>
            <a:ext cx="7620000" cy="4889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2/1/10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66800" y="5638800"/>
            <a:ext cx="72390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APS meeting, Feb. 13-17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62AC69B-26D9-7547-918A-9FAAA0253F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2/1/10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66800" y="5638800"/>
            <a:ext cx="72390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APS meeting, Feb. 13-17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62AC69B-26D9-7547-918A-9FAAA0253F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OverTx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458200" cy="6858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838200"/>
            <a:ext cx="4152900" cy="27051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10100" y="838200"/>
            <a:ext cx="4152900" cy="27051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304800" y="3695700"/>
            <a:ext cx="8458200" cy="27051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304800" y="6477000"/>
            <a:ext cx="2286000" cy="3048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smtClean="0"/>
              <a:t>2/1/10</a:t>
            </a:r>
            <a:endParaRPr lang="en-US">
              <a:latin typeface="Arial" charset="0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477000"/>
            <a:ext cx="2895600" cy="3048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smtClean="0"/>
              <a:t>APS meeting, Feb. 13-17 2010</a:t>
            </a:r>
            <a:endParaRPr lang="en-US">
              <a:latin typeface="Arial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477000"/>
            <a:ext cx="2209800" cy="3048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37F20B9-CA42-5D45-9417-75B7DC7607AD}" type="slidenum">
              <a:rPr lang="en-US"/>
              <a:pPr>
                <a:defRPr/>
              </a:pPr>
              <a:t>‹#›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458200" cy="6858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04800" y="838200"/>
            <a:ext cx="4152900" cy="5562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838200"/>
            <a:ext cx="4152900" cy="5562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4800" y="6477000"/>
            <a:ext cx="2286000" cy="3048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smtClean="0"/>
              <a:t>2/1/10</a:t>
            </a:r>
            <a:endParaRPr lang="en-US">
              <a:latin typeface="Arial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477000"/>
            <a:ext cx="2895600" cy="3048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smtClean="0"/>
              <a:t>APS meeting, Feb. 13-17 2010</a:t>
            </a:r>
            <a:endParaRPr lang="en-US">
              <a:latin typeface="Arial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477000"/>
            <a:ext cx="2209800" cy="3048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AE17D48-610D-5945-AFCE-6B82ED790B3A}" type="slidenum">
              <a:rPr lang="en-US"/>
              <a:pPr>
                <a:defRPr/>
              </a:pPr>
              <a:t>‹#›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76200"/>
            <a:ext cx="7620000" cy="4889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2/1/10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66800" y="5638800"/>
            <a:ext cx="72390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APS meeting, Feb. 13-17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62AC69B-26D9-7547-918A-9FAAA0253F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2/1/10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66800" y="5638800"/>
            <a:ext cx="72390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APS meeting, Feb. 13-17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62AC69B-26D9-7547-918A-9FAAA0253F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76200"/>
            <a:ext cx="7620000" cy="4889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2/1/10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66800" y="5638800"/>
            <a:ext cx="72390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APS meeting, Feb. 13-17 2010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62AC69B-26D9-7547-918A-9FAAA0253F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76200"/>
            <a:ext cx="7620000" cy="4889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2/1/10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1066800" y="5638800"/>
            <a:ext cx="72390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APS meeting, Feb. 13-17 2010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62AC69B-26D9-7547-918A-9FAAA0253F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76200"/>
            <a:ext cx="7620000" cy="4889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2/1/10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066800" y="5638800"/>
            <a:ext cx="72390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APS meeting, Feb. 13-17 2010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62AC69B-26D9-7547-918A-9FAAA0253F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2/1/10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066800" y="5638800"/>
            <a:ext cx="72390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APS meeting, Feb. 13-17 2010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62AC69B-26D9-7547-918A-9FAAA0253F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2/1/10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66800" y="5638800"/>
            <a:ext cx="72390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APS meeting, Feb. 13-17 2010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62AC69B-26D9-7547-918A-9FAAA0253F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2/1/10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66800" y="5638800"/>
            <a:ext cx="72390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APS meeting, Feb. 13-17 2010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62AC69B-26D9-7547-918A-9FAAA0253F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image" Target="../media/image19.jpeg"/><Relationship Id="rId6" Type="http://schemas.openxmlformats.org/officeDocument/2006/relationships/image" Target="../media/image18.png"/><Relationship Id="rId7" Type="http://schemas.openxmlformats.org/officeDocument/2006/relationships/image" Target="../media/image22.png"/><Relationship Id="rId8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4" Type="http://schemas.openxmlformats.org/officeDocument/2006/relationships/image" Target="../media/image31.png"/><Relationship Id="rId5" Type="http://schemas.openxmlformats.org/officeDocument/2006/relationships/oleObject" Target="../embeddings/Microsoft_Word_97_-_2004_Document1.doc"/><Relationship Id="rId6" Type="http://schemas.openxmlformats.org/officeDocument/2006/relationships/oleObject" Target="../embeddings/Microsoft_Word_97_-_2004_Document2.doc"/><Relationship Id="rId7" Type="http://schemas.openxmlformats.org/officeDocument/2006/relationships/image" Target="../media/image32.png"/><Relationship Id="rId8" Type="http://schemas.openxmlformats.org/officeDocument/2006/relationships/image" Target="../media/image33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4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4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2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4" Type="http://schemas.openxmlformats.org/officeDocument/2006/relationships/image" Target="../media/image36.gif"/><Relationship Id="rId5" Type="http://schemas.openxmlformats.org/officeDocument/2006/relationships/image" Target="../media/image44.gi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4" Type="http://schemas.openxmlformats.org/officeDocument/2006/relationships/image" Target="../media/image44.gi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7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png"/><Relationship Id="rId5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df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091" name="Rectangle 3"/>
          <p:cNvSpPr>
            <a:spLocks noChangeArrowheads="1"/>
          </p:cNvSpPr>
          <p:nvPr/>
        </p:nvSpPr>
        <p:spPr bwMode="auto">
          <a:xfrm>
            <a:off x="4724400" y="3505200"/>
            <a:ext cx="40386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342900" indent="-342900" defTabSz="742950" eaLnBrk="1" hangingPunct="1">
              <a:spcBef>
                <a:spcPct val="10000"/>
              </a:spcBef>
            </a:pPr>
            <a:endParaRPr lang="en-US" sz="1400">
              <a:solidFill>
                <a:srgbClr val="CC0066"/>
              </a:solidFill>
              <a:latin typeface="Arial Narrow" pitchFamily="-107" charset="0"/>
            </a:endParaRPr>
          </a:p>
          <a:p>
            <a:pPr marL="342900" indent="-342900" defTabSz="742950" eaLnBrk="1" hangingPunct="1">
              <a:spcBef>
                <a:spcPct val="10000"/>
              </a:spcBef>
            </a:pPr>
            <a:endParaRPr lang="en-US" sz="1200">
              <a:solidFill>
                <a:srgbClr val="9900CC"/>
              </a:solidFill>
              <a:latin typeface="Arial Narrow" pitchFamily="-107" charset="0"/>
            </a:endParaRPr>
          </a:p>
        </p:txBody>
      </p:sp>
      <p:sp>
        <p:nvSpPr>
          <p:cNvPr id="345095" name="Rectangle 7"/>
          <p:cNvSpPr>
            <a:spLocks noChangeArrowheads="1"/>
          </p:cNvSpPr>
          <p:nvPr/>
        </p:nvSpPr>
        <p:spPr bwMode="auto">
          <a:xfrm>
            <a:off x="457200" y="3124200"/>
            <a:ext cx="40386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342900" indent="-342900" defTabSz="742950" eaLnBrk="1" hangingPunct="1">
              <a:spcBef>
                <a:spcPct val="10000"/>
              </a:spcBef>
            </a:pPr>
            <a:endParaRPr lang="en-US" sz="1200">
              <a:solidFill>
                <a:srgbClr val="9900CC"/>
              </a:solidFill>
              <a:latin typeface="Arial Narrow" pitchFamily="-107" charset="0"/>
            </a:endParaRPr>
          </a:p>
          <a:p>
            <a:pPr marL="342900" indent="-342900" defTabSz="742950" eaLnBrk="1" hangingPunct="1"/>
            <a:endParaRPr lang="en-US" sz="1200">
              <a:solidFill>
                <a:srgbClr val="9900CC"/>
              </a:solidFill>
              <a:latin typeface="Arial Narrow" pitchFamily="-107" charset="0"/>
            </a:endParaRPr>
          </a:p>
          <a:p>
            <a:pPr marL="342900" indent="-342900" defTabSz="742950" eaLnBrk="1" hangingPunct="1">
              <a:spcBef>
                <a:spcPct val="5000"/>
              </a:spcBef>
            </a:pPr>
            <a:endParaRPr lang="en-US" sz="1200">
              <a:solidFill>
                <a:srgbClr val="CC0066"/>
              </a:solidFill>
              <a:latin typeface="Arial Narrow" pitchFamily="-107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76200"/>
            <a:ext cx="9144000" cy="38625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latin typeface="Arial Black" pitchFamily="-107" charset="0"/>
              </a:rPr>
              <a:t>  </a:t>
            </a:r>
          </a:p>
          <a:p>
            <a:pPr algn="ctr"/>
            <a:r>
              <a:rPr lang="en-US" sz="4000" b="1" dirty="0" smtClean="0">
                <a:latin typeface="Arial Black" pitchFamily="-107" charset="0"/>
              </a:rPr>
              <a:t>  </a:t>
            </a:r>
            <a:r>
              <a:rPr lang="en-US" sz="3200" b="1" dirty="0" smtClean="0">
                <a:solidFill>
                  <a:srgbClr val="0000FF"/>
                </a:solidFill>
                <a:latin typeface="Comic Sans MS"/>
                <a:cs typeface="Comic Sans MS"/>
              </a:rPr>
              <a:t>The Heavy Flavor Tracker (HFT)</a:t>
            </a:r>
          </a:p>
          <a:p>
            <a:pPr algn="ctr"/>
            <a:r>
              <a:rPr lang="en-US" sz="2000" b="1" dirty="0" smtClean="0">
                <a:solidFill>
                  <a:srgbClr val="000090"/>
                </a:solidFill>
                <a:latin typeface="Comic Sans MS"/>
                <a:cs typeface="Comic Sans MS"/>
              </a:rPr>
              <a:t>The Silicon Vertex Upgrade of STAR @ RHIC</a:t>
            </a:r>
            <a:r>
              <a:rPr lang="en-US" sz="1600" b="1" dirty="0" smtClean="0">
                <a:solidFill>
                  <a:srgbClr val="000000"/>
                </a:solidFill>
                <a:latin typeface="Arial Black" pitchFamily="-65" charset="0"/>
              </a:rPr>
              <a:t/>
            </a:r>
            <a:br>
              <a:rPr lang="en-US" sz="1600" b="1" dirty="0" smtClean="0">
                <a:solidFill>
                  <a:srgbClr val="000000"/>
                </a:solidFill>
                <a:latin typeface="Arial Black" pitchFamily="-65" charset="0"/>
              </a:rPr>
            </a:br>
            <a:r>
              <a:rPr lang="en-US" sz="1600" b="1" dirty="0" smtClean="0">
                <a:solidFill>
                  <a:srgbClr val="000000"/>
                </a:solidFill>
                <a:latin typeface="Arial Black" pitchFamily="-65" charset="0"/>
              </a:rPr>
              <a:t> </a:t>
            </a:r>
          </a:p>
          <a:p>
            <a:pPr algn="ctr"/>
            <a:endParaRPr lang="en-US" sz="2000" b="1" dirty="0" smtClean="0">
              <a:solidFill>
                <a:srgbClr val="000000"/>
              </a:solidFill>
              <a:latin typeface="Arial Black" pitchFamily="-65" charset="0"/>
            </a:endParaRPr>
          </a:p>
          <a:p>
            <a:pPr algn="ctr"/>
            <a:endParaRPr lang="en-US" sz="2000" b="1" dirty="0" smtClean="0">
              <a:solidFill>
                <a:srgbClr val="000000"/>
              </a:solidFill>
              <a:latin typeface="Arial Black" pitchFamily="-65" charset="0"/>
            </a:endParaRPr>
          </a:p>
          <a:p>
            <a:pPr algn="ctr">
              <a:spcAft>
                <a:spcPts val="600"/>
              </a:spcAft>
            </a:pPr>
            <a:r>
              <a:rPr lang="en-US" sz="2400" b="1" dirty="0" smtClean="0">
                <a:solidFill>
                  <a:srgbClr val="000000"/>
                </a:solidFill>
                <a:latin typeface="Comic Sans MS"/>
                <a:cs typeface="Comic Sans MS"/>
              </a:rPr>
              <a:t>     </a:t>
            </a:r>
            <a:r>
              <a:rPr lang="en-US" sz="2400" b="1" dirty="0" err="1" smtClean="0">
                <a:solidFill>
                  <a:srgbClr val="000000"/>
                </a:solidFill>
                <a:latin typeface="Comic Sans MS"/>
                <a:cs typeface="Comic Sans MS"/>
              </a:rPr>
              <a:t>Spiros</a:t>
            </a:r>
            <a:r>
              <a:rPr lang="en-US" sz="2400" b="1" dirty="0" smtClean="0">
                <a:solidFill>
                  <a:srgbClr val="000000"/>
                </a:solidFill>
                <a:latin typeface="Comic Sans MS"/>
                <a:cs typeface="Comic Sans MS"/>
              </a:rPr>
              <a:t> Margetis</a:t>
            </a:r>
            <a:endParaRPr lang="en-US" sz="2400" dirty="0" smtClean="0">
              <a:solidFill>
                <a:srgbClr val="000000"/>
              </a:solidFill>
              <a:latin typeface="Comic Sans MS"/>
              <a:cs typeface="Comic Sans MS"/>
            </a:endParaRPr>
          </a:p>
          <a:p>
            <a:pPr algn="ctr">
              <a:spcAft>
                <a:spcPts val="600"/>
              </a:spcAft>
            </a:pPr>
            <a:r>
              <a:rPr lang="en-US" sz="2000" dirty="0" smtClean="0">
                <a:solidFill>
                  <a:srgbClr val="000000"/>
                </a:solidFill>
                <a:latin typeface="Comic Sans MS"/>
                <a:cs typeface="Comic Sans MS"/>
              </a:rPr>
              <a:t>      Kent State University, USA</a:t>
            </a:r>
            <a:r>
              <a:rPr lang="en-US" sz="1600" b="1" dirty="0" smtClean="0">
                <a:latin typeface="Comic Sans MS"/>
                <a:cs typeface="Comic Sans MS"/>
              </a:rPr>
              <a:t/>
            </a:r>
            <a:br>
              <a:rPr lang="en-US" sz="1600" b="1" dirty="0" smtClean="0">
                <a:latin typeface="Comic Sans MS"/>
                <a:cs typeface="Comic Sans MS"/>
              </a:rPr>
            </a:br>
            <a:r>
              <a:rPr lang="en-US" sz="1600" b="1" dirty="0" smtClean="0">
                <a:latin typeface="Arial Black" pitchFamily="-65" charset="0"/>
              </a:rPr>
              <a:t/>
            </a:r>
            <a:br>
              <a:rPr lang="en-US" sz="1600" b="1" dirty="0" smtClean="0">
                <a:latin typeface="Arial Black" pitchFamily="-65" charset="0"/>
              </a:rPr>
            </a:br>
            <a:endParaRPr lang="en-US" sz="1600" dirty="0"/>
          </a:p>
        </p:txBody>
      </p:sp>
      <p:sp>
        <p:nvSpPr>
          <p:cNvPr id="5" name="TextBox 4"/>
          <p:cNvSpPr txBox="1"/>
          <p:nvPr/>
        </p:nvSpPr>
        <p:spPr>
          <a:xfrm>
            <a:off x="228600" y="6400800"/>
            <a:ext cx="3480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>
                <a:latin typeface="Comic Sans MS"/>
                <a:cs typeface="Comic Sans MS"/>
              </a:rPr>
              <a:t>Excited QCD 2010, Slovakia </a:t>
            </a:r>
            <a:endParaRPr lang="en-US" b="1" i="1" dirty="0"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76200"/>
            <a:ext cx="7772400" cy="533400"/>
          </a:xfrm>
        </p:spPr>
        <p:txBody>
          <a:bodyPr/>
          <a:lstStyle/>
          <a:p>
            <a:r>
              <a:rPr lang="en-US" sz="3200" dirty="0">
                <a:solidFill>
                  <a:srgbClr val="0000FF"/>
                </a:solidFill>
                <a:latin typeface="Comic Sans MS"/>
                <a:cs typeface="Comic Sans MS"/>
              </a:rPr>
              <a:t>Charm Cross Sections at RHIC</a:t>
            </a:r>
          </a:p>
        </p:txBody>
      </p:sp>
      <p:sp>
        <p:nvSpPr>
          <p:cNvPr id="43012" name="Text Box 4"/>
          <p:cNvSpPr txBox="1">
            <a:spLocks noChangeArrowheads="1"/>
          </p:cNvSpPr>
          <p:nvPr/>
        </p:nvSpPr>
        <p:spPr bwMode="auto">
          <a:xfrm>
            <a:off x="914400" y="5029200"/>
            <a:ext cx="7543800" cy="1016000"/>
          </a:xfrm>
          <a:prstGeom prst="rect">
            <a:avLst/>
          </a:prstGeom>
          <a:noFill/>
          <a:ln w="9525">
            <a:solidFill>
              <a:srgbClr val="85131D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 pitchFamily="-107" charset="0"/>
              <a:buAutoNum type="arabicParenR"/>
            </a:pPr>
            <a:r>
              <a:rPr lang="en-US" sz="2000" dirty="0"/>
              <a:t>Large systematic uncertainties in the measurements</a:t>
            </a:r>
          </a:p>
          <a:p>
            <a:pPr marL="457200" indent="-457200">
              <a:buFont typeface="Arial" pitchFamily="-107" charset="0"/>
              <a:buAutoNum type="arabicParenR"/>
            </a:pPr>
            <a:r>
              <a:rPr lang="en-US" sz="2000" dirty="0"/>
              <a:t>New displaced, topologically reconstructed measurements for</a:t>
            </a:r>
            <a:r>
              <a:rPr lang="en-US" sz="2000" dirty="0" smtClean="0"/>
              <a:t> </a:t>
            </a:r>
            <a:r>
              <a:rPr lang="en-US" sz="2000" dirty="0" err="1">
                <a:sym typeface="Symbol" pitchFamily="-107" charset="2"/>
              </a:rPr>
              <a:t>c</a:t>
            </a:r>
            <a:r>
              <a:rPr lang="en-US" sz="2000" dirty="0" smtClean="0">
                <a:sym typeface="Symbol" pitchFamily="-107" charset="2"/>
              </a:rPr>
              <a:t>- </a:t>
            </a:r>
            <a:r>
              <a:rPr lang="en-US" sz="2000" dirty="0">
                <a:sym typeface="Symbol" pitchFamily="-107" charset="2"/>
              </a:rPr>
              <a:t>and</a:t>
            </a:r>
            <a:r>
              <a:rPr lang="en-US" sz="2000" dirty="0" smtClean="0">
                <a:sym typeface="Symbol" pitchFamily="-107" charset="2"/>
              </a:rPr>
              <a:t> </a:t>
            </a:r>
            <a:r>
              <a:rPr lang="en-US" sz="2000" dirty="0" err="1" smtClean="0">
                <a:sym typeface="Symbol" pitchFamily="-107" charset="2"/>
              </a:rPr>
              <a:t>b</a:t>
            </a:r>
            <a:r>
              <a:rPr lang="en-US" sz="2000" dirty="0" smtClean="0">
                <a:sym typeface="Symbol" pitchFamily="-107" charset="2"/>
              </a:rPr>
              <a:t>-</a:t>
            </a:r>
            <a:r>
              <a:rPr lang="en-US" sz="2000" dirty="0">
                <a:sym typeface="Symbol" pitchFamily="-107" charset="2"/>
              </a:rPr>
              <a:t>hadrons are </a:t>
            </a:r>
            <a:r>
              <a:rPr lang="en-US" sz="2000" dirty="0"/>
              <a:t>needed  </a:t>
            </a:r>
            <a:r>
              <a:rPr lang="en-US" sz="2000" dirty="0" err="1">
                <a:sym typeface="Zapf Dingbats" pitchFamily="-107" charset="2"/>
              </a:rPr>
              <a:t></a:t>
            </a:r>
            <a:r>
              <a:rPr lang="en-US" sz="2000" dirty="0">
                <a:sym typeface="Symbol" pitchFamily="-107" charset="2"/>
              </a:rPr>
              <a:t> </a:t>
            </a:r>
            <a:r>
              <a:rPr lang="en-US" sz="2000" b="1" i="1" dirty="0">
                <a:sym typeface="Symbol" pitchFamily="-107" charset="2"/>
              </a:rPr>
              <a:t>Upgrade</a:t>
            </a:r>
          </a:p>
        </p:txBody>
      </p:sp>
      <p:pic>
        <p:nvPicPr>
          <p:cNvPr id="43013" name="Picture 5" descr="spectraShape_4"/>
          <p:cNvPicPr>
            <a:picLocks noChangeAspect="1" noChangeArrowheads="1"/>
          </p:cNvPicPr>
          <p:nvPr/>
        </p:nvPicPr>
        <p:blipFill>
          <a:blip r:embed="rId3"/>
          <a:srcRect t="3334" r="8064" b="1633"/>
          <a:stretch>
            <a:fillRect/>
          </a:stretch>
        </p:blipFill>
        <p:spPr bwMode="auto">
          <a:xfrm>
            <a:off x="5334000" y="850900"/>
            <a:ext cx="35814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4" name="Picture 6" descr="dsigmady_rapidity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914400"/>
            <a:ext cx="48006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76200"/>
            <a:ext cx="7772400" cy="533400"/>
          </a:xfrm>
        </p:spPr>
        <p:txBody>
          <a:bodyPr/>
          <a:lstStyle/>
          <a:p>
            <a:r>
              <a:rPr lang="en-US" altLang="zh-CN" sz="3200" dirty="0">
                <a:solidFill>
                  <a:srgbClr val="0000FF"/>
                </a:solidFill>
                <a:latin typeface="Comic Sans MS"/>
                <a:cs typeface="Comic Sans MS"/>
              </a:rPr>
              <a:t>Heavy</a:t>
            </a:r>
            <a:r>
              <a:rPr lang="en-US" altLang="zh-CN" sz="3200" dirty="0" smtClean="0">
                <a:solidFill>
                  <a:srgbClr val="0000FF"/>
                </a:solidFill>
                <a:latin typeface="Comic Sans MS"/>
                <a:cs typeface="Comic Sans MS"/>
              </a:rPr>
              <a:t> Quark </a:t>
            </a:r>
            <a:r>
              <a:rPr lang="en-US" altLang="zh-CN" sz="3200" dirty="0">
                <a:solidFill>
                  <a:srgbClr val="0000FF"/>
                </a:solidFill>
                <a:latin typeface="Comic Sans MS"/>
                <a:cs typeface="Comic Sans MS"/>
              </a:rPr>
              <a:t>Energy Loss</a:t>
            </a:r>
            <a:endParaRPr lang="en-US" altLang="zh-CN" sz="2800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142340" name="Text Box 4"/>
          <p:cNvSpPr txBox="1">
            <a:spLocks noChangeArrowheads="1"/>
          </p:cNvSpPr>
          <p:nvPr/>
        </p:nvSpPr>
        <p:spPr bwMode="auto">
          <a:xfrm>
            <a:off x="609600" y="5457825"/>
            <a:ext cx="8001000" cy="1323975"/>
          </a:xfrm>
          <a:prstGeom prst="rect">
            <a:avLst/>
          </a:prstGeom>
          <a:noFill/>
          <a:ln w="12700">
            <a:solidFill>
              <a:srgbClr val="BB1101"/>
            </a:solidFill>
            <a:miter lim="800000"/>
            <a:headEnd type="none" w="lg" len="lg"/>
            <a:tailEnd type="none" w="med" len="lg"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altLang="zh-CN" sz="2000" b="1" dirty="0">
                <a:solidFill>
                  <a:srgbClr val="0000FF"/>
                </a:solidFill>
                <a:ea typeface="Arial" pitchFamily="-107" charset="0"/>
                <a:cs typeface="Arial" pitchFamily="-107" charset="0"/>
              </a:rPr>
              <a:t>Surprising results</a:t>
            </a:r>
            <a:r>
              <a:rPr lang="en-US" altLang="zh-CN" sz="2000" dirty="0">
                <a:solidFill>
                  <a:srgbClr val="0000FF"/>
                </a:solidFill>
                <a:ea typeface="Arial" pitchFamily="-107" charset="0"/>
                <a:cs typeface="Arial" pitchFamily="-107" charset="0"/>
              </a:rPr>
              <a:t> - </a:t>
            </a:r>
          </a:p>
          <a:p>
            <a:r>
              <a:rPr lang="en-US" altLang="zh-CN" sz="2000" dirty="0">
                <a:solidFill>
                  <a:srgbClr val="0000FF"/>
                </a:solidFill>
                <a:ea typeface="Arial" pitchFamily="-107" charset="0"/>
                <a:cs typeface="Arial" pitchFamily="-107" charset="0"/>
              </a:rPr>
              <a:t> - challenge our understanding of the energy loss mechanism</a:t>
            </a:r>
          </a:p>
          <a:p>
            <a:r>
              <a:rPr lang="en-US" altLang="zh-CN" sz="2000" dirty="0">
                <a:solidFill>
                  <a:srgbClr val="0000FF"/>
                </a:solidFill>
                <a:ea typeface="Arial" pitchFamily="-107" charset="0"/>
                <a:cs typeface="Arial" pitchFamily="-107" charset="0"/>
              </a:rPr>
              <a:t> - force us to RE-think about the</a:t>
            </a:r>
            <a:r>
              <a:rPr lang="en-US" altLang="zh-CN" sz="2000" dirty="0" smtClean="0">
                <a:solidFill>
                  <a:srgbClr val="0000FF"/>
                </a:solidFill>
                <a:ea typeface="Arial" pitchFamily="-107" charset="0"/>
                <a:cs typeface="Arial" pitchFamily="-107" charset="0"/>
              </a:rPr>
              <a:t> elastic-collisions </a:t>
            </a:r>
            <a:r>
              <a:rPr lang="en-US" altLang="zh-CN" sz="2000" dirty="0">
                <a:solidFill>
                  <a:srgbClr val="0000FF"/>
                </a:solidFill>
                <a:ea typeface="Arial" pitchFamily="-107" charset="0"/>
                <a:cs typeface="Arial" pitchFamily="-107" charset="0"/>
              </a:rPr>
              <a:t>energy loss</a:t>
            </a:r>
            <a:endParaRPr lang="en-US" altLang="zh-CN" sz="1400" i="1" dirty="0">
              <a:solidFill>
                <a:srgbClr val="0000FF"/>
              </a:solidFill>
              <a:ea typeface="Arial" pitchFamily="-107" charset="0"/>
              <a:cs typeface="Arial" pitchFamily="-107" charset="0"/>
            </a:endParaRPr>
          </a:p>
          <a:p>
            <a:r>
              <a:rPr lang="en-US" altLang="zh-CN" sz="2000" dirty="0">
                <a:solidFill>
                  <a:srgbClr val="0000FF"/>
                </a:solidFill>
                <a:ea typeface="Arial" pitchFamily="-107" charset="0"/>
                <a:cs typeface="Arial" pitchFamily="-107" charset="0"/>
              </a:rPr>
              <a:t> - </a:t>
            </a:r>
            <a:r>
              <a:rPr lang="en-US" altLang="zh-CN" sz="2000" b="1" dirty="0">
                <a:solidFill>
                  <a:srgbClr val="0000FF"/>
                </a:solidFill>
                <a:ea typeface="Arial" pitchFamily="-107" charset="0"/>
                <a:cs typeface="Arial" pitchFamily="-107" charset="0"/>
              </a:rPr>
              <a:t>Requires</a:t>
            </a:r>
            <a:r>
              <a:rPr lang="en-US" altLang="zh-CN" sz="2000" b="1" i="1" dirty="0">
                <a:solidFill>
                  <a:srgbClr val="0000FF"/>
                </a:solidFill>
                <a:ea typeface="Arial" pitchFamily="-107" charset="0"/>
                <a:cs typeface="Arial" pitchFamily="-107" charset="0"/>
              </a:rPr>
              <a:t> </a:t>
            </a:r>
            <a:r>
              <a:rPr lang="en-US" altLang="zh-CN" sz="2000" b="1" dirty="0">
                <a:solidFill>
                  <a:srgbClr val="0000FF"/>
                </a:solidFill>
                <a:ea typeface="Arial" pitchFamily="-107" charset="0"/>
                <a:cs typeface="Arial" pitchFamily="-107" charset="0"/>
              </a:rPr>
              <a:t>direct measurements of</a:t>
            </a:r>
            <a:r>
              <a:rPr lang="en-US" altLang="zh-CN" sz="2000" b="1" dirty="0" smtClean="0">
                <a:solidFill>
                  <a:srgbClr val="0000FF"/>
                </a:solidFill>
                <a:ea typeface="Arial" pitchFamily="-107" charset="0"/>
                <a:cs typeface="Arial" pitchFamily="-107" charset="0"/>
              </a:rPr>
              <a:t> </a:t>
            </a:r>
            <a:r>
              <a:rPr lang="en-US" altLang="zh-CN" sz="2000" b="1" dirty="0" err="1" smtClean="0">
                <a:solidFill>
                  <a:srgbClr val="0000FF"/>
                </a:solidFill>
                <a:ea typeface="Arial" pitchFamily="-107" charset="0"/>
                <a:cs typeface="Arial" pitchFamily="-107" charset="0"/>
              </a:rPr>
              <a:t>c</a:t>
            </a:r>
            <a:r>
              <a:rPr lang="en-US" altLang="zh-CN" sz="2000" b="1" dirty="0" smtClean="0">
                <a:solidFill>
                  <a:srgbClr val="0000FF"/>
                </a:solidFill>
                <a:ea typeface="Arial" pitchFamily="-107" charset="0"/>
                <a:cs typeface="Arial" pitchFamily="-107" charset="0"/>
              </a:rPr>
              <a:t>- </a:t>
            </a:r>
            <a:r>
              <a:rPr lang="en-US" altLang="zh-CN" sz="2000" b="1" dirty="0">
                <a:solidFill>
                  <a:srgbClr val="0000FF"/>
                </a:solidFill>
                <a:ea typeface="Arial" pitchFamily="-107" charset="0"/>
                <a:cs typeface="Arial" pitchFamily="-107" charset="0"/>
              </a:rPr>
              <a:t>and</a:t>
            </a:r>
            <a:r>
              <a:rPr lang="en-US" altLang="zh-CN" sz="2000" b="1" dirty="0" smtClean="0">
                <a:solidFill>
                  <a:srgbClr val="0000FF"/>
                </a:solidFill>
                <a:ea typeface="Arial" pitchFamily="-107" charset="0"/>
                <a:cs typeface="Arial" pitchFamily="-107" charset="0"/>
              </a:rPr>
              <a:t> </a:t>
            </a:r>
            <a:r>
              <a:rPr lang="en-US" altLang="zh-CN" sz="2000" b="1" dirty="0" err="1" smtClean="0">
                <a:solidFill>
                  <a:srgbClr val="0000FF"/>
                </a:solidFill>
                <a:ea typeface="Arial" pitchFamily="-107" charset="0"/>
                <a:cs typeface="Arial" pitchFamily="-107" charset="0"/>
              </a:rPr>
              <a:t>b</a:t>
            </a:r>
            <a:r>
              <a:rPr lang="en-US" altLang="zh-CN" sz="2000" b="1" dirty="0" smtClean="0">
                <a:solidFill>
                  <a:srgbClr val="0000FF"/>
                </a:solidFill>
                <a:ea typeface="Arial" pitchFamily="-107" charset="0"/>
                <a:cs typeface="Arial" pitchFamily="-107" charset="0"/>
              </a:rPr>
              <a:t>-</a:t>
            </a:r>
            <a:r>
              <a:rPr lang="en-US" altLang="zh-CN" sz="2000" b="1" dirty="0">
                <a:solidFill>
                  <a:srgbClr val="0000FF"/>
                </a:solidFill>
                <a:ea typeface="Arial" pitchFamily="-107" charset="0"/>
                <a:cs typeface="Arial" pitchFamily="-107" charset="0"/>
              </a:rPr>
              <a:t>hadrons.</a:t>
            </a:r>
            <a:endParaRPr lang="en-US" altLang="zh-CN" sz="2000" dirty="0">
              <a:solidFill>
                <a:srgbClr val="0000FF"/>
              </a:solidFill>
              <a:ea typeface="Arial" pitchFamily="-107" charset="0"/>
              <a:cs typeface="Arial" pitchFamily="-107" charset="0"/>
            </a:endParaRPr>
          </a:p>
        </p:txBody>
      </p:sp>
      <p:sp>
        <p:nvSpPr>
          <p:cNvPr id="142341" name="Text Box 5"/>
          <p:cNvSpPr txBox="1">
            <a:spLocks noChangeArrowheads="1"/>
          </p:cNvSpPr>
          <p:nvPr/>
        </p:nvSpPr>
        <p:spPr bwMode="auto">
          <a:xfrm>
            <a:off x="5410200" y="914400"/>
            <a:ext cx="31242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 pitchFamily="-107" charset="0"/>
              <a:buNone/>
            </a:pPr>
            <a:r>
              <a:rPr lang="en-US" sz="2000" dirty="0"/>
              <a:t>1) Non-photonic</a:t>
            </a:r>
          </a:p>
          <a:p>
            <a:pPr marL="457200" indent="-457200">
              <a:buFont typeface="Arial" pitchFamily="-107" charset="0"/>
              <a:buNone/>
            </a:pPr>
            <a:r>
              <a:rPr lang="en-US" sz="2000" dirty="0"/>
              <a:t>electrons decayed</a:t>
            </a:r>
          </a:p>
          <a:p>
            <a:pPr marL="457200" indent="-457200">
              <a:buFont typeface="Arial" pitchFamily="-107" charset="0"/>
              <a:buNone/>
            </a:pPr>
            <a:r>
              <a:rPr lang="en-US" sz="2000" dirty="0"/>
              <a:t>from  - charm and</a:t>
            </a:r>
          </a:p>
          <a:p>
            <a:pPr marL="457200" indent="-457200">
              <a:buFont typeface="Arial" pitchFamily="-107" charset="0"/>
              <a:buNone/>
            </a:pPr>
            <a:r>
              <a:rPr lang="en-US" sz="2000" dirty="0"/>
              <a:t>beauty hadrons</a:t>
            </a:r>
          </a:p>
          <a:p>
            <a:pPr marL="457200" indent="-457200">
              <a:buFont typeface="Arial" pitchFamily="-107" charset="0"/>
              <a:buNone/>
            </a:pPr>
            <a:endParaRPr lang="en-US" sz="2000" dirty="0"/>
          </a:p>
          <a:p>
            <a:pPr marL="457200" indent="-457200">
              <a:buFont typeface="Arial" pitchFamily="-107" charset="0"/>
              <a:buNone/>
            </a:pPr>
            <a:r>
              <a:rPr lang="en-US" sz="2000" dirty="0"/>
              <a:t>2) At p</a:t>
            </a:r>
            <a:r>
              <a:rPr lang="en-US" sz="2000" baseline="-25000" dirty="0"/>
              <a:t>T</a:t>
            </a:r>
            <a:r>
              <a:rPr lang="en-US" sz="2000" dirty="0"/>
              <a:t> ≥ 6 GeV/c,</a:t>
            </a:r>
          </a:p>
          <a:p>
            <a:pPr marL="457200" indent="-457200">
              <a:buFont typeface="Arial" pitchFamily="-107" charset="0"/>
              <a:buNone/>
            </a:pPr>
            <a:endParaRPr lang="en-US" sz="2000" dirty="0"/>
          </a:p>
          <a:p>
            <a:pPr marL="457200" indent="-457200">
              <a:buFont typeface="Arial" pitchFamily="-107" charset="0"/>
              <a:buNone/>
            </a:pPr>
            <a:r>
              <a:rPr lang="en-US" sz="2000" dirty="0" err="1">
                <a:solidFill>
                  <a:srgbClr val="85131D"/>
                </a:solidFill>
              </a:rPr>
              <a:t>R</a:t>
            </a:r>
            <a:r>
              <a:rPr lang="en-US" sz="2000" baseline="-25000" dirty="0" err="1">
                <a:solidFill>
                  <a:srgbClr val="85131D"/>
                </a:solidFill>
              </a:rPr>
              <a:t>AA</a:t>
            </a:r>
            <a:r>
              <a:rPr lang="en-US" sz="2000" dirty="0" err="1">
                <a:solidFill>
                  <a:srgbClr val="85131D"/>
                </a:solidFill>
              </a:rPr>
              <a:t>(n</a:t>
            </a:r>
            <a:r>
              <a:rPr lang="en-US" sz="2000" dirty="0" err="1" smtClean="0">
                <a:solidFill>
                  <a:srgbClr val="85131D"/>
                </a:solidFill>
              </a:rPr>
              <a:t>.p.e</a:t>
            </a:r>
            <a:r>
              <a:rPr lang="en-US" sz="2000" dirty="0">
                <a:solidFill>
                  <a:srgbClr val="85131D"/>
                </a:solidFill>
              </a:rPr>
              <a:t>.) ~ </a:t>
            </a:r>
            <a:r>
              <a:rPr lang="en-US" sz="2000" dirty="0" err="1">
                <a:solidFill>
                  <a:srgbClr val="85131D"/>
                </a:solidFill>
              </a:rPr>
              <a:t>R</a:t>
            </a:r>
            <a:r>
              <a:rPr lang="en-US" sz="2000" baseline="-25000" dirty="0" err="1">
                <a:solidFill>
                  <a:srgbClr val="85131D"/>
                </a:solidFill>
              </a:rPr>
              <a:t>AA</a:t>
            </a:r>
            <a:r>
              <a:rPr lang="en-US" sz="2000" dirty="0" err="1">
                <a:solidFill>
                  <a:srgbClr val="85131D"/>
                </a:solidFill>
              </a:rPr>
              <a:t>(h</a:t>
            </a:r>
            <a:r>
              <a:rPr lang="en-US" sz="2000" baseline="30000" dirty="0">
                <a:solidFill>
                  <a:srgbClr val="85131D"/>
                </a:solidFill>
              </a:rPr>
              <a:t>±</a:t>
            </a:r>
            <a:r>
              <a:rPr lang="en-US" sz="2000" dirty="0">
                <a:solidFill>
                  <a:srgbClr val="85131D"/>
                </a:solidFill>
              </a:rPr>
              <a:t>)!</a:t>
            </a:r>
            <a:endParaRPr lang="en-US" sz="2000" dirty="0"/>
          </a:p>
          <a:p>
            <a:pPr marL="457200" indent="-457200">
              <a:buFont typeface="Arial" pitchFamily="-107" charset="0"/>
              <a:buNone/>
            </a:pPr>
            <a:endParaRPr lang="en-US" sz="2000" dirty="0" smtClean="0"/>
          </a:p>
          <a:p>
            <a:pPr marL="457200" indent="-457200">
              <a:buFont typeface="Arial" pitchFamily="-107" charset="0"/>
              <a:buNone/>
            </a:pPr>
            <a:r>
              <a:rPr lang="en-US" sz="2000" dirty="0" smtClean="0"/>
              <a:t>Contradicts </a:t>
            </a:r>
            <a:r>
              <a:rPr lang="en-US" sz="2000" dirty="0"/>
              <a:t>naïve </a:t>
            </a:r>
          </a:p>
          <a:p>
            <a:pPr marL="457200" indent="-457200">
              <a:buFont typeface="Arial" pitchFamily="-107" charset="0"/>
              <a:buNone/>
            </a:pPr>
            <a:r>
              <a:rPr lang="en-US" sz="2000" dirty="0"/>
              <a:t>pQCD predictions</a:t>
            </a:r>
          </a:p>
          <a:p>
            <a:pPr marL="457200" indent="-457200">
              <a:buFont typeface="Arial" pitchFamily="-107" charset="0"/>
              <a:buNone/>
            </a:pPr>
            <a:r>
              <a:rPr lang="en-US" dirty="0"/>
              <a:t> </a:t>
            </a: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304800" y="838200"/>
            <a:ext cx="4863428" cy="4421338"/>
            <a:chOff x="144" y="1248"/>
            <a:chExt cx="2526" cy="2545"/>
          </a:xfrm>
        </p:grpSpPr>
        <p:grpSp>
          <p:nvGrpSpPr>
            <p:cNvPr id="3" name="Group 8"/>
            <p:cNvGrpSpPr>
              <a:grpSpLocks/>
            </p:cNvGrpSpPr>
            <p:nvPr/>
          </p:nvGrpSpPr>
          <p:grpSpPr bwMode="auto">
            <a:xfrm>
              <a:off x="144" y="1425"/>
              <a:ext cx="2526" cy="2368"/>
              <a:chOff x="-624" y="1025"/>
              <a:chExt cx="3183" cy="2721"/>
            </a:xfrm>
          </p:grpSpPr>
          <p:sp>
            <p:nvSpPr>
              <p:cNvPr id="142345" name="Rectangle 9"/>
              <p:cNvSpPr>
                <a:spLocks noChangeArrowheads="1"/>
              </p:cNvSpPr>
              <p:nvPr/>
            </p:nvSpPr>
            <p:spPr bwMode="auto">
              <a:xfrm>
                <a:off x="-624" y="1152"/>
                <a:ext cx="3024" cy="25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pic>
            <p:nvPicPr>
              <p:cNvPr id="142346" name="Picture 10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-624" y="1025"/>
                <a:ext cx="3183" cy="27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sp>
          <p:nvSpPr>
            <p:cNvPr id="142347" name="Text Box 37"/>
            <p:cNvSpPr txBox="1">
              <a:spLocks noChangeArrowheads="1"/>
            </p:cNvSpPr>
            <p:nvPr/>
          </p:nvSpPr>
          <p:spPr bwMode="auto">
            <a:xfrm>
              <a:off x="240" y="1248"/>
              <a:ext cx="2385" cy="1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altLang="ja-JP" sz="1400" dirty="0" smtClean="0">
                  <a:latin typeface="Arial"/>
                  <a:cs typeface="Arial"/>
                </a:rPr>
                <a:t>STAR: Phys. </a:t>
              </a:r>
              <a:r>
                <a:rPr lang="en-US" altLang="ja-JP" sz="1400" dirty="0" err="1" smtClean="0">
                  <a:latin typeface="Arial"/>
                  <a:cs typeface="Arial"/>
                </a:rPr>
                <a:t>Rew</a:t>
              </a:r>
              <a:r>
                <a:rPr lang="en-US" altLang="ja-JP" sz="1400" dirty="0" smtClean="0">
                  <a:latin typeface="Arial"/>
                  <a:cs typeface="Arial"/>
                </a:rPr>
                <a:t>. Lett, </a:t>
              </a:r>
              <a:r>
                <a:rPr lang="en-US" altLang="ja-JP" sz="1400" b="1" u="sng" dirty="0">
                  <a:latin typeface="Arial"/>
                  <a:cs typeface="Arial"/>
                </a:rPr>
                <a:t>98</a:t>
              </a:r>
              <a:r>
                <a:rPr lang="en-US" altLang="ja-JP" sz="1400" dirty="0">
                  <a:latin typeface="Arial"/>
                  <a:cs typeface="Arial"/>
                </a:rPr>
                <a:t>, </a:t>
              </a:r>
              <a:r>
                <a:rPr lang="en-US" altLang="ja-JP" sz="1400" dirty="0" smtClean="0">
                  <a:latin typeface="Arial"/>
                  <a:cs typeface="Arial"/>
                </a:rPr>
                <a:t>192301(</a:t>
              </a:r>
              <a:r>
                <a:rPr lang="it-IT" altLang="ja-JP" sz="1400" dirty="0">
                  <a:latin typeface="Arial"/>
                  <a:cs typeface="Arial"/>
                </a:rPr>
                <a:t>2007</a:t>
              </a:r>
              <a:r>
                <a:rPr lang="en-US" altLang="ja-JP" sz="1400" dirty="0" smtClean="0">
                  <a:latin typeface="Arial"/>
                  <a:cs typeface="Arial"/>
                </a:rPr>
                <a:t>).</a:t>
              </a:r>
              <a:endParaRPr lang="en-US" altLang="ja-JP" sz="1400" dirty="0">
                <a:latin typeface="Arial"/>
                <a:cs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2" descr="pT_DBvs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930275"/>
            <a:ext cx="8172450" cy="4251325"/>
          </a:xfrm>
          <a:prstGeom prst="rect">
            <a:avLst/>
          </a:prstGeom>
          <a:noFill/>
        </p:spPr>
      </p:pic>
      <p:sp>
        <p:nvSpPr>
          <p:cNvPr id="93187" name="Rectangle 3"/>
          <p:cNvSpPr>
            <a:spLocks noChangeArrowheads="1"/>
          </p:cNvSpPr>
          <p:nvPr/>
        </p:nvSpPr>
        <p:spPr bwMode="auto">
          <a:xfrm>
            <a:off x="1371600" y="-76200"/>
            <a:ext cx="728389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600" dirty="0" smtClean="0"/>
              <a:t>Decay </a:t>
            </a:r>
            <a:r>
              <a:rPr lang="en-US" sz="3600" b="1" i="1" dirty="0" err="1" smtClean="0"/>
              <a:t>e</a:t>
            </a:r>
            <a:r>
              <a:rPr lang="en-US" sz="3600" dirty="0" smtClean="0"/>
              <a:t> </a:t>
            </a:r>
            <a:r>
              <a:rPr lang="en-US" sz="3600" dirty="0"/>
              <a:t>p</a:t>
            </a:r>
            <a:r>
              <a:rPr lang="en-US" sz="3600" baseline="-25000" dirty="0"/>
              <a:t>T</a:t>
            </a:r>
            <a:r>
              <a:rPr lang="en-US" sz="3600" dirty="0"/>
              <a:t> vs. B- and C-hadron p</a:t>
            </a:r>
            <a:r>
              <a:rPr lang="en-US" sz="3600" baseline="-25000" dirty="0"/>
              <a:t>T</a:t>
            </a:r>
            <a:endParaRPr lang="en-US" sz="3600" dirty="0"/>
          </a:p>
        </p:txBody>
      </p:sp>
      <p:sp>
        <p:nvSpPr>
          <p:cNvPr id="93188" name="Rectangle 4"/>
          <p:cNvSpPr>
            <a:spLocks noChangeArrowheads="1"/>
          </p:cNvSpPr>
          <p:nvPr/>
        </p:nvSpPr>
        <p:spPr bwMode="auto">
          <a:xfrm>
            <a:off x="990600" y="5426075"/>
            <a:ext cx="7436952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 dirty="0"/>
              <a:t>Key: </a:t>
            </a:r>
            <a:r>
              <a:rPr lang="en-US" sz="2400" b="1" i="1" dirty="0"/>
              <a:t>Directly reconstructed heavy quark hadrons!</a:t>
            </a:r>
            <a:endParaRPr lang="en-US" sz="2400" dirty="0"/>
          </a:p>
          <a:p>
            <a:r>
              <a:rPr lang="en-US" dirty="0"/>
              <a:t>                                  </a:t>
            </a:r>
            <a:r>
              <a:rPr lang="en-US" sz="1200" dirty="0" smtClean="0"/>
              <a:t>                                  Pythia </a:t>
            </a:r>
            <a:r>
              <a:rPr lang="en-US" sz="1200" dirty="0"/>
              <a:t>calculation    </a:t>
            </a:r>
            <a:r>
              <a:rPr lang="en-US" sz="1200" dirty="0" err="1"/>
              <a:t>Xin</a:t>
            </a:r>
            <a:r>
              <a:rPr lang="en-US" sz="1200" dirty="0"/>
              <a:t> Dong, USTC October 2005</a:t>
            </a:r>
            <a:endParaRPr lang="en-US" dirty="0"/>
          </a:p>
        </p:txBody>
      </p:sp>
      <p:sp>
        <p:nvSpPr>
          <p:cNvPr id="93189" name="Rectangle 5"/>
          <p:cNvSpPr>
            <a:spLocks noChangeArrowheads="1"/>
          </p:cNvSpPr>
          <p:nvPr/>
        </p:nvSpPr>
        <p:spPr bwMode="auto">
          <a:xfrm>
            <a:off x="1447800" y="1143000"/>
            <a:ext cx="152400" cy="1295400"/>
          </a:xfrm>
          <a:prstGeom prst="rect">
            <a:avLst/>
          </a:prstGeom>
          <a:gradFill rotWithShape="0">
            <a:gsLst>
              <a:gs pos="0">
                <a:srgbClr val="E0E377"/>
              </a:gs>
              <a:gs pos="50000">
                <a:srgbClr val="E0E377">
                  <a:gamma/>
                  <a:shade val="46275"/>
                  <a:invGamma/>
                  <a:alpha val="34000"/>
                </a:srgbClr>
              </a:gs>
              <a:gs pos="100000">
                <a:srgbClr val="E0E377"/>
              </a:gs>
            </a:gsLst>
            <a:lin ang="5400000" scaled="1"/>
          </a:gradFill>
          <a:ln w="9525">
            <a:solidFill>
              <a:srgbClr val="E0E377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3190" name="Rectangle 6"/>
          <p:cNvSpPr>
            <a:spLocks noChangeArrowheads="1"/>
          </p:cNvSpPr>
          <p:nvPr/>
        </p:nvSpPr>
        <p:spPr bwMode="auto">
          <a:xfrm>
            <a:off x="5181600" y="1143000"/>
            <a:ext cx="152400" cy="1295400"/>
          </a:xfrm>
          <a:prstGeom prst="rect">
            <a:avLst/>
          </a:prstGeom>
          <a:gradFill rotWithShape="0">
            <a:gsLst>
              <a:gs pos="0">
                <a:srgbClr val="E0E377"/>
              </a:gs>
              <a:gs pos="50000">
                <a:srgbClr val="E0E377">
                  <a:gamma/>
                  <a:shade val="46275"/>
                  <a:invGamma/>
                  <a:alpha val="34000"/>
                </a:srgbClr>
              </a:gs>
              <a:gs pos="100000">
                <a:srgbClr val="E0E377"/>
              </a:gs>
            </a:gsLst>
            <a:lin ang="5400000" scaled="1"/>
          </a:gradFill>
          <a:ln w="9525">
            <a:solidFill>
              <a:srgbClr val="E0E377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7543800" cy="533400"/>
          </a:xfrm>
        </p:spPr>
        <p:txBody>
          <a:bodyPr/>
          <a:lstStyle/>
          <a:p>
            <a:pPr algn="l"/>
            <a:r>
              <a:rPr lang="en-US" sz="3600" dirty="0" smtClean="0">
                <a:solidFill>
                  <a:srgbClr val="100DD3"/>
                </a:solidFill>
                <a:latin typeface="Comic Sans MS"/>
                <a:cs typeface="Comic Sans MS"/>
              </a:rPr>
              <a:t>Challenge: e.g. D</a:t>
            </a:r>
            <a:r>
              <a:rPr lang="en-US" sz="3600" baseline="30000" dirty="0" smtClean="0">
                <a:solidFill>
                  <a:srgbClr val="100DD3"/>
                </a:solidFill>
                <a:latin typeface="Comic Sans MS"/>
                <a:cs typeface="Comic Sans MS"/>
              </a:rPr>
              <a:t>0</a:t>
            </a:r>
            <a:r>
              <a:rPr lang="en-US" sz="3600" dirty="0" smtClean="0">
                <a:solidFill>
                  <a:srgbClr val="100DD3"/>
                </a:solidFill>
                <a:latin typeface="Comic Sans MS"/>
                <a:cs typeface="Comic Sans MS"/>
              </a:rPr>
              <a:t> </a:t>
            </a:r>
            <a:r>
              <a:rPr lang="en-US" sz="3600" dirty="0">
                <a:solidFill>
                  <a:srgbClr val="100DD3"/>
                </a:solidFill>
                <a:latin typeface="Comic Sans MS"/>
                <a:cs typeface="Comic Sans MS"/>
              </a:rPr>
              <a:t>decay length </a:t>
            </a:r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228600" y="914400"/>
            <a:ext cx="8915400" cy="5638800"/>
            <a:chOff x="238" y="1104"/>
            <a:chExt cx="4946" cy="2637"/>
          </a:xfrm>
        </p:grpSpPr>
        <p:pic>
          <p:nvPicPr>
            <p:cNvPr id="21510" name="Picture 4" descr="D0_DecayLengthXY_Dec2007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40" y="1104"/>
              <a:ext cx="4944" cy="2616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</p:spPr>
        </p:pic>
        <p:sp>
          <p:nvSpPr>
            <p:cNvPr id="39941" name="Text Box 5"/>
            <p:cNvSpPr txBox="1">
              <a:spLocks noChangeArrowheads="1"/>
            </p:cNvSpPr>
            <p:nvPr/>
          </p:nvSpPr>
          <p:spPr bwMode="auto">
            <a:xfrm>
              <a:off x="2160" y="1484"/>
              <a:ext cx="641" cy="173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b="1" dirty="0">
                  <a:solidFill>
                    <a:srgbClr val="D31F3D"/>
                  </a:solidFill>
                </a:rPr>
                <a:t>D</a:t>
              </a:r>
              <a:r>
                <a:rPr lang="en-US" b="1" baseline="30000" dirty="0">
                  <a:solidFill>
                    <a:srgbClr val="D31F3D"/>
                  </a:solidFill>
                </a:rPr>
                <a:t>0</a:t>
              </a:r>
              <a:r>
                <a:rPr lang="en-US" b="1" dirty="0">
                  <a:solidFill>
                    <a:srgbClr val="D31F3D"/>
                  </a:solidFill>
                </a:rPr>
                <a:t>-&gt;</a:t>
              </a:r>
              <a:r>
                <a:rPr lang="en-US" b="1" dirty="0" err="1">
                  <a:solidFill>
                    <a:srgbClr val="D31F3D"/>
                  </a:solidFill>
                </a:rPr>
                <a:t>K+pi</a:t>
              </a:r>
              <a:endParaRPr lang="en-US" b="1" dirty="0">
                <a:solidFill>
                  <a:srgbClr val="D31F3D"/>
                </a:solidFill>
              </a:endParaRPr>
            </a:p>
          </p:txBody>
        </p:sp>
        <p:sp>
          <p:nvSpPr>
            <p:cNvPr id="21512" name="Rectangle 6"/>
            <p:cNvSpPr>
              <a:spLocks noChangeArrowheads="1"/>
            </p:cNvSpPr>
            <p:nvPr/>
          </p:nvSpPr>
          <p:spPr bwMode="auto">
            <a:xfrm>
              <a:off x="1680" y="3521"/>
              <a:ext cx="2792" cy="22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b="1">
                  <a:solidFill>
                    <a:srgbClr val="D31F3D"/>
                  </a:solidFill>
                </a:rPr>
                <a:t>Decay Length in X-Y plane</a:t>
              </a:r>
            </a:p>
          </p:txBody>
        </p:sp>
        <p:sp>
          <p:nvSpPr>
            <p:cNvPr id="21513" name="AutoShape 7"/>
            <p:cNvSpPr>
              <a:spLocks noChangeArrowheads="1"/>
            </p:cNvSpPr>
            <p:nvPr/>
          </p:nvSpPr>
          <p:spPr bwMode="auto">
            <a:xfrm>
              <a:off x="1620" y="2225"/>
              <a:ext cx="120" cy="463"/>
            </a:xfrm>
            <a:prstGeom prst="upArrow">
              <a:avLst>
                <a:gd name="adj1" fmla="val 50000"/>
                <a:gd name="adj2" fmla="val 96458"/>
              </a:avLst>
            </a:prstGeom>
            <a:solidFill>
              <a:srgbClr val="D31F3D"/>
            </a:solidFill>
            <a:ln w="19050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14" name="Rectangle 8"/>
            <p:cNvSpPr>
              <a:spLocks noChangeArrowheads="1"/>
            </p:cNvSpPr>
            <p:nvPr/>
          </p:nvSpPr>
          <p:spPr bwMode="auto">
            <a:xfrm>
              <a:off x="1320" y="2742"/>
              <a:ext cx="849" cy="280"/>
            </a:xfrm>
            <a:prstGeom prst="rect">
              <a:avLst/>
            </a:prstGeom>
            <a:solidFill>
              <a:srgbClr val="B9CDE5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b="1">
                  <a:solidFill>
                    <a:srgbClr val="D31F3D"/>
                  </a:solidFill>
                </a:rPr>
                <a:t>~1 c</a:t>
              </a:r>
              <a:r>
                <a:rPr lang="en-US" b="1">
                  <a:solidFill>
                    <a:srgbClr val="D31F3D"/>
                  </a:solidFill>
                  <a:latin typeface="Symbol" charset="2"/>
                  <a:sym typeface="Symbol" charset="2"/>
                </a:rPr>
                <a:t></a:t>
              </a:r>
              <a:endParaRPr lang="en-US" b="1">
                <a:solidFill>
                  <a:srgbClr val="D31F3D"/>
                </a:solidFill>
              </a:endParaRPr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>
              <a:off x="4443" y="3521"/>
              <a:ext cx="416" cy="202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600"/>
                <a:t>cm</a:t>
              </a:r>
            </a:p>
          </p:txBody>
        </p:sp>
        <p:sp>
          <p:nvSpPr>
            <p:cNvPr id="21516" name="Rectangle 13"/>
            <p:cNvSpPr>
              <a:spLocks noChangeArrowheads="1"/>
            </p:cNvSpPr>
            <p:nvPr/>
          </p:nvSpPr>
          <p:spPr bwMode="auto">
            <a:xfrm rot="-5400000">
              <a:off x="139" y="1539"/>
              <a:ext cx="560" cy="362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/>
                <a:t>counts</a:t>
              </a:r>
            </a:p>
          </p:txBody>
        </p:sp>
      </p:grpSp>
      <p:sp>
        <p:nvSpPr>
          <p:cNvPr id="21508" name="Rectangle 16"/>
          <p:cNvSpPr>
            <a:spLocks noChangeArrowheads="1"/>
          </p:cNvSpPr>
          <p:nvPr/>
        </p:nvSpPr>
        <p:spPr bwMode="auto">
          <a:xfrm>
            <a:off x="6096000" y="2468563"/>
            <a:ext cx="2971800" cy="1570037"/>
          </a:xfrm>
          <a:prstGeom prst="rect">
            <a:avLst/>
          </a:prstGeom>
          <a:solidFill>
            <a:srgbClr val="FAB3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buFontTx/>
              <a:buChar char="•"/>
            </a:pPr>
            <a:r>
              <a:rPr lang="en-US" sz="1600"/>
              <a:t>  Used &lt;pt&gt;~1GeV</a:t>
            </a:r>
          </a:p>
          <a:p>
            <a:pPr>
              <a:buFontTx/>
              <a:buChar char="•"/>
            </a:pPr>
            <a:endParaRPr lang="en-US" sz="1600"/>
          </a:p>
          <a:p>
            <a:pPr>
              <a:buFontTx/>
              <a:buChar char="•"/>
            </a:pPr>
            <a:r>
              <a:rPr lang="en-US" sz="1600"/>
              <a:t> 1 GeV/ </a:t>
            </a:r>
            <a:r>
              <a:rPr lang="en-US" sz="1600">
                <a:latin typeface="Symbol" charset="2"/>
                <a:sym typeface="Symbol" charset="2"/>
              </a:rPr>
              <a:t></a:t>
            </a:r>
            <a:r>
              <a:rPr lang="en-US" sz="1600"/>
              <a:t>=0 D0 has </a:t>
            </a:r>
            <a:r>
              <a:rPr lang="en-US" sz="1600">
                <a:latin typeface="Symbol" charset="2"/>
                <a:sym typeface="Symbol" charset="2"/>
              </a:rPr>
              <a:t></a:t>
            </a:r>
          </a:p>
          <a:p>
            <a:pPr lvl="1">
              <a:buFontTx/>
              <a:buChar char="•"/>
            </a:pPr>
            <a:r>
              <a:rPr lang="en-US" sz="1600"/>
              <a:t> Un-boost in Collider !</a:t>
            </a:r>
          </a:p>
          <a:p>
            <a:pPr lvl="1">
              <a:buFontTx/>
              <a:buChar char="•"/>
            </a:pPr>
            <a:endParaRPr lang="en-US" sz="1600"/>
          </a:p>
          <a:p>
            <a:pPr>
              <a:buFontTx/>
              <a:buChar char="•"/>
            </a:pPr>
            <a:r>
              <a:rPr lang="en-US" sz="1600"/>
              <a:t>  Mean R-</a:t>
            </a:r>
            <a:r>
              <a:rPr lang="en-US" sz="1600">
                <a:latin typeface="Symbol" charset="2"/>
                <a:ea typeface="Symbol" charset="2"/>
                <a:cs typeface="Symbol" charset="2"/>
              </a:rPr>
              <a:t>f</a:t>
            </a:r>
            <a:r>
              <a:rPr lang="en-US" sz="1600"/>
              <a:t> value ~ 70 </a:t>
            </a:r>
            <a:r>
              <a:rPr lang="en-US" sz="1600">
                <a:latin typeface="Symbol" charset="2"/>
                <a:ea typeface="Symbol" charset="2"/>
                <a:cs typeface="Symbol" charset="2"/>
              </a:rPr>
              <a:t>m</a:t>
            </a:r>
            <a:r>
              <a:rPr lang="en-US" sz="1600"/>
              <a:t>m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04800" y="6248400"/>
            <a:ext cx="1752600" cy="228600"/>
          </a:xfrm>
          <a:prstGeom prst="rect">
            <a:avLst/>
          </a:prstGeom>
          <a:solidFill>
            <a:srgbClr val="FFFFFF"/>
          </a:solidFill>
          <a:ln w="317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507207"/>
            <a:ext cx="2160588" cy="1709738"/>
            <a:chOff x="6705600" y="838200"/>
            <a:chExt cx="2160588" cy="1709738"/>
          </a:xfrm>
        </p:grpSpPr>
        <p:pic>
          <p:nvPicPr>
            <p:cNvPr id="5" name="Picture 6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705600" y="838200"/>
              <a:ext cx="2160588" cy="17097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 Box 11"/>
            <p:cNvSpPr txBox="1">
              <a:spLocks noChangeArrowheads="1"/>
            </p:cNvSpPr>
            <p:nvPr/>
          </p:nvSpPr>
          <p:spPr bwMode="auto">
            <a:xfrm>
              <a:off x="6705600" y="839788"/>
              <a:ext cx="544513" cy="366712"/>
            </a:xfrm>
            <a:prstGeom prst="rect">
              <a:avLst/>
            </a:prstGeom>
            <a:solidFill>
              <a:srgbClr val="008000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800" b="1" dirty="0">
                  <a:latin typeface="Calibri" charset="0"/>
                </a:rPr>
                <a:t>SSD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152400" y="3429000"/>
            <a:ext cx="2686050" cy="1258888"/>
            <a:chOff x="6381750" y="2667000"/>
            <a:chExt cx="2686050" cy="1258888"/>
          </a:xfrm>
        </p:grpSpPr>
        <p:pic>
          <p:nvPicPr>
            <p:cNvPr id="8" name="Picture 5" descr="SVT-pict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381750" y="2667000"/>
              <a:ext cx="2686050" cy="1258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Text Box 12"/>
            <p:cNvSpPr txBox="1">
              <a:spLocks noChangeArrowheads="1"/>
            </p:cNvSpPr>
            <p:nvPr/>
          </p:nvSpPr>
          <p:spPr bwMode="auto">
            <a:xfrm>
              <a:off x="6400800" y="3543300"/>
              <a:ext cx="541338" cy="366713"/>
            </a:xfrm>
            <a:prstGeom prst="rect">
              <a:avLst/>
            </a:prstGeom>
            <a:solidFill>
              <a:srgbClr val="BD4D6C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800" b="1">
                  <a:latin typeface="Calibri" charset="0"/>
                </a:rPr>
                <a:t>SVT</a:t>
              </a:r>
            </a:p>
          </p:txBody>
        </p:sp>
      </p:grpSp>
      <p:pic>
        <p:nvPicPr>
          <p:cNvPr id="11" name="Picture 26" descr="IST_laye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80201" y="2438399"/>
            <a:ext cx="2160588" cy="1499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6" name="Group 15"/>
          <p:cNvGrpSpPr/>
          <p:nvPr/>
        </p:nvGrpSpPr>
        <p:grpSpPr>
          <a:xfrm>
            <a:off x="6680200" y="505619"/>
            <a:ext cx="2160588" cy="1709738"/>
            <a:chOff x="6705600" y="838200"/>
            <a:chExt cx="2160588" cy="1709738"/>
          </a:xfrm>
        </p:grpSpPr>
        <p:pic>
          <p:nvPicPr>
            <p:cNvPr id="17" name="Picture 6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705600" y="838200"/>
              <a:ext cx="2160588" cy="17097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Text Box 11"/>
            <p:cNvSpPr txBox="1">
              <a:spLocks noChangeArrowheads="1"/>
            </p:cNvSpPr>
            <p:nvPr/>
          </p:nvSpPr>
          <p:spPr bwMode="auto">
            <a:xfrm>
              <a:off x="6705600" y="839788"/>
              <a:ext cx="663350" cy="369332"/>
            </a:xfrm>
            <a:prstGeom prst="rect">
              <a:avLst/>
            </a:prstGeom>
            <a:solidFill>
              <a:srgbClr val="008000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800" b="1" dirty="0" smtClean="0">
                  <a:latin typeface="Calibri" charset="0"/>
                </a:rPr>
                <a:t>SSD+</a:t>
              </a:r>
              <a:endParaRPr lang="en-US" sz="1800" b="1" dirty="0">
                <a:latin typeface="Calibri" charset="0"/>
              </a:endParaRPr>
            </a:p>
          </p:txBody>
        </p:sp>
      </p:grpSp>
      <p:pic>
        <p:nvPicPr>
          <p:cNvPr id="19" name="Picture 24" descr="C:\Documents and Settings\Howard Wieman\My Documents\aps project\mechanical\PXL phase 1 oct 24 2008 A\two half cylinders sector cluster.jpg"/>
          <p:cNvPicPr>
            <a:picLocks noChangeAspect="1" noChangeArrowheads="1"/>
          </p:cNvPicPr>
          <p:nvPr/>
        </p:nvPicPr>
        <p:blipFill>
          <a:blip r:embed="rId5"/>
          <a:srcRect l="21875" t="10330" r="14583" b="8754"/>
          <a:stretch>
            <a:fillRect/>
          </a:stretch>
        </p:blipFill>
        <p:spPr bwMode="auto">
          <a:xfrm>
            <a:off x="6324600" y="4038600"/>
            <a:ext cx="2590800" cy="199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 Box 11"/>
          <p:cNvSpPr txBox="1">
            <a:spLocks noChangeArrowheads="1"/>
          </p:cNvSpPr>
          <p:nvPr/>
        </p:nvSpPr>
        <p:spPr bwMode="auto">
          <a:xfrm>
            <a:off x="6694487" y="2452688"/>
            <a:ext cx="467345" cy="369332"/>
          </a:xfrm>
          <a:prstGeom prst="rect">
            <a:avLst/>
          </a:prstGeom>
          <a:solidFill>
            <a:schemeClr val="accent6"/>
          </a:solidFill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800" b="1" dirty="0" smtClean="0">
                <a:latin typeface="Calibri" charset="0"/>
              </a:rPr>
              <a:t>IST</a:t>
            </a:r>
            <a:endParaRPr lang="en-US" sz="1800" b="1" dirty="0">
              <a:latin typeface="Calibri" charset="0"/>
            </a:endParaRPr>
          </a:p>
        </p:txBody>
      </p:sp>
      <p:sp>
        <p:nvSpPr>
          <p:cNvPr id="21" name="Text Box 11"/>
          <p:cNvSpPr txBox="1">
            <a:spLocks noChangeArrowheads="1"/>
          </p:cNvSpPr>
          <p:nvPr/>
        </p:nvSpPr>
        <p:spPr bwMode="auto">
          <a:xfrm>
            <a:off x="6336149" y="4050268"/>
            <a:ext cx="815510" cy="369332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1" dirty="0" smtClean="0">
                <a:latin typeface="Calibri" charset="0"/>
              </a:rPr>
              <a:t>PIXELS</a:t>
            </a:r>
            <a:endParaRPr lang="en-US" sz="1800" b="1" dirty="0">
              <a:latin typeface="Calibri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2990850" y="5029200"/>
            <a:ext cx="1047750" cy="990600"/>
          </a:xfrm>
          <a:prstGeom prst="ellipse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Arrow Connector 23"/>
          <p:cNvCxnSpPr/>
          <p:nvPr/>
        </p:nvCxnSpPr>
        <p:spPr>
          <a:xfrm rot="5400000" flipH="1" flipV="1">
            <a:off x="1638300" y="2933700"/>
            <a:ext cx="5257800" cy="1588"/>
          </a:xfrm>
          <a:prstGeom prst="straightConnector1">
            <a:avLst/>
          </a:prstGeom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Oval 24"/>
          <p:cNvSpPr/>
          <p:nvPr/>
        </p:nvSpPr>
        <p:spPr>
          <a:xfrm>
            <a:off x="4800600" y="5334000"/>
            <a:ext cx="457200" cy="4572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4800600" y="5212081"/>
            <a:ext cx="457200" cy="45719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4800600" y="4450081"/>
            <a:ext cx="457200" cy="45719"/>
          </a:xfrm>
          <a:prstGeom prst="rect">
            <a:avLst/>
          </a:prstGeom>
          <a:solidFill>
            <a:srgbClr val="4F81BD"/>
          </a:solidFill>
          <a:ln>
            <a:solidFill>
              <a:srgbClr val="4F81B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4800600" y="3200400"/>
            <a:ext cx="457200" cy="45719"/>
          </a:xfrm>
          <a:prstGeom prst="rect">
            <a:avLst/>
          </a:prstGeom>
          <a:solidFill>
            <a:srgbClr val="F79646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4800600" y="1859281"/>
            <a:ext cx="457200" cy="45719"/>
          </a:xfrm>
          <a:prstGeom prst="rect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3321164" y="4602481"/>
            <a:ext cx="457200" cy="45719"/>
          </a:xfrm>
          <a:prstGeom prst="rect">
            <a:avLst/>
          </a:prstGeom>
          <a:solidFill>
            <a:srgbClr val="BD4D6C"/>
          </a:solidFill>
          <a:ln>
            <a:solidFill>
              <a:srgbClr val="BD4D6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3321164" y="3810000"/>
            <a:ext cx="457200" cy="45719"/>
          </a:xfrm>
          <a:prstGeom prst="rect">
            <a:avLst/>
          </a:prstGeom>
          <a:solidFill>
            <a:srgbClr val="BD4D6C"/>
          </a:solidFill>
          <a:ln>
            <a:solidFill>
              <a:srgbClr val="BD4D6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3321164" y="3078481"/>
            <a:ext cx="457200" cy="45719"/>
          </a:xfrm>
          <a:prstGeom prst="rect">
            <a:avLst/>
          </a:prstGeom>
          <a:solidFill>
            <a:srgbClr val="BD4D6C"/>
          </a:solidFill>
          <a:ln>
            <a:solidFill>
              <a:srgbClr val="BD4D6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3321164" y="1676400"/>
            <a:ext cx="457200" cy="45719"/>
          </a:xfrm>
          <a:prstGeom prst="rect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2590800" y="1551801"/>
            <a:ext cx="5609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23cm</a:t>
            </a:r>
            <a:endParaRPr lang="en-US" sz="1200" dirty="0"/>
          </a:p>
        </p:txBody>
      </p:sp>
      <p:sp>
        <p:nvSpPr>
          <p:cNvPr id="35" name="TextBox 34"/>
          <p:cNvSpPr txBox="1"/>
          <p:nvPr/>
        </p:nvSpPr>
        <p:spPr>
          <a:xfrm>
            <a:off x="2743200" y="2971800"/>
            <a:ext cx="5609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15cm</a:t>
            </a:r>
            <a:endParaRPr lang="en-US" sz="1200" dirty="0"/>
          </a:p>
        </p:txBody>
      </p:sp>
      <p:sp>
        <p:nvSpPr>
          <p:cNvPr id="36" name="TextBox 35"/>
          <p:cNvSpPr txBox="1"/>
          <p:nvPr/>
        </p:nvSpPr>
        <p:spPr>
          <a:xfrm>
            <a:off x="2838450" y="3671500"/>
            <a:ext cx="5495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11cm</a:t>
            </a:r>
            <a:endParaRPr lang="en-US" sz="1200" dirty="0"/>
          </a:p>
        </p:txBody>
      </p:sp>
      <p:sp>
        <p:nvSpPr>
          <p:cNvPr id="37" name="TextBox 36"/>
          <p:cNvSpPr txBox="1"/>
          <p:nvPr/>
        </p:nvSpPr>
        <p:spPr>
          <a:xfrm>
            <a:off x="2743200" y="4599801"/>
            <a:ext cx="6976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~6.5cm</a:t>
            </a:r>
            <a:endParaRPr lang="en-US" sz="1200" dirty="0"/>
          </a:p>
        </p:txBody>
      </p:sp>
      <p:sp>
        <p:nvSpPr>
          <p:cNvPr id="38" name="TextBox 37"/>
          <p:cNvSpPr txBox="1"/>
          <p:nvPr/>
        </p:nvSpPr>
        <p:spPr>
          <a:xfrm>
            <a:off x="5322173" y="1524000"/>
            <a:ext cx="5609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22cm</a:t>
            </a:r>
            <a:endParaRPr lang="en-US" sz="1200" dirty="0"/>
          </a:p>
        </p:txBody>
      </p:sp>
      <p:sp>
        <p:nvSpPr>
          <p:cNvPr id="39" name="TextBox 38"/>
          <p:cNvSpPr txBox="1"/>
          <p:nvPr/>
        </p:nvSpPr>
        <p:spPr>
          <a:xfrm>
            <a:off x="5474573" y="3075801"/>
            <a:ext cx="5609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14cm</a:t>
            </a:r>
            <a:endParaRPr lang="en-US" sz="1200" dirty="0"/>
          </a:p>
        </p:txBody>
      </p:sp>
      <p:sp>
        <p:nvSpPr>
          <p:cNvPr id="40" name="TextBox 39"/>
          <p:cNvSpPr txBox="1"/>
          <p:nvPr/>
        </p:nvSpPr>
        <p:spPr>
          <a:xfrm>
            <a:off x="5410200" y="4315501"/>
            <a:ext cx="4796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8cm</a:t>
            </a:r>
            <a:endParaRPr lang="en-US" sz="1200" dirty="0"/>
          </a:p>
        </p:txBody>
      </p:sp>
      <p:sp>
        <p:nvSpPr>
          <p:cNvPr id="41" name="TextBox 40"/>
          <p:cNvSpPr txBox="1"/>
          <p:nvPr/>
        </p:nvSpPr>
        <p:spPr>
          <a:xfrm>
            <a:off x="5410200" y="5105400"/>
            <a:ext cx="6078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2.5cm</a:t>
            </a:r>
            <a:endParaRPr lang="en-US" sz="1200" dirty="0"/>
          </a:p>
        </p:txBody>
      </p:sp>
      <p:sp>
        <p:nvSpPr>
          <p:cNvPr id="42" name="TextBox 41"/>
          <p:cNvSpPr txBox="1"/>
          <p:nvPr/>
        </p:nvSpPr>
        <p:spPr>
          <a:xfrm>
            <a:off x="0" y="6412468"/>
            <a:ext cx="9172139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Comic Sans MS"/>
                <a:cs typeface="Comic Sans MS"/>
              </a:rPr>
              <a:t>Detector resolutions differ by a factor of two but pointing by a factor of ten.</a:t>
            </a:r>
            <a:endParaRPr lang="en-US" b="1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524000" y="0"/>
            <a:ext cx="18161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00FF"/>
                </a:solidFill>
                <a:latin typeface="Comic Sans MS"/>
                <a:cs typeface="Comic Sans MS"/>
              </a:rPr>
              <a:t>OLD (SVT)</a:t>
            </a:r>
            <a:endParaRPr lang="en-US" sz="2400" b="1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956867" y="0"/>
            <a:ext cx="19432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00FF"/>
                </a:solidFill>
                <a:latin typeface="Comic Sans MS"/>
                <a:cs typeface="Comic Sans MS"/>
              </a:rPr>
              <a:t>NEW (HFT)</a:t>
            </a:r>
            <a:endParaRPr lang="en-US" sz="2400" b="1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429686" y="5268940"/>
            <a:ext cx="248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6" name="TextBox 45"/>
          <p:cNvSpPr txBox="1"/>
          <p:nvPr/>
        </p:nvSpPr>
        <p:spPr>
          <a:xfrm>
            <a:off x="4901165" y="5300580"/>
            <a:ext cx="248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7" name="TextBox 46"/>
          <p:cNvSpPr txBox="1"/>
          <p:nvPr/>
        </p:nvSpPr>
        <p:spPr>
          <a:xfrm>
            <a:off x="171450" y="4873823"/>
            <a:ext cx="1736498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400" dirty="0" smtClean="0"/>
              <a:t>SVT:~1.5%X0/layer</a:t>
            </a:r>
            <a:endParaRPr lang="en-US" sz="1400" dirty="0"/>
          </a:p>
        </p:txBody>
      </p:sp>
      <p:sp>
        <p:nvSpPr>
          <p:cNvPr id="48" name="TextBox 47"/>
          <p:cNvSpPr txBox="1"/>
          <p:nvPr/>
        </p:nvSpPr>
        <p:spPr>
          <a:xfrm>
            <a:off x="6705600" y="6042080"/>
            <a:ext cx="1954381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400" dirty="0" smtClean="0"/>
              <a:t>PXL:0.3-0.5%X0/layer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0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321175" y="68263"/>
            <a:ext cx="4525963" cy="4391025"/>
          </a:xfrm>
        </p:spPr>
      </p:pic>
      <p:sp>
        <p:nvSpPr>
          <p:cNvPr id="15363" name="Line 9"/>
          <p:cNvSpPr>
            <a:spLocks noChangeShapeType="1"/>
          </p:cNvSpPr>
          <p:nvPr/>
        </p:nvSpPr>
        <p:spPr bwMode="auto">
          <a:xfrm flipH="1" flipV="1">
            <a:off x="5486400" y="1981200"/>
            <a:ext cx="838200" cy="152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stealth" w="med" len="med"/>
            <a:tailEnd/>
          </a:ln>
        </p:spPr>
        <p:txBody>
          <a:bodyPr lIns="82296" tIns="41148" rIns="82296" bIns="41148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364" name="Text Box 21"/>
          <p:cNvSpPr txBox="1">
            <a:spLocks/>
          </p:cNvSpPr>
          <p:nvPr/>
        </p:nvSpPr>
        <p:spPr bwMode="auto">
          <a:xfrm>
            <a:off x="7464425" y="68263"/>
            <a:ext cx="1705721" cy="360099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lIns="82296" tIns="41148" rIns="82296" bIns="41148">
            <a:prstTxWarp prst="textNoShape">
              <a:avLst/>
            </a:prstTxWarp>
            <a:spAutoFit/>
          </a:bodyPr>
          <a:lstStyle/>
          <a:p>
            <a:r>
              <a:rPr lang="en-US" sz="1800" dirty="0" smtClean="0"/>
              <a:t>SSD+ </a:t>
            </a:r>
            <a:r>
              <a:rPr lang="en-US" sz="1800" dirty="0"/>
              <a:t>R=</a:t>
            </a:r>
            <a:r>
              <a:rPr lang="en-US" sz="1800" dirty="0" smtClean="0"/>
              <a:t>22cm</a:t>
            </a:r>
            <a:endParaRPr lang="en-US" sz="1800" dirty="0"/>
          </a:p>
        </p:txBody>
      </p:sp>
      <p:sp>
        <p:nvSpPr>
          <p:cNvPr id="15365" name="Text Box 22"/>
          <p:cNvSpPr txBox="1">
            <a:spLocks/>
          </p:cNvSpPr>
          <p:nvPr/>
        </p:nvSpPr>
        <p:spPr bwMode="auto">
          <a:xfrm>
            <a:off x="4038600" y="4114800"/>
            <a:ext cx="1363663" cy="360363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lIns="82296" tIns="41148" rIns="82296" bIns="41148">
            <a:prstTxWarp prst="textNoShape">
              <a:avLst/>
            </a:prstTxWarp>
            <a:spAutoFit/>
          </a:bodyPr>
          <a:lstStyle/>
          <a:p>
            <a:r>
              <a:rPr lang="en-US" sz="1800"/>
              <a:t>IST R=14cm</a:t>
            </a:r>
          </a:p>
        </p:txBody>
      </p:sp>
      <p:sp>
        <p:nvSpPr>
          <p:cNvPr id="15366" name="Text Box 23"/>
          <p:cNvSpPr txBox="1">
            <a:spLocks/>
          </p:cNvSpPr>
          <p:nvPr/>
        </p:nvSpPr>
        <p:spPr bwMode="auto">
          <a:xfrm>
            <a:off x="3352800" y="1773238"/>
            <a:ext cx="2154238" cy="360362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lIns="82296" tIns="41148" rIns="82296" bIns="41148">
            <a:prstTxWarp prst="textNoShape">
              <a:avLst/>
            </a:prstTxWarp>
            <a:spAutoFit/>
          </a:bodyPr>
          <a:lstStyle/>
          <a:p>
            <a:r>
              <a:rPr lang="en-US" sz="1800"/>
              <a:t>Pixel 1-2 R=2.5, 8cm</a:t>
            </a:r>
          </a:p>
        </p:txBody>
      </p:sp>
      <p:sp>
        <p:nvSpPr>
          <p:cNvPr id="15367" name="Line 6"/>
          <p:cNvSpPr>
            <a:spLocks noChangeShapeType="1"/>
          </p:cNvSpPr>
          <p:nvPr/>
        </p:nvSpPr>
        <p:spPr bwMode="auto">
          <a:xfrm flipV="1">
            <a:off x="7954963" y="479425"/>
            <a:ext cx="342900" cy="4127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med"/>
            <a:tailEnd/>
          </a:ln>
        </p:spPr>
        <p:txBody>
          <a:bodyPr lIns="82296" tIns="41148" rIns="82296" bIns="41148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" name="Group 28"/>
          <p:cNvGrpSpPr>
            <a:grpSpLocks/>
          </p:cNvGrpSpPr>
          <p:nvPr/>
        </p:nvGrpSpPr>
        <p:grpSpPr bwMode="auto">
          <a:xfrm>
            <a:off x="1543050" y="4610100"/>
            <a:ext cx="7600950" cy="2171700"/>
            <a:chOff x="960" y="3184"/>
            <a:chExt cx="5320" cy="1520"/>
          </a:xfrm>
        </p:grpSpPr>
        <p:pic>
          <p:nvPicPr>
            <p:cNvPr id="15384" name="Picture 4"/>
            <p:cNvPicPr>
              <a:picLocks noChangeAspect="1" noChangeArrowheads="1"/>
            </p:cNvPicPr>
            <p:nvPr/>
          </p:nvPicPr>
          <p:blipFill>
            <a:blip r:embed="rId4"/>
            <a:srcRect l="24960"/>
            <a:stretch>
              <a:fillRect/>
            </a:stretch>
          </p:blipFill>
          <p:spPr bwMode="auto">
            <a:xfrm>
              <a:off x="960" y="3184"/>
              <a:ext cx="5320" cy="152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</p:pic>
        <p:sp>
          <p:nvSpPr>
            <p:cNvPr id="15385" name="Rectangle 25"/>
            <p:cNvSpPr>
              <a:spLocks/>
            </p:cNvSpPr>
            <p:nvPr/>
          </p:nvSpPr>
          <p:spPr bwMode="auto">
            <a:xfrm>
              <a:off x="1248" y="3352"/>
              <a:ext cx="672" cy="432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86" name="Rectangle 26"/>
            <p:cNvSpPr>
              <a:spLocks/>
            </p:cNvSpPr>
            <p:nvPr/>
          </p:nvSpPr>
          <p:spPr bwMode="auto">
            <a:xfrm>
              <a:off x="960" y="3888"/>
              <a:ext cx="960" cy="624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87" name="Text Box 27"/>
            <p:cNvSpPr txBox="1">
              <a:spLocks/>
            </p:cNvSpPr>
            <p:nvPr/>
          </p:nvSpPr>
          <p:spPr bwMode="auto">
            <a:xfrm>
              <a:off x="1034" y="3892"/>
              <a:ext cx="587" cy="646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800" dirty="0" smtClean="0"/>
                <a:t>SSD+</a:t>
              </a:r>
            </a:p>
            <a:p>
              <a:r>
                <a:rPr lang="en-US" sz="1800" dirty="0"/>
                <a:t>IST</a:t>
              </a:r>
            </a:p>
            <a:p>
              <a:r>
                <a:rPr lang="en-US" sz="1800" dirty="0"/>
                <a:t>PIXEL</a:t>
              </a:r>
            </a:p>
          </p:txBody>
        </p:sp>
      </p:grpSp>
      <p:sp>
        <p:nvSpPr>
          <p:cNvPr id="15369" name="Rectangle 2"/>
          <p:cNvSpPr>
            <a:spLocks noGrp="1" noChangeArrowheads="1"/>
          </p:cNvSpPr>
          <p:nvPr>
            <p:ph type="title"/>
          </p:nvPr>
        </p:nvSpPr>
        <p:spPr>
          <a:xfrm>
            <a:off x="389415" y="0"/>
            <a:ext cx="2125185" cy="609600"/>
          </a:xfrm>
        </p:spPr>
        <p:txBody>
          <a:bodyPr/>
          <a:lstStyle/>
          <a:p>
            <a:pPr algn="l"/>
            <a:r>
              <a:rPr lang="en-US" sz="3600" dirty="0" smtClean="0">
                <a:solidFill>
                  <a:srgbClr val="0000FF"/>
                </a:solidFill>
                <a:latin typeface="Comic Sans MS"/>
                <a:cs typeface="Comic Sans MS"/>
              </a:rPr>
              <a:t>HFT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28600" y="533400"/>
            <a:ext cx="1390650" cy="369888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800" dirty="0">
                <a:solidFill>
                  <a:srgbClr val="0000FF"/>
                </a:solidFill>
                <a:latin typeface="Comic Sans MS" charset="0"/>
              </a:rPr>
              <a:t>Technology</a:t>
            </a:r>
          </a:p>
        </p:txBody>
      </p:sp>
      <p:pic>
        <p:nvPicPr>
          <p:cNvPr id="15371" name="Picture 2" descr="C:\Documents and Settings\Howard Wieman\My Documents\aps project\mechanical\PXL phase 1 oct 24 2008 A\two half cylinders sector cluster.jpg"/>
          <p:cNvPicPr>
            <a:picLocks noChangeAspect="1" noChangeArrowheads="1"/>
          </p:cNvPicPr>
          <p:nvPr/>
        </p:nvPicPr>
        <p:blipFill>
          <a:blip r:embed="rId5"/>
          <a:srcRect l="21875" t="10330" r="14583" b="8754"/>
          <a:stretch>
            <a:fillRect/>
          </a:stretch>
        </p:blipFill>
        <p:spPr bwMode="auto">
          <a:xfrm>
            <a:off x="9690100" y="16621125"/>
            <a:ext cx="2847975" cy="219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2" name="Picture 2" descr="C:\Documents and Settings\Howard Wieman\My Documents\aps project\mechanical\PXL phase 1 oct 24 2008 A\two half cylinders sector cluster.jpg"/>
          <p:cNvPicPr>
            <a:picLocks noChangeAspect="1" noChangeArrowheads="1"/>
          </p:cNvPicPr>
          <p:nvPr/>
        </p:nvPicPr>
        <p:blipFill>
          <a:blip r:embed="rId5"/>
          <a:srcRect l="21875" t="10330" r="14583" b="8754"/>
          <a:stretch>
            <a:fillRect/>
          </a:stretch>
        </p:blipFill>
        <p:spPr bwMode="auto">
          <a:xfrm>
            <a:off x="9842500" y="16773525"/>
            <a:ext cx="2847975" cy="219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3" name="Picture 24" descr="C:\Documents and Settings\Howard Wieman\My Documents\aps project\mechanical\PXL phase 1 oct 24 2008 A\two half cylinders sector cluster.jpg"/>
          <p:cNvPicPr>
            <a:picLocks noChangeAspect="1" noChangeArrowheads="1"/>
          </p:cNvPicPr>
          <p:nvPr/>
        </p:nvPicPr>
        <p:blipFill>
          <a:blip r:embed="rId5"/>
          <a:srcRect l="21875" t="10330" r="14583" b="8754"/>
          <a:stretch>
            <a:fillRect/>
          </a:stretch>
        </p:blipFill>
        <p:spPr bwMode="auto">
          <a:xfrm>
            <a:off x="762000" y="1138238"/>
            <a:ext cx="2590800" cy="199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25"/>
          <p:cNvGrpSpPr>
            <a:grpSpLocks/>
          </p:cNvGrpSpPr>
          <p:nvPr/>
        </p:nvGrpSpPr>
        <p:grpSpPr bwMode="auto">
          <a:xfrm>
            <a:off x="76200" y="3200400"/>
            <a:ext cx="3963988" cy="1276350"/>
            <a:chOff x="8569325" y="19308763"/>
            <a:chExt cx="4856163" cy="1612900"/>
          </a:xfrm>
        </p:grpSpPr>
        <p:pic>
          <p:nvPicPr>
            <p:cNvPr id="15379" name="Picture 26" descr="IST_layer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1172825" y="19308763"/>
              <a:ext cx="2252663" cy="1612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80" name="Picture 27" descr="IST_Ladder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8569325" y="19851688"/>
              <a:ext cx="2197100" cy="887412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</p:spPr>
        </p:pic>
        <p:sp>
          <p:nvSpPr>
            <p:cNvPr id="15381" name="Rectangle 28"/>
            <p:cNvSpPr>
              <a:spLocks noChangeArrowheads="1"/>
            </p:cNvSpPr>
            <p:nvPr/>
          </p:nvSpPr>
          <p:spPr bwMode="auto">
            <a:xfrm rot="1330168">
              <a:off x="11317288" y="19743738"/>
              <a:ext cx="1420812" cy="185737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</p:spPr>
          <p:txBody>
            <a:bodyPr lIns="0" tIns="0" rIns="0" bIns="0"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15382" name="Line 338"/>
            <p:cNvSpPr>
              <a:spLocks noChangeShapeType="1"/>
            </p:cNvSpPr>
            <p:nvPr/>
          </p:nvSpPr>
          <p:spPr bwMode="auto">
            <a:xfrm flipV="1">
              <a:off x="10742613" y="19653250"/>
              <a:ext cx="635000" cy="19367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lIns="0" tIns="0" rIns="0" bIns="0"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15383" name="Line 339"/>
            <p:cNvSpPr>
              <a:spLocks noChangeShapeType="1"/>
            </p:cNvSpPr>
            <p:nvPr/>
          </p:nvSpPr>
          <p:spPr bwMode="auto">
            <a:xfrm flipV="1">
              <a:off x="10775950" y="20200938"/>
              <a:ext cx="1897063" cy="54292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lIns="0" tIns="0" rIns="0" bIns="0"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  <p:cxnSp>
        <p:nvCxnSpPr>
          <p:cNvPr id="15375" name="Straight Arrow Connector 32"/>
          <p:cNvCxnSpPr>
            <a:cxnSpLocks noChangeShapeType="1"/>
            <a:stCxn id="15366" idx="3"/>
          </p:cNvCxnSpPr>
          <p:nvPr/>
        </p:nvCxnSpPr>
        <p:spPr bwMode="auto">
          <a:xfrm>
            <a:off x="5507038" y="1954213"/>
            <a:ext cx="436562" cy="560387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5376" name="Straight Arrow Connector 34"/>
          <p:cNvCxnSpPr>
            <a:cxnSpLocks noChangeShapeType="1"/>
          </p:cNvCxnSpPr>
          <p:nvPr/>
        </p:nvCxnSpPr>
        <p:spPr bwMode="auto">
          <a:xfrm flipV="1">
            <a:off x="4038600" y="3048000"/>
            <a:ext cx="1600200" cy="106680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26" name="TextBox 25"/>
          <p:cNvSpPr txBox="1"/>
          <p:nvPr/>
        </p:nvSpPr>
        <p:spPr>
          <a:xfrm>
            <a:off x="7331075" y="4248150"/>
            <a:ext cx="1812925" cy="4000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/>
              <a:t>New beam pipe</a:t>
            </a:r>
          </a:p>
        </p:txBody>
      </p:sp>
      <p:cxnSp>
        <p:nvCxnSpPr>
          <p:cNvPr id="15378" name="Straight Arrow Connector 27"/>
          <p:cNvCxnSpPr>
            <a:cxnSpLocks noChangeShapeType="1"/>
          </p:cNvCxnSpPr>
          <p:nvPr/>
        </p:nvCxnSpPr>
        <p:spPr bwMode="auto">
          <a:xfrm rot="16200000" flipV="1">
            <a:off x="6337300" y="2717800"/>
            <a:ext cx="1905000" cy="1219200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 type="arrow" w="med" len="med"/>
          </a:ln>
        </p:spPr>
      </p:cxnSp>
      <p:pic>
        <p:nvPicPr>
          <p:cNvPr id="29" name="Picture 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851525" y="0"/>
            <a:ext cx="1616075" cy="1018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Text Box 19"/>
          <p:cNvSpPr txBox="1">
            <a:spLocks/>
          </p:cNvSpPr>
          <p:nvPr/>
        </p:nvSpPr>
        <p:spPr bwMode="auto">
          <a:xfrm>
            <a:off x="1768476" y="68263"/>
            <a:ext cx="2185214" cy="738664"/>
          </a:xfrm>
          <a:prstGeom prst="rect">
            <a:avLst/>
          </a:prstGeom>
          <a:solidFill>
            <a:srgbClr val="D2D2F4"/>
          </a:solidFill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buFontTx/>
              <a:buChar char="•"/>
            </a:pPr>
            <a:r>
              <a:rPr lang="en-US" sz="1400" dirty="0">
                <a:latin typeface="Comic Sans MS" charset="0"/>
                <a:ea typeface="Arial Black" charset="0"/>
                <a:cs typeface="Arial Black" charset="0"/>
              </a:rPr>
              <a:t> Low mass</a:t>
            </a:r>
            <a:r>
              <a:rPr lang="en-US" sz="1400" baseline="-25000" dirty="0">
                <a:latin typeface="Comic Sans MS" charset="0"/>
                <a:ea typeface="Arial Black" charset="0"/>
                <a:cs typeface="Arial Black" charset="0"/>
              </a:rPr>
              <a:t> </a:t>
            </a:r>
            <a:r>
              <a:rPr lang="en-US" sz="1400" dirty="0">
                <a:latin typeface="Comic Sans MS" charset="0"/>
                <a:ea typeface="Arial Black" charset="0"/>
                <a:cs typeface="Arial Black" charset="0"/>
              </a:rPr>
              <a:t> </a:t>
            </a:r>
          </a:p>
          <a:p>
            <a:pPr>
              <a:buFontTx/>
              <a:buChar char="•"/>
            </a:pPr>
            <a:r>
              <a:rPr lang="en-US" sz="1400" dirty="0">
                <a:latin typeface="Comic Sans MS" charset="0"/>
                <a:ea typeface="Arial Black" charset="0"/>
                <a:cs typeface="Arial Black" charset="0"/>
              </a:rPr>
              <a:t> Near the event vertex</a:t>
            </a:r>
          </a:p>
          <a:p>
            <a:pPr>
              <a:buFontTx/>
              <a:buChar char="•"/>
            </a:pPr>
            <a:r>
              <a:rPr lang="en-US" sz="1400" dirty="0">
                <a:latin typeface="Comic Sans MS" charset="0"/>
                <a:ea typeface="Arial Black" charset="0"/>
                <a:cs typeface="Arial Black" charset="0"/>
              </a:rPr>
              <a:t> Active pixels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rcRect l="1664" t="2222" b="5432"/>
          <a:stretch>
            <a:fillRect/>
          </a:stretch>
        </p:blipFill>
        <p:spPr>
          <a:xfrm>
            <a:off x="6781" y="0"/>
            <a:ext cx="9213419" cy="6858000"/>
          </a:xfrm>
          <a:prstGeom prst="rect">
            <a:avLst/>
          </a:prstGeom>
        </p:spPr>
      </p:pic>
      <p:sp>
        <p:nvSpPr>
          <p:cNvPr id="6" name="Freeform 5"/>
          <p:cNvSpPr/>
          <p:nvPr/>
        </p:nvSpPr>
        <p:spPr>
          <a:xfrm>
            <a:off x="980411" y="2801607"/>
            <a:ext cx="4077616" cy="779793"/>
          </a:xfrm>
          <a:custGeom>
            <a:avLst/>
            <a:gdLst>
              <a:gd name="connsiteX0" fmla="*/ 0 w 4077616"/>
              <a:gd name="connsiteY0" fmla="*/ 0 h 779793"/>
              <a:gd name="connsiteX1" fmla="*/ 1403769 w 4077616"/>
              <a:gd name="connsiteY1" fmla="*/ 590415 h 779793"/>
              <a:gd name="connsiteX2" fmla="*/ 4033052 w 4077616"/>
              <a:gd name="connsiteY2" fmla="*/ 779793 h 779793"/>
              <a:gd name="connsiteX3" fmla="*/ 4033052 w 4077616"/>
              <a:gd name="connsiteY3" fmla="*/ 779793 h 779793"/>
              <a:gd name="connsiteX4" fmla="*/ 4077616 w 4077616"/>
              <a:gd name="connsiteY4" fmla="*/ 779793 h 779793"/>
              <a:gd name="connsiteX5" fmla="*/ 4044193 w 4077616"/>
              <a:gd name="connsiteY5" fmla="*/ 779793 h 779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77616" h="779793">
                <a:moveTo>
                  <a:pt x="0" y="0"/>
                </a:moveTo>
                <a:cubicBezTo>
                  <a:pt x="365797" y="230225"/>
                  <a:pt x="731594" y="460450"/>
                  <a:pt x="1403769" y="590415"/>
                </a:cubicBezTo>
                <a:cubicBezTo>
                  <a:pt x="2075944" y="720380"/>
                  <a:pt x="4033052" y="779793"/>
                  <a:pt x="4033052" y="779793"/>
                </a:cubicBezTo>
                <a:lnTo>
                  <a:pt x="4033052" y="779793"/>
                </a:lnTo>
                <a:lnTo>
                  <a:pt x="4077616" y="779793"/>
                </a:lnTo>
                <a:lnTo>
                  <a:pt x="4044193" y="779793"/>
                </a:lnTo>
              </a:path>
            </a:pathLst>
          </a:custGeom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733800" y="3135868"/>
            <a:ext cx="1243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SVT+SSD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95446" y="4810370"/>
            <a:ext cx="34157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 smtClean="0"/>
              <a:t>10</a:t>
            </a:r>
            <a:endParaRPr lang="en-US" sz="11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95447" y="65060"/>
            <a:ext cx="5114754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2000" b="1" dirty="0" smtClean="0">
              <a:solidFill>
                <a:srgbClr val="0000FF"/>
              </a:solidFill>
              <a:latin typeface="Comic Sans MS"/>
              <a:cs typeface="Comic Sans MS"/>
            </a:endParaRPr>
          </a:p>
          <a:p>
            <a:r>
              <a:rPr lang="en-US" sz="2000" b="1" dirty="0" smtClean="0">
                <a:solidFill>
                  <a:srgbClr val="0000FF"/>
                </a:solidFill>
                <a:latin typeface="Comic Sans MS"/>
                <a:cs typeface="Comic Sans MS"/>
              </a:rPr>
              <a:t>Projection error is a strong function of first-layer distance and thickness</a:t>
            </a:r>
          </a:p>
          <a:p>
            <a:r>
              <a:rPr lang="en-US" sz="2000" b="1" dirty="0" smtClean="0">
                <a:solidFill>
                  <a:srgbClr val="0000FF"/>
                </a:solidFill>
                <a:latin typeface="Comic Sans MS"/>
                <a:cs typeface="Comic Sans MS"/>
              </a:rPr>
              <a:t> </a:t>
            </a:r>
            <a:endParaRPr lang="en-US" sz="2000" b="1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dirty="0" smtClean="0">
                <a:solidFill>
                  <a:srgbClr val="0000FF"/>
                </a:solidFill>
                <a:latin typeface="Comic Sans MS"/>
                <a:cs typeface="Comic Sans MS"/>
              </a:rPr>
              <a:t>SVT+SSD D0-vertex resolution (simulation)</a:t>
            </a:r>
            <a:endParaRPr lang="en-US" sz="2800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body" sz="half" idx="3"/>
          </p:nvPr>
        </p:nvSpPr>
        <p:spPr>
          <a:xfrm>
            <a:off x="152400" y="5029200"/>
            <a:ext cx="8763000" cy="1524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000" dirty="0"/>
              <a:t>Left : correlation between reconstructed path length and MC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/>
              <a:t>Right </a:t>
            </a:r>
            <a:r>
              <a:rPr lang="en-US" sz="2000" dirty="0" smtClean="0"/>
              <a:t>: Decay length resolution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dirty="0"/>
              <a:t>There is no systematic </a:t>
            </a:r>
            <a:r>
              <a:rPr lang="en-US" sz="1800" dirty="0" smtClean="0"/>
              <a:t>shift </a:t>
            </a:r>
            <a:r>
              <a:rPr lang="en-US" sz="1800" dirty="0"/>
              <a:t>(red crosses = mean) in reconstructed quantities.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dirty="0"/>
              <a:t>The standard deviation (blue crosses) of the distribution </a:t>
            </a:r>
            <a:r>
              <a:rPr lang="en-US" sz="1800" i="1" dirty="0"/>
              <a:t>(</a:t>
            </a:r>
            <a:r>
              <a:rPr lang="en-US" sz="1800" i="1" dirty="0" err="1"/>
              <a:t>reco</a:t>
            </a:r>
            <a:r>
              <a:rPr lang="en-US" sz="1800" i="1" dirty="0"/>
              <a:t>-MC)</a:t>
            </a:r>
            <a:r>
              <a:rPr lang="en-US" sz="1800" dirty="0"/>
              <a:t> is flat at</a:t>
            </a:r>
            <a:r>
              <a:rPr lang="en-US" sz="1800" dirty="0" smtClean="0"/>
              <a:t> </a:t>
            </a: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sz="1800" dirty="0" smtClean="0"/>
              <a:t>~ </a:t>
            </a:r>
            <a:r>
              <a:rPr lang="en-US" sz="1800" dirty="0"/>
              <a:t>250 </a:t>
            </a:r>
            <a:r>
              <a:rPr lang="en-US" sz="1800" dirty="0" err="1">
                <a:latin typeface="Arial" charset="0"/>
                <a:ea typeface="Arial" charset="0"/>
                <a:cs typeface="Arial" charset="0"/>
                <a:sym typeface="Symbol" charset="2"/>
              </a:rPr>
              <a:t>m</a:t>
            </a:r>
            <a:r>
              <a:rPr lang="en-US" sz="1800" dirty="0"/>
              <a:t> , which is of the order of the resolution of (SSD+SVT).</a:t>
            </a:r>
          </a:p>
        </p:txBody>
      </p:sp>
      <p:pic>
        <p:nvPicPr>
          <p:cNvPr id="27654" name="Picture 6" descr="tcfit_vs_geant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228600" y="820738"/>
            <a:ext cx="4114800" cy="3598862"/>
          </a:xfrm>
        </p:spPr>
      </p:pic>
      <p:pic>
        <p:nvPicPr>
          <p:cNvPr id="27655" name="Picture 7" descr="error_tcfit_minus_geant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4800600" y="815975"/>
            <a:ext cx="4197350" cy="3756025"/>
          </a:xfrm>
        </p:spPr>
      </p:pic>
      <p:sp>
        <p:nvSpPr>
          <p:cNvPr id="27656" name="Rectangle 8"/>
          <p:cNvSpPr>
            <a:spLocks noChangeArrowheads="1"/>
          </p:cNvSpPr>
          <p:nvPr/>
        </p:nvSpPr>
        <p:spPr bwMode="auto">
          <a:xfrm>
            <a:off x="4800600" y="838200"/>
            <a:ext cx="2819400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>
                <a:latin typeface="Calibri" charset="0"/>
              </a:rPr>
              <a:t>Reco - MC [cm]</a:t>
            </a:r>
          </a:p>
        </p:txBody>
      </p:sp>
      <p:sp>
        <p:nvSpPr>
          <p:cNvPr id="27657" name="Rectangle 10"/>
          <p:cNvSpPr>
            <a:spLocks noChangeArrowheads="1"/>
          </p:cNvSpPr>
          <p:nvPr/>
        </p:nvSpPr>
        <p:spPr bwMode="auto">
          <a:xfrm>
            <a:off x="7162800" y="4325938"/>
            <a:ext cx="1752600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>
                <a:latin typeface="Calibri" charset="0"/>
              </a:rPr>
              <a:t> MC [cm]</a:t>
            </a:r>
          </a:p>
        </p:txBody>
      </p:sp>
      <p:sp>
        <p:nvSpPr>
          <p:cNvPr id="27658" name="Rectangle 11"/>
          <p:cNvSpPr>
            <a:spLocks noChangeArrowheads="1"/>
          </p:cNvSpPr>
          <p:nvPr/>
        </p:nvSpPr>
        <p:spPr bwMode="auto">
          <a:xfrm>
            <a:off x="2590800" y="4191000"/>
            <a:ext cx="1752600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>
                <a:latin typeface="Calibri" charset="0"/>
              </a:rPr>
              <a:t> MC [cm]</a:t>
            </a:r>
          </a:p>
        </p:txBody>
      </p:sp>
      <p:sp>
        <p:nvSpPr>
          <p:cNvPr id="27659" name="Rectangle 12"/>
          <p:cNvSpPr>
            <a:spLocks noChangeArrowheads="1"/>
          </p:cNvSpPr>
          <p:nvPr/>
        </p:nvSpPr>
        <p:spPr bwMode="auto">
          <a:xfrm>
            <a:off x="304800" y="838200"/>
            <a:ext cx="2895600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>
                <a:latin typeface="Calibri" charset="0"/>
              </a:rPr>
              <a:t>Reco  vs. MC [cm]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800" y="3136351"/>
            <a:ext cx="3517900" cy="337765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400" y="412750"/>
            <a:ext cx="3968750" cy="2658895"/>
          </a:xfrm>
          <a:prstGeom prst="rect">
            <a:avLst/>
          </a:prstGeom>
        </p:spPr>
      </p:pic>
      <p:pic>
        <p:nvPicPr>
          <p:cNvPr id="8" name="Picture 3"/>
          <p:cNvPicPr>
            <a:picLocks noChangeAspect="1"/>
          </p:cNvPicPr>
          <p:nvPr/>
        </p:nvPicPr>
        <p:blipFill>
          <a:blip r:embed="rId4"/>
          <a:srcRect l="1695" t="16292" r="5086" b="1685"/>
          <a:stretch>
            <a:fillRect/>
          </a:stretch>
        </p:blipFill>
        <p:spPr bwMode="auto">
          <a:xfrm>
            <a:off x="381000" y="4086714"/>
            <a:ext cx="3657600" cy="2427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52400" y="152400"/>
            <a:ext cx="4787213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0000FF"/>
                </a:solidFill>
                <a:latin typeface="Comic Sans MS"/>
                <a:cs typeface="Comic Sans MS"/>
              </a:rPr>
              <a:t>Glimpses at 200 </a:t>
            </a:r>
            <a:r>
              <a:rPr lang="en-US" sz="2800" dirty="0" err="1" smtClean="0">
                <a:solidFill>
                  <a:srgbClr val="0000FF"/>
                </a:solidFill>
                <a:latin typeface="Comic Sans MS"/>
                <a:cs typeface="Comic Sans MS"/>
              </a:rPr>
              <a:t>GeV</a:t>
            </a:r>
            <a:r>
              <a:rPr lang="en-US" sz="2800" dirty="0" smtClean="0">
                <a:solidFill>
                  <a:srgbClr val="0000FF"/>
                </a:solidFill>
                <a:latin typeface="Comic Sans MS"/>
                <a:cs typeface="Comic Sans MS"/>
              </a:rPr>
              <a:t> DATA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934200" y="76200"/>
            <a:ext cx="1793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TPC only </a:t>
            </a:r>
            <a:r>
              <a:rPr lang="en-US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Cu+Cu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67000" y="3593068"/>
            <a:ext cx="21177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+SVT+SSD </a:t>
            </a:r>
            <a:r>
              <a:rPr lang="en-US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Au+Au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2400" y="1447800"/>
            <a:ext cx="45952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  (Relatively) low significance peaks have been observed already in the DATA but of limited physics reach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00200" y="4267200"/>
            <a:ext cx="127942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STAR preliminary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8263"/>
            <a:ext cx="8382000" cy="525462"/>
          </a:xfrm>
          <a:solidFill>
            <a:srgbClr val="CDE6FF"/>
          </a:solidFill>
        </p:spPr>
        <p:txBody>
          <a:bodyPr/>
          <a:lstStyle/>
          <a:p>
            <a:pPr eaLnBrk="1" hangingPunct="1"/>
            <a:r>
              <a:rPr lang="en-US" sz="2400" dirty="0" smtClean="0">
                <a:solidFill>
                  <a:srgbClr val="0000FF"/>
                </a:solidFill>
              </a:rPr>
              <a:t>HFT Performance </a:t>
            </a:r>
            <a:r>
              <a:rPr lang="en-US" sz="2400" dirty="0">
                <a:solidFill>
                  <a:srgbClr val="0000FF"/>
                </a:solidFill>
              </a:rPr>
              <a:t>example on the D</a:t>
            </a:r>
            <a:r>
              <a:rPr lang="en-US" sz="2400" baseline="32000" dirty="0">
                <a:solidFill>
                  <a:srgbClr val="0000FF"/>
                </a:solidFill>
              </a:rPr>
              <a:t>0 </a:t>
            </a:r>
            <a:r>
              <a:rPr lang="en-US" sz="2400" dirty="0">
                <a:solidFill>
                  <a:srgbClr val="0000FF"/>
                </a:solidFill>
                <a:ea typeface="Zapf Dingbats" charset="2"/>
                <a:cs typeface="Zapf Dingbats" charset="2"/>
              </a:rPr>
              <a:t>➝ Kπ reconstruction</a:t>
            </a:r>
            <a:endParaRPr lang="en-US" sz="2400" dirty="0">
              <a:solidFill>
                <a:srgbClr val="0000FF"/>
              </a:solidFill>
            </a:endParaRPr>
          </a:p>
        </p:txBody>
      </p:sp>
      <p:pic>
        <p:nvPicPr>
          <p:cNvPr id="19461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15100" y="685800"/>
            <a:ext cx="26289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9622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46038" y="788988"/>
            <a:ext cx="3382962" cy="2716212"/>
          </a:xfrm>
        </p:spPr>
        <p:txBody>
          <a:bodyPr/>
          <a:lstStyle/>
          <a:p>
            <a:pPr eaLnBrk="1" hangingPunct="1">
              <a:buClr>
                <a:srgbClr val="000000"/>
              </a:buClr>
              <a:buFont typeface="Lucida Grande" charset="0"/>
              <a:buChar char="•"/>
            </a:pPr>
            <a:r>
              <a:rPr lang="en-US" sz="1600" dirty="0">
                <a:ea typeface="Helvetica Neue Light" charset="0"/>
                <a:cs typeface="Helvetica Neue Light" charset="0"/>
              </a:rPr>
              <a:t>Simulation of Au+Au@200GeV </a:t>
            </a:r>
            <a:r>
              <a:rPr lang="en-US" sz="1600" dirty="0" err="1">
                <a:ea typeface="Helvetica Neue Light" charset="0"/>
                <a:cs typeface="Helvetica Neue Light" charset="0"/>
              </a:rPr>
              <a:t>Hijing</a:t>
            </a:r>
            <a:r>
              <a:rPr lang="en-US" sz="1600" dirty="0">
                <a:ea typeface="Helvetica Neue Light" charset="0"/>
                <a:cs typeface="Helvetica Neue Light" charset="0"/>
              </a:rPr>
              <a:t> events with STAR tracking software including pixel pileup (RHIC-II luminosity) extrapolated to 500 M </a:t>
            </a:r>
            <a:r>
              <a:rPr lang="en-US" sz="1600" dirty="0" smtClean="0">
                <a:ea typeface="Helvetica Neue Light" charset="0"/>
                <a:cs typeface="Helvetica Neue Light" charset="0"/>
              </a:rPr>
              <a:t>events (~one RHIC run).</a:t>
            </a:r>
            <a:endParaRPr lang="en-US" sz="1600" dirty="0">
              <a:ea typeface="Helvetica Neue Light" charset="0"/>
              <a:cs typeface="Helvetica Neue Light" charset="0"/>
            </a:endParaRPr>
          </a:p>
          <a:p>
            <a:pPr eaLnBrk="1" hangingPunct="1">
              <a:buClr>
                <a:srgbClr val="000000"/>
              </a:buClr>
              <a:buFont typeface="Lucida Grande" charset="0"/>
              <a:buChar char="•"/>
            </a:pPr>
            <a:r>
              <a:rPr lang="en-US" sz="1600" dirty="0">
                <a:ea typeface="Helvetica Neue Light" charset="0"/>
                <a:cs typeface="Helvetica Neue Light" charset="0"/>
              </a:rPr>
              <a:t> Identification done via topological cuts and PID using Time Of Flight</a:t>
            </a:r>
          </a:p>
        </p:txBody>
      </p:sp>
      <p:sp>
        <p:nvSpPr>
          <p:cNvPr id="19463" name="Text Box 8"/>
          <p:cNvSpPr txBox="1">
            <a:spLocks noChangeArrowheads="1"/>
          </p:cNvSpPr>
          <p:nvPr/>
        </p:nvSpPr>
        <p:spPr bwMode="auto">
          <a:xfrm>
            <a:off x="8640763" y="6480175"/>
            <a:ext cx="207962" cy="2063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82296" tIns="41148" rIns="82296" bIns="41148">
            <a:prstTxWarp prst="textNoShape">
              <a:avLst/>
            </a:prstTxWarp>
          </a:bodyPr>
          <a:lstStyle/>
          <a:p>
            <a:pPr algn="r"/>
            <a:endParaRPr lang="en-US" sz="900">
              <a:latin typeface="Helvetica Neue" charset="0"/>
              <a:ea typeface="Helvetica Neue" charset="0"/>
              <a:cs typeface="Helvetica Neue" charset="0"/>
              <a:sym typeface="Helvetica Neue" charset="0"/>
            </a:endParaRPr>
          </a:p>
        </p:txBody>
      </p:sp>
      <p:graphicFrame>
        <p:nvGraphicFramePr>
          <p:cNvPr id="19458" name="Object 2"/>
          <p:cNvGraphicFramePr>
            <a:graphicFrameLocks noChangeAspect="1"/>
          </p:cNvGraphicFramePr>
          <p:nvPr/>
        </p:nvGraphicFramePr>
        <p:xfrm>
          <a:off x="4868863" y="4065588"/>
          <a:ext cx="4183062" cy="2755900"/>
        </p:xfrm>
        <a:graphic>
          <a:graphicData uri="http://schemas.openxmlformats.org/presentationml/2006/ole">
            <p:oleObj spid="_x0000_s79874" name="Document" r:id="rId5" imgW="4337304" imgH="2859024" progId="Word.Document.8">
              <p:embed/>
            </p:oleObj>
          </a:graphicData>
        </a:graphic>
      </p:graphicFrame>
      <p:graphicFrame>
        <p:nvGraphicFramePr>
          <p:cNvPr id="19459" name="Object 3"/>
          <p:cNvGraphicFramePr>
            <a:graphicFrameLocks noChangeAspect="1"/>
          </p:cNvGraphicFramePr>
          <p:nvPr/>
        </p:nvGraphicFramePr>
        <p:xfrm>
          <a:off x="0" y="3611563"/>
          <a:ext cx="4868863" cy="3246437"/>
        </p:xfrm>
        <a:graphic>
          <a:graphicData uri="http://schemas.openxmlformats.org/presentationml/2006/ole">
            <p:oleObj spid="_x0000_s79875" name="Document" r:id="rId6" imgW="4794504" imgH="3197352" progId="Word.Document.8">
              <p:embed/>
            </p:oleObj>
          </a:graphicData>
        </a:graphic>
      </p:graphicFrame>
      <p:pic>
        <p:nvPicPr>
          <p:cNvPr id="19464" name="Picture 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497263" y="685800"/>
            <a:ext cx="3055937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5" name="Picture 8" descr="d0mass1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477000" y="2438400"/>
            <a:ext cx="26670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20650"/>
            <a:ext cx="7620000" cy="488950"/>
          </a:xfrm>
        </p:spPr>
        <p:txBody>
          <a:bodyPr/>
          <a:lstStyle/>
          <a:p>
            <a:pPr algn="l"/>
            <a:r>
              <a:rPr lang="en-US" dirty="0" smtClean="0">
                <a:solidFill>
                  <a:srgbClr val="0000FF"/>
                </a:solidFill>
                <a:latin typeface="Comic Sans MS"/>
                <a:cs typeface="Comic Sans MS"/>
              </a:rPr>
              <a:t>Outline</a:t>
            </a:r>
            <a:endParaRPr lang="en-US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1723073"/>
            <a:ext cx="78486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n-US" sz="2400" dirty="0" smtClean="0"/>
              <a:t>The Physics</a:t>
            </a:r>
          </a:p>
          <a:p>
            <a:pPr marL="457200" indent="-457200">
              <a:buFont typeface="Arial"/>
              <a:buChar char="•"/>
            </a:pPr>
            <a:endParaRPr lang="en-US" sz="2400" dirty="0" smtClean="0"/>
          </a:p>
          <a:p>
            <a:pPr marL="457200" indent="-457200">
              <a:buFont typeface="Arial"/>
              <a:buChar char="•"/>
            </a:pPr>
            <a:r>
              <a:rPr lang="en-US" sz="2400" dirty="0" smtClean="0"/>
              <a:t>The Challenges</a:t>
            </a:r>
          </a:p>
          <a:p>
            <a:pPr marL="457200" indent="-457200">
              <a:buFont typeface="Arial"/>
              <a:buChar char="•"/>
            </a:pPr>
            <a:endParaRPr lang="en-US" sz="2400" dirty="0" smtClean="0"/>
          </a:p>
          <a:p>
            <a:pPr marL="457200" indent="-457200">
              <a:buFont typeface="Arial"/>
              <a:buChar char="•"/>
            </a:pPr>
            <a:r>
              <a:rPr lang="en-US" sz="2400" dirty="0" smtClean="0"/>
              <a:t>The HFT</a:t>
            </a:r>
          </a:p>
          <a:p>
            <a:pPr marL="342900" indent="-342900">
              <a:buFont typeface="Arial"/>
              <a:buChar char="•"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0"/>
            <a:ext cx="7772400" cy="609600"/>
          </a:xfrm>
        </p:spPr>
        <p:txBody>
          <a:bodyPr/>
          <a:lstStyle/>
          <a:p>
            <a:r>
              <a:rPr lang="en-US" sz="3200" dirty="0">
                <a:solidFill>
                  <a:srgbClr val="0000FF"/>
                </a:solidFill>
                <a:latin typeface="Comic Sans MS"/>
                <a:cs typeface="Comic Sans MS"/>
              </a:rPr>
              <a:t>Heavy Quark </a:t>
            </a:r>
            <a:r>
              <a:rPr lang="en-US" sz="3200" dirty="0" smtClean="0">
                <a:solidFill>
                  <a:srgbClr val="0000FF"/>
                </a:solidFill>
                <a:latin typeface="Comic Sans MS"/>
                <a:cs typeface="Comic Sans MS"/>
              </a:rPr>
              <a:t>Production</a:t>
            </a:r>
            <a:endParaRPr lang="en-US" sz="3200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pic>
        <p:nvPicPr>
          <p:cNvPr id="106499" name="Picture 3" descr="plot_cb_22feb07"/>
          <p:cNvPicPr>
            <a:picLocks noChangeAspect="1" noChangeArrowheads="1"/>
          </p:cNvPicPr>
          <p:nvPr/>
        </p:nvPicPr>
        <p:blipFill>
          <a:blip r:embed="rId3"/>
          <a:srcRect l="4933" t="10257" r="8730" b="6410"/>
          <a:stretch>
            <a:fillRect/>
          </a:stretch>
        </p:blipFill>
        <p:spPr bwMode="auto">
          <a:xfrm>
            <a:off x="304800" y="1770063"/>
            <a:ext cx="5334000" cy="4249737"/>
          </a:xfrm>
          <a:prstGeom prst="rect">
            <a:avLst/>
          </a:prstGeom>
          <a:noFill/>
        </p:spPr>
      </p:pic>
      <p:sp>
        <p:nvSpPr>
          <p:cNvPr id="106500" name="Rectangle 4"/>
          <p:cNvSpPr>
            <a:spLocks noChangeArrowheads="1"/>
          </p:cNvSpPr>
          <p:nvPr/>
        </p:nvSpPr>
        <p:spPr bwMode="auto">
          <a:xfrm>
            <a:off x="5715000" y="838200"/>
            <a:ext cx="3200400" cy="5319713"/>
          </a:xfrm>
          <a:prstGeom prst="rect">
            <a:avLst/>
          </a:prstGeom>
          <a:noFill/>
          <a:ln w="9525">
            <a:solidFill>
              <a:srgbClr val="85131D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/>
              <a:t>NLO pQCD predictions of charm and bottom for the total p+p hadro-production cross sections.</a:t>
            </a:r>
          </a:p>
          <a:p>
            <a:endParaRPr lang="en-US" sz="1800"/>
          </a:p>
          <a:p>
            <a:r>
              <a:rPr lang="en-US" sz="1800"/>
              <a:t>Renormalization scale and factorization scale were chosen to be equal.</a:t>
            </a:r>
          </a:p>
          <a:p>
            <a:endParaRPr lang="en-US" sz="1800"/>
          </a:p>
          <a:p>
            <a:r>
              <a:rPr lang="en-US" sz="1800"/>
              <a:t>   </a:t>
            </a:r>
            <a:r>
              <a:rPr lang="en-US" sz="1800" b="1">
                <a:solidFill>
                  <a:srgbClr val="85131D"/>
                </a:solidFill>
              </a:rPr>
              <a:t>RHIC:  200, 500 GeV</a:t>
            </a:r>
            <a:endParaRPr lang="en-US" sz="1800"/>
          </a:p>
          <a:p>
            <a:r>
              <a:rPr lang="en-US" sz="1800"/>
              <a:t>   </a:t>
            </a:r>
            <a:r>
              <a:rPr lang="en-US" sz="1800" b="1">
                <a:solidFill>
                  <a:srgbClr val="087B08"/>
                </a:solidFill>
              </a:rPr>
              <a:t>LHC:   900, 14000 GeV</a:t>
            </a:r>
            <a:endParaRPr lang="en-US" sz="1800"/>
          </a:p>
          <a:p>
            <a:endParaRPr lang="en-US" sz="1800"/>
          </a:p>
          <a:p>
            <a:r>
              <a:rPr lang="en-US" sz="1800"/>
              <a:t>Ideal energy range for studying pQCD predictions for heavy quark production.</a:t>
            </a:r>
          </a:p>
          <a:p>
            <a:endParaRPr lang="en-US" sz="1800"/>
          </a:p>
          <a:p>
            <a:r>
              <a:rPr lang="en-US" sz="1800"/>
              <a:t>Necessary reference for both, heavy ion and spin programs at RHIC. </a:t>
            </a:r>
          </a:p>
        </p:txBody>
      </p:sp>
      <p:sp>
        <p:nvSpPr>
          <p:cNvPr id="106501" name="Rectangle 5"/>
          <p:cNvSpPr>
            <a:spLocks noChangeArrowheads="1"/>
          </p:cNvSpPr>
          <p:nvPr/>
        </p:nvSpPr>
        <p:spPr bwMode="auto">
          <a:xfrm>
            <a:off x="2819400" y="1447800"/>
            <a:ext cx="2301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RHIC         LHC</a:t>
            </a:r>
          </a:p>
        </p:txBody>
      </p:sp>
      <p:sp>
        <p:nvSpPr>
          <p:cNvPr id="106502" name="Line 6"/>
          <p:cNvSpPr>
            <a:spLocks noChangeShapeType="1"/>
          </p:cNvSpPr>
          <p:nvPr/>
        </p:nvSpPr>
        <p:spPr bwMode="auto">
          <a:xfrm>
            <a:off x="3962400" y="1981200"/>
            <a:ext cx="1295400" cy="0"/>
          </a:xfrm>
          <a:prstGeom prst="line">
            <a:avLst/>
          </a:prstGeom>
          <a:noFill/>
          <a:ln w="57150" cmpd="thinThick">
            <a:solidFill>
              <a:srgbClr val="087B08"/>
            </a:solidFill>
            <a:round/>
            <a:headEnd type="triangle" w="med" len="med"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6503" name="Line 7"/>
          <p:cNvSpPr>
            <a:spLocks noChangeShapeType="1"/>
          </p:cNvSpPr>
          <p:nvPr/>
        </p:nvSpPr>
        <p:spPr bwMode="auto">
          <a:xfrm>
            <a:off x="2819400" y="1981200"/>
            <a:ext cx="838200" cy="0"/>
          </a:xfrm>
          <a:prstGeom prst="line">
            <a:avLst/>
          </a:prstGeom>
          <a:noFill/>
          <a:ln w="57150" cmpd="thinThick">
            <a:solidFill>
              <a:srgbClr val="CFA611"/>
            </a:solidFill>
            <a:round/>
            <a:headEnd type="triangle" w="med" len="med"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09600" y="6336268"/>
            <a:ext cx="7599368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Estimated error bars of measurement comparable to line thickness!</a:t>
            </a:r>
            <a:endParaRPr lang="en-US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0v2_hydr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194" y="1143000"/>
            <a:ext cx="5103206" cy="3962400"/>
          </a:xfrm>
          <a:prstGeom prst="rect">
            <a:avLst/>
          </a:prstGeom>
        </p:spPr>
      </p:pic>
      <p:sp>
        <p:nvSpPr>
          <p:cNvPr id="1259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0"/>
            <a:ext cx="7772400" cy="609600"/>
          </a:xfrm>
        </p:spPr>
        <p:txBody>
          <a:bodyPr/>
          <a:lstStyle/>
          <a:p>
            <a:r>
              <a:rPr lang="en-US" sz="3200" dirty="0" smtClean="0">
                <a:solidFill>
                  <a:srgbClr val="0000FF"/>
                </a:solidFill>
                <a:latin typeface="Comic Sans MS"/>
                <a:cs typeface="Comic Sans MS"/>
              </a:rPr>
              <a:t>HFT - Charm </a:t>
            </a:r>
            <a:r>
              <a:rPr lang="en-US" sz="3200" dirty="0" err="1">
                <a:solidFill>
                  <a:srgbClr val="0000FF"/>
                </a:solidFill>
                <a:latin typeface="Comic Sans MS"/>
                <a:cs typeface="Comic Sans MS"/>
              </a:rPr>
              <a:t>Hadron</a:t>
            </a:r>
            <a:r>
              <a:rPr lang="en-US" sz="3200" dirty="0">
                <a:solidFill>
                  <a:srgbClr val="0000FF"/>
                </a:solidFill>
                <a:latin typeface="Comic Sans MS"/>
                <a:cs typeface="Comic Sans MS"/>
              </a:rPr>
              <a:t> v</a:t>
            </a:r>
            <a:r>
              <a:rPr lang="en-US" sz="3200" baseline="-25000" dirty="0">
                <a:solidFill>
                  <a:srgbClr val="0000FF"/>
                </a:solidFill>
                <a:latin typeface="Comic Sans MS"/>
                <a:cs typeface="Comic Sans MS"/>
              </a:rPr>
              <a:t>2</a:t>
            </a:r>
            <a:endParaRPr lang="en-US" sz="3200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125956" name="Rectangle 4"/>
          <p:cNvSpPr>
            <a:spLocks noChangeArrowheads="1"/>
          </p:cNvSpPr>
          <p:nvPr/>
        </p:nvSpPr>
        <p:spPr bwMode="auto">
          <a:xfrm>
            <a:off x="476250" y="5384800"/>
            <a:ext cx="8189913" cy="711200"/>
          </a:xfrm>
          <a:prstGeom prst="rect">
            <a:avLst/>
          </a:prstGeom>
          <a:noFill/>
          <a:ln w="9525">
            <a:solidFill>
              <a:srgbClr val="791118"/>
            </a:solidFill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dirty="0"/>
              <a:t>- 200 GeV Au+Au minimum </a:t>
            </a:r>
            <a:r>
              <a:rPr lang="en-US" sz="2000" dirty="0" smtClean="0"/>
              <a:t>bias </a:t>
            </a:r>
            <a:r>
              <a:rPr lang="en-US" sz="2000" dirty="0"/>
              <a:t>collisions </a:t>
            </a:r>
            <a:r>
              <a:rPr lang="en-US" sz="1800" dirty="0"/>
              <a:t>(500M events)</a:t>
            </a:r>
            <a:r>
              <a:rPr lang="en-US" sz="2000" dirty="0"/>
              <a:t>. </a:t>
            </a:r>
          </a:p>
          <a:p>
            <a:r>
              <a:rPr lang="en-US" sz="2000" dirty="0"/>
              <a:t>- Charm collectivity </a:t>
            </a:r>
            <a:r>
              <a:rPr lang="en-US" sz="2000" dirty="0" err="1">
                <a:sym typeface="Zapf Dingbats" pitchFamily="-107" charset="2"/>
              </a:rPr>
              <a:t></a:t>
            </a:r>
            <a:r>
              <a:rPr lang="en-US" sz="2000" dirty="0">
                <a:sym typeface="Zapf Dingbats" pitchFamily="-107" charset="2"/>
              </a:rPr>
              <a:t> drag/diffusion constants </a:t>
            </a:r>
            <a:r>
              <a:rPr lang="en-US" sz="2000" dirty="0" err="1">
                <a:solidFill>
                  <a:srgbClr val="791118"/>
                </a:solidFill>
                <a:sym typeface="Zapf Dingbats" pitchFamily="-107" charset="2"/>
              </a:rPr>
              <a:t></a:t>
            </a:r>
            <a:r>
              <a:rPr lang="en-US" sz="2000" dirty="0">
                <a:solidFill>
                  <a:srgbClr val="791118"/>
                </a:solidFill>
                <a:sym typeface="Zapf Dingbats" pitchFamily="-107" charset="2"/>
              </a:rPr>
              <a:t> </a:t>
            </a:r>
            <a:r>
              <a:rPr lang="en-US" sz="2000" b="1" i="1" dirty="0">
                <a:solidFill>
                  <a:srgbClr val="791118"/>
                </a:solidFill>
                <a:sym typeface="Zapf Dingbats" pitchFamily="-107" charset="2"/>
              </a:rPr>
              <a:t>medium properties! </a:t>
            </a:r>
            <a:endParaRPr lang="en-US" sz="1800" dirty="0"/>
          </a:p>
        </p:txBody>
      </p:sp>
      <p:sp>
        <p:nvSpPr>
          <p:cNvPr id="125965" name="AutoShape 13" descr="Small confetti"/>
          <p:cNvSpPr>
            <a:spLocks noChangeArrowheads="1"/>
          </p:cNvSpPr>
          <p:nvPr/>
        </p:nvSpPr>
        <p:spPr bwMode="auto">
          <a:xfrm>
            <a:off x="6248400" y="1066800"/>
            <a:ext cx="2667000" cy="3733800"/>
          </a:xfrm>
          <a:prstGeom prst="roundRect">
            <a:avLst>
              <a:gd name="adj" fmla="val 4764"/>
            </a:avLst>
          </a:prstGeom>
          <a:pattFill prst="smConfetti">
            <a:fgClr>
              <a:schemeClr val="accent1"/>
            </a:fgClr>
            <a:bgClr>
              <a:schemeClr val="bg1"/>
            </a:bgClr>
          </a:patt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5961" name="Rectangle 9"/>
          <p:cNvSpPr>
            <a:spLocks noChangeArrowheads="1"/>
          </p:cNvSpPr>
          <p:nvPr/>
        </p:nvSpPr>
        <p:spPr bwMode="auto">
          <a:xfrm>
            <a:off x="6415088" y="1143000"/>
            <a:ext cx="2424112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/>
              <a:t>Charm-quark flow</a:t>
            </a:r>
          </a:p>
          <a:p>
            <a:r>
              <a:rPr lang="en-US" sz="2000">
                <a:sym typeface="Zapf Dingbats" pitchFamily="-107" charset="2"/>
              </a:rPr>
              <a:t> </a:t>
            </a:r>
            <a:r>
              <a:rPr lang="en-US" sz="2000"/>
              <a:t>Thermalization </a:t>
            </a:r>
          </a:p>
          <a:p>
            <a:r>
              <a:rPr lang="en-US" sz="2000"/>
              <a:t>     of light-quarks!</a:t>
            </a:r>
            <a:endParaRPr lang="en-US"/>
          </a:p>
        </p:txBody>
      </p:sp>
      <p:sp>
        <p:nvSpPr>
          <p:cNvPr id="125964" name="Line 12"/>
          <p:cNvSpPr>
            <a:spLocks noChangeShapeType="1"/>
          </p:cNvSpPr>
          <p:nvPr/>
        </p:nvSpPr>
        <p:spPr bwMode="auto">
          <a:xfrm flipV="1">
            <a:off x="5257800" y="1905000"/>
            <a:ext cx="1219200" cy="228600"/>
          </a:xfrm>
          <a:prstGeom prst="line">
            <a:avLst/>
          </a:prstGeom>
          <a:noFill/>
          <a:ln w="38100">
            <a:solidFill>
              <a:srgbClr val="BD2308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5974" name="Line 22"/>
          <p:cNvSpPr>
            <a:spLocks noChangeShapeType="1"/>
          </p:cNvSpPr>
          <p:nvPr/>
        </p:nvSpPr>
        <p:spPr bwMode="auto">
          <a:xfrm>
            <a:off x="5334000" y="3276600"/>
            <a:ext cx="1066800" cy="838200"/>
          </a:xfrm>
          <a:prstGeom prst="line">
            <a:avLst/>
          </a:prstGeom>
          <a:noFill/>
          <a:ln w="38100">
            <a:solidFill>
              <a:srgbClr val="079F15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5975" name="Rectangle 23"/>
          <p:cNvSpPr>
            <a:spLocks noChangeArrowheads="1"/>
          </p:cNvSpPr>
          <p:nvPr/>
        </p:nvSpPr>
        <p:spPr bwMode="auto">
          <a:xfrm>
            <a:off x="6415088" y="3565525"/>
            <a:ext cx="2424112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/>
              <a:t>Charm-quark does</a:t>
            </a:r>
          </a:p>
          <a:p>
            <a:r>
              <a:rPr lang="en-US" sz="2000"/>
              <a:t> not flow</a:t>
            </a:r>
          </a:p>
          <a:p>
            <a:r>
              <a:rPr lang="en-US" sz="2000">
                <a:sym typeface="Zapf Dingbats" pitchFamily="-107" charset="2"/>
              </a:rPr>
              <a:t> Drag coefficients</a:t>
            </a:r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1524000" y="3260725"/>
            <a:ext cx="1752600" cy="1006475"/>
          </a:xfrm>
          <a:prstGeom prst="ellipse">
            <a:avLst/>
          </a:prstGeom>
          <a:noFill/>
          <a:ln w="38100" cap="flat" cmpd="dbl" algn="ctr">
            <a:solidFill>
              <a:srgbClr val="8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0"/>
            <a:ext cx="7772400" cy="533400"/>
          </a:xfrm>
        </p:spPr>
        <p:txBody>
          <a:bodyPr/>
          <a:lstStyle/>
          <a:p>
            <a:r>
              <a:rPr lang="en-US" sz="3200" dirty="0" smtClean="0">
                <a:solidFill>
                  <a:srgbClr val="0000FF"/>
                </a:solidFill>
                <a:latin typeface="Comic Sans MS"/>
                <a:cs typeface="Comic Sans MS"/>
              </a:rPr>
              <a:t>HFT - Charm </a:t>
            </a:r>
            <a:r>
              <a:rPr lang="en-US" sz="3200" dirty="0">
                <a:solidFill>
                  <a:srgbClr val="0000FF"/>
                </a:solidFill>
                <a:latin typeface="Comic Sans MS"/>
                <a:cs typeface="Comic Sans MS"/>
              </a:rPr>
              <a:t>Hadron R</a:t>
            </a:r>
            <a:r>
              <a:rPr lang="en-US" sz="3200" baseline="-25000" dirty="0">
                <a:solidFill>
                  <a:srgbClr val="0000FF"/>
                </a:solidFill>
                <a:latin typeface="Comic Sans MS"/>
                <a:cs typeface="Comic Sans MS"/>
              </a:rPr>
              <a:t>CP</a:t>
            </a:r>
            <a:endParaRPr lang="en-US" sz="3200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128004" name="Rectangle 4"/>
          <p:cNvSpPr>
            <a:spLocks noChangeArrowheads="1"/>
          </p:cNvSpPr>
          <p:nvPr/>
        </p:nvSpPr>
        <p:spPr bwMode="auto">
          <a:xfrm>
            <a:off x="457200" y="5384800"/>
            <a:ext cx="8229600" cy="1016000"/>
          </a:xfrm>
          <a:prstGeom prst="rect">
            <a:avLst/>
          </a:prstGeom>
          <a:noFill/>
          <a:ln w="9525">
            <a:solidFill>
              <a:srgbClr val="791118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buFontTx/>
              <a:buChar char="-"/>
            </a:pPr>
            <a:r>
              <a:rPr lang="en-US" sz="2000" dirty="0"/>
              <a:t> Significant Bottom contributions in HQ decay electrons.</a:t>
            </a:r>
          </a:p>
          <a:p>
            <a:pPr>
              <a:buFontTx/>
              <a:buChar char="-"/>
            </a:pPr>
            <a:r>
              <a:rPr lang="en-US" sz="2000" dirty="0"/>
              <a:t> 200 GeV Au+Au minimum </a:t>
            </a:r>
            <a:r>
              <a:rPr lang="en-US" sz="2000" dirty="0" smtClean="0"/>
              <a:t>bias </a:t>
            </a:r>
            <a:r>
              <a:rPr lang="en-US" sz="2000" dirty="0"/>
              <a:t>collisions </a:t>
            </a:r>
            <a:r>
              <a:rPr lang="en-US" sz="1800" dirty="0"/>
              <a:t>(|</a:t>
            </a:r>
            <a:r>
              <a:rPr lang="en-US" sz="1800" dirty="0" err="1"/>
              <a:t>y</a:t>
            </a:r>
            <a:r>
              <a:rPr lang="en-US" sz="1800" dirty="0"/>
              <a:t>|&lt;0.5 500M events)</a:t>
            </a:r>
            <a:r>
              <a:rPr lang="en-US" sz="2000" dirty="0"/>
              <a:t>. </a:t>
            </a:r>
          </a:p>
          <a:p>
            <a:pPr>
              <a:buFontTx/>
              <a:buChar char="-"/>
            </a:pPr>
            <a:r>
              <a:rPr lang="en-US" sz="1800" dirty="0"/>
              <a:t> Charm R</a:t>
            </a:r>
            <a:r>
              <a:rPr lang="en-US" sz="1800" baseline="-25000" dirty="0"/>
              <a:t>AA</a:t>
            </a:r>
            <a:r>
              <a:rPr lang="en-US" sz="1800" dirty="0"/>
              <a:t> </a:t>
            </a:r>
            <a:r>
              <a:rPr lang="en-US" sz="2000" b="1" i="1" dirty="0" err="1">
                <a:solidFill>
                  <a:srgbClr val="791118"/>
                </a:solidFill>
                <a:sym typeface="Zapf Dingbats" pitchFamily="-107" charset="2"/>
              </a:rPr>
              <a:t></a:t>
            </a:r>
            <a:r>
              <a:rPr lang="en-US" sz="2000" b="1" i="1" dirty="0">
                <a:solidFill>
                  <a:srgbClr val="791118"/>
                </a:solidFill>
                <a:sym typeface="Zapf Dingbats" pitchFamily="-107" charset="2"/>
              </a:rPr>
              <a:t> energy loss </a:t>
            </a:r>
            <a:r>
              <a:rPr lang="en-US" sz="2000" b="1" i="1" dirty="0" smtClean="0">
                <a:solidFill>
                  <a:srgbClr val="791118"/>
                </a:solidFill>
                <a:sym typeface="Zapf Dingbats" pitchFamily="-107" charset="2"/>
              </a:rPr>
              <a:t>mechanism!      </a:t>
            </a:r>
            <a:endParaRPr lang="en-US" sz="2000" b="1" i="1" dirty="0">
              <a:solidFill>
                <a:srgbClr val="791118"/>
              </a:solidFill>
              <a:sym typeface="Zapf Dingbats" pitchFamily="-107" charset="2"/>
            </a:endParaRPr>
          </a:p>
        </p:txBody>
      </p:sp>
      <p:sp>
        <p:nvSpPr>
          <p:cNvPr id="128013" name="Rectangle 13"/>
          <p:cNvSpPr>
            <a:spLocks noChangeArrowheads="1"/>
          </p:cNvSpPr>
          <p:nvPr/>
        </p:nvSpPr>
        <p:spPr bwMode="auto">
          <a:xfrm>
            <a:off x="568325" y="4343400"/>
            <a:ext cx="2256597" cy="369332"/>
          </a:xfrm>
          <a:prstGeom prst="rect">
            <a:avLst/>
          </a:prstGeom>
          <a:solidFill>
            <a:srgbClr val="DBEEF4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/>
              <a:t>R</a:t>
            </a:r>
            <a:r>
              <a:rPr lang="en-US" baseline="-25000" dirty="0"/>
              <a:t>CP</a:t>
            </a:r>
            <a:r>
              <a:rPr lang="en-US" dirty="0"/>
              <a:t>=a*N</a:t>
            </a:r>
            <a:r>
              <a:rPr lang="en-US" baseline="30000" dirty="0"/>
              <a:t>10%</a:t>
            </a:r>
            <a:r>
              <a:rPr lang="en-US" dirty="0"/>
              <a:t>/N</a:t>
            </a:r>
            <a:r>
              <a:rPr lang="en-US" baseline="30000" dirty="0"/>
              <a:t>(60-80)</a:t>
            </a:r>
            <a:r>
              <a:rPr lang="en-US" baseline="30000" dirty="0" smtClean="0"/>
              <a:t>%  </a:t>
            </a:r>
            <a:endParaRPr lang="en-US" dirty="0"/>
          </a:p>
        </p:txBody>
      </p:sp>
      <p:pic>
        <p:nvPicPr>
          <p:cNvPr id="14" name="图片 6" descr="D:\work\detectors\HFT\CDR\Fig13.gif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066800"/>
            <a:ext cx="4133850" cy="2596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D0Rcp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2810" y="1320497"/>
            <a:ext cx="4580190" cy="355630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953000" y="926068"/>
            <a:ext cx="3735150" cy="338554"/>
          </a:xfrm>
          <a:prstGeom prst="rect">
            <a:avLst/>
          </a:prstGeom>
          <a:solidFill>
            <a:srgbClr val="DBEEF4"/>
          </a:solidFill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</a:rPr>
              <a:t>Simulation – D</a:t>
            </a:r>
            <a:r>
              <a:rPr lang="en-US" sz="1600" baseline="30000" dirty="0" smtClean="0">
                <a:solidFill>
                  <a:srgbClr val="0000FF"/>
                </a:solidFill>
              </a:rPr>
              <a:t>0</a:t>
            </a:r>
            <a:r>
              <a:rPr lang="en-US" sz="1600" dirty="0" smtClean="0">
                <a:solidFill>
                  <a:srgbClr val="0000FF"/>
                </a:solidFill>
              </a:rPr>
              <a:t>s, NOT decay electrons</a:t>
            </a:r>
            <a:endParaRPr lang="en-US" sz="16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0"/>
            <a:ext cx="7772400" cy="609600"/>
          </a:xfrm>
        </p:spPr>
        <p:txBody>
          <a:bodyPr/>
          <a:lstStyle/>
          <a:p>
            <a:r>
              <a:rPr lang="en-US" sz="3200" dirty="0">
                <a:solidFill>
                  <a:srgbClr val="0000FF"/>
                </a:solidFill>
                <a:latin typeface="Comic Sans MS"/>
                <a:cs typeface="Comic Sans MS"/>
              </a:rPr>
              <a:t>Charm Baryon/Meson Ratios</a:t>
            </a:r>
          </a:p>
        </p:txBody>
      </p:sp>
      <p:pic>
        <p:nvPicPr>
          <p:cNvPr id="150533" name="Picture 5"/>
          <p:cNvPicPr>
            <a:picLocks noChangeAspect="1" noChangeArrowheads="1"/>
          </p:cNvPicPr>
          <p:nvPr/>
        </p:nvPicPr>
        <p:blipFill>
          <a:blip r:embed="rId3"/>
          <a:srcRect l="6081" t="6325" r="2702" b="9036"/>
          <a:stretch>
            <a:fillRect/>
          </a:stretch>
        </p:blipFill>
        <p:spPr bwMode="auto">
          <a:xfrm>
            <a:off x="2057400" y="762000"/>
            <a:ext cx="6781800" cy="470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0534" name="Rectangle 6"/>
          <p:cNvSpPr>
            <a:spLocks noChangeArrowheads="1"/>
          </p:cNvSpPr>
          <p:nvPr/>
        </p:nvSpPr>
        <p:spPr bwMode="auto">
          <a:xfrm>
            <a:off x="1898583" y="5867400"/>
            <a:ext cx="686441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dirty="0" smtClean="0"/>
              <a:t>Y. Oh, C.M. Ko, S.H. Lee,  </a:t>
            </a:r>
            <a:r>
              <a:rPr lang="en-US" sz="1400" dirty="0"/>
              <a:t>S. </a:t>
            </a:r>
            <a:r>
              <a:rPr lang="en-US" sz="1400" dirty="0" err="1"/>
              <a:t>Yasui</a:t>
            </a:r>
            <a:r>
              <a:rPr lang="en-US" sz="1400" dirty="0" smtClean="0"/>
              <a:t>, Phys. Rev. </a:t>
            </a:r>
            <a:r>
              <a:rPr lang="en-US" sz="1400" b="1" u="sng" dirty="0" smtClean="0"/>
              <a:t>C79</a:t>
            </a:r>
            <a:r>
              <a:rPr lang="en-US" sz="1400" dirty="0" smtClean="0"/>
              <a:t>, 044905(2009).</a:t>
            </a:r>
          </a:p>
          <a:p>
            <a:r>
              <a:rPr lang="en-US" sz="1400" dirty="0" smtClean="0"/>
              <a:t>S.H. Lee, </a:t>
            </a:r>
            <a:r>
              <a:rPr lang="en-US" sz="1400" dirty="0" err="1" smtClean="0"/>
              <a:t>K.Ohnishi</a:t>
            </a:r>
            <a:r>
              <a:rPr lang="en-US" sz="1400" dirty="0" smtClean="0"/>
              <a:t>, S. </a:t>
            </a:r>
            <a:r>
              <a:rPr lang="en-US" sz="1400" dirty="0" err="1" smtClean="0"/>
              <a:t>Yasui</a:t>
            </a:r>
            <a:r>
              <a:rPr lang="en-US" sz="1400" dirty="0" smtClean="0"/>
              <a:t>, I-</a:t>
            </a:r>
            <a:r>
              <a:rPr lang="en-US" sz="1400" dirty="0" err="1" smtClean="0"/>
              <a:t>K.Yoo</a:t>
            </a:r>
            <a:r>
              <a:rPr lang="en-US" sz="1400" dirty="0" smtClean="0"/>
              <a:t>, C.M. Ko, Phys. Rev. Lett. </a:t>
            </a:r>
            <a:r>
              <a:rPr lang="en-US" sz="1400" b="1" u="sng" dirty="0" smtClean="0"/>
              <a:t>100</a:t>
            </a:r>
            <a:r>
              <a:rPr lang="en-US" sz="1400" dirty="0" smtClean="0"/>
              <a:t>, 222301(2008). </a:t>
            </a:r>
            <a:endParaRPr lang="en-US" sz="1400" dirty="0"/>
          </a:p>
        </p:txBody>
      </p:sp>
      <p:sp>
        <p:nvSpPr>
          <p:cNvPr id="150535" name="Oval 7"/>
          <p:cNvSpPr>
            <a:spLocks noChangeArrowheads="1"/>
          </p:cNvSpPr>
          <p:nvPr/>
        </p:nvSpPr>
        <p:spPr bwMode="auto">
          <a:xfrm>
            <a:off x="2286000" y="4953000"/>
            <a:ext cx="1828800" cy="609600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0536" name="Rectangle 8"/>
          <p:cNvSpPr>
            <a:spLocks noChangeArrowheads="1"/>
          </p:cNvSpPr>
          <p:nvPr/>
        </p:nvSpPr>
        <p:spPr bwMode="auto">
          <a:xfrm>
            <a:off x="228600" y="3962400"/>
            <a:ext cx="126841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QGP </a:t>
            </a:r>
          </a:p>
          <a:p>
            <a:r>
              <a:rPr lang="en-US"/>
              <a:t>medium</a:t>
            </a:r>
          </a:p>
        </p:txBody>
      </p:sp>
      <p:sp>
        <p:nvSpPr>
          <p:cNvPr id="150537" name="Line 9"/>
          <p:cNvSpPr>
            <a:spLocks noChangeShapeType="1"/>
          </p:cNvSpPr>
          <p:nvPr/>
        </p:nvSpPr>
        <p:spPr bwMode="auto">
          <a:xfrm flipH="1" flipV="1">
            <a:off x="914400" y="4724400"/>
            <a:ext cx="13716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0538" name="Rectangle 10"/>
          <p:cNvSpPr>
            <a:spLocks noChangeArrowheads="1"/>
          </p:cNvSpPr>
          <p:nvPr/>
        </p:nvSpPr>
        <p:spPr bwMode="auto">
          <a:xfrm>
            <a:off x="136525" y="1447800"/>
            <a:ext cx="1370001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>
                <a:sym typeface="Symbol" pitchFamily="-107" charset="2"/>
              </a:rPr>
              <a:t></a:t>
            </a:r>
            <a:r>
              <a:rPr lang="en-US" baseline="-25000" dirty="0">
                <a:sym typeface="Symbol" pitchFamily="-107" charset="2"/>
              </a:rPr>
              <a:t>C</a:t>
            </a:r>
            <a:r>
              <a:rPr lang="en-US" dirty="0">
                <a:sym typeface="Symbol" pitchFamily="-107" charset="2"/>
              </a:rPr>
              <a:t> </a:t>
            </a:r>
            <a:r>
              <a:rPr lang="en-US" dirty="0" err="1">
                <a:sym typeface="Zapf Dingbats" pitchFamily="-107" charset="2"/>
              </a:rPr>
              <a:t></a:t>
            </a:r>
            <a:r>
              <a:rPr lang="en-US" dirty="0">
                <a:sym typeface="Zapf Dingbats" pitchFamily="-107" charset="2"/>
              </a:rPr>
              <a:t> </a:t>
            </a:r>
            <a:r>
              <a:rPr lang="en-US" i="1" dirty="0" err="1">
                <a:sym typeface="Zapf Dingbats" pitchFamily="-107" charset="2"/>
              </a:rPr>
              <a:t>pK</a:t>
            </a:r>
            <a:r>
              <a:rPr lang="en-US" i="1" baseline="30000" dirty="0" err="1">
                <a:sym typeface="Zapf Dingbats" pitchFamily="-107" charset="2"/>
              </a:rPr>
              <a:t>-</a:t>
            </a:r>
            <a:r>
              <a:rPr lang="en-US" i="1" dirty="0" err="1">
                <a:sym typeface="Symbol" pitchFamily="-107" charset="2"/>
              </a:rPr>
              <a:t></a:t>
            </a:r>
            <a:r>
              <a:rPr lang="en-US" i="1" baseline="30000" dirty="0">
                <a:sym typeface="Symbol" pitchFamily="-107" charset="2"/>
              </a:rPr>
              <a:t>+</a:t>
            </a:r>
          </a:p>
          <a:p>
            <a:endParaRPr lang="en-US" i="1" dirty="0">
              <a:sym typeface="Symbol" pitchFamily="-107" charset="2"/>
            </a:endParaRPr>
          </a:p>
          <a:p>
            <a:r>
              <a:rPr lang="en-US" i="1" dirty="0">
                <a:sym typeface="Symbol" pitchFamily="-107" charset="2"/>
              </a:rPr>
              <a:t>D</a:t>
            </a:r>
            <a:r>
              <a:rPr lang="en-US" i="1" baseline="30000" dirty="0">
                <a:sym typeface="Symbol" pitchFamily="-107" charset="2"/>
              </a:rPr>
              <a:t>0</a:t>
            </a:r>
            <a:r>
              <a:rPr lang="en-US" i="1" dirty="0">
                <a:sym typeface="Symbol" pitchFamily="-107" charset="2"/>
              </a:rPr>
              <a:t> </a:t>
            </a:r>
            <a:r>
              <a:rPr lang="en-US" dirty="0" err="1">
                <a:sym typeface="Zapf Dingbats" pitchFamily="-107" charset="2"/>
              </a:rPr>
              <a:t></a:t>
            </a:r>
            <a:r>
              <a:rPr lang="en-US" dirty="0">
                <a:sym typeface="Zapf Dingbats" pitchFamily="-107" charset="2"/>
              </a:rPr>
              <a:t> </a:t>
            </a:r>
            <a:r>
              <a:rPr lang="en-US" i="1" dirty="0" smtClean="0">
                <a:sym typeface="Zapf Dingbats" pitchFamily="-107" charset="2"/>
              </a:rPr>
              <a:t>K</a:t>
            </a:r>
            <a:r>
              <a:rPr lang="en-US" i="1" baseline="30000" dirty="0">
                <a:sym typeface="Zapf Dingbats" pitchFamily="-107" charset="2"/>
              </a:rPr>
              <a:t>-</a:t>
            </a:r>
            <a:r>
              <a:rPr lang="en-US" i="1" dirty="0" smtClean="0">
                <a:sym typeface="Symbol" pitchFamily="-107" charset="2"/>
              </a:rPr>
              <a:t></a:t>
            </a:r>
            <a:r>
              <a:rPr lang="en-US" i="1" baseline="30000" dirty="0">
                <a:sym typeface="Symbol" pitchFamily="-107" charset="2"/>
              </a:rPr>
              <a:t>-+</a:t>
            </a:r>
          </a:p>
        </p:txBody>
      </p:sp>
      <p:sp>
        <p:nvSpPr>
          <p:cNvPr id="150539" name="AutoShape 11"/>
          <p:cNvSpPr>
            <a:spLocks noChangeArrowheads="1"/>
          </p:cNvSpPr>
          <p:nvPr/>
        </p:nvSpPr>
        <p:spPr bwMode="auto">
          <a:xfrm>
            <a:off x="2209800" y="1143000"/>
            <a:ext cx="838200" cy="251460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791118"/>
            </a:solidFill>
            <a:prstDash val="dash"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0540" name="Rectangle 12"/>
          <p:cNvSpPr>
            <a:spLocks noChangeArrowheads="1"/>
          </p:cNvSpPr>
          <p:nvPr/>
        </p:nvSpPr>
        <p:spPr bwMode="auto">
          <a:xfrm>
            <a:off x="5562600" y="2133600"/>
            <a:ext cx="3276600" cy="914400"/>
          </a:xfrm>
          <a:prstGeom prst="rect">
            <a:avLst/>
          </a:prstGeom>
          <a:solidFill>
            <a:srgbClr val="F2D01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lnSpc>
                <a:spcPct val="150000"/>
              </a:lnSpc>
            </a:pPr>
            <a:r>
              <a:rPr lang="en-US" sz="1800"/>
              <a:t>2-body collisions by </a:t>
            </a:r>
            <a:r>
              <a:rPr lang="en-US" sz="1800" i="1"/>
              <a:t>c</a:t>
            </a:r>
            <a:r>
              <a:rPr lang="en-US" sz="1800"/>
              <a:t> and </a:t>
            </a:r>
            <a:r>
              <a:rPr lang="en-US" sz="1800" i="1"/>
              <a:t>ud</a:t>
            </a:r>
            <a:endParaRPr lang="en-US" sz="1800"/>
          </a:p>
          <a:p>
            <a:pPr>
              <a:lnSpc>
                <a:spcPct val="150000"/>
              </a:lnSpc>
            </a:pPr>
            <a:r>
              <a:rPr lang="en-US" sz="1800"/>
              <a:t>3-body collisions by </a:t>
            </a:r>
            <a:r>
              <a:rPr lang="en-US" sz="1800" i="1"/>
              <a:t>c, u</a:t>
            </a:r>
            <a:r>
              <a:rPr lang="en-US" sz="1800"/>
              <a:t> and </a:t>
            </a:r>
            <a:r>
              <a:rPr lang="en-US" sz="1800" i="1"/>
              <a:t>d</a:t>
            </a:r>
            <a:endParaRPr lang="en-US"/>
          </a:p>
        </p:txBody>
      </p:sp>
      <p:sp>
        <p:nvSpPr>
          <p:cNvPr id="150541" name="Rectangle 13"/>
          <p:cNvSpPr>
            <a:spLocks noChangeArrowheads="1"/>
          </p:cNvSpPr>
          <p:nvPr/>
        </p:nvSpPr>
        <p:spPr bwMode="auto">
          <a:xfrm>
            <a:off x="4876800" y="2667000"/>
            <a:ext cx="609600" cy="381000"/>
          </a:xfrm>
          <a:prstGeom prst="rect">
            <a:avLst/>
          </a:prstGeom>
          <a:noFill/>
          <a:ln w="28575">
            <a:solidFill>
              <a:srgbClr val="791118"/>
            </a:solidFill>
            <a:prstDash val="dash"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0542" name="Rectangle 14"/>
          <p:cNvSpPr>
            <a:spLocks noChangeArrowheads="1"/>
          </p:cNvSpPr>
          <p:nvPr/>
        </p:nvSpPr>
        <p:spPr bwMode="auto">
          <a:xfrm>
            <a:off x="2971800" y="4419600"/>
            <a:ext cx="609600" cy="304800"/>
          </a:xfrm>
          <a:prstGeom prst="rect">
            <a:avLst/>
          </a:prstGeom>
          <a:noFill/>
          <a:ln w="28575">
            <a:solidFill>
              <a:srgbClr val="791118"/>
            </a:solidFill>
            <a:prstDash val="dash"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0543" name="Rectangle 15"/>
          <p:cNvSpPr>
            <a:spLocks noChangeArrowheads="1"/>
          </p:cNvSpPr>
          <p:nvPr/>
        </p:nvSpPr>
        <p:spPr bwMode="auto">
          <a:xfrm>
            <a:off x="4419600" y="4419600"/>
            <a:ext cx="609600" cy="304800"/>
          </a:xfrm>
          <a:prstGeom prst="rect">
            <a:avLst/>
          </a:prstGeom>
          <a:noFill/>
          <a:ln w="28575">
            <a:solidFill>
              <a:srgbClr val="791118"/>
            </a:solidFill>
            <a:prstDash val="dash"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0544" name="Rectangle 16"/>
          <p:cNvSpPr>
            <a:spLocks noChangeArrowheads="1"/>
          </p:cNvSpPr>
          <p:nvPr/>
        </p:nvSpPr>
        <p:spPr bwMode="auto">
          <a:xfrm>
            <a:off x="5638800" y="4419600"/>
            <a:ext cx="609600" cy="304800"/>
          </a:xfrm>
          <a:prstGeom prst="rect">
            <a:avLst/>
          </a:prstGeom>
          <a:noFill/>
          <a:ln w="28575">
            <a:solidFill>
              <a:srgbClr val="791118"/>
            </a:solidFill>
            <a:prstDash val="dash"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0545" name="Rectangle 17"/>
          <p:cNvSpPr>
            <a:spLocks noChangeArrowheads="1"/>
          </p:cNvSpPr>
          <p:nvPr/>
        </p:nvSpPr>
        <p:spPr bwMode="auto">
          <a:xfrm>
            <a:off x="6781800" y="4343400"/>
            <a:ext cx="609600" cy="381000"/>
          </a:xfrm>
          <a:prstGeom prst="rect">
            <a:avLst/>
          </a:prstGeom>
          <a:noFill/>
          <a:ln w="28575">
            <a:solidFill>
              <a:srgbClr val="791118"/>
            </a:solidFill>
            <a:prstDash val="dash"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0546" name="Rectangle 18"/>
          <p:cNvSpPr>
            <a:spLocks noChangeArrowheads="1"/>
          </p:cNvSpPr>
          <p:nvPr/>
        </p:nvSpPr>
        <p:spPr bwMode="auto">
          <a:xfrm>
            <a:off x="7772400" y="4648200"/>
            <a:ext cx="609600" cy="76200"/>
          </a:xfrm>
          <a:prstGeom prst="rect">
            <a:avLst/>
          </a:prstGeom>
          <a:noFill/>
          <a:ln w="28575">
            <a:solidFill>
              <a:srgbClr val="791118"/>
            </a:solidFill>
            <a:prstDash val="dash"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57200" y="723900"/>
            <a:ext cx="8229600" cy="5644461"/>
          </a:xfrm>
          <a:prstGeom prst="rect">
            <a:avLst/>
          </a:prstGeom>
          <a:solidFill>
            <a:schemeClr val="bg1"/>
          </a:solidFill>
          <a:ln w="57150" cap="flat" cmpd="thickThin" algn="ctr">
            <a:solidFill>
              <a:srgbClr val="8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0"/>
            <a:ext cx="7620000" cy="488950"/>
          </a:xfrm>
        </p:spPr>
        <p:txBody>
          <a:bodyPr/>
          <a:lstStyle/>
          <a:p>
            <a:r>
              <a:rPr lang="en-US" sz="3200" b="1" i="1" dirty="0" smtClean="0">
                <a:solidFill>
                  <a:srgbClr val="0000FF"/>
                </a:solidFill>
                <a:latin typeface="Comic Sans MS"/>
                <a:cs typeface="Comic Sans MS"/>
              </a:rPr>
              <a:t>Λ</a:t>
            </a:r>
            <a:r>
              <a:rPr lang="en-US" sz="3200" b="1" i="1" baseline="-25000" dirty="0" smtClean="0">
                <a:solidFill>
                  <a:srgbClr val="0000FF"/>
                </a:solidFill>
                <a:latin typeface="Comic Sans MS"/>
                <a:cs typeface="Comic Sans MS"/>
              </a:rPr>
              <a:t>C</a:t>
            </a:r>
            <a:r>
              <a:rPr lang="en-US" sz="3200" dirty="0" smtClean="0">
                <a:solidFill>
                  <a:srgbClr val="0000FF"/>
                </a:solidFill>
                <a:latin typeface="Comic Sans MS"/>
                <a:cs typeface="Comic Sans MS"/>
              </a:rPr>
              <a:t> Measurements</a:t>
            </a:r>
            <a:endParaRPr lang="en-US" sz="3200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pic>
        <p:nvPicPr>
          <p:cNvPr id="5" name="Picture 4" descr="Lc_fig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800100"/>
            <a:ext cx="3716338" cy="267266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953000" y="1219200"/>
            <a:ext cx="33528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/>
              <a:t>Λ</a:t>
            </a:r>
            <a:r>
              <a:rPr lang="en-US" b="1" i="1" baseline="-25000" dirty="0" smtClean="0"/>
              <a:t>C </a:t>
            </a:r>
            <a:r>
              <a:rPr lang="en-US" b="1" dirty="0" smtClean="0"/>
              <a:t>( </a:t>
            </a:r>
            <a:r>
              <a:rPr lang="en-US" sz="1400" b="1" dirty="0" err="1" smtClean="0">
                <a:latin typeface="Wingdings"/>
                <a:ea typeface="Wingdings"/>
                <a:cs typeface="Wingdings"/>
              </a:rPr>
              <a:t></a:t>
            </a:r>
            <a:r>
              <a:rPr lang="en-US" sz="1400" b="1" dirty="0" smtClean="0">
                <a:latin typeface="Wingdings"/>
                <a:ea typeface="Wingdings"/>
                <a:cs typeface="Wingdings"/>
              </a:rPr>
              <a:t> </a:t>
            </a:r>
            <a:r>
              <a:rPr lang="en-US" dirty="0" err="1" smtClean="0"/>
              <a:t>p</a:t>
            </a:r>
            <a:r>
              <a:rPr lang="en-US" dirty="0" smtClean="0"/>
              <a:t> + K + </a:t>
            </a:r>
            <a:r>
              <a:rPr lang="en-US" dirty="0" err="1" smtClean="0"/>
              <a:t>π</a:t>
            </a:r>
            <a:r>
              <a:rPr lang="en-US" b="1" dirty="0" smtClean="0"/>
              <a:t>)</a:t>
            </a:r>
            <a:r>
              <a:rPr lang="en-US" dirty="0" smtClean="0"/>
              <a:t>: </a:t>
            </a:r>
          </a:p>
          <a:p>
            <a:endParaRPr lang="en-US" dirty="0" smtClean="0"/>
          </a:p>
          <a:p>
            <a:pPr marL="342900" indent="-342900">
              <a:buAutoNum type="arabicParenR"/>
            </a:pPr>
            <a:r>
              <a:rPr lang="en-US" dirty="0" smtClean="0"/>
              <a:t>Lowest mass charm baryon</a:t>
            </a:r>
          </a:p>
          <a:p>
            <a:pPr marL="342900" indent="-342900">
              <a:buAutoNum type="arabicParenR"/>
            </a:pPr>
            <a:r>
              <a:rPr lang="en-US" dirty="0" smtClean="0"/>
              <a:t>Total yield and </a:t>
            </a:r>
            <a:r>
              <a:rPr lang="en-US" b="1" i="1" dirty="0" smtClean="0"/>
              <a:t>Λ</a:t>
            </a:r>
            <a:r>
              <a:rPr lang="en-US" b="1" i="1" baseline="-25000" dirty="0" smtClean="0"/>
              <a:t>C</a:t>
            </a:r>
            <a:r>
              <a:rPr lang="en-US" dirty="0" smtClean="0"/>
              <a:t>/D</a:t>
            </a:r>
            <a:r>
              <a:rPr lang="en-US" baseline="30000" dirty="0" smtClean="0"/>
              <a:t>0</a:t>
            </a:r>
            <a:r>
              <a:rPr lang="en-US" dirty="0" smtClean="0"/>
              <a:t> ratios can be measured.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9" name="Picture 8" descr="Eff.png"/>
          <p:cNvPicPr>
            <a:picLocks noChangeAspect="1"/>
          </p:cNvPicPr>
          <p:nvPr/>
        </p:nvPicPr>
        <p:blipFill>
          <a:blip r:embed="rId3"/>
          <a:srcRect l="1572" b="5664"/>
          <a:stretch>
            <a:fillRect/>
          </a:stretch>
        </p:blipFill>
        <p:spPr>
          <a:xfrm>
            <a:off x="520700" y="3429000"/>
            <a:ext cx="3975100" cy="2738338"/>
          </a:xfrm>
          <a:prstGeom prst="rect">
            <a:avLst/>
          </a:prstGeom>
        </p:spPr>
      </p:pic>
      <p:pic>
        <p:nvPicPr>
          <p:cNvPr id="13" name="Picture 12" descr="Lc_over_D0.png"/>
          <p:cNvPicPr>
            <a:picLocks noChangeAspect="1"/>
          </p:cNvPicPr>
          <p:nvPr/>
        </p:nvPicPr>
        <p:blipFill>
          <a:blip r:embed="rId4"/>
          <a:srcRect l="1818"/>
          <a:stretch>
            <a:fillRect/>
          </a:stretch>
        </p:blipFill>
        <p:spPr>
          <a:xfrm>
            <a:off x="4495800" y="3200400"/>
            <a:ext cx="4114800" cy="29773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228600" y="838199"/>
            <a:ext cx="8597900" cy="5397501"/>
          </a:xfrm>
          <a:prstGeom prst="roundRect">
            <a:avLst>
              <a:gd name="adj" fmla="val 3516"/>
            </a:avLst>
          </a:prstGeom>
          <a:noFill/>
          <a:ln w="38100" cap="flat" cmpd="dbl" algn="ctr">
            <a:solidFill>
              <a:srgbClr val="8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4876800" y="1524000"/>
            <a:ext cx="3784600" cy="1905000"/>
          </a:xfrm>
          <a:prstGeom prst="roundRect">
            <a:avLst>
              <a:gd name="adj" fmla="val 9135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6075" y="1447800"/>
            <a:ext cx="4454525" cy="4648200"/>
          </a:xfrm>
          <a:prstGeom prst="rect">
            <a:avLst/>
          </a:prstGeom>
          <a:noFill/>
        </p:spPr>
      </p:pic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43000" y="0"/>
            <a:ext cx="7772400" cy="533400"/>
          </a:xfrm>
        </p:spPr>
        <p:txBody>
          <a:bodyPr/>
          <a:lstStyle/>
          <a:p>
            <a:r>
              <a:rPr lang="en-US" altLang="zh-CN" sz="3200" i="1" dirty="0">
                <a:solidFill>
                  <a:srgbClr val="0000FF"/>
                </a:solidFill>
                <a:latin typeface="Comic Sans MS"/>
                <a:cs typeface="Comic Sans MS"/>
              </a:rPr>
              <a:t>D</a:t>
            </a:r>
            <a:r>
              <a:rPr lang="en-US" altLang="zh-CN" sz="3200" i="1" baseline="-25000" dirty="0">
                <a:solidFill>
                  <a:srgbClr val="0000FF"/>
                </a:solidFill>
                <a:latin typeface="Comic Sans MS"/>
                <a:cs typeface="Comic Sans MS"/>
              </a:rPr>
              <a:t>s</a:t>
            </a:r>
            <a:r>
              <a:rPr lang="en-US" altLang="zh-CN" sz="3200" dirty="0" smtClean="0">
                <a:solidFill>
                  <a:srgbClr val="0000FF"/>
                </a:solidFill>
                <a:latin typeface="Comic Sans MS"/>
                <a:cs typeface="Comic Sans MS"/>
              </a:rPr>
              <a:t> Reconstruction</a:t>
            </a:r>
            <a:endParaRPr lang="en-US" altLang="zh-CN" sz="3200" dirty="0">
              <a:solidFill>
                <a:srgbClr val="0000FF"/>
              </a:solidFill>
              <a:latin typeface="Comic Sans MS"/>
              <a:ea typeface="Arial" pitchFamily="34" charset="0"/>
              <a:cs typeface="Comic Sans MS"/>
            </a:endParaRP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auto">
          <a:xfrm flipH="1">
            <a:off x="4953000" y="1675303"/>
            <a:ext cx="3581400" cy="4420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lnSpc>
                <a:spcPct val="110000"/>
              </a:lnSpc>
              <a:buFontTx/>
              <a:buChar char="•"/>
            </a:pPr>
            <a:r>
              <a:rPr lang="en-US" altLang="zh-CN" sz="2200" dirty="0">
                <a:solidFill>
                  <a:schemeClr val="tx2"/>
                </a:solidFill>
                <a:latin typeface="Times New Roman" pitchFamily="34" charset="0"/>
                <a:ea typeface="Times New Roman" pitchFamily="34" charset="0"/>
                <a:cs typeface="Times New Roman" pitchFamily="34" charset="0"/>
              </a:rPr>
              <a:t> </a:t>
            </a:r>
            <a:r>
              <a:rPr lang="en-US" altLang="zh-CN" sz="2200" i="1" dirty="0">
                <a:latin typeface="Times New Roman" pitchFamily="34" charset="0"/>
                <a:ea typeface="Times New Roman" pitchFamily="34" charset="0"/>
                <a:cs typeface="Times New Roman" pitchFamily="34" charset="0"/>
              </a:rPr>
              <a:t>D</a:t>
            </a:r>
            <a:r>
              <a:rPr lang="en-US" altLang="zh-CN" sz="2200" i="1" baseline="-25000" dirty="0">
                <a:latin typeface="Times New Roman" pitchFamily="34" charset="0"/>
                <a:ea typeface="Times New Roman" pitchFamily="34" charset="0"/>
                <a:cs typeface="Times New Roman" pitchFamily="34" charset="0"/>
              </a:rPr>
              <a:t>s</a:t>
            </a:r>
            <a:r>
              <a:rPr lang="en-US" altLang="zh-CN" sz="2200" i="1" dirty="0">
                <a:latin typeface="Times New Roman" pitchFamily="34" charset="0"/>
                <a:ea typeface="Times New Roman" pitchFamily="34" charset="0"/>
                <a:cs typeface="Times New Roman" pitchFamily="34" charset="0"/>
              </a:rPr>
              <a:t>→ K</a:t>
            </a:r>
            <a:r>
              <a:rPr lang="en-US" altLang="zh-CN" sz="2200" i="1" baseline="30000" dirty="0">
                <a:latin typeface="Times New Roman" pitchFamily="34" charset="0"/>
                <a:ea typeface="Times New Roman" pitchFamily="34" charset="0"/>
                <a:cs typeface="Times New Roman" pitchFamily="34" charset="0"/>
              </a:rPr>
              <a:t>+</a:t>
            </a:r>
            <a:r>
              <a:rPr lang="en-US" altLang="zh-CN" sz="2200" i="1" dirty="0">
                <a:latin typeface="Times New Roman" pitchFamily="34" charset="0"/>
                <a:ea typeface="Times New Roman" pitchFamily="34" charset="0"/>
                <a:cs typeface="Times New Roman" pitchFamily="34" charset="0"/>
              </a:rPr>
              <a:t>K</a:t>
            </a:r>
            <a:r>
              <a:rPr lang="en-US" altLang="zh-CN" sz="2200" i="1" baseline="30000" dirty="0">
                <a:latin typeface="Times New Roman" pitchFamily="34" charset="0"/>
                <a:ea typeface="Times New Roman" pitchFamily="34" charset="0"/>
                <a:cs typeface="Times New Roman" pitchFamily="34" charset="0"/>
              </a:rPr>
              <a:t>-</a:t>
            </a:r>
            <a:r>
              <a:rPr lang="el-GR" altLang="zh-CN" sz="2200" i="1" dirty="0">
                <a:latin typeface="Times New Roman" pitchFamily="34" charset="0"/>
                <a:ea typeface="Times New Roman" pitchFamily="34" charset="0"/>
                <a:cs typeface="Times New Roman" pitchFamily="34" charset="0"/>
              </a:rPr>
              <a:t>π</a:t>
            </a:r>
            <a:r>
              <a:rPr lang="en-US" altLang="zh-CN" sz="2200" i="1" dirty="0">
                <a:latin typeface="Times New Roman" pitchFamily="34" charset="0"/>
                <a:ea typeface="Times New Roman" pitchFamily="34" charset="0"/>
                <a:cs typeface="Times New Roman" pitchFamily="34" charset="0"/>
              </a:rPr>
              <a:t>  </a:t>
            </a:r>
            <a:r>
              <a:rPr lang="en-US" altLang="zh-CN" sz="2200" dirty="0">
                <a:latin typeface="Times New Roman" pitchFamily="34" charset="0"/>
                <a:ea typeface="Times New Roman" pitchFamily="34" charset="0"/>
                <a:cs typeface="Times New Roman" pitchFamily="34" charset="0"/>
              </a:rPr>
              <a:t>(BR 5.5%)</a:t>
            </a:r>
          </a:p>
          <a:p>
            <a:pPr>
              <a:lnSpc>
                <a:spcPct val="110000"/>
              </a:lnSpc>
              <a:buFontTx/>
              <a:buChar char="•"/>
            </a:pPr>
            <a:r>
              <a:rPr lang="en-US" altLang="zh-CN" sz="2200" i="1" dirty="0">
                <a:latin typeface="Times New Roman" pitchFamily="34" charset="0"/>
                <a:ea typeface="Times New Roman" pitchFamily="34" charset="0"/>
                <a:cs typeface="Times New Roman" pitchFamily="34" charset="0"/>
              </a:rPr>
              <a:t> D</a:t>
            </a:r>
            <a:r>
              <a:rPr lang="en-US" altLang="zh-CN" sz="2200" i="1" baseline="-25000" dirty="0">
                <a:latin typeface="Times New Roman" pitchFamily="34" charset="0"/>
                <a:ea typeface="Times New Roman" pitchFamily="34" charset="0"/>
                <a:cs typeface="Times New Roman" pitchFamily="34" charset="0"/>
              </a:rPr>
              <a:t>s</a:t>
            </a:r>
            <a:r>
              <a:rPr lang="en-US" altLang="zh-CN" sz="2200" i="1" dirty="0">
                <a:latin typeface="Times New Roman" pitchFamily="34" charset="0"/>
                <a:ea typeface="Times New Roman" pitchFamily="34" charset="0"/>
                <a:cs typeface="Times New Roman" pitchFamily="34" charset="0"/>
              </a:rPr>
              <a:t>→</a:t>
            </a:r>
            <a:r>
              <a:rPr lang="el-GR" altLang="zh-CN" sz="2200" i="1" dirty="0">
                <a:latin typeface="Times New Roman" pitchFamily="34" charset="0"/>
                <a:ea typeface="Times New Roman" pitchFamily="34" charset="0"/>
                <a:cs typeface="Times New Roman" pitchFamily="34" charset="0"/>
              </a:rPr>
              <a:t>φπ</a:t>
            </a:r>
            <a:r>
              <a:rPr lang="en-US" altLang="zh-CN" sz="2200" i="1" dirty="0">
                <a:latin typeface="Times New Roman" pitchFamily="34" charset="0"/>
                <a:ea typeface="Times New Roman" pitchFamily="34" charset="0"/>
                <a:cs typeface="Times New Roman" pitchFamily="34" charset="0"/>
              </a:rPr>
              <a:t>→ K</a:t>
            </a:r>
            <a:r>
              <a:rPr lang="en-US" altLang="zh-CN" sz="2200" i="1" baseline="30000" dirty="0">
                <a:latin typeface="Times New Roman" pitchFamily="34" charset="0"/>
                <a:ea typeface="Times New Roman" pitchFamily="34" charset="0"/>
                <a:cs typeface="Times New Roman" pitchFamily="34" charset="0"/>
              </a:rPr>
              <a:t>+</a:t>
            </a:r>
            <a:r>
              <a:rPr lang="en-US" altLang="zh-CN" sz="2200" i="1" dirty="0">
                <a:latin typeface="Times New Roman" pitchFamily="34" charset="0"/>
                <a:ea typeface="Times New Roman" pitchFamily="34" charset="0"/>
                <a:cs typeface="Times New Roman" pitchFamily="34" charset="0"/>
              </a:rPr>
              <a:t>K</a:t>
            </a:r>
            <a:r>
              <a:rPr lang="en-US" altLang="zh-CN" sz="2200" i="1" baseline="30000" dirty="0">
                <a:latin typeface="Times New Roman" pitchFamily="34" charset="0"/>
                <a:ea typeface="Times New Roman" pitchFamily="34" charset="0"/>
                <a:cs typeface="Times New Roman" pitchFamily="34" charset="0"/>
              </a:rPr>
              <a:t>-</a:t>
            </a:r>
            <a:r>
              <a:rPr lang="el-GR" altLang="zh-CN" sz="2200" i="1" dirty="0">
                <a:latin typeface="Times New Roman" pitchFamily="34" charset="0"/>
                <a:ea typeface="Times New Roman" pitchFamily="34" charset="0"/>
                <a:cs typeface="Times New Roman" pitchFamily="34" charset="0"/>
              </a:rPr>
              <a:t>π</a:t>
            </a:r>
            <a:r>
              <a:rPr lang="en-US" altLang="zh-CN" sz="2200" i="1" dirty="0">
                <a:latin typeface="Times New Roman" pitchFamily="34" charset="0"/>
                <a:ea typeface="Times New Roman" pitchFamily="34" charset="0"/>
                <a:cs typeface="Times New Roman" pitchFamily="34" charset="0"/>
              </a:rPr>
              <a:t> </a:t>
            </a:r>
            <a:r>
              <a:rPr lang="en-US" altLang="zh-CN" sz="2200" dirty="0">
                <a:latin typeface="Times New Roman" pitchFamily="34" charset="0"/>
                <a:ea typeface="Times New Roman" pitchFamily="34" charset="0"/>
                <a:cs typeface="Times New Roman" pitchFamily="34" charset="0"/>
              </a:rPr>
              <a:t>(BR 2.2%)</a:t>
            </a:r>
            <a:endParaRPr lang="el-GR" altLang="zh-CN" sz="2200" dirty="0">
              <a:latin typeface="Times New Roman" pitchFamily="34" charset="0"/>
              <a:ea typeface="Times New Roman" pitchFamily="34" charset="0"/>
              <a:cs typeface="Times New Roman" pitchFamily="34" charset="0"/>
            </a:endParaRPr>
          </a:p>
          <a:p>
            <a:pPr>
              <a:lnSpc>
                <a:spcPct val="110000"/>
              </a:lnSpc>
              <a:buFontTx/>
              <a:buChar char="•"/>
            </a:pPr>
            <a:r>
              <a:rPr lang="en-US" altLang="zh-CN" sz="2200" dirty="0">
                <a:latin typeface="Times New Roman" pitchFamily="34" charset="0"/>
                <a:ea typeface="Times New Roman" pitchFamily="34" charset="0"/>
                <a:cs typeface="Times New Roman" pitchFamily="34" charset="0"/>
              </a:rPr>
              <a:t> mass = 1968.49 ± 0.34 MeV</a:t>
            </a:r>
            <a:r>
              <a:rPr lang="en-US" altLang="zh-CN" sz="2200" dirty="0"/>
              <a:t> </a:t>
            </a:r>
            <a:endParaRPr lang="en-US" altLang="zh-CN" sz="2200" dirty="0">
              <a:latin typeface="Times New Roman" pitchFamily="34" charset="0"/>
              <a:ea typeface="Times New Roman" pitchFamily="34" charset="0"/>
              <a:cs typeface="Times New Roman" pitchFamily="34" charset="0"/>
            </a:endParaRPr>
          </a:p>
          <a:p>
            <a:pPr>
              <a:lnSpc>
                <a:spcPct val="110000"/>
              </a:lnSpc>
              <a:buFontTx/>
              <a:buChar char="•"/>
            </a:pPr>
            <a:r>
              <a:rPr lang="en-US" altLang="zh-CN" sz="2200" dirty="0">
                <a:latin typeface="Times New Roman" pitchFamily="34" charset="0"/>
                <a:ea typeface="Times New Roman" pitchFamily="34" charset="0"/>
                <a:cs typeface="Times New Roman" pitchFamily="34" charset="0"/>
              </a:rPr>
              <a:t> </a:t>
            </a:r>
            <a:r>
              <a:rPr lang="en-US" altLang="zh-CN" sz="2200" b="1" dirty="0">
                <a:latin typeface="Times New Roman" pitchFamily="34" charset="0"/>
                <a:ea typeface="Times New Roman" pitchFamily="34" charset="0"/>
                <a:cs typeface="Times New Roman" pitchFamily="34" charset="0"/>
              </a:rPr>
              <a:t>decay length</a:t>
            </a:r>
            <a:r>
              <a:rPr lang="en-US" altLang="zh-CN" sz="2200" dirty="0">
                <a:latin typeface="Times New Roman" pitchFamily="34" charset="0"/>
                <a:ea typeface="Times New Roman" pitchFamily="34" charset="0"/>
                <a:cs typeface="Times New Roman" pitchFamily="34" charset="0"/>
              </a:rPr>
              <a:t> ~ 150</a:t>
            </a:r>
            <a:r>
              <a:rPr lang="en-US" altLang="zh-CN" sz="2200" dirty="0" smtClean="0">
                <a:latin typeface="Times New Roman" pitchFamily="34" charset="0"/>
                <a:ea typeface="Times New Roman" pitchFamily="34" charset="0"/>
                <a:cs typeface="Times New Roman" pitchFamily="34" charset="0"/>
              </a:rPr>
              <a:t> </a:t>
            </a:r>
            <a:r>
              <a:rPr lang="en-US" altLang="zh-CN" sz="2200" i="1" dirty="0" err="1" smtClean="0">
                <a:latin typeface="Times New Roman" pitchFamily="34" charset="0"/>
                <a:ea typeface="Times New Roman" pitchFamily="34" charset="0"/>
                <a:cs typeface="Times New Roman" pitchFamily="34" charset="0"/>
              </a:rPr>
              <a:t>μm</a:t>
            </a:r>
            <a:endParaRPr lang="en-US" altLang="zh-CN" sz="2200" i="1" dirty="0">
              <a:latin typeface="Times New Roman" pitchFamily="34" charset="0"/>
              <a:ea typeface="Times New Roman" pitchFamily="34" charset="0"/>
              <a:cs typeface="Times New Roman" pitchFamily="34" charset="0"/>
            </a:endParaRPr>
          </a:p>
          <a:p>
            <a:pPr>
              <a:lnSpc>
                <a:spcPct val="110000"/>
              </a:lnSpc>
            </a:pPr>
            <a:r>
              <a:rPr lang="en-US" altLang="zh-CN" sz="2400" dirty="0">
                <a:solidFill>
                  <a:schemeClr val="tx2"/>
                </a:solidFill>
                <a:latin typeface="Times New Roman" pitchFamily="34" charset="0"/>
                <a:ea typeface="Times New Roman" pitchFamily="34" charset="0"/>
                <a:cs typeface="Times New Roman" pitchFamily="34" charset="0"/>
              </a:rPr>
              <a:t> </a:t>
            </a:r>
          </a:p>
          <a:p>
            <a:pPr>
              <a:lnSpc>
                <a:spcPct val="110000"/>
              </a:lnSpc>
              <a:buFontTx/>
              <a:buChar char="•"/>
            </a:pPr>
            <a:r>
              <a:rPr lang="en-US" altLang="zh-CN" sz="2400" dirty="0">
                <a:solidFill>
                  <a:srgbClr val="000000"/>
                </a:solidFill>
                <a:latin typeface="Times New Roman" pitchFamily="34" charset="0"/>
                <a:ea typeface="Times New Roman" pitchFamily="34" charset="0"/>
                <a:cs typeface="Times New Roman" pitchFamily="34" charset="0"/>
              </a:rPr>
              <a:t> </a:t>
            </a:r>
            <a:r>
              <a:rPr lang="en-US" altLang="zh-CN" sz="2000" b="1" dirty="0">
                <a:solidFill>
                  <a:srgbClr val="FF0000"/>
                </a:solidFill>
                <a:latin typeface="Arial"/>
                <a:ea typeface="Times New Roman" pitchFamily="34" charset="0"/>
                <a:cs typeface="Arial"/>
              </a:rPr>
              <a:t>Work in progress …</a:t>
            </a:r>
          </a:p>
          <a:p>
            <a:pPr>
              <a:lnSpc>
                <a:spcPct val="110000"/>
              </a:lnSpc>
              <a:buFontTx/>
              <a:buChar char="•"/>
            </a:pPr>
            <a:r>
              <a:rPr lang="en-US" altLang="zh-CN" sz="2000" dirty="0" smtClean="0">
                <a:solidFill>
                  <a:srgbClr val="000000"/>
                </a:solidFill>
                <a:latin typeface="Arial"/>
                <a:ea typeface="Times New Roman" pitchFamily="34" charset="0"/>
                <a:cs typeface="Arial"/>
              </a:rPr>
              <a:t> 200 GeV central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Times New Roman" pitchFamily="34" charset="0"/>
                <a:cs typeface="Arial"/>
              </a:rPr>
              <a:t>Au+</a:t>
            </a:r>
            <a:r>
              <a:rPr lang="en-US" altLang="zh-CN" sz="2000" dirty="0" smtClean="0">
                <a:solidFill>
                  <a:srgbClr val="000000"/>
                </a:solidFill>
                <a:latin typeface="Arial"/>
                <a:ea typeface="Times New Roman" pitchFamily="34" charset="0"/>
                <a:cs typeface="Arial"/>
              </a:rPr>
              <a:t>Au</a:t>
            </a:r>
          </a:p>
          <a:p>
            <a:pPr>
              <a:lnSpc>
                <a:spcPct val="110000"/>
              </a:lnSpc>
              <a:buFontTx/>
              <a:buChar char="•"/>
            </a:pPr>
            <a:r>
              <a:rPr lang="en-US" altLang="zh-CN" sz="2000" dirty="0">
                <a:solidFill>
                  <a:srgbClr val="000000"/>
                </a:solidFill>
                <a:latin typeface="Arial"/>
                <a:ea typeface="Times New Roman" pitchFamily="34" charset="0"/>
                <a:cs typeface="Arial"/>
              </a:rPr>
              <a:t> Ideal </a:t>
            </a:r>
            <a:r>
              <a:rPr lang="en-US" altLang="zh-CN" sz="2000" dirty="0" smtClean="0">
                <a:solidFill>
                  <a:srgbClr val="000000"/>
                </a:solidFill>
                <a:latin typeface="Arial"/>
                <a:ea typeface="Times New Roman" pitchFamily="34" charset="0"/>
                <a:cs typeface="Arial"/>
              </a:rPr>
              <a:t>PID </a:t>
            </a:r>
          </a:p>
          <a:p>
            <a:pPr>
              <a:lnSpc>
                <a:spcPct val="110000"/>
              </a:lnSpc>
              <a:buFontTx/>
              <a:buChar char="•"/>
            </a:pPr>
            <a:r>
              <a:rPr lang="en-US" altLang="zh-CN" sz="2000" dirty="0" smtClean="0">
                <a:solidFill>
                  <a:srgbClr val="000000"/>
                </a:solidFill>
                <a:latin typeface="Arial"/>
                <a:ea typeface="Times New Roman" pitchFamily="34" charset="0"/>
                <a:cs typeface="Arial"/>
              </a:rPr>
              <a:t> Power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Times New Roman" pitchFamily="34" charset="0"/>
                <a:cs typeface="Arial"/>
              </a:rPr>
              <a:t>-law spectrum </a:t>
            </a:r>
            <a:r>
              <a:rPr lang="en-US" altLang="zh-CN" sz="2000" dirty="0" smtClean="0">
                <a:solidFill>
                  <a:srgbClr val="000000"/>
                </a:solidFill>
                <a:latin typeface="Arial"/>
                <a:ea typeface="Times New Roman" pitchFamily="34" charset="0"/>
                <a:cs typeface="Arial"/>
              </a:rPr>
              <a:t>with:</a:t>
            </a:r>
          </a:p>
          <a:p>
            <a:pPr>
              <a:lnSpc>
                <a:spcPct val="110000"/>
              </a:lnSpc>
            </a:pPr>
            <a:r>
              <a:rPr lang="en-US" altLang="zh-CN" sz="2000" dirty="0" smtClean="0">
                <a:solidFill>
                  <a:srgbClr val="000000"/>
                </a:solidFill>
                <a:latin typeface="Arial"/>
                <a:ea typeface="Times New Roman" pitchFamily="34" charset="0"/>
                <a:cs typeface="Arial"/>
              </a:rPr>
              <a:t>   </a:t>
            </a:r>
            <a:r>
              <a:rPr lang="en-US" altLang="zh-CN" sz="2000" i="1" dirty="0" err="1">
                <a:solidFill>
                  <a:srgbClr val="000000"/>
                </a:solidFill>
                <a:latin typeface="Arial"/>
                <a:ea typeface="Times New Roman" pitchFamily="34" charset="0"/>
                <a:cs typeface="Arial"/>
              </a:rPr>
              <a:t>n</a:t>
            </a:r>
            <a:r>
              <a:rPr lang="en-US" altLang="zh-CN" sz="2000" i="1" dirty="0">
                <a:solidFill>
                  <a:srgbClr val="000000"/>
                </a:solidFill>
                <a:latin typeface="Arial"/>
                <a:ea typeface="Times New Roman" pitchFamily="34" charset="0"/>
                <a:cs typeface="Arial"/>
              </a:rPr>
              <a:t> = 11, &lt;p</a:t>
            </a:r>
            <a:r>
              <a:rPr lang="en-US" altLang="zh-CN" sz="2000" i="1" baseline="-25000" dirty="0">
                <a:solidFill>
                  <a:srgbClr val="000000"/>
                </a:solidFill>
                <a:latin typeface="Arial"/>
                <a:ea typeface="Times New Roman" pitchFamily="34" charset="0"/>
                <a:cs typeface="Arial"/>
              </a:rPr>
              <a:t>T</a:t>
            </a:r>
            <a:r>
              <a:rPr lang="en-US" altLang="zh-CN" sz="2000" i="1" dirty="0">
                <a:solidFill>
                  <a:srgbClr val="000000"/>
                </a:solidFill>
                <a:latin typeface="Arial"/>
                <a:ea typeface="Times New Roman" pitchFamily="34" charset="0"/>
                <a:cs typeface="Arial"/>
              </a:rPr>
              <a:t>&gt; = 1 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ea typeface="Times New Roman" pitchFamily="34" charset="0"/>
                <a:cs typeface="Arial"/>
              </a:rPr>
              <a:t>GeV/</a:t>
            </a:r>
            <a:r>
              <a:rPr lang="en-US" altLang="zh-CN" sz="2000" i="1" dirty="0" smtClean="0">
                <a:solidFill>
                  <a:srgbClr val="000000"/>
                </a:solidFill>
                <a:latin typeface="Arial"/>
                <a:ea typeface="Times New Roman" pitchFamily="34" charset="0"/>
                <a:cs typeface="Arial"/>
              </a:rPr>
              <a:t>c</a:t>
            </a:r>
          </a:p>
          <a:p>
            <a:pPr>
              <a:lnSpc>
                <a:spcPct val="110000"/>
              </a:lnSpc>
            </a:pPr>
            <a:endParaRPr lang="en-US" altLang="zh-CN" sz="2000" i="1" dirty="0" smtClean="0">
              <a:solidFill>
                <a:srgbClr val="000000"/>
              </a:solidFill>
              <a:latin typeface="Arial"/>
              <a:ea typeface="Times New Roman" pitchFamily="34" charset="0"/>
              <a:cs typeface="Arial"/>
            </a:endParaRPr>
          </a:p>
          <a:p>
            <a:pPr>
              <a:lnSpc>
                <a:spcPct val="110000"/>
              </a:lnSpc>
            </a:pPr>
            <a:r>
              <a:rPr lang="en-US" altLang="zh-CN" sz="2000" b="1" i="1" dirty="0" smtClean="0">
                <a:solidFill>
                  <a:srgbClr val="800000"/>
                </a:solidFill>
                <a:latin typeface="Arial"/>
                <a:ea typeface="Times New Roman" pitchFamily="34" charset="0"/>
                <a:cs typeface="Arial"/>
              </a:rPr>
              <a:t>  0.5B events will work!</a:t>
            </a:r>
            <a:endParaRPr lang="en-US" altLang="zh-CN" sz="2000" b="1" i="1" dirty="0">
              <a:solidFill>
                <a:srgbClr val="800000"/>
              </a:solidFill>
              <a:latin typeface="Arial"/>
              <a:ea typeface="Times New Roman" pitchFamily="34" charset="0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05000" y="990600"/>
            <a:ext cx="53415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 smtClean="0">
                <a:solidFill>
                  <a:srgbClr val="000000"/>
                </a:solidFill>
                <a:ea typeface="Times New Roman" pitchFamily="34" charset="0"/>
                <a:cs typeface="Arial"/>
              </a:rPr>
              <a:t>200 GeV Central Au+Au Collisions at RHIC</a:t>
            </a:r>
            <a:endParaRPr 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0"/>
            <a:ext cx="7772400" cy="533400"/>
          </a:xfrm>
        </p:spPr>
        <p:txBody>
          <a:bodyPr/>
          <a:lstStyle/>
          <a:p>
            <a:r>
              <a:rPr lang="en-US" sz="3200" dirty="0">
                <a:solidFill>
                  <a:srgbClr val="0000FF"/>
                </a:solidFill>
                <a:latin typeface="Comic Sans MS"/>
                <a:cs typeface="Comic Sans MS"/>
              </a:rPr>
              <a:t>Strategies for Bottom Measurement</a:t>
            </a:r>
          </a:p>
        </p:txBody>
      </p:sp>
      <p:sp>
        <p:nvSpPr>
          <p:cNvPr id="119812" name="AutoShape 4" descr="Light downward diagonal"/>
          <p:cNvSpPr>
            <a:spLocks noChangeArrowheads="1"/>
          </p:cNvSpPr>
          <p:nvPr/>
        </p:nvSpPr>
        <p:spPr bwMode="auto">
          <a:xfrm>
            <a:off x="4800600" y="914400"/>
            <a:ext cx="3048000" cy="914400"/>
          </a:xfrm>
          <a:prstGeom prst="roundRect">
            <a:avLst>
              <a:gd name="adj" fmla="val 16667"/>
            </a:avLst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457200" indent="-457200" algn="ctr">
              <a:buFont typeface="Arial" pitchFamily="-107" charset="0"/>
              <a:buNone/>
            </a:pPr>
            <a:r>
              <a:rPr lang="en-US" sz="1800"/>
              <a:t>(1.a) Displaced vertex </a:t>
            </a:r>
          </a:p>
          <a:p>
            <a:pPr marL="457200" indent="-457200" algn="ctr">
              <a:buFont typeface="Arial" pitchFamily="-107" charset="0"/>
              <a:buNone/>
            </a:pPr>
            <a:r>
              <a:rPr lang="en-US" sz="1800"/>
              <a:t>electrons (TOF+HFT)</a:t>
            </a:r>
            <a:endParaRPr lang="en-US"/>
          </a:p>
        </p:txBody>
      </p:sp>
      <p:sp>
        <p:nvSpPr>
          <p:cNvPr id="119813" name="AutoShape 5" descr="Light upward diagonal"/>
          <p:cNvSpPr>
            <a:spLocks noChangeArrowheads="1"/>
          </p:cNvSpPr>
          <p:nvPr/>
        </p:nvSpPr>
        <p:spPr bwMode="auto">
          <a:xfrm>
            <a:off x="1219200" y="914400"/>
            <a:ext cx="3048000" cy="914400"/>
          </a:xfrm>
          <a:prstGeom prst="roundRect">
            <a:avLst>
              <a:gd name="adj" fmla="val 16667"/>
            </a:avLst>
          </a:prstGeom>
          <a:pattFill prst="ltUpDiag">
            <a:fgClr>
              <a:srgbClr val="E3DF1C"/>
            </a:fgClr>
            <a:bgClr>
              <a:srgbClr val="FFFFFF"/>
            </a:bgClr>
          </a:pattFill>
          <a:ln w="57150" cmpd="thinThick">
            <a:solidFill>
              <a:srgbClr val="791118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 dirty="0"/>
              <a:t>(1) All Charm states</a:t>
            </a:r>
          </a:p>
          <a:p>
            <a:pPr algn="ctr"/>
            <a:r>
              <a:rPr lang="en-US" sz="1400" dirty="0"/>
              <a:t>( </a:t>
            </a:r>
            <a:r>
              <a:rPr lang="en-US" sz="1400" b="1" dirty="0"/>
              <a:t>D</a:t>
            </a:r>
            <a:r>
              <a:rPr lang="en-US" sz="1400" b="1" baseline="30000" dirty="0"/>
              <a:t>0,</a:t>
            </a:r>
            <a:r>
              <a:rPr lang="en-US" sz="1400" b="1" baseline="30000" dirty="0" smtClean="0"/>
              <a:t>±</a:t>
            </a:r>
            <a:r>
              <a:rPr lang="en-US" sz="1400" b="1" dirty="0" smtClean="0"/>
              <a:t>, </a:t>
            </a:r>
            <a:r>
              <a:rPr lang="en-US" sz="1400" b="1" dirty="0"/>
              <a:t>D</a:t>
            </a:r>
            <a:r>
              <a:rPr lang="en-US" sz="1400" b="1" baseline="-25000" dirty="0"/>
              <a:t>s</a:t>
            </a:r>
            <a:r>
              <a:rPr lang="en-US" sz="1400" b="1" dirty="0"/>
              <a:t>, </a:t>
            </a:r>
            <a:r>
              <a:rPr lang="en-US" sz="1400" b="1" dirty="0">
                <a:sym typeface="Symbol" pitchFamily="-107" charset="2"/>
              </a:rPr>
              <a:t></a:t>
            </a:r>
            <a:r>
              <a:rPr lang="en-US" sz="1400" b="1" baseline="-25000" dirty="0">
                <a:sym typeface="Symbol" pitchFamily="-107" charset="2"/>
              </a:rPr>
              <a:t>C</a:t>
            </a:r>
            <a:r>
              <a:rPr lang="en-US" sz="1400" baseline="-25000" dirty="0">
                <a:sym typeface="Symbol" pitchFamily="-107" charset="2"/>
              </a:rPr>
              <a:t> </a:t>
            </a:r>
            <a:r>
              <a:rPr lang="en-US" sz="1400" dirty="0">
                <a:sym typeface="Symbol" pitchFamily="-107" charset="2"/>
              </a:rPr>
              <a:t>)</a:t>
            </a:r>
            <a:endParaRPr lang="en-US" dirty="0"/>
          </a:p>
        </p:txBody>
      </p:sp>
      <p:sp>
        <p:nvSpPr>
          <p:cNvPr id="119814" name="AutoShape 6" descr="Light downward diagonal"/>
          <p:cNvSpPr>
            <a:spLocks noChangeArrowheads="1"/>
          </p:cNvSpPr>
          <p:nvPr/>
        </p:nvSpPr>
        <p:spPr bwMode="auto">
          <a:xfrm>
            <a:off x="1219200" y="2286000"/>
            <a:ext cx="3048000" cy="914400"/>
          </a:xfrm>
          <a:prstGeom prst="roundRect">
            <a:avLst>
              <a:gd name="adj" fmla="val 16667"/>
            </a:avLst>
          </a:prstGeom>
          <a:pattFill prst="ltDnDiag">
            <a:fgClr>
              <a:schemeClr val="accent1"/>
            </a:fgClr>
            <a:bgClr>
              <a:schemeClr val="bg1"/>
            </a:bgClr>
          </a:patt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457200" indent="-457200" algn="ctr">
              <a:buFont typeface="Arial" pitchFamily="-107" charset="0"/>
              <a:buNone/>
            </a:pPr>
            <a:r>
              <a:rPr lang="en-US" sz="1800" dirty="0"/>
              <a:t>(2)</a:t>
            </a:r>
            <a:r>
              <a:rPr lang="en-US" sz="1800" dirty="0" smtClean="0"/>
              <a:t> </a:t>
            </a:r>
            <a:r>
              <a:rPr lang="en-US" dirty="0" smtClean="0"/>
              <a:t>Charm d</a:t>
            </a:r>
            <a:r>
              <a:rPr lang="en-US" sz="1800" dirty="0" smtClean="0"/>
              <a:t>ecay </a:t>
            </a:r>
            <a:r>
              <a:rPr lang="en-US" sz="1800" dirty="0"/>
              <a:t>electrons </a:t>
            </a:r>
          </a:p>
          <a:p>
            <a:pPr marL="457200" indent="-457200" algn="ctr">
              <a:buFont typeface="Arial" pitchFamily="-107" charset="0"/>
              <a:buNone/>
            </a:pPr>
            <a:r>
              <a:rPr lang="en-US" sz="1800" dirty="0"/>
              <a:t>(Charm)</a:t>
            </a:r>
            <a:endParaRPr lang="en-US" dirty="0"/>
          </a:p>
        </p:txBody>
      </p:sp>
      <p:sp>
        <p:nvSpPr>
          <p:cNvPr id="119815" name="AutoShape 7" descr="Light downward diagonal"/>
          <p:cNvSpPr>
            <a:spLocks noChangeArrowheads="1"/>
          </p:cNvSpPr>
          <p:nvPr/>
        </p:nvSpPr>
        <p:spPr bwMode="auto">
          <a:xfrm>
            <a:off x="4800600" y="2286000"/>
            <a:ext cx="3048000" cy="914400"/>
          </a:xfrm>
          <a:prstGeom prst="roundRect">
            <a:avLst>
              <a:gd name="adj" fmla="val 16667"/>
            </a:avLst>
          </a:prstGeom>
          <a:pattFill prst="ltDnDiag">
            <a:fgClr>
              <a:schemeClr val="accent1"/>
            </a:fgClr>
            <a:bgClr>
              <a:schemeClr val="bg1"/>
            </a:bgClr>
          </a:patt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457200" indent="-457200" algn="ctr">
              <a:buFont typeface="Arial" pitchFamily="-107" charset="0"/>
              <a:buNone/>
            </a:pPr>
            <a:r>
              <a:rPr lang="en-US" sz="1800"/>
              <a:t>(1.a) - (2)</a:t>
            </a:r>
          </a:p>
        </p:txBody>
      </p:sp>
      <p:sp>
        <p:nvSpPr>
          <p:cNvPr id="119817" name="AutoShape 9" descr="Light downward diagonal"/>
          <p:cNvSpPr>
            <a:spLocks noChangeArrowheads="1"/>
          </p:cNvSpPr>
          <p:nvPr/>
        </p:nvSpPr>
        <p:spPr bwMode="auto">
          <a:xfrm>
            <a:off x="4800600" y="3581400"/>
            <a:ext cx="3048000" cy="914400"/>
          </a:xfrm>
          <a:prstGeom prst="roundRect">
            <a:avLst>
              <a:gd name="adj" fmla="val 16667"/>
            </a:avLst>
          </a:pr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457200" indent="-457200" algn="ctr">
              <a:buFont typeface="Arial" pitchFamily="-107" charset="0"/>
              <a:buNone/>
            </a:pPr>
            <a:r>
              <a:rPr lang="en-US" sz="1800" dirty="0" smtClean="0"/>
              <a:t> </a:t>
            </a:r>
            <a:r>
              <a:rPr lang="en-US" dirty="0" smtClean="0"/>
              <a:t>Bottom </a:t>
            </a:r>
            <a:r>
              <a:rPr lang="en-US" sz="1800" dirty="0" smtClean="0"/>
              <a:t>decay </a:t>
            </a:r>
            <a:r>
              <a:rPr lang="en-US" sz="1800" dirty="0"/>
              <a:t>electrons</a:t>
            </a:r>
            <a:endParaRPr lang="en-US" dirty="0"/>
          </a:p>
        </p:txBody>
      </p:sp>
      <p:sp>
        <p:nvSpPr>
          <p:cNvPr id="119818" name="Rectangle 10"/>
          <p:cNvSpPr>
            <a:spLocks noChangeArrowheads="1"/>
          </p:cNvSpPr>
          <p:nvPr/>
        </p:nvSpPr>
        <p:spPr bwMode="auto">
          <a:xfrm>
            <a:off x="4273550" y="2362200"/>
            <a:ext cx="4508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sym typeface="Zapf Dingbats" pitchFamily="-107" charset="2"/>
              </a:rPr>
              <a:t></a:t>
            </a:r>
            <a:endParaRPr lang="en-US"/>
          </a:p>
        </p:txBody>
      </p:sp>
      <p:sp>
        <p:nvSpPr>
          <p:cNvPr id="119820" name="AutoShape 12" descr="Light upward diagonal"/>
          <p:cNvSpPr>
            <a:spLocks noChangeArrowheads="1"/>
          </p:cNvSpPr>
          <p:nvPr/>
        </p:nvSpPr>
        <p:spPr bwMode="auto">
          <a:xfrm>
            <a:off x="1219200" y="3581400"/>
            <a:ext cx="3048000" cy="914400"/>
          </a:xfrm>
          <a:prstGeom prst="roundRect">
            <a:avLst>
              <a:gd name="adj" fmla="val 16667"/>
            </a:avLst>
          </a:prstGeom>
          <a:pattFill prst="ltUpDiag">
            <a:fgClr>
              <a:srgbClr val="E3DF1C"/>
            </a:fgClr>
            <a:bgClr>
              <a:srgbClr val="FFFFFF"/>
            </a:bgClr>
          </a:pattFill>
          <a:ln w="57150" cmpd="thinThick">
            <a:solidFill>
              <a:srgbClr val="791118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/>
              <a:t> Some Bottom states </a:t>
            </a:r>
          </a:p>
          <a:p>
            <a:pPr algn="ctr"/>
            <a:r>
              <a:rPr lang="en-US" sz="1800"/>
              <a:t>(Statistics limited at RHIC)</a:t>
            </a:r>
            <a:endParaRPr lang="en-US"/>
          </a:p>
        </p:txBody>
      </p:sp>
      <p:sp>
        <p:nvSpPr>
          <p:cNvPr id="119822" name="AutoShape 14" descr="Light downward diagonal"/>
          <p:cNvSpPr>
            <a:spLocks noChangeArrowheads="1"/>
          </p:cNvSpPr>
          <p:nvPr/>
        </p:nvSpPr>
        <p:spPr bwMode="auto">
          <a:xfrm>
            <a:off x="1676400" y="4953000"/>
            <a:ext cx="5715000" cy="1219200"/>
          </a:xfrm>
          <a:prstGeom prst="roundRect">
            <a:avLst>
              <a:gd name="adj" fmla="val 16667"/>
            </a:avLst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457200" indent="-457200" algn="ctr">
              <a:buFont typeface="Arial" pitchFamily="-107" charset="0"/>
              <a:buNone/>
            </a:pPr>
            <a:r>
              <a:rPr lang="en-US" sz="1800" dirty="0"/>
              <a:t>Measure </a:t>
            </a:r>
            <a:r>
              <a:rPr lang="en-US" sz="1800" b="1" dirty="0"/>
              <a:t>Charm</a:t>
            </a:r>
            <a:r>
              <a:rPr lang="en-US" sz="1800" dirty="0"/>
              <a:t> and </a:t>
            </a:r>
            <a:r>
              <a:rPr lang="en-US" sz="1800" b="1" dirty="0"/>
              <a:t>Bottom</a:t>
            </a:r>
            <a:r>
              <a:rPr lang="en-US" sz="1800" dirty="0"/>
              <a:t> hadron:</a:t>
            </a:r>
            <a:endParaRPr lang="en-US" sz="1200" dirty="0"/>
          </a:p>
          <a:p>
            <a:pPr marL="457200" indent="-457200" algn="ctr">
              <a:buFont typeface="Arial" pitchFamily="-107" charset="0"/>
              <a:buNone/>
            </a:pPr>
            <a:endParaRPr lang="en-US" sz="1200" b="1" dirty="0">
              <a:solidFill>
                <a:srgbClr val="791118"/>
              </a:solidFill>
            </a:endParaRPr>
          </a:p>
          <a:p>
            <a:pPr marL="457200" indent="-457200" algn="ctr">
              <a:buFont typeface="Arial" pitchFamily="-107" charset="0"/>
              <a:buNone/>
            </a:pPr>
            <a:r>
              <a:rPr lang="en-US" sz="2400" b="1" dirty="0">
                <a:solidFill>
                  <a:srgbClr val="791118"/>
                </a:solidFill>
              </a:rPr>
              <a:t>Cross </a:t>
            </a:r>
            <a:r>
              <a:rPr lang="en-US" sz="2400" b="1" dirty="0" smtClean="0">
                <a:solidFill>
                  <a:srgbClr val="791118"/>
                </a:solidFill>
              </a:rPr>
              <a:t>sections,  Spectra and v</a:t>
            </a:r>
            <a:r>
              <a:rPr lang="en-US" sz="2400" b="1" baseline="-25000" dirty="0" smtClean="0">
                <a:solidFill>
                  <a:srgbClr val="791118"/>
                </a:solidFill>
              </a:rPr>
              <a:t>2</a:t>
            </a:r>
            <a:endParaRPr lang="en-US" sz="2400" baseline="-25000" dirty="0"/>
          </a:p>
        </p:txBody>
      </p:sp>
      <p:sp>
        <p:nvSpPr>
          <p:cNvPr id="119823" name="Rectangle 15"/>
          <p:cNvSpPr>
            <a:spLocks noChangeArrowheads="1"/>
          </p:cNvSpPr>
          <p:nvPr/>
        </p:nvSpPr>
        <p:spPr bwMode="auto">
          <a:xfrm rot="5400000">
            <a:off x="6022975" y="3200400"/>
            <a:ext cx="4508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sym typeface="Zapf Dingbats" pitchFamily="-107" charset="2"/>
              </a:rPr>
              <a:t></a:t>
            </a:r>
            <a:endParaRPr lang="en-US"/>
          </a:p>
        </p:txBody>
      </p:sp>
      <p:sp>
        <p:nvSpPr>
          <p:cNvPr id="119824" name="Rectangle 16"/>
          <p:cNvSpPr>
            <a:spLocks noChangeArrowheads="1"/>
          </p:cNvSpPr>
          <p:nvPr/>
        </p:nvSpPr>
        <p:spPr bwMode="auto">
          <a:xfrm rot="5400000">
            <a:off x="2517775" y="1825625"/>
            <a:ext cx="4508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sym typeface="Zapf Dingbats" pitchFamily="-107" charset="2"/>
              </a:rPr>
              <a:t></a:t>
            </a:r>
            <a:endParaRPr lang="en-US"/>
          </a:p>
        </p:txBody>
      </p:sp>
      <p:sp>
        <p:nvSpPr>
          <p:cNvPr id="119825" name="Rectangle 17"/>
          <p:cNvSpPr>
            <a:spLocks noChangeArrowheads="1"/>
          </p:cNvSpPr>
          <p:nvPr/>
        </p:nvSpPr>
        <p:spPr bwMode="auto">
          <a:xfrm rot="5400000">
            <a:off x="6022975" y="1901825"/>
            <a:ext cx="4508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sym typeface="Zapf Dingbats" pitchFamily="-107" charset="2"/>
              </a:rPr>
              <a:t>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11" descr="Snapshot 2009-07-08 23-38-41.tif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85800"/>
            <a:ext cx="41148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7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68263"/>
            <a:ext cx="6477000" cy="549275"/>
          </a:xfrm>
          <a:solidFill>
            <a:srgbClr val="CDE6FF"/>
          </a:solidFill>
        </p:spPr>
        <p:txBody>
          <a:bodyPr/>
          <a:lstStyle/>
          <a:p>
            <a:pPr eaLnBrk="1" hangingPunct="1"/>
            <a:r>
              <a:rPr lang="en-US" sz="2800" b="0" smtClean="0">
                <a:solidFill>
                  <a:schemeClr val="accent2"/>
                </a:solidFill>
              </a:rPr>
              <a:t>B-meson capabilities (in progress)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627688" y="5016500"/>
            <a:ext cx="3440112" cy="698500"/>
          </a:xfrm>
          <a:prstGeom prst="rect">
            <a:avLst/>
          </a:prstGeom>
          <a:solidFill>
            <a:srgbClr val="D2D2F4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lIns="82296" tIns="41148" rIns="82296" bIns="41148">
            <a:prstTxWarp prst="textNoShape">
              <a:avLst/>
            </a:prstTxWarp>
            <a:spAutoFit/>
          </a:bodyPr>
          <a:lstStyle/>
          <a:p>
            <a:pPr marL="411163" indent="-411163"/>
            <a:r>
              <a:rPr lang="en-US" sz="2000">
                <a:latin typeface="Comic Sans MS" charset="0"/>
                <a:ea typeface="Helvetica Neue Light" charset="0"/>
                <a:sym typeface="Helvetica Neue Light" charset="0"/>
              </a:rPr>
              <a:t>B-&gt;e+X approach</a:t>
            </a:r>
          </a:p>
          <a:p>
            <a:pPr marL="411163" indent="-411163"/>
            <a:r>
              <a:rPr lang="en-US" sz="2000">
                <a:latin typeface="Comic Sans MS" charset="0"/>
                <a:ea typeface="Arial" charset="0"/>
                <a:sym typeface="Helvetica Neue Light" charset="0"/>
              </a:rPr>
              <a:t>Rate limited, not resolution</a:t>
            </a:r>
          </a:p>
        </p:txBody>
      </p:sp>
      <p:pic>
        <p:nvPicPr>
          <p:cNvPr id="7" name="图片 6" descr="D:\work\detectors\HFT\CDR\Fig13.gif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886200"/>
            <a:ext cx="428625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图片 4" descr="D:\work\detectors\HFT\CDR\Fig12.gif"/>
          <p:cNvPicPr/>
          <p:nvPr/>
        </p:nvPicPr>
        <p:blipFill>
          <a:blip r:embed="rId5"/>
          <a:srcRect r="3406"/>
          <a:stretch>
            <a:fillRect/>
          </a:stretch>
        </p:blipFill>
        <p:spPr bwMode="auto">
          <a:xfrm>
            <a:off x="4419600" y="914400"/>
            <a:ext cx="4321787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0"/>
            <a:ext cx="7772400" cy="533400"/>
          </a:xfrm>
        </p:spPr>
        <p:txBody>
          <a:bodyPr/>
          <a:lstStyle/>
          <a:p>
            <a:r>
              <a:rPr lang="en-US" sz="3200" dirty="0" smtClean="0">
                <a:solidFill>
                  <a:srgbClr val="0000FF"/>
                </a:solidFill>
                <a:latin typeface="Comic Sans MS"/>
                <a:cs typeface="Comic Sans MS"/>
              </a:rPr>
              <a:t>c- and </a:t>
            </a:r>
            <a:r>
              <a:rPr lang="en-US" sz="3200" dirty="0" err="1" smtClean="0">
                <a:solidFill>
                  <a:srgbClr val="0000FF"/>
                </a:solidFill>
                <a:latin typeface="Comic Sans MS"/>
                <a:cs typeface="Comic Sans MS"/>
              </a:rPr>
              <a:t>b</a:t>
            </a:r>
            <a:r>
              <a:rPr lang="en-US" sz="3200" dirty="0" smtClean="0">
                <a:solidFill>
                  <a:srgbClr val="0000FF"/>
                </a:solidFill>
                <a:latin typeface="Comic Sans MS"/>
                <a:cs typeface="Comic Sans MS"/>
              </a:rPr>
              <a:t>-decay Electrons</a:t>
            </a:r>
            <a:endParaRPr lang="en-US" sz="3200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128004" name="Rectangle 4"/>
          <p:cNvSpPr>
            <a:spLocks noChangeArrowheads="1"/>
          </p:cNvSpPr>
          <p:nvPr/>
        </p:nvSpPr>
        <p:spPr bwMode="auto">
          <a:xfrm>
            <a:off x="533400" y="5325070"/>
            <a:ext cx="8077200" cy="923330"/>
          </a:xfrm>
          <a:prstGeom prst="rect">
            <a:avLst/>
          </a:prstGeom>
          <a:noFill/>
          <a:ln w="9525">
            <a:solidFill>
              <a:srgbClr val="791118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buFontTx/>
              <a:buChar char="-"/>
            </a:pPr>
            <a:r>
              <a:rPr lang="en-US" sz="2200" dirty="0" smtClean="0"/>
              <a:t> DCA cuts </a:t>
            </a:r>
            <a:r>
              <a:rPr lang="en-US" sz="2200" b="1" i="1" dirty="0" err="1" smtClean="0">
                <a:solidFill>
                  <a:srgbClr val="791118"/>
                </a:solidFill>
                <a:sym typeface="Zapf Dingbats" pitchFamily="-107" charset="2"/>
              </a:rPr>
              <a:t></a:t>
            </a:r>
            <a:r>
              <a:rPr lang="en-US" sz="2200" b="1" i="1" dirty="0" smtClean="0">
                <a:solidFill>
                  <a:srgbClr val="791118"/>
                </a:solidFill>
                <a:sym typeface="Zapf Dingbats" pitchFamily="-107" charset="2"/>
              </a:rPr>
              <a:t> </a:t>
            </a:r>
            <a:r>
              <a:rPr lang="en-US" sz="2200" b="1" i="1" dirty="0" err="1" smtClean="0">
                <a:solidFill>
                  <a:srgbClr val="791118"/>
                </a:solidFill>
                <a:sym typeface="Zapf Dingbats" pitchFamily="-107" charset="2"/>
              </a:rPr>
              <a:t>c</a:t>
            </a:r>
            <a:r>
              <a:rPr lang="en-US" sz="2200" b="1" i="1" dirty="0" smtClean="0">
                <a:solidFill>
                  <a:srgbClr val="791118"/>
                </a:solidFill>
                <a:sym typeface="Zapf Dingbats" pitchFamily="-107" charset="2"/>
              </a:rPr>
              <a:t>- and </a:t>
            </a:r>
            <a:r>
              <a:rPr lang="en-US" sz="2200" b="1" i="1" dirty="0" err="1" smtClean="0">
                <a:solidFill>
                  <a:srgbClr val="791118"/>
                </a:solidFill>
                <a:sym typeface="Zapf Dingbats" pitchFamily="-107" charset="2"/>
              </a:rPr>
              <a:t>b</a:t>
            </a:r>
            <a:r>
              <a:rPr lang="en-US" sz="2200" b="1" i="1" dirty="0" smtClean="0">
                <a:solidFill>
                  <a:srgbClr val="791118"/>
                </a:solidFill>
                <a:sym typeface="Zapf Dingbats" pitchFamily="-107" charset="2"/>
              </a:rPr>
              <a:t>-decay electron distributions and R</a:t>
            </a:r>
            <a:r>
              <a:rPr lang="en-US" sz="2200" b="1" i="1" baseline="-25000" dirty="0" smtClean="0">
                <a:solidFill>
                  <a:srgbClr val="791118"/>
                </a:solidFill>
                <a:sym typeface="Zapf Dingbats" pitchFamily="-107" charset="2"/>
              </a:rPr>
              <a:t>CP</a:t>
            </a:r>
            <a:endParaRPr lang="en-US" sz="2200" dirty="0" smtClean="0"/>
          </a:p>
          <a:p>
            <a:endParaRPr lang="en-US" sz="1000" dirty="0" smtClean="0"/>
          </a:p>
          <a:p>
            <a:pPr>
              <a:buFontTx/>
              <a:buChar char="-"/>
            </a:pPr>
            <a:r>
              <a:rPr lang="en-US" sz="2200" dirty="0" smtClean="0"/>
              <a:t> 200 </a:t>
            </a:r>
            <a:r>
              <a:rPr lang="en-US" sz="2200" dirty="0"/>
              <a:t>GeV Au+Au minimum biased collisions </a:t>
            </a:r>
            <a:r>
              <a:rPr lang="en-US" dirty="0"/>
              <a:t>(|</a:t>
            </a:r>
            <a:r>
              <a:rPr lang="en-US" dirty="0" err="1"/>
              <a:t>y</a:t>
            </a:r>
            <a:r>
              <a:rPr lang="en-US" dirty="0"/>
              <a:t>|&lt;0.5 500M events</a:t>
            </a:r>
            <a:r>
              <a:rPr lang="en-US" dirty="0" smtClean="0"/>
              <a:t>) </a:t>
            </a:r>
          </a:p>
        </p:txBody>
      </p:sp>
      <p:sp>
        <p:nvSpPr>
          <p:cNvPr id="128013" name="Rectangle 13"/>
          <p:cNvSpPr>
            <a:spLocks noChangeArrowheads="1"/>
          </p:cNvSpPr>
          <p:nvPr/>
        </p:nvSpPr>
        <p:spPr bwMode="auto">
          <a:xfrm>
            <a:off x="568325" y="4343400"/>
            <a:ext cx="29194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R</a:t>
            </a:r>
            <a:r>
              <a:rPr lang="en-US" baseline="-25000"/>
              <a:t>CP</a:t>
            </a:r>
            <a:r>
              <a:rPr lang="en-US"/>
              <a:t>=a*N</a:t>
            </a:r>
            <a:r>
              <a:rPr lang="en-US" baseline="30000"/>
              <a:t>10%</a:t>
            </a:r>
            <a:r>
              <a:rPr lang="en-US"/>
              <a:t>/N</a:t>
            </a:r>
            <a:r>
              <a:rPr lang="en-US" baseline="30000"/>
              <a:t>(60-80)%</a:t>
            </a:r>
            <a:endParaRPr lang="en-US"/>
          </a:p>
        </p:txBody>
      </p:sp>
      <p:pic>
        <p:nvPicPr>
          <p:cNvPr id="13" name="图片 5" descr="D:\work\detectors\HFT\CDR\eRcp.gif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43400" y="990600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962400" y="685800"/>
            <a:ext cx="49919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 H. van Hees </a:t>
            </a:r>
            <a:r>
              <a:rPr lang="en-US" sz="1200" i="1" dirty="0" smtClean="0"/>
              <a:t>et a</a:t>
            </a:r>
            <a:r>
              <a:rPr lang="en-US" sz="1200" dirty="0" smtClean="0"/>
              <a:t>l. Eur. Phys. J. </a:t>
            </a:r>
            <a:r>
              <a:rPr lang="en-US" sz="1200" b="1" u="sng" dirty="0" smtClean="0"/>
              <a:t>C61</a:t>
            </a:r>
            <a:r>
              <a:rPr lang="en-US" sz="1200" dirty="0" smtClean="0"/>
              <a:t>, 799(2009). (</a:t>
            </a:r>
            <a:r>
              <a:rPr lang="en-US" sz="1200" dirty="0" err="1" smtClean="0"/>
              <a:t>arXiv</a:t>
            </a:r>
            <a:r>
              <a:rPr lang="en-US" sz="1200" dirty="0" smtClean="0"/>
              <a:t>: 0808.3710)</a:t>
            </a:r>
            <a:endParaRPr lang="en-US" sz="1200" dirty="0"/>
          </a:p>
        </p:txBody>
      </p:sp>
      <p:pic>
        <p:nvPicPr>
          <p:cNvPr id="8" name="图片 4" descr="D:\work\detectors\HFT\CDR\Fig12.gif"/>
          <p:cNvPicPr/>
          <p:nvPr/>
        </p:nvPicPr>
        <p:blipFill>
          <a:blip r:embed="rId4"/>
          <a:srcRect r="3406"/>
          <a:stretch>
            <a:fillRect/>
          </a:stretch>
        </p:blipFill>
        <p:spPr bwMode="auto">
          <a:xfrm>
            <a:off x="97813" y="914400"/>
            <a:ext cx="4321787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20650"/>
            <a:ext cx="7620000" cy="488950"/>
          </a:xfrm>
        </p:spPr>
        <p:txBody>
          <a:bodyPr/>
          <a:lstStyle/>
          <a:p>
            <a:pPr algn="l"/>
            <a:r>
              <a:rPr lang="en-US" dirty="0" smtClean="0">
                <a:solidFill>
                  <a:srgbClr val="0000FF"/>
                </a:solidFill>
                <a:latin typeface="Comic Sans MS"/>
                <a:cs typeface="Comic Sans MS"/>
              </a:rPr>
              <a:t>Summary</a:t>
            </a:r>
            <a:endParaRPr lang="en-US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1723073"/>
            <a:ext cx="78486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n-US" sz="2400" dirty="0" smtClean="0"/>
              <a:t>Detailed spectra of heavy flavor (</a:t>
            </a:r>
            <a:r>
              <a:rPr lang="en-US" sz="2400" dirty="0" err="1" smtClean="0"/>
              <a:t>c</a:t>
            </a:r>
            <a:r>
              <a:rPr lang="en-US" sz="2400" dirty="0" smtClean="0"/>
              <a:t>, </a:t>
            </a:r>
            <a:r>
              <a:rPr lang="en-US" sz="2400" dirty="0" err="1" smtClean="0"/>
              <a:t>b</a:t>
            </a:r>
            <a:r>
              <a:rPr lang="en-US" sz="2400" dirty="0" smtClean="0"/>
              <a:t>) is an invaluable piece of information </a:t>
            </a:r>
          </a:p>
          <a:p>
            <a:pPr marL="457200" indent="-457200">
              <a:buFont typeface="Arial"/>
              <a:buChar char="•"/>
            </a:pPr>
            <a:endParaRPr lang="en-US" sz="2400" dirty="0" smtClean="0"/>
          </a:p>
          <a:p>
            <a:pPr marL="457200" indent="-457200">
              <a:buFont typeface="Arial"/>
              <a:buChar char="•"/>
            </a:pPr>
            <a:r>
              <a:rPr lang="en-US" sz="2400" dirty="0" smtClean="0"/>
              <a:t>First generation of detectors needs smart replacements</a:t>
            </a:r>
          </a:p>
          <a:p>
            <a:pPr marL="457200" indent="-457200">
              <a:buFont typeface="Arial"/>
              <a:buChar char="•"/>
            </a:pPr>
            <a:endParaRPr lang="en-US" sz="2400" dirty="0" smtClean="0"/>
          </a:p>
          <a:p>
            <a:pPr marL="457200" indent="-457200">
              <a:buFont typeface="Arial"/>
              <a:buChar char="•"/>
            </a:pPr>
            <a:r>
              <a:rPr lang="en-US" sz="2400" dirty="0" smtClean="0"/>
              <a:t>The </a:t>
            </a:r>
            <a:r>
              <a:rPr lang="en-US" sz="2400" b="1" dirty="0" smtClean="0">
                <a:solidFill>
                  <a:srgbClr val="000090"/>
                </a:solidFill>
              </a:rPr>
              <a:t>Heavy Flavor Tracker </a:t>
            </a:r>
            <a:r>
              <a:rPr lang="en-US" sz="2400" dirty="0" smtClean="0"/>
              <a:t>in STAR is the most advanced answer to this need</a:t>
            </a:r>
          </a:p>
          <a:p>
            <a:pPr marL="342900" indent="-342900">
              <a:buFont typeface="Arial"/>
              <a:buChar char="•"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44450"/>
            <a:ext cx="7620000" cy="488950"/>
          </a:xfrm>
        </p:spPr>
        <p:txBody>
          <a:bodyPr/>
          <a:lstStyle/>
          <a:p>
            <a:r>
              <a:rPr lang="en-US" dirty="0" smtClean="0">
                <a:solidFill>
                  <a:srgbClr val="0000FF"/>
                </a:solidFill>
                <a:latin typeface="Comic Sans MS"/>
                <a:cs typeface="Comic Sans MS"/>
              </a:rPr>
              <a:t>The Bottom Line</a:t>
            </a:r>
            <a:endParaRPr lang="en-US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962084"/>
            <a:ext cx="78486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n-US" sz="2400" dirty="0" smtClean="0"/>
              <a:t>Hot and dense (</a:t>
            </a:r>
            <a:r>
              <a:rPr lang="en-US" sz="2400" dirty="0" err="1" smtClean="0"/>
              <a:t>partonic</a:t>
            </a:r>
            <a:r>
              <a:rPr lang="en-US" sz="2400" dirty="0" smtClean="0"/>
              <a:t>) matter with strong collectivity has been formed in Au+Au collisions at RHIC. </a:t>
            </a:r>
            <a:r>
              <a:rPr lang="en-US" sz="2400" smtClean="0"/>
              <a:t>Study of the </a:t>
            </a:r>
            <a:r>
              <a:rPr lang="en-US" sz="2400" dirty="0" smtClean="0"/>
              <a:t>properties of the new form of matter requires more penetrating probes like </a:t>
            </a:r>
            <a:r>
              <a:rPr lang="en-US" sz="2400" b="1" dirty="0" smtClean="0"/>
              <a:t>heavy</a:t>
            </a:r>
            <a:r>
              <a:rPr lang="en-US" sz="2400" dirty="0" smtClean="0"/>
              <a:t> quarks.</a:t>
            </a:r>
          </a:p>
          <a:p>
            <a:pPr marL="914400" lvl="1" indent="-457200">
              <a:buFont typeface="Arial"/>
              <a:buChar char="•"/>
            </a:pPr>
            <a:r>
              <a:rPr lang="en-US" sz="2400" dirty="0" smtClean="0"/>
              <a:t>Mechanism for </a:t>
            </a:r>
            <a:r>
              <a:rPr lang="en-US" sz="2400" dirty="0" err="1" smtClean="0"/>
              <a:t>parton</a:t>
            </a:r>
            <a:r>
              <a:rPr lang="en-US" sz="2400" dirty="0" smtClean="0"/>
              <a:t> energy loss.</a:t>
            </a:r>
          </a:p>
          <a:p>
            <a:pPr marL="914400" lvl="1" indent="-457200">
              <a:buFont typeface="Arial"/>
              <a:buChar char="•"/>
            </a:pPr>
            <a:r>
              <a:rPr lang="en-US" sz="2400" dirty="0" err="1" smtClean="0"/>
              <a:t>Thermalization</a:t>
            </a:r>
            <a:r>
              <a:rPr lang="en-US" sz="2400" dirty="0" smtClean="0"/>
              <a:t>. </a:t>
            </a:r>
          </a:p>
          <a:p>
            <a:pPr marL="457200" indent="-457200">
              <a:buFont typeface="Arial"/>
              <a:buChar char="•"/>
            </a:pPr>
            <a:endParaRPr lang="en-US" sz="2400" b="1" dirty="0" smtClean="0">
              <a:solidFill>
                <a:srgbClr val="000090"/>
              </a:solidFill>
            </a:endParaRPr>
          </a:p>
          <a:p>
            <a:pPr marL="457200" indent="-457200">
              <a:buFont typeface="Arial"/>
              <a:buChar char="•"/>
            </a:pPr>
            <a:r>
              <a:rPr lang="en-US" sz="2400" b="1" dirty="0" smtClean="0">
                <a:solidFill>
                  <a:srgbClr val="000090"/>
                </a:solidFill>
              </a:rPr>
              <a:t>New micro-vertex detector is needed for STAR experiment</a:t>
            </a:r>
            <a:r>
              <a:rPr lang="en-US" sz="2400" dirty="0" smtClean="0">
                <a:solidFill>
                  <a:srgbClr val="000090"/>
                </a:solidFill>
              </a:rPr>
              <a:t>.</a:t>
            </a:r>
          </a:p>
          <a:p>
            <a:pPr marL="457200" indent="-457200">
              <a:buFont typeface="Arial"/>
              <a:buChar char="•"/>
            </a:pPr>
            <a:endParaRPr lang="en-US" sz="2400" dirty="0" smtClean="0"/>
          </a:p>
          <a:p>
            <a:pPr marL="457200" indent="-457200">
              <a:buFont typeface="Arial"/>
              <a:buChar char="•"/>
            </a:pPr>
            <a:r>
              <a:rPr lang="en-US" dirty="0" smtClean="0"/>
              <a:t>PHENIX has a similar approach, but with a different technology and reconstruction philosophy</a:t>
            </a:r>
            <a:r>
              <a:rPr lang="en-US" sz="2000" dirty="0" smtClean="0"/>
              <a:t>.</a:t>
            </a:r>
          </a:p>
          <a:p>
            <a:pPr marL="342900" indent="-342900">
              <a:buFont typeface="Arial"/>
              <a:buChar char="•"/>
            </a:pPr>
            <a:endParaRPr lang="en-US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152401" y="5813048"/>
            <a:ext cx="88392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n-US" sz="2000" dirty="0" smtClean="0">
                <a:solidFill>
                  <a:srgbClr val="000090"/>
                </a:solidFill>
              </a:rPr>
              <a:t>DOE milestone 2016: </a:t>
            </a:r>
            <a:r>
              <a:rPr lang="en-US" sz="1600" dirty="0" smtClean="0">
                <a:solidFill>
                  <a:srgbClr val="000090"/>
                </a:solidFill>
              </a:rPr>
              <a:t>“Measure production rates, high </a:t>
            </a:r>
            <a:r>
              <a:rPr lang="en-US" sz="1600" dirty="0" err="1" smtClean="0">
                <a:solidFill>
                  <a:srgbClr val="000090"/>
                </a:solidFill>
              </a:rPr>
              <a:t>pT</a:t>
            </a:r>
            <a:r>
              <a:rPr lang="en-US" sz="1600" dirty="0" smtClean="0">
                <a:solidFill>
                  <a:srgbClr val="000090"/>
                </a:solidFill>
              </a:rPr>
              <a:t> spectra, and correlations in heavy-ion collisions at </a:t>
            </a:r>
            <a:r>
              <a:rPr lang="en-US" sz="1600" i="1" dirty="0" smtClean="0">
                <a:solidFill>
                  <a:srgbClr val="000090"/>
                </a:solidFill>
              </a:rPr>
              <a:t>√</a:t>
            </a:r>
            <a:r>
              <a:rPr lang="en-US" sz="1600" i="1" dirty="0" err="1" smtClean="0">
                <a:solidFill>
                  <a:srgbClr val="000090"/>
                </a:solidFill>
              </a:rPr>
              <a:t>s</a:t>
            </a:r>
            <a:r>
              <a:rPr lang="en-US" sz="1600" i="1" baseline="-25000" dirty="0" err="1" smtClean="0">
                <a:solidFill>
                  <a:srgbClr val="000090"/>
                </a:solidFill>
              </a:rPr>
              <a:t>NN</a:t>
            </a:r>
            <a:r>
              <a:rPr lang="en-US" sz="1600" i="1" dirty="0" smtClean="0">
                <a:solidFill>
                  <a:srgbClr val="000090"/>
                </a:solidFill>
              </a:rPr>
              <a:t> = 200 </a:t>
            </a:r>
            <a:r>
              <a:rPr lang="en-US" sz="1600" dirty="0" err="1" smtClean="0">
                <a:solidFill>
                  <a:srgbClr val="000090"/>
                </a:solidFill>
              </a:rPr>
              <a:t>GeV</a:t>
            </a:r>
            <a:r>
              <a:rPr lang="en-US" sz="1600" dirty="0" smtClean="0">
                <a:solidFill>
                  <a:srgbClr val="000090"/>
                </a:solidFill>
              </a:rPr>
              <a:t> for identified hadrons with </a:t>
            </a:r>
            <a:r>
              <a:rPr lang="en-US" sz="1600" b="1" dirty="0" smtClean="0">
                <a:solidFill>
                  <a:srgbClr val="000090"/>
                </a:solidFill>
              </a:rPr>
              <a:t>heavy flavor </a:t>
            </a:r>
            <a:r>
              <a:rPr lang="en-US" sz="1600" dirty="0" smtClean="0">
                <a:solidFill>
                  <a:srgbClr val="000090"/>
                </a:solidFill>
              </a:rPr>
              <a:t>valence quarks to constrain the mechanism for </a:t>
            </a:r>
            <a:r>
              <a:rPr lang="en-US" sz="1600" dirty="0" err="1" smtClean="0">
                <a:solidFill>
                  <a:srgbClr val="000090"/>
                </a:solidFill>
              </a:rPr>
              <a:t>parton</a:t>
            </a:r>
            <a:r>
              <a:rPr lang="en-US" sz="1600" dirty="0" smtClean="0">
                <a:solidFill>
                  <a:srgbClr val="000090"/>
                </a:solidFill>
              </a:rPr>
              <a:t> energy loss in the quark-gluon plasma.”</a:t>
            </a:r>
            <a:endParaRPr lang="en-US" sz="1600" dirty="0">
              <a:solidFill>
                <a:srgbClr val="00009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38400"/>
            <a:ext cx="7620000" cy="685800"/>
          </a:xfrm>
        </p:spPr>
        <p:txBody>
          <a:bodyPr/>
          <a:lstStyle/>
          <a:p>
            <a:r>
              <a:rPr lang="en-US" dirty="0" smtClean="0">
                <a:solidFill>
                  <a:srgbClr val="0000FF"/>
                </a:solidFill>
                <a:latin typeface="Comic Sans MS"/>
                <a:cs typeface="Comic Sans MS"/>
              </a:rPr>
              <a:t>Spares</a:t>
            </a:r>
            <a:endParaRPr lang="en-US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ounded Rectangle 24"/>
          <p:cNvSpPr/>
          <p:nvPr/>
        </p:nvSpPr>
        <p:spPr>
          <a:xfrm>
            <a:off x="304800" y="1066800"/>
            <a:ext cx="6629400" cy="4953000"/>
          </a:xfrm>
          <a:prstGeom prst="roundRect">
            <a:avLst>
              <a:gd name="adj" fmla="val 2539"/>
            </a:avLst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  <a:gs pos="15000">
                <a:schemeClr val="bg2"/>
              </a:gs>
            </a:gsLst>
            <a:path path="shape">
              <a:fillToRect l="50000" t="50000" r="50000" b="50000"/>
            </a:path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152400"/>
            <a:ext cx="7620000" cy="488950"/>
          </a:xfrm>
        </p:spPr>
        <p:txBody>
          <a:bodyPr/>
          <a:lstStyle/>
          <a:p>
            <a:r>
              <a:rPr lang="en-US" sz="3200" dirty="0" smtClean="0">
                <a:solidFill>
                  <a:srgbClr val="0000FF"/>
                </a:solidFill>
                <a:latin typeface="Comic Sans MS"/>
                <a:cs typeface="Comic Sans MS"/>
              </a:rPr>
              <a:t>The </a:t>
            </a:r>
            <a:r>
              <a:rPr lang="en-US" sz="3200" dirty="0" err="1" smtClean="0">
                <a:solidFill>
                  <a:srgbClr val="0000FF"/>
                </a:solidFill>
                <a:latin typeface="Comic Sans MS"/>
                <a:cs typeface="Comic Sans MS"/>
              </a:rPr>
              <a:t>di</a:t>
            </a:r>
            <a:r>
              <a:rPr lang="en-US" sz="3200" dirty="0" smtClean="0">
                <a:solidFill>
                  <a:srgbClr val="0000FF"/>
                </a:solidFill>
                <a:latin typeface="Comic Sans MS"/>
                <a:cs typeface="Comic Sans MS"/>
              </a:rPr>
              <a:t>-Lepton Program at STAR</a:t>
            </a:r>
            <a:br>
              <a:rPr lang="en-US" sz="3200" dirty="0" smtClean="0">
                <a:solidFill>
                  <a:srgbClr val="0000FF"/>
                </a:solidFill>
                <a:latin typeface="Comic Sans MS"/>
                <a:cs typeface="Comic Sans MS"/>
              </a:rPr>
            </a:br>
            <a:r>
              <a:rPr lang="en-US" sz="2000" dirty="0" smtClean="0">
                <a:solidFill>
                  <a:srgbClr val="0000FF"/>
                </a:solidFill>
                <a:latin typeface="Comic Sans MS"/>
                <a:cs typeface="Comic Sans MS"/>
              </a:rPr>
              <a:t>TOF + TPC + </a:t>
            </a:r>
            <a:r>
              <a:rPr lang="en-US" sz="2000" b="1" i="1" dirty="0" smtClean="0">
                <a:solidFill>
                  <a:srgbClr val="0000FF"/>
                </a:solidFill>
                <a:latin typeface="Comic Sans MS"/>
                <a:cs typeface="Comic Sans MS"/>
              </a:rPr>
              <a:t>HFT</a:t>
            </a:r>
            <a:endParaRPr lang="en-US" sz="2000" b="1" i="1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pic>
        <p:nvPicPr>
          <p:cNvPr id="4" name="Picture 25" descr="Fig2_red"/>
          <p:cNvPicPr>
            <a:picLocks noChangeAspect="1" noChangeArrowheads="1"/>
          </p:cNvPicPr>
          <p:nvPr/>
        </p:nvPicPr>
        <p:blipFill>
          <a:blip r:embed="rId2"/>
          <a:srcRect l="4039" r="18869" b="7607"/>
          <a:stretch>
            <a:fillRect/>
          </a:stretch>
        </p:blipFill>
        <p:spPr bwMode="auto">
          <a:xfrm>
            <a:off x="2142887" y="1704633"/>
            <a:ext cx="4540488" cy="3400767"/>
          </a:xfrm>
          <a:prstGeom prst="rect">
            <a:avLst/>
          </a:prstGeom>
          <a:noFill/>
        </p:spPr>
      </p:pic>
      <p:cxnSp>
        <p:nvCxnSpPr>
          <p:cNvPr id="7" name="Straight Connector 6"/>
          <p:cNvCxnSpPr/>
          <p:nvPr/>
        </p:nvCxnSpPr>
        <p:spPr>
          <a:xfrm>
            <a:off x="2438400" y="4963180"/>
            <a:ext cx="4114800" cy="1588"/>
          </a:xfrm>
          <a:prstGeom prst="line">
            <a:avLst/>
          </a:prstGeom>
          <a:ln w="762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 flipH="1" flipV="1">
            <a:off x="836610" y="3363776"/>
            <a:ext cx="3202786" cy="794"/>
          </a:xfrm>
          <a:prstGeom prst="line">
            <a:avLst/>
          </a:prstGeom>
          <a:ln w="762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10800000" flipV="1">
            <a:off x="609600" y="4963180"/>
            <a:ext cx="1828800" cy="751820"/>
          </a:xfrm>
          <a:prstGeom prst="line">
            <a:avLst/>
          </a:prstGeom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990600" y="1204317"/>
            <a:ext cx="1260711" cy="15388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(1)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σ</a:t>
            </a:r>
            <a:endParaRPr lang="en-US" sz="2000" b="1" i="1" dirty="0" smtClean="0"/>
          </a:p>
          <a:p>
            <a:r>
              <a:rPr lang="en-US" sz="2000" b="1" dirty="0" smtClean="0"/>
              <a:t>(2)</a:t>
            </a:r>
            <a:r>
              <a:rPr lang="en-US" sz="2800" b="1" i="1" dirty="0" smtClean="0"/>
              <a:t> v</a:t>
            </a:r>
            <a:r>
              <a:rPr lang="en-US" sz="2800" b="1" i="1" baseline="-25000" dirty="0" smtClean="0"/>
              <a:t>2</a:t>
            </a:r>
          </a:p>
          <a:p>
            <a:r>
              <a:rPr lang="en-US" sz="2000" b="1" dirty="0" smtClean="0"/>
              <a:t>(3)</a:t>
            </a:r>
            <a:r>
              <a:rPr lang="en-US" sz="2800" b="1" i="1" dirty="0" smtClean="0"/>
              <a:t> R</a:t>
            </a:r>
            <a:r>
              <a:rPr lang="en-US" sz="2800" b="1" i="1" baseline="-25000" dirty="0" smtClean="0"/>
              <a:t>AA</a:t>
            </a:r>
          </a:p>
          <a:p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4114800" y="5029200"/>
            <a:ext cx="2819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/>
              <a:t>Mass </a:t>
            </a:r>
            <a:r>
              <a:rPr lang="en-US" sz="2800" b="1" dirty="0" smtClean="0"/>
              <a:t>(GeV/c</a:t>
            </a:r>
            <a:r>
              <a:rPr lang="en-US" sz="2800" b="1" baseline="30000" dirty="0" smtClean="0"/>
              <a:t>2</a:t>
            </a:r>
            <a:r>
              <a:rPr lang="en-US" sz="2800" b="1" dirty="0" smtClean="0"/>
              <a:t>) 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66800" y="5334000"/>
            <a:ext cx="20990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 smtClean="0"/>
              <a:t>p</a:t>
            </a:r>
            <a:r>
              <a:rPr lang="en-US" sz="2800" b="1" i="1" baseline="-25000" dirty="0" smtClean="0"/>
              <a:t>T</a:t>
            </a:r>
            <a:r>
              <a:rPr lang="en-US" sz="2800" b="1" i="1" dirty="0" smtClean="0"/>
              <a:t>  </a:t>
            </a:r>
            <a:r>
              <a:rPr lang="en-US" sz="2800" b="1" dirty="0" smtClean="0"/>
              <a:t>(GeV/c)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rot="5400000">
            <a:off x="3187078" y="1585289"/>
            <a:ext cx="333033" cy="1588"/>
          </a:xfrm>
          <a:prstGeom prst="straightConnector1">
            <a:avLst/>
          </a:prstGeom>
          <a:ln>
            <a:solidFill>
              <a:srgbClr val="FF0000"/>
            </a:solidFill>
            <a:tailEnd type="triangl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5400000">
            <a:off x="5092078" y="1585289"/>
            <a:ext cx="333033" cy="1588"/>
          </a:xfrm>
          <a:prstGeom prst="straightConnector1">
            <a:avLst/>
          </a:prstGeom>
          <a:ln>
            <a:solidFill>
              <a:srgbClr val="FF0000"/>
            </a:solidFill>
            <a:tailEnd type="triangl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rot="5400000">
            <a:off x="3033089" y="1585289"/>
            <a:ext cx="333033" cy="1588"/>
          </a:xfrm>
          <a:prstGeom prst="straightConnector1">
            <a:avLst/>
          </a:prstGeom>
          <a:ln>
            <a:solidFill>
              <a:srgbClr val="FF0000"/>
            </a:solidFill>
            <a:tailEnd type="triangl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059830" y="1066800"/>
            <a:ext cx="25903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err="1" smtClean="0"/>
              <a:t>ρ</a:t>
            </a:r>
            <a:r>
              <a:rPr lang="en-US" sz="1600" i="1" dirty="0" smtClean="0"/>
              <a:t> </a:t>
            </a:r>
            <a:r>
              <a:rPr lang="en-US" sz="1600" i="1" dirty="0" err="1" smtClean="0">
                <a:latin typeface="Lucida Grande"/>
                <a:ea typeface="Lucida Grande"/>
                <a:cs typeface="Lucida Grande"/>
              </a:rPr>
              <a:t>ϕ</a:t>
            </a:r>
            <a:r>
              <a:rPr lang="en-US" sz="1600" i="1" dirty="0" smtClean="0">
                <a:latin typeface="Lucida Grande"/>
                <a:ea typeface="Lucida Grande"/>
                <a:cs typeface="Lucida Grande"/>
              </a:rPr>
              <a:t>                          J/ψ</a:t>
            </a:r>
            <a:endParaRPr lang="en-US" sz="1600" i="1" dirty="0"/>
          </a:p>
        </p:txBody>
      </p:sp>
      <p:sp>
        <p:nvSpPr>
          <p:cNvPr id="20" name="TextBox 19"/>
          <p:cNvSpPr txBox="1"/>
          <p:nvPr/>
        </p:nvSpPr>
        <p:spPr>
          <a:xfrm>
            <a:off x="3657600" y="1371600"/>
            <a:ext cx="12139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i="1" dirty="0" smtClean="0"/>
              <a:t>DY, charm </a:t>
            </a:r>
            <a:r>
              <a:rPr lang="en-US" sz="1200" b="1" i="1" dirty="0" err="1" smtClean="0"/>
              <a:t>Bk</a:t>
            </a:r>
            <a:endParaRPr lang="en-US" sz="1200" b="1" i="1" dirty="0"/>
          </a:p>
        </p:txBody>
      </p:sp>
      <p:sp>
        <p:nvSpPr>
          <p:cNvPr id="21" name="TextBox 20"/>
          <p:cNvSpPr txBox="1"/>
          <p:nvPr/>
        </p:nvSpPr>
        <p:spPr>
          <a:xfrm>
            <a:off x="7025858" y="990600"/>
            <a:ext cx="1813342" cy="5078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pPr>
              <a:buClr>
                <a:srgbClr val="000090"/>
              </a:buClr>
              <a:buFont typeface="Wingdings" charset="2"/>
              <a:buChar char="ü"/>
            </a:pPr>
            <a:r>
              <a:rPr lang="en-US" dirty="0" smtClean="0"/>
              <a:t> </a:t>
            </a:r>
            <a:r>
              <a:rPr lang="en-US" b="1" dirty="0" smtClean="0">
                <a:solidFill>
                  <a:srgbClr val="800000"/>
                </a:solidFill>
              </a:rPr>
              <a:t>Direct</a:t>
            </a:r>
          </a:p>
          <a:p>
            <a:r>
              <a:rPr lang="en-US" b="1" dirty="0" smtClean="0">
                <a:solidFill>
                  <a:srgbClr val="800000"/>
                </a:solidFill>
              </a:rPr>
              <a:t>radiation from </a:t>
            </a:r>
          </a:p>
          <a:p>
            <a:r>
              <a:rPr lang="en-US" b="1" dirty="0" smtClean="0">
                <a:solidFill>
                  <a:srgbClr val="800000"/>
                </a:solidFill>
              </a:rPr>
              <a:t>the Hot/Dense </a:t>
            </a:r>
          </a:p>
          <a:p>
            <a:r>
              <a:rPr lang="en-US" b="1" dirty="0" smtClean="0">
                <a:solidFill>
                  <a:srgbClr val="800000"/>
                </a:solidFill>
              </a:rPr>
              <a:t>Medium</a:t>
            </a:r>
          </a:p>
          <a:p>
            <a:endParaRPr lang="en-US" b="1" dirty="0" smtClean="0">
              <a:solidFill>
                <a:srgbClr val="800000"/>
              </a:solidFill>
            </a:endParaRPr>
          </a:p>
          <a:p>
            <a:pPr>
              <a:buClr>
                <a:srgbClr val="000090"/>
              </a:buClr>
              <a:buFont typeface="Wingdings" charset="2"/>
              <a:buChar char="ü"/>
            </a:pPr>
            <a:r>
              <a:rPr lang="en-US" b="1" dirty="0" smtClean="0">
                <a:solidFill>
                  <a:srgbClr val="800000"/>
                </a:solidFill>
              </a:rPr>
              <a:t> Chiral </a:t>
            </a:r>
          </a:p>
          <a:p>
            <a:r>
              <a:rPr lang="en-US" b="1" dirty="0" smtClean="0">
                <a:solidFill>
                  <a:srgbClr val="800000"/>
                </a:solidFill>
              </a:rPr>
              <a:t>symmetry </a:t>
            </a:r>
          </a:p>
          <a:p>
            <a:r>
              <a:rPr lang="en-US" b="1" dirty="0" smtClean="0">
                <a:solidFill>
                  <a:srgbClr val="800000"/>
                </a:solidFill>
              </a:rPr>
              <a:t>Restoration</a:t>
            </a:r>
          </a:p>
          <a:p>
            <a:endParaRPr lang="en-US" b="1" dirty="0" smtClean="0">
              <a:solidFill>
                <a:srgbClr val="791118"/>
              </a:solidFill>
              <a:sym typeface="Zapf Dingbats" pitchFamily="-107" charset="2"/>
            </a:endParaRPr>
          </a:p>
          <a:p>
            <a:r>
              <a:rPr lang="en-US" b="1" dirty="0" err="1" smtClean="0">
                <a:solidFill>
                  <a:srgbClr val="791118"/>
                </a:solidFill>
                <a:sym typeface="Zapf Dingbats" pitchFamily="-107" charset="2"/>
              </a:rPr>
              <a:t></a:t>
            </a:r>
            <a:r>
              <a:rPr lang="en-US" b="1" dirty="0" smtClean="0">
                <a:solidFill>
                  <a:srgbClr val="791118"/>
                </a:solidFill>
              </a:rPr>
              <a:t> </a:t>
            </a:r>
            <a:r>
              <a:rPr lang="en-US" b="1" i="1" dirty="0" smtClean="0">
                <a:solidFill>
                  <a:srgbClr val="791118"/>
                </a:solidFill>
              </a:rPr>
              <a:t>A robust </a:t>
            </a:r>
            <a:r>
              <a:rPr lang="en-US" b="1" i="1" dirty="0" err="1" smtClean="0">
                <a:solidFill>
                  <a:srgbClr val="791118"/>
                </a:solidFill>
              </a:rPr>
              <a:t>di</a:t>
            </a:r>
            <a:r>
              <a:rPr lang="en-US" b="1" i="1" dirty="0" smtClean="0">
                <a:solidFill>
                  <a:srgbClr val="791118"/>
                </a:solidFill>
              </a:rPr>
              <a:t>-lepton physics program extending STAR scientific reach</a:t>
            </a:r>
            <a:endParaRPr lang="en-US" b="1" dirty="0" smtClean="0">
              <a:solidFill>
                <a:srgbClr val="800000"/>
              </a:solidFill>
            </a:endParaRPr>
          </a:p>
          <a:p>
            <a:endParaRPr lang="en-US" b="1" dirty="0" smtClean="0">
              <a:solidFill>
                <a:srgbClr val="80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826809" y="2794000"/>
            <a:ext cx="15705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PHENIX: 0706.3034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71600" y="0"/>
            <a:ext cx="7086600" cy="609600"/>
          </a:xfrm>
        </p:spPr>
        <p:txBody>
          <a:bodyPr/>
          <a:lstStyle/>
          <a:p>
            <a:r>
              <a:rPr lang="en-US" sz="3200" dirty="0">
                <a:solidFill>
                  <a:srgbClr val="0000FF"/>
                </a:solidFill>
                <a:latin typeface="Comic Sans MS"/>
                <a:cs typeface="Comic Sans MS"/>
              </a:rPr>
              <a:t>Quark Masses</a:t>
            </a:r>
          </a:p>
        </p:txBody>
      </p:sp>
      <p:pic>
        <p:nvPicPr>
          <p:cNvPr id="40963" name="Picture 3" descr="qcd_mass2"/>
          <p:cNvPicPr>
            <a:picLocks noChangeAspect="1" noChangeArrowheads="1"/>
          </p:cNvPicPr>
          <p:nvPr/>
        </p:nvPicPr>
        <p:blipFill>
          <a:blip r:embed="rId3"/>
          <a:srcRect t="5367"/>
          <a:stretch>
            <a:fillRect/>
          </a:stretch>
        </p:blipFill>
        <p:spPr bwMode="auto">
          <a:xfrm>
            <a:off x="0" y="990600"/>
            <a:ext cx="5257800" cy="4975225"/>
          </a:xfrm>
          <a:prstGeom prst="rect">
            <a:avLst/>
          </a:prstGeom>
          <a:noFill/>
        </p:spPr>
      </p:pic>
      <p:sp>
        <p:nvSpPr>
          <p:cNvPr id="40964" name="Rectangle 4"/>
          <p:cNvSpPr>
            <a:spLocks noChangeArrowheads="1"/>
          </p:cNvSpPr>
          <p:nvPr/>
        </p:nvSpPr>
        <p:spPr bwMode="auto">
          <a:xfrm>
            <a:off x="5181600" y="914400"/>
            <a:ext cx="3733800" cy="5324535"/>
          </a:xfrm>
          <a:prstGeom prst="rect">
            <a:avLst/>
          </a:prstGeom>
          <a:noFill/>
          <a:ln w="9525">
            <a:solidFill>
              <a:srgbClr val="BB1101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 pitchFamily="-107" charset="0"/>
              <a:buNone/>
            </a:pPr>
            <a:r>
              <a:rPr lang="en-US" sz="1800" dirty="0"/>
              <a:t>- Higgs mass: electro-weak symmetry breaking (current quark mass).</a:t>
            </a:r>
          </a:p>
          <a:p>
            <a:pPr marL="457200" indent="-457200">
              <a:buFont typeface="Arial" pitchFamily="-107" charset="0"/>
              <a:buNone/>
            </a:pPr>
            <a:r>
              <a:rPr lang="en-US" sz="1800" dirty="0"/>
              <a:t>- QCD mass: Chiral symmetry breaking (constituent quark mass).</a:t>
            </a:r>
            <a:endParaRPr lang="en-US" sz="1200" dirty="0"/>
          </a:p>
          <a:p>
            <a:pPr marL="457200" indent="-457200">
              <a:buFont typeface="Arial" pitchFamily="-107" charset="0"/>
              <a:buNone/>
            </a:pPr>
            <a:r>
              <a:rPr lang="en-US" sz="1200" dirty="0"/>
              <a:t>      </a:t>
            </a:r>
          </a:p>
          <a:p>
            <a:pPr marL="457200" indent="-457200">
              <a:buFont typeface="Zapf Dingbats" pitchFamily="-107" charset="2"/>
              <a:buChar char="é"/>
            </a:pPr>
            <a:r>
              <a:rPr lang="en-US" sz="2000" dirty="0">
                <a:solidFill>
                  <a:srgbClr val="85131D"/>
                </a:solidFill>
              </a:rPr>
              <a:t>Strong interactions do not affect heavy-quark mass.</a:t>
            </a:r>
            <a:endParaRPr lang="en-US" sz="1000" dirty="0">
              <a:solidFill>
                <a:srgbClr val="85131D"/>
              </a:solidFill>
            </a:endParaRPr>
          </a:p>
          <a:p>
            <a:pPr marL="457200" indent="-457200">
              <a:buFont typeface="Zapf Dingbats" pitchFamily="-107" charset="2"/>
              <a:buChar char="é"/>
            </a:pPr>
            <a:endParaRPr lang="en-US" sz="1000" dirty="0">
              <a:solidFill>
                <a:srgbClr val="85131D"/>
              </a:solidFill>
            </a:endParaRPr>
          </a:p>
          <a:p>
            <a:pPr marL="457200" indent="-457200">
              <a:buFont typeface="Zapf Dingbats" pitchFamily="-107" charset="2"/>
              <a:buChar char="é"/>
            </a:pPr>
            <a:r>
              <a:rPr lang="en-US" sz="2000" dirty="0">
                <a:solidFill>
                  <a:srgbClr val="85131D"/>
                </a:solidFill>
              </a:rPr>
              <a:t>New scale compare to the excitation of the system.</a:t>
            </a:r>
          </a:p>
          <a:p>
            <a:pPr marL="457200" indent="-457200">
              <a:buFont typeface="Zapf Dingbats" pitchFamily="-107" charset="2"/>
              <a:buChar char="é"/>
            </a:pPr>
            <a:endParaRPr lang="en-US" sz="1000" dirty="0"/>
          </a:p>
          <a:p>
            <a:pPr marL="457200" indent="-457200">
              <a:buFont typeface="Zapf Dingbats" pitchFamily="-107" charset="2"/>
              <a:buChar char="é"/>
            </a:pPr>
            <a:endParaRPr lang="en-US" sz="1000" dirty="0"/>
          </a:p>
          <a:p>
            <a:pPr marL="457200" indent="-457200">
              <a:buFont typeface="Zapf Dingbats" pitchFamily="-107" charset="2"/>
              <a:buChar char="é"/>
            </a:pPr>
            <a:r>
              <a:rPr lang="en-US" sz="2000" dirty="0"/>
              <a:t>Study properties of the </a:t>
            </a:r>
            <a:r>
              <a:rPr lang="en-US" sz="2000" dirty="0" smtClean="0"/>
              <a:t>hot and dense medium at the </a:t>
            </a:r>
            <a:r>
              <a:rPr lang="en-US" sz="2000" b="1" i="1" dirty="0" smtClean="0"/>
              <a:t>foremost early stage </a:t>
            </a:r>
            <a:r>
              <a:rPr lang="en-US" sz="2000" dirty="0" smtClean="0"/>
              <a:t>of heavy-ion collisions.</a:t>
            </a:r>
            <a:endParaRPr lang="en-US" sz="1000" dirty="0"/>
          </a:p>
          <a:p>
            <a:pPr marL="457200" indent="-457200">
              <a:buFont typeface="Zapf Dingbats" pitchFamily="-107" charset="2"/>
              <a:buChar char="é"/>
            </a:pPr>
            <a:endParaRPr lang="en-US" sz="1000" dirty="0"/>
          </a:p>
          <a:p>
            <a:pPr marL="457200" indent="-457200">
              <a:buFont typeface="Zapf Dingbats" pitchFamily="-107" charset="2"/>
              <a:buChar char="é"/>
            </a:pPr>
            <a:r>
              <a:rPr lang="en-US" sz="2000" dirty="0"/>
              <a:t>Explore pQCD at RHIC.</a:t>
            </a:r>
            <a:endParaRPr lang="en-US" dirty="0"/>
          </a:p>
        </p:txBody>
      </p:sp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1622425" y="5562600"/>
            <a:ext cx="2720975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Total quark mass (MeV)</a:t>
            </a:r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81000" y="6096000"/>
            <a:ext cx="35479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X. Zhu, </a:t>
            </a:r>
            <a:r>
              <a:rPr lang="en-US" sz="1400" i="1" dirty="0" smtClean="0"/>
              <a:t>et al</a:t>
            </a:r>
            <a:r>
              <a:rPr lang="en-US" sz="1400" dirty="0" smtClean="0"/>
              <a:t>, Phys. Lett. </a:t>
            </a:r>
            <a:r>
              <a:rPr lang="en-US" sz="1400" b="1" u="sng" dirty="0" smtClean="0"/>
              <a:t>B647</a:t>
            </a:r>
            <a:r>
              <a:rPr lang="en-US" sz="1400" dirty="0" smtClean="0"/>
              <a:t>, 366(2007).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5858" name="Group 146"/>
          <p:cNvGraphicFramePr>
            <a:graphicFrameLocks noGrp="1"/>
          </p:cNvGraphicFramePr>
          <p:nvPr/>
        </p:nvGraphicFramePr>
        <p:xfrm>
          <a:off x="990600" y="1295400"/>
          <a:ext cx="7162800" cy="4331081"/>
        </p:xfrm>
        <a:graphic>
          <a:graphicData uri="http://schemas.openxmlformats.org/drawingml/2006/table">
            <a:tbl>
              <a:tblPr/>
              <a:tblGrid>
                <a:gridCol w="2057400"/>
                <a:gridCol w="2590800"/>
                <a:gridCol w="2514600"/>
              </a:tblGrid>
              <a:tr h="701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7" charset="0"/>
                        <a:ea typeface="ＭＳ Ｐゴシック" pitchFamily="-107" charset="-128"/>
                        <a:cs typeface="ＭＳ Ｐゴシック" pitchFamily="-107" charset="-128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7" charset="0"/>
                          <a:ea typeface="ＭＳ Ｐゴシック" pitchFamily="-107" charset="-128"/>
                          <a:cs typeface="ＭＳ Ｐゴシック" pitchFamily="-107" charset="-128"/>
                        </a:rPr>
                        <a:t>Measurements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7" charset="0"/>
                          <a:ea typeface="ＭＳ Ｐゴシック" pitchFamily="-107" charset="-128"/>
                          <a:cs typeface="ＭＳ Ｐゴシック" pitchFamily="-107" charset="-128"/>
                        </a:rPr>
                        <a:t>Requirements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1675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7" charset="0"/>
                          <a:ea typeface="ＭＳ Ｐゴシック" pitchFamily="-107" charset="-128"/>
                          <a:cs typeface="ＭＳ Ｐゴシック" pitchFamily="-107" charset="-128"/>
                        </a:rPr>
                        <a:t>Heavy Ion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DF1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7" charset="0"/>
                          <a:ea typeface="ＭＳ Ｐゴシック" pitchFamily="-107" charset="-128"/>
                          <a:cs typeface="ＭＳ Ｐゴシック" pitchFamily="-107" charset="-128"/>
                        </a:rPr>
                        <a:t>heavy-quark hadron v</a:t>
                      </a:r>
                      <a:r>
                        <a:rPr kumimoji="0" lang="en-US" sz="14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7" charset="0"/>
                          <a:ea typeface="ＭＳ Ｐゴシック" pitchFamily="-107" charset="-128"/>
                          <a:cs typeface="ＭＳ Ｐゴシック" pitchFamily="-107" charset="-128"/>
                        </a:rPr>
                        <a:t>2</a:t>
                      </a: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7" charset="0"/>
                          <a:ea typeface="ＭＳ Ｐゴシック" pitchFamily="-107" charset="-128"/>
                          <a:cs typeface="ＭＳ Ｐゴシック" pitchFamily="-107" charset="-128"/>
                        </a:rPr>
                        <a:t> -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7" charset="0"/>
                          <a:ea typeface="ＭＳ Ｐゴシック" pitchFamily="-107" charset="-128"/>
                          <a:cs typeface="ＭＳ Ｐゴシック" pitchFamily="-107" charset="-128"/>
                        </a:rPr>
                        <a:t>the heavy-quark collectivity</a:t>
                      </a:r>
                    </a:p>
                  </a:txBody>
                  <a:tcPr anchor="ctr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DF1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7" charset="0"/>
                          <a:ea typeface="ＭＳ Ｐゴシック" pitchFamily="-107" charset="-128"/>
                          <a:cs typeface="ＭＳ Ｐゴシック" pitchFamily="-107" charset="-128"/>
                        </a:rPr>
                        <a:t>- Low material budget for high reconstruction efficiency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7" charset="0"/>
                          <a:ea typeface="ＭＳ Ｐゴシック" pitchFamily="-107" charset="-128"/>
                          <a:cs typeface="ＭＳ Ｐゴシック" pitchFamily="-107" charset="-128"/>
                        </a:rPr>
                        <a:t> p</a:t>
                      </a:r>
                      <a:r>
                        <a:rPr kumimoji="0" lang="en-US" sz="14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7" charset="0"/>
                          <a:ea typeface="ＭＳ Ｐゴシック" pitchFamily="-107" charset="-128"/>
                          <a:cs typeface="ＭＳ Ｐゴシック" pitchFamily="-107" charset="-128"/>
                        </a:rPr>
                        <a:t>T</a:t>
                      </a: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7" charset="0"/>
                          <a:ea typeface="ＭＳ Ｐゴシック" pitchFamily="-107" charset="-128"/>
                          <a:cs typeface="ＭＳ Ｐゴシック" pitchFamily="-107" charset="-128"/>
                        </a:rPr>
                        <a:t> coverage ≥ 0.5 GeV/c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7" charset="0"/>
                          <a:ea typeface="ＭＳ Ｐゴシック" pitchFamily="-107" charset="-128"/>
                          <a:cs typeface="ＭＳ Ｐゴシック" pitchFamily="-107" charset="-128"/>
                        </a:rPr>
                        <a:t> mid-rapidity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7" charset="0"/>
                          <a:ea typeface="ＭＳ Ｐゴシック" pitchFamily="-107" charset="-128"/>
                          <a:cs typeface="ＭＳ Ｐゴシック" pitchFamily="-107" charset="-128"/>
                        </a:rPr>
                        <a:t> High counting rate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DF1C"/>
                    </a:solidFill>
                  </a:tcPr>
                </a:tc>
              </a:tr>
              <a:tr h="8191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7" charset="0"/>
                          <a:ea typeface="ＭＳ Ｐゴシック" pitchFamily="-107" charset="-128"/>
                          <a:cs typeface="ＭＳ Ｐゴシック" pitchFamily="-107" charset="-128"/>
                        </a:rPr>
                        <a:t>heavy-quark hadron R</a:t>
                      </a:r>
                      <a:r>
                        <a:rPr kumimoji="0" lang="en-US" sz="14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7" charset="0"/>
                          <a:ea typeface="ＭＳ Ｐゴシック" pitchFamily="-107" charset="-128"/>
                          <a:cs typeface="ＭＳ Ｐゴシック" pitchFamily="-107" charset="-128"/>
                        </a:rPr>
                        <a:t>AA</a:t>
                      </a: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7" charset="0"/>
                          <a:ea typeface="ＭＳ Ｐゴシック" pitchFamily="-107" charset="-128"/>
                          <a:cs typeface="ＭＳ Ｐゴシック" pitchFamily="-107" charset="-128"/>
                        </a:rPr>
                        <a:t> -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7" charset="0"/>
                          <a:ea typeface="ＭＳ Ｐゴシック" pitchFamily="-107" charset="-128"/>
                          <a:cs typeface="ＭＳ Ｐゴシック" pitchFamily="-107" charset="-128"/>
                        </a:rPr>
                        <a:t>the heavy-quark energy loss</a:t>
                      </a:r>
                    </a:p>
                  </a:txBody>
                  <a:tcPr anchor="ctr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DF1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7" charset="0"/>
                          <a:ea typeface="ＭＳ Ｐゴシック" pitchFamily="-107" charset="-128"/>
                          <a:cs typeface="ＭＳ Ｐゴシック" pitchFamily="-107" charset="-128"/>
                        </a:rPr>
                        <a:t> High p</a:t>
                      </a:r>
                      <a:r>
                        <a:rPr kumimoji="0" lang="en-US" sz="14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7" charset="0"/>
                          <a:ea typeface="ＭＳ Ｐゴシック" pitchFamily="-107" charset="-128"/>
                          <a:cs typeface="ＭＳ Ｐゴシック" pitchFamily="-107" charset="-128"/>
                        </a:rPr>
                        <a:t>T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7" charset="0"/>
                          <a:ea typeface="ＭＳ Ｐゴシック" pitchFamily="-107" charset="-128"/>
                          <a:cs typeface="ＭＳ Ｐゴシック" pitchFamily="-107" charset="-128"/>
                        </a:rPr>
                        <a:t> coverage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7" charset="0"/>
                          <a:ea typeface="ＭＳ Ｐゴシック" pitchFamily="-107" charset="-128"/>
                          <a:cs typeface="ＭＳ Ｐゴシック" pitchFamily="-107" charset="-128"/>
                        </a:rPr>
                        <a:t>  ~ 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7" charset="0"/>
                          <a:ea typeface="ＭＳ Ｐゴシック" pitchFamily="-107" charset="-128"/>
                          <a:cs typeface="ＭＳ Ｐゴシック" pitchFamily="-107" charset="-128"/>
                        </a:rPr>
                        <a:t>10 GeV/c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7" charset="0"/>
                        <a:ea typeface="ＭＳ Ｐゴシック" pitchFamily="-107" charset="-128"/>
                        <a:cs typeface="ＭＳ Ｐゴシック" pitchFamily="-107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DF1C"/>
                    </a:solidFill>
                  </a:tcPr>
                </a:tc>
              </a:tr>
              <a:tr h="76200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7" charset="0"/>
                          <a:ea typeface="ＭＳ Ｐゴシック" pitchFamily="-107" charset="-128"/>
                          <a:cs typeface="ＭＳ Ｐゴシック" pitchFamily="-107" charset="-128"/>
                        </a:rPr>
                        <a:t>p+p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7" charset="0"/>
                        <a:ea typeface="ＭＳ Ｐゴシック" pitchFamily="-107" charset="-128"/>
                        <a:cs typeface="ＭＳ Ｐゴシック" pitchFamily="-107" charset="-128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4EB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7" charset="0"/>
                          <a:ea typeface="ＭＳ Ｐゴシック" pitchFamily="-107" charset="-128"/>
                          <a:cs typeface="ＭＳ Ｐゴシック" pitchFamily="-107" charset="-128"/>
                        </a:rPr>
                        <a:t>energy and spin dependence of the heavy-quark production</a:t>
                      </a:r>
                    </a:p>
                  </a:txBody>
                  <a:tcPr anchor="ctr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4EB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7" charset="0"/>
                          <a:ea typeface="ＭＳ Ｐゴシック" pitchFamily="-107" charset="-128"/>
                          <a:cs typeface="ＭＳ Ｐゴシック" pitchFamily="-107" charset="-128"/>
                        </a:rPr>
                        <a:t> - p</a:t>
                      </a:r>
                      <a:r>
                        <a:rPr kumimoji="0" lang="en-US" sz="14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7" charset="0"/>
                          <a:ea typeface="ＭＳ Ｐゴシック" pitchFamily="-107" charset="-128"/>
                          <a:cs typeface="ＭＳ Ｐゴシック" pitchFamily="-107" charset="-128"/>
                        </a:rPr>
                        <a:t>T</a:t>
                      </a: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7" charset="0"/>
                          <a:ea typeface="ＭＳ Ｐゴシック" pitchFamily="-107" charset="-128"/>
                          <a:cs typeface="ＭＳ Ｐゴシック" pitchFamily="-107" charset="-128"/>
                        </a:rPr>
                        <a:t> coverage ≥ 0.5 GeV/c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4EBF0"/>
                    </a:solidFill>
                  </a:tcPr>
                </a:tc>
              </a:tr>
              <a:tr h="762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7" charset="0"/>
                          <a:ea typeface="ＭＳ Ｐゴシック" pitchFamily="-107" charset="-128"/>
                          <a:cs typeface="ＭＳ Ｐゴシック" pitchFamily="-107" charset="-128"/>
                        </a:rPr>
                        <a:t>gluon distribution with heavy quarks</a:t>
                      </a:r>
                    </a:p>
                  </a:txBody>
                  <a:tcPr anchor="ctr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4EB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7" charset="0"/>
                          <a:ea typeface="ＭＳ Ｐゴシック" pitchFamily="-107" charset="-128"/>
                          <a:cs typeface="ＭＳ Ｐゴシック" pitchFamily="-107" charset="-128"/>
                        </a:rPr>
                        <a:t>- wide rapidity and p</a:t>
                      </a:r>
                      <a:r>
                        <a:rPr kumimoji="0" lang="en-US" sz="14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7" charset="0"/>
                          <a:ea typeface="ＭＳ Ｐゴシック" pitchFamily="-107" charset="-128"/>
                          <a:cs typeface="ＭＳ Ｐゴシック" pitchFamily="-107" charset="-128"/>
                        </a:rPr>
                        <a:t>T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7" charset="0"/>
                          <a:ea typeface="ＭＳ Ｐゴシック" pitchFamily="-107" charset="-128"/>
                          <a:cs typeface="ＭＳ Ｐゴシック" pitchFamily="-107" charset="-128"/>
                        </a:rPr>
                        <a:t> coverage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4EBF0"/>
                    </a:solidFill>
                  </a:tcPr>
                </a:tc>
              </a:tr>
            </a:tbl>
          </a:graphicData>
        </a:graphic>
      </p:graphicFrame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1066800" y="1"/>
            <a:ext cx="7772400" cy="609600"/>
          </a:xfrm>
        </p:spPr>
        <p:txBody>
          <a:bodyPr/>
          <a:lstStyle/>
          <a:p>
            <a:r>
              <a:rPr lang="en-US" sz="3200" dirty="0" smtClean="0">
                <a:solidFill>
                  <a:srgbClr val="0000FF"/>
                </a:solidFill>
                <a:latin typeface="Comic Sans MS"/>
                <a:cs typeface="Comic Sans MS"/>
              </a:rPr>
              <a:t>Requirement for the HFT</a:t>
            </a:r>
            <a:endParaRPr lang="en-US" sz="3200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AutoShape 2" descr="Dotted grid"/>
          <p:cNvSpPr>
            <a:spLocks noChangeArrowheads="1"/>
          </p:cNvSpPr>
          <p:nvPr/>
        </p:nvSpPr>
        <p:spPr bwMode="auto">
          <a:xfrm>
            <a:off x="114300" y="762000"/>
            <a:ext cx="8915400" cy="5638800"/>
          </a:xfrm>
          <a:prstGeom prst="roundRect">
            <a:avLst>
              <a:gd name="adj" fmla="val 3042"/>
            </a:avLst>
          </a:prstGeom>
          <a:pattFill prst="dotGrid">
            <a:fgClr>
              <a:srgbClr val="D4D4D4"/>
            </a:fgClr>
            <a:bgClr>
              <a:schemeClr val="bg1"/>
            </a:bgClr>
          </a:pattFill>
          <a:ln w="38100" cmpd="dbl">
            <a:solidFill>
              <a:srgbClr val="CFA61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11971" name="Picture 3" descr="tpcsymposium copy"/>
          <p:cNvPicPr>
            <a:picLocks noChangeAspect="1" noChangeArrowheads="1"/>
          </p:cNvPicPr>
          <p:nvPr/>
        </p:nvPicPr>
        <p:blipFill>
          <a:blip r:embed="rId3"/>
          <a:srcRect l="1123"/>
          <a:stretch>
            <a:fillRect/>
          </a:stretch>
        </p:blipFill>
        <p:spPr bwMode="auto">
          <a:xfrm>
            <a:off x="1524000" y="1524000"/>
            <a:ext cx="6037263" cy="391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743200" y="3103563"/>
            <a:ext cx="0" cy="762000"/>
            <a:chOff x="768" y="2064"/>
            <a:chExt cx="0" cy="480"/>
          </a:xfrm>
        </p:grpSpPr>
        <p:sp>
          <p:nvSpPr>
            <p:cNvPr id="211973" name="Line 5"/>
            <p:cNvSpPr>
              <a:spLocks noChangeShapeType="1"/>
            </p:cNvSpPr>
            <p:nvPr/>
          </p:nvSpPr>
          <p:spPr bwMode="auto">
            <a:xfrm>
              <a:off x="768" y="2064"/>
              <a:ext cx="0" cy="19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974" name="Line 6"/>
            <p:cNvSpPr>
              <a:spLocks noChangeShapeType="1"/>
            </p:cNvSpPr>
            <p:nvPr/>
          </p:nvSpPr>
          <p:spPr bwMode="auto">
            <a:xfrm>
              <a:off x="768" y="2352"/>
              <a:ext cx="0" cy="19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6324600" y="3103563"/>
            <a:ext cx="0" cy="762000"/>
            <a:chOff x="768" y="2064"/>
            <a:chExt cx="0" cy="480"/>
          </a:xfrm>
        </p:grpSpPr>
        <p:sp>
          <p:nvSpPr>
            <p:cNvPr id="211976" name="Line 8"/>
            <p:cNvSpPr>
              <a:spLocks noChangeShapeType="1"/>
            </p:cNvSpPr>
            <p:nvPr/>
          </p:nvSpPr>
          <p:spPr bwMode="auto">
            <a:xfrm>
              <a:off x="768" y="2064"/>
              <a:ext cx="0" cy="19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977" name="Line 9"/>
            <p:cNvSpPr>
              <a:spLocks noChangeShapeType="1"/>
            </p:cNvSpPr>
            <p:nvPr/>
          </p:nvSpPr>
          <p:spPr bwMode="auto">
            <a:xfrm>
              <a:off x="768" y="2352"/>
              <a:ext cx="0" cy="19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4330700" y="3375025"/>
            <a:ext cx="533400" cy="214313"/>
            <a:chOff x="1752" y="2235"/>
            <a:chExt cx="336" cy="135"/>
          </a:xfrm>
        </p:grpSpPr>
        <p:sp>
          <p:nvSpPr>
            <p:cNvPr id="211979" name="Line 11"/>
            <p:cNvSpPr>
              <a:spLocks noChangeShapeType="1"/>
            </p:cNvSpPr>
            <p:nvPr/>
          </p:nvSpPr>
          <p:spPr bwMode="auto">
            <a:xfrm>
              <a:off x="1752" y="2235"/>
              <a:ext cx="33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980" name="Line 12"/>
            <p:cNvSpPr>
              <a:spLocks noChangeShapeType="1"/>
            </p:cNvSpPr>
            <p:nvPr/>
          </p:nvSpPr>
          <p:spPr bwMode="auto">
            <a:xfrm>
              <a:off x="1752" y="2370"/>
              <a:ext cx="33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11981" name="Rectangle 13"/>
          <p:cNvSpPr>
            <a:spLocks noChangeArrowheads="1"/>
          </p:cNvSpPr>
          <p:nvPr/>
        </p:nvSpPr>
        <p:spPr bwMode="auto">
          <a:xfrm>
            <a:off x="3149600" y="3276600"/>
            <a:ext cx="2895600" cy="17621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1982" name="Rectangle 14"/>
          <p:cNvSpPr>
            <a:spLocks noChangeArrowheads="1"/>
          </p:cNvSpPr>
          <p:nvPr/>
        </p:nvSpPr>
        <p:spPr bwMode="auto">
          <a:xfrm>
            <a:off x="3149600" y="3513138"/>
            <a:ext cx="2895600" cy="17621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4343400" y="3276600"/>
            <a:ext cx="457200" cy="392113"/>
            <a:chOff x="1776" y="1920"/>
            <a:chExt cx="288" cy="247"/>
          </a:xfrm>
        </p:grpSpPr>
        <p:grpSp>
          <p:nvGrpSpPr>
            <p:cNvPr id="6" name="Group 16"/>
            <p:cNvGrpSpPr>
              <a:grpSpLocks/>
            </p:cNvGrpSpPr>
            <p:nvPr/>
          </p:nvGrpSpPr>
          <p:grpSpPr bwMode="auto">
            <a:xfrm>
              <a:off x="1776" y="1920"/>
              <a:ext cx="288" cy="26"/>
              <a:chOff x="1776" y="1920"/>
              <a:chExt cx="288" cy="26"/>
            </a:xfrm>
          </p:grpSpPr>
          <p:sp>
            <p:nvSpPr>
              <p:cNvPr id="211985" name="Line 17"/>
              <p:cNvSpPr>
                <a:spLocks noChangeShapeType="1"/>
              </p:cNvSpPr>
              <p:nvPr/>
            </p:nvSpPr>
            <p:spPr bwMode="auto">
              <a:xfrm>
                <a:off x="1802" y="1946"/>
                <a:ext cx="240" cy="0"/>
              </a:xfrm>
              <a:prstGeom prst="line">
                <a:avLst/>
              </a:prstGeom>
              <a:noFill/>
              <a:ln w="12700">
                <a:solidFill>
                  <a:srgbClr val="FC0128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1986" name="Line 18"/>
              <p:cNvSpPr>
                <a:spLocks noChangeShapeType="1"/>
              </p:cNvSpPr>
              <p:nvPr/>
            </p:nvSpPr>
            <p:spPr bwMode="auto">
              <a:xfrm>
                <a:off x="1776" y="1920"/>
                <a:ext cx="288" cy="0"/>
              </a:xfrm>
              <a:prstGeom prst="line">
                <a:avLst/>
              </a:prstGeom>
              <a:noFill/>
              <a:ln w="12700">
                <a:solidFill>
                  <a:srgbClr val="FC0128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211987" name="Line 19"/>
            <p:cNvSpPr>
              <a:spLocks noChangeShapeType="1"/>
            </p:cNvSpPr>
            <p:nvPr/>
          </p:nvSpPr>
          <p:spPr bwMode="auto">
            <a:xfrm>
              <a:off x="1802" y="2141"/>
              <a:ext cx="240" cy="0"/>
            </a:xfrm>
            <a:prstGeom prst="line">
              <a:avLst/>
            </a:prstGeom>
            <a:noFill/>
            <a:ln w="12700">
              <a:solidFill>
                <a:srgbClr val="FC0128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988" name="Line 20"/>
            <p:cNvSpPr>
              <a:spLocks noChangeShapeType="1"/>
            </p:cNvSpPr>
            <p:nvPr/>
          </p:nvSpPr>
          <p:spPr bwMode="auto">
            <a:xfrm>
              <a:off x="1776" y="2167"/>
              <a:ext cx="288" cy="0"/>
            </a:xfrm>
            <a:prstGeom prst="line">
              <a:avLst/>
            </a:prstGeom>
            <a:noFill/>
            <a:ln w="12700">
              <a:solidFill>
                <a:srgbClr val="FC0128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7" name="Group 21"/>
          <p:cNvGrpSpPr>
            <a:grpSpLocks/>
          </p:cNvGrpSpPr>
          <p:nvPr/>
        </p:nvGrpSpPr>
        <p:grpSpPr bwMode="auto">
          <a:xfrm>
            <a:off x="4495800" y="3411538"/>
            <a:ext cx="152400" cy="146050"/>
            <a:chOff x="1872" y="2258"/>
            <a:chExt cx="96" cy="92"/>
          </a:xfrm>
        </p:grpSpPr>
        <p:grpSp>
          <p:nvGrpSpPr>
            <p:cNvPr id="8" name="Group 22"/>
            <p:cNvGrpSpPr>
              <a:grpSpLocks/>
            </p:cNvGrpSpPr>
            <p:nvPr/>
          </p:nvGrpSpPr>
          <p:grpSpPr bwMode="auto">
            <a:xfrm>
              <a:off x="1872" y="2258"/>
              <a:ext cx="96" cy="16"/>
              <a:chOff x="1872" y="2256"/>
              <a:chExt cx="96" cy="16"/>
            </a:xfrm>
          </p:grpSpPr>
          <p:sp>
            <p:nvSpPr>
              <p:cNvPr id="211991" name="Line 23"/>
              <p:cNvSpPr>
                <a:spLocks noChangeShapeType="1"/>
              </p:cNvSpPr>
              <p:nvPr/>
            </p:nvSpPr>
            <p:spPr bwMode="auto">
              <a:xfrm>
                <a:off x="1872" y="2256"/>
                <a:ext cx="96" cy="0"/>
              </a:xfrm>
              <a:prstGeom prst="line">
                <a:avLst/>
              </a:prstGeom>
              <a:noFill/>
              <a:ln w="12700">
                <a:solidFill>
                  <a:srgbClr val="063DE8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1992" name="Line 24"/>
              <p:cNvSpPr>
                <a:spLocks noChangeShapeType="1"/>
              </p:cNvSpPr>
              <p:nvPr/>
            </p:nvSpPr>
            <p:spPr bwMode="auto">
              <a:xfrm>
                <a:off x="1872" y="2272"/>
                <a:ext cx="96" cy="0"/>
              </a:xfrm>
              <a:prstGeom prst="line">
                <a:avLst/>
              </a:prstGeom>
              <a:noFill/>
              <a:ln w="12700">
                <a:solidFill>
                  <a:srgbClr val="063DE8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9" name="Group 25"/>
            <p:cNvGrpSpPr>
              <a:grpSpLocks/>
            </p:cNvGrpSpPr>
            <p:nvPr/>
          </p:nvGrpSpPr>
          <p:grpSpPr bwMode="auto">
            <a:xfrm>
              <a:off x="1872" y="2334"/>
              <a:ext cx="96" cy="16"/>
              <a:chOff x="1872" y="2332"/>
              <a:chExt cx="96" cy="16"/>
            </a:xfrm>
          </p:grpSpPr>
          <p:sp>
            <p:nvSpPr>
              <p:cNvPr id="211994" name="Line 26"/>
              <p:cNvSpPr>
                <a:spLocks noChangeShapeType="1"/>
              </p:cNvSpPr>
              <p:nvPr/>
            </p:nvSpPr>
            <p:spPr bwMode="auto">
              <a:xfrm>
                <a:off x="1872" y="2332"/>
                <a:ext cx="96" cy="0"/>
              </a:xfrm>
              <a:prstGeom prst="line">
                <a:avLst/>
              </a:prstGeom>
              <a:noFill/>
              <a:ln w="12700">
                <a:solidFill>
                  <a:srgbClr val="063DE8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1995" name="Line 27"/>
              <p:cNvSpPr>
                <a:spLocks noChangeShapeType="1"/>
              </p:cNvSpPr>
              <p:nvPr/>
            </p:nvSpPr>
            <p:spPr bwMode="auto">
              <a:xfrm>
                <a:off x="1872" y="2348"/>
                <a:ext cx="96" cy="0"/>
              </a:xfrm>
              <a:prstGeom prst="line">
                <a:avLst/>
              </a:prstGeom>
              <a:noFill/>
              <a:ln w="12700">
                <a:solidFill>
                  <a:srgbClr val="063DE8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211996" name="Rectangle 28"/>
          <p:cNvSpPr>
            <a:spLocks noChangeArrowheads="1"/>
          </p:cNvSpPr>
          <p:nvPr/>
        </p:nvSpPr>
        <p:spPr bwMode="auto">
          <a:xfrm>
            <a:off x="1219200" y="0"/>
            <a:ext cx="7315200" cy="5349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1173" tIns="45587" rIns="91173" bIns="45587" anchor="ctr">
            <a:prstTxWarp prst="textNoShape">
              <a:avLst/>
            </a:prstTxWarp>
          </a:bodyPr>
          <a:lstStyle/>
          <a:p>
            <a:pPr algn="ctr" eaLnBrk="1" hangingPunct="1"/>
            <a:r>
              <a:rPr lang="en-US" sz="3600" dirty="0">
                <a:solidFill>
                  <a:srgbClr val="0000FF"/>
                </a:solidFill>
                <a:latin typeface="Comic Sans MS"/>
                <a:cs typeface="Comic Sans MS"/>
              </a:rPr>
              <a:t>STAR Detector</a:t>
            </a:r>
            <a:endParaRPr lang="el-GR" sz="3600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211997" name="Rectangle 29"/>
          <p:cNvSpPr>
            <a:spLocks noChangeArrowheads="1"/>
          </p:cNvSpPr>
          <p:nvPr/>
        </p:nvSpPr>
        <p:spPr bwMode="auto">
          <a:xfrm>
            <a:off x="1600200" y="3403600"/>
            <a:ext cx="152400" cy="152400"/>
          </a:xfrm>
          <a:prstGeom prst="rect">
            <a:avLst/>
          </a:prstGeom>
          <a:solidFill>
            <a:srgbClr val="FC0128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0" name="Group 30"/>
          <p:cNvGrpSpPr>
            <a:grpSpLocks/>
          </p:cNvGrpSpPr>
          <p:nvPr/>
        </p:nvGrpSpPr>
        <p:grpSpPr bwMode="auto">
          <a:xfrm>
            <a:off x="2743200" y="3103563"/>
            <a:ext cx="0" cy="762000"/>
            <a:chOff x="768" y="2064"/>
            <a:chExt cx="0" cy="480"/>
          </a:xfrm>
        </p:grpSpPr>
        <p:sp>
          <p:nvSpPr>
            <p:cNvPr id="211999" name="Line 31"/>
            <p:cNvSpPr>
              <a:spLocks noChangeShapeType="1"/>
            </p:cNvSpPr>
            <p:nvPr/>
          </p:nvSpPr>
          <p:spPr bwMode="auto">
            <a:xfrm>
              <a:off x="768" y="2064"/>
              <a:ext cx="0" cy="19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000" name="Line 32"/>
            <p:cNvSpPr>
              <a:spLocks noChangeShapeType="1"/>
            </p:cNvSpPr>
            <p:nvPr/>
          </p:nvSpPr>
          <p:spPr bwMode="auto">
            <a:xfrm>
              <a:off x="768" y="2352"/>
              <a:ext cx="0" cy="19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1" name="Group 33"/>
          <p:cNvGrpSpPr>
            <a:grpSpLocks/>
          </p:cNvGrpSpPr>
          <p:nvPr/>
        </p:nvGrpSpPr>
        <p:grpSpPr bwMode="auto">
          <a:xfrm>
            <a:off x="6324600" y="3103563"/>
            <a:ext cx="0" cy="762000"/>
            <a:chOff x="768" y="2064"/>
            <a:chExt cx="0" cy="480"/>
          </a:xfrm>
        </p:grpSpPr>
        <p:sp>
          <p:nvSpPr>
            <p:cNvPr id="212002" name="Line 34"/>
            <p:cNvSpPr>
              <a:spLocks noChangeShapeType="1"/>
            </p:cNvSpPr>
            <p:nvPr/>
          </p:nvSpPr>
          <p:spPr bwMode="auto">
            <a:xfrm>
              <a:off x="768" y="2064"/>
              <a:ext cx="0" cy="19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003" name="Line 35"/>
            <p:cNvSpPr>
              <a:spLocks noChangeShapeType="1"/>
            </p:cNvSpPr>
            <p:nvPr/>
          </p:nvSpPr>
          <p:spPr bwMode="auto">
            <a:xfrm>
              <a:off x="768" y="2352"/>
              <a:ext cx="0" cy="19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12004" name="Line 36"/>
          <p:cNvSpPr>
            <a:spLocks noChangeShapeType="1"/>
          </p:cNvSpPr>
          <p:nvPr/>
        </p:nvSpPr>
        <p:spPr bwMode="auto">
          <a:xfrm>
            <a:off x="1790700" y="3398838"/>
            <a:ext cx="0" cy="1524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05" name="Rectangle 37"/>
          <p:cNvSpPr>
            <a:spLocks noChangeArrowheads="1"/>
          </p:cNvSpPr>
          <p:nvPr/>
        </p:nvSpPr>
        <p:spPr bwMode="auto">
          <a:xfrm>
            <a:off x="7391400" y="3408363"/>
            <a:ext cx="152400" cy="152400"/>
          </a:xfrm>
          <a:prstGeom prst="rect">
            <a:avLst/>
          </a:prstGeom>
          <a:solidFill>
            <a:srgbClr val="FC0128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06" name="Line 38"/>
          <p:cNvSpPr>
            <a:spLocks noChangeShapeType="1"/>
          </p:cNvSpPr>
          <p:nvPr/>
        </p:nvSpPr>
        <p:spPr bwMode="auto">
          <a:xfrm>
            <a:off x="7353300" y="3408363"/>
            <a:ext cx="0" cy="1524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07" name="Rectangle 39"/>
          <p:cNvSpPr>
            <a:spLocks noChangeArrowheads="1"/>
          </p:cNvSpPr>
          <p:nvPr/>
        </p:nvSpPr>
        <p:spPr bwMode="auto">
          <a:xfrm>
            <a:off x="3238500" y="3290888"/>
            <a:ext cx="609600" cy="161925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08" name="Rectangle 40"/>
          <p:cNvSpPr>
            <a:spLocks noChangeArrowheads="1"/>
          </p:cNvSpPr>
          <p:nvPr/>
        </p:nvSpPr>
        <p:spPr bwMode="auto">
          <a:xfrm>
            <a:off x="5284788" y="3516313"/>
            <a:ext cx="620712" cy="155575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09" name="Rectangle 41"/>
          <p:cNvSpPr>
            <a:spLocks noChangeArrowheads="1"/>
          </p:cNvSpPr>
          <p:nvPr/>
        </p:nvSpPr>
        <p:spPr bwMode="auto">
          <a:xfrm>
            <a:off x="5292725" y="3289300"/>
            <a:ext cx="615950" cy="163513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2" name="Group 42"/>
          <p:cNvGrpSpPr>
            <a:grpSpLocks/>
          </p:cNvGrpSpPr>
          <p:nvPr/>
        </p:nvGrpSpPr>
        <p:grpSpPr bwMode="auto">
          <a:xfrm>
            <a:off x="1905000" y="3255963"/>
            <a:ext cx="304800" cy="457200"/>
            <a:chOff x="3408" y="2160"/>
            <a:chExt cx="192" cy="288"/>
          </a:xfrm>
        </p:grpSpPr>
        <p:sp>
          <p:nvSpPr>
            <p:cNvPr id="212011" name="Rectangle 43"/>
            <p:cNvSpPr>
              <a:spLocks noChangeArrowheads="1"/>
            </p:cNvSpPr>
            <p:nvPr/>
          </p:nvSpPr>
          <p:spPr bwMode="auto">
            <a:xfrm>
              <a:off x="3408" y="2160"/>
              <a:ext cx="192" cy="96"/>
            </a:xfrm>
            <a:prstGeom prst="rect">
              <a:avLst/>
            </a:prstGeom>
            <a:solidFill>
              <a:srgbClr val="081D58">
                <a:alpha val="75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012" name="Rectangle 44"/>
            <p:cNvSpPr>
              <a:spLocks noChangeArrowheads="1"/>
            </p:cNvSpPr>
            <p:nvPr/>
          </p:nvSpPr>
          <p:spPr bwMode="auto">
            <a:xfrm>
              <a:off x="3408" y="2352"/>
              <a:ext cx="192" cy="96"/>
            </a:xfrm>
            <a:prstGeom prst="rect">
              <a:avLst/>
            </a:prstGeom>
            <a:solidFill>
              <a:srgbClr val="081D58">
                <a:alpha val="75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12013" name="Line 45"/>
          <p:cNvSpPr>
            <a:spLocks noChangeShapeType="1"/>
          </p:cNvSpPr>
          <p:nvPr/>
        </p:nvSpPr>
        <p:spPr bwMode="auto">
          <a:xfrm>
            <a:off x="1905000" y="1447800"/>
            <a:ext cx="1600200" cy="990600"/>
          </a:xfrm>
          <a:prstGeom prst="line">
            <a:avLst/>
          </a:prstGeom>
          <a:noFill/>
          <a:ln w="9525">
            <a:solidFill>
              <a:srgbClr val="1C1C1C"/>
            </a:solidFill>
            <a:round/>
            <a:headEnd/>
            <a:tailEnd type="triangle" w="sm" len="lg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14" name="Text Box 46"/>
          <p:cNvSpPr txBox="1">
            <a:spLocks noChangeArrowheads="1"/>
          </p:cNvSpPr>
          <p:nvPr/>
        </p:nvSpPr>
        <p:spPr bwMode="auto">
          <a:xfrm>
            <a:off x="381000" y="990600"/>
            <a:ext cx="1981200" cy="800219"/>
          </a:xfrm>
          <a:prstGeom prst="rect">
            <a:avLst/>
          </a:prstGeom>
          <a:solidFill>
            <a:schemeClr val="bg1"/>
          </a:solidFill>
          <a:ln w="57150" cmpd="thinThick">
            <a:solidFill>
              <a:schemeClr val="accent3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  <a:cs typeface="Arial"/>
              </a:rPr>
              <a:t>MRPC </a:t>
            </a:r>
            <a:r>
              <a:rPr lang="en-US" sz="1600" b="1" dirty="0" err="1"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  <a:cs typeface="Arial"/>
              </a:rPr>
              <a:t>ToF</a:t>
            </a:r>
            <a:r>
              <a:rPr lang="en-US" sz="1600" b="1" dirty="0"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  <a:cs typeface="Arial"/>
              </a:rPr>
              <a:t> barrel</a:t>
            </a:r>
            <a:endParaRPr lang="en-US" sz="1600" b="1" dirty="0" smtClean="0">
              <a:effectLst>
                <a:outerShdw blurRad="38100" dist="38100" dir="2700000" algn="tl">
                  <a:srgbClr val="DDDDDD"/>
                </a:outerShdw>
              </a:effectLst>
              <a:latin typeface="Arial"/>
              <a:cs typeface="Arial"/>
            </a:endParaRPr>
          </a:p>
          <a:p>
            <a:pPr algn="ctr">
              <a:spcBef>
                <a:spcPct val="50000"/>
              </a:spcBef>
            </a:pPr>
            <a:r>
              <a:rPr lang="en-US" sz="1200" b="1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  <a:cs typeface="Arial"/>
              </a:rPr>
              <a:t>100% ready </a:t>
            </a:r>
            <a:r>
              <a:rPr lang="en-US" sz="1200" b="1" dirty="0"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  <a:cs typeface="Arial"/>
              </a:rPr>
              <a:t>for run </a:t>
            </a:r>
            <a:r>
              <a:rPr lang="en-US" sz="1200" b="1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  <a:cs typeface="Arial"/>
              </a:rPr>
              <a:t>10 (now!)</a:t>
            </a:r>
            <a:endParaRPr lang="en-US" sz="1800" b="1" dirty="0">
              <a:latin typeface="Arial"/>
              <a:cs typeface="Arial"/>
            </a:endParaRPr>
          </a:p>
        </p:txBody>
      </p:sp>
      <p:sp>
        <p:nvSpPr>
          <p:cNvPr id="212015" name="Line 47"/>
          <p:cNvSpPr>
            <a:spLocks noChangeShapeType="1"/>
          </p:cNvSpPr>
          <p:nvPr/>
        </p:nvSpPr>
        <p:spPr bwMode="auto">
          <a:xfrm>
            <a:off x="2362200" y="2971800"/>
            <a:ext cx="0" cy="457200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16" name="Line 48"/>
          <p:cNvSpPr>
            <a:spLocks noChangeShapeType="1"/>
          </p:cNvSpPr>
          <p:nvPr/>
        </p:nvSpPr>
        <p:spPr bwMode="auto">
          <a:xfrm>
            <a:off x="2362200" y="3581400"/>
            <a:ext cx="0" cy="457200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17" name="Line 49"/>
          <p:cNvSpPr>
            <a:spLocks noChangeShapeType="1"/>
          </p:cNvSpPr>
          <p:nvPr/>
        </p:nvSpPr>
        <p:spPr bwMode="auto">
          <a:xfrm>
            <a:off x="1600200" y="2057400"/>
            <a:ext cx="1066800" cy="1066800"/>
          </a:xfrm>
          <a:prstGeom prst="line">
            <a:avLst/>
          </a:prstGeom>
          <a:noFill/>
          <a:ln w="9525">
            <a:solidFill>
              <a:srgbClr val="1C1C1C"/>
            </a:solidFill>
            <a:round/>
            <a:headEnd/>
            <a:tailEnd type="triangle" w="sm" len="lg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18" name="Text Box 50"/>
          <p:cNvSpPr txBox="1">
            <a:spLocks noChangeArrowheads="1"/>
          </p:cNvSpPr>
          <p:nvPr/>
        </p:nvSpPr>
        <p:spPr bwMode="auto">
          <a:xfrm>
            <a:off x="762000" y="1968500"/>
            <a:ext cx="914400" cy="338554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rgbClr val="008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dirty="0" smtClean="0">
                <a:solidFill>
                  <a:srgbClr val="000000"/>
                </a:solidFill>
                <a:latin typeface="Arial"/>
                <a:cs typeface="Arial"/>
              </a:rPr>
              <a:t>BBC</a:t>
            </a: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212019" name="Line 51"/>
          <p:cNvSpPr>
            <a:spLocks noChangeShapeType="1"/>
          </p:cNvSpPr>
          <p:nvPr/>
        </p:nvSpPr>
        <p:spPr bwMode="auto">
          <a:xfrm flipV="1">
            <a:off x="1295400" y="3886200"/>
            <a:ext cx="990600" cy="304800"/>
          </a:xfrm>
          <a:prstGeom prst="line">
            <a:avLst/>
          </a:prstGeom>
          <a:noFill/>
          <a:ln w="9525">
            <a:solidFill>
              <a:srgbClr val="1C1C1C"/>
            </a:solidFill>
            <a:round/>
            <a:headEnd/>
            <a:tailEnd type="triangle" w="sm" len="lg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20" name="Text Box 52"/>
          <p:cNvSpPr txBox="1">
            <a:spLocks noChangeArrowheads="1"/>
          </p:cNvSpPr>
          <p:nvPr/>
        </p:nvSpPr>
        <p:spPr bwMode="auto">
          <a:xfrm>
            <a:off x="381000" y="4038600"/>
            <a:ext cx="914400" cy="338554"/>
          </a:xfrm>
          <a:prstGeom prst="rect">
            <a:avLst/>
          </a:prstGeom>
          <a:solidFill>
            <a:schemeClr val="bg1"/>
          </a:solidFill>
          <a:ln w="57150" cap="flat" cmpd="sng" algn="ctr">
            <a:solidFill>
              <a:srgbClr val="087B08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>
                <a:latin typeface="Arial"/>
                <a:cs typeface="Arial"/>
              </a:rPr>
              <a:t>PMD</a:t>
            </a:r>
            <a:endParaRPr lang="en-US" sz="1800" b="1" dirty="0">
              <a:latin typeface="Arial"/>
              <a:cs typeface="Arial"/>
            </a:endParaRPr>
          </a:p>
        </p:txBody>
      </p:sp>
      <p:sp>
        <p:nvSpPr>
          <p:cNvPr id="212021" name="Line 53"/>
          <p:cNvSpPr>
            <a:spLocks noChangeShapeType="1"/>
          </p:cNvSpPr>
          <p:nvPr/>
        </p:nvSpPr>
        <p:spPr bwMode="auto">
          <a:xfrm>
            <a:off x="990600" y="2971800"/>
            <a:ext cx="914400" cy="304800"/>
          </a:xfrm>
          <a:prstGeom prst="line">
            <a:avLst/>
          </a:prstGeom>
          <a:noFill/>
          <a:ln w="9525">
            <a:solidFill>
              <a:srgbClr val="1C1C1C"/>
            </a:solidFill>
            <a:round/>
            <a:headEnd/>
            <a:tailEnd type="triangle" w="sm" len="lg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22" name="Text Box 54"/>
          <p:cNvSpPr txBox="1">
            <a:spLocks noChangeArrowheads="1"/>
          </p:cNvSpPr>
          <p:nvPr/>
        </p:nvSpPr>
        <p:spPr bwMode="auto">
          <a:xfrm>
            <a:off x="381000" y="2667000"/>
            <a:ext cx="914400" cy="338554"/>
          </a:xfrm>
          <a:prstGeom prst="rect">
            <a:avLst/>
          </a:prstGeom>
          <a:solidFill>
            <a:schemeClr val="bg1"/>
          </a:solidFill>
          <a:ln w="57150" cap="flat" cmpd="sng" algn="ctr">
            <a:solidFill>
              <a:srgbClr val="087B08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>
                <a:latin typeface="Arial"/>
                <a:cs typeface="Arial"/>
              </a:rPr>
              <a:t>F</a:t>
            </a:r>
            <a:r>
              <a:rPr lang="en-US" sz="1600" b="1" dirty="0">
                <a:latin typeface="Arial"/>
                <a:cs typeface="Arial"/>
                <a:sym typeface="Symbol" pitchFamily="-65" charset="2"/>
              </a:rPr>
              <a:t>PD</a:t>
            </a:r>
            <a:endParaRPr lang="en-US" sz="1800" b="1" dirty="0">
              <a:latin typeface="Arial"/>
              <a:cs typeface="Arial"/>
            </a:endParaRPr>
          </a:p>
        </p:txBody>
      </p:sp>
      <p:sp>
        <p:nvSpPr>
          <p:cNvPr id="212023" name="Rectangle 55"/>
          <p:cNvSpPr>
            <a:spLocks noChangeArrowheads="1"/>
          </p:cNvSpPr>
          <p:nvPr/>
        </p:nvSpPr>
        <p:spPr bwMode="auto">
          <a:xfrm>
            <a:off x="6858000" y="3581400"/>
            <a:ext cx="304800" cy="609600"/>
          </a:xfrm>
          <a:prstGeom prst="rect">
            <a:avLst/>
          </a:prstGeom>
          <a:solidFill>
            <a:srgbClr val="081D58">
              <a:alpha val="7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24" name="Rectangle 56"/>
          <p:cNvSpPr>
            <a:spLocks noChangeArrowheads="1"/>
          </p:cNvSpPr>
          <p:nvPr/>
        </p:nvSpPr>
        <p:spPr bwMode="auto">
          <a:xfrm>
            <a:off x="6858000" y="2819400"/>
            <a:ext cx="304800" cy="609600"/>
          </a:xfrm>
          <a:prstGeom prst="rect">
            <a:avLst/>
          </a:prstGeom>
          <a:solidFill>
            <a:srgbClr val="081D58">
              <a:alpha val="7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25" name="Line 57"/>
          <p:cNvSpPr>
            <a:spLocks noChangeShapeType="1"/>
          </p:cNvSpPr>
          <p:nvPr/>
        </p:nvSpPr>
        <p:spPr bwMode="auto">
          <a:xfrm flipH="1">
            <a:off x="7162800" y="2057400"/>
            <a:ext cx="838200" cy="762000"/>
          </a:xfrm>
          <a:prstGeom prst="line">
            <a:avLst/>
          </a:prstGeom>
          <a:noFill/>
          <a:ln w="9525">
            <a:solidFill>
              <a:srgbClr val="1C1C1C"/>
            </a:solidFill>
            <a:round/>
            <a:headEnd/>
            <a:tailEnd type="triangle" w="sm" len="lg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26" name="Text Box 58"/>
          <p:cNvSpPr txBox="1">
            <a:spLocks noChangeArrowheads="1"/>
          </p:cNvSpPr>
          <p:nvPr/>
        </p:nvSpPr>
        <p:spPr bwMode="auto">
          <a:xfrm>
            <a:off x="7848600" y="1828800"/>
            <a:ext cx="914400" cy="338554"/>
          </a:xfrm>
          <a:prstGeom prst="rect">
            <a:avLst/>
          </a:prstGeom>
          <a:solidFill>
            <a:schemeClr val="bg1"/>
          </a:solidFill>
          <a:ln w="57150" cap="flat" cmpd="sng" algn="ctr">
            <a:solidFill>
              <a:srgbClr val="146736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>
                <a:latin typeface="Arial"/>
                <a:cs typeface="Arial"/>
              </a:rPr>
              <a:t>F</a:t>
            </a:r>
            <a:r>
              <a:rPr lang="en-US" sz="1600" b="1" dirty="0">
                <a:latin typeface="Arial"/>
                <a:cs typeface="Arial"/>
                <a:sym typeface="Symbol" pitchFamily="-65" charset="2"/>
              </a:rPr>
              <a:t>M</a:t>
            </a:r>
            <a:r>
              <a:rPr lang="en-US" sz="1600" b="1" dirty="0">
                <a:latin typeface="Arial"/>
                <a:cs typeface="Arial"/>
              </a:rPr>
              <a:t>S</a:t>
            </a:r>
            <a:endParaRPr lang="en-US" sz="1800" b="1" dirty="0">
              <a:latin typeface="Arial"/>
              <a:cs typeface="Arial"/>
            </a:endParaRPr>
          </a:p>
        </p:txBody>
      </p:sp>
      <p:sp>
        <p:nvSpPr>
          <p:cNvPr id="212027" name="Line 59"/>
          <p:cNvSpPr>
            <a:spLocks noChangeShapeType="1"/>
          </p:cNvSpPr>
          <p:nvPr/>
        </p:nvSpPr>
        <p:spPr bwMode="auto">
          <a:xfrm flipH="1">
            <a:off x="5334000" y="1143000"/>
            <a:ext cx="685800" cy="1219200"/>
          </a:xfrm>
          <a:prstGeom prst="line">
            <a:avLst/>
          </a:prstGeom>
          <a:noFill/>
          <a:ln w="9525">
            <a:solidFill>
              <a:srgbClr val="1C1C1C"/>
            </a:solidFill>
            <a:round/>
            <a:headEnd/>
            <a:tailEnd type="triangle" w="sm" len="lg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28" name="Text Box 60"/>
          <p:cNvSpPr txBox="1">
            <a:spLocks noChangeArrowheads="1"/>
          </p:cNvSpPr>
          <p:nvPr/>
        </p:nvSpPr>
        <p:spPr bwMode="auto">
          <a:xfrm>
            <a:off x="5562600" y="930275"/>
            <a:ext cx="1295400" cy="338554"/>
          </a:xfrm>
          <a:prstGeom prst="rect">
            <a:avLst/>
          </a:prstGeom>
          <a:solidFill>
            <a:schemeClr val="bg1"/>
          </a:solidFill>
          <a:ln w="57150" cap="flat" cmpd="sng" algn="ctr">
            <a:solidFill>
              <a:srgbClr val="087B08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>
                <a:latin typeface="Arial"/>
                <a:cs typeface="Arial"/>
              </a:rPr>
              <a:t>EMC barrel</a:t>
            </a:r>
            <a:endParaRPr lang="en-US" sz="1800" b="1" dirty="0">
              <a:latin typeface="Arial"/>
              <a:cs typeface="Arial"/>
            </a:endParaRPr>
          </a:p>
        </p:txBody>
      </p:sp>
      <p:sp>
        <p:nvSpPr>
          <p:cNvPr id="212029" name="Line 61"/>
          <p:cNvSpPr>
            <a:spLocks noChangeShapeType="1"/>
          </p:cNvSpPr>
          <p:nvPr/>
        </p:nvSpPr>
        <p:spPr bwMode="auto">
          <a:xfrm flipH="1">
            <a:off x="5943600" y="1447800"/>
            <a:ext cx="1409700" cy="1295400"/>
          </a:xfrm>
          <a:prstGeom prst="line">
            <a:avLst/>
          </a:prstGeom>
          <a:noFill/>
          <a:ln w="9525">
            <a:solidFill>
              <a:srgbClr val="1C1C1C"/>
            </a:solidFill>
            <a:round/>
            <a:headEnd/>
            <a:tailEnd type="triangle" w="sm" len="lg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30" name="Text Box 62"/>
          <p:cNvSpPr txBox="1">
            <a:spLocks noChangeArrowheads="1"/>
          </p:cNvSpPr>
          <p:nvPr/>
        </p:nvSpPr>
        <p:spPr bwMode="auto">
          <a:xfrm>
            <a:off x="7162800" y="1143000"/>
            <a:ext cx="1600200" cy="338554"/>
          </a:xfrm>
          <a:prstGeom prst="rect">
            <a:avLst/>
          </a:prstGeom>
          <a:solidFill>
            <a:schemeClr val="bg1"/>
          </a:solidFill>
          <a:ln w="57150" cap="flat" cmpd="sng" algn="ctr">
            <a:solidFill>
              <a:srgbClr val="087B08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>
                <a:latin typeface="Arial"/>
                <a:cs typeface="Arial"/>
              </a:rPr>
              <a:t>EMC End Cap</a:t>
            </a:r>
            <a:endParaRPr lang="en-US" sz="1800" b="1" dirty="0">
              <a:latin typeface="Arial"/>
              <a:cs typeface="Arial"/>
            </a:endParaRPr>
          </a:p>
        </p:txBody>
      </p:sp>
      <p:sp>
        <p:nvSpPr>
          <p:cNvPr id="212031" name="Line 63"/>
          <p:cNvSpPr>
            <a:spLocks noChangeShapeType="1"/>
          </p:cNvSpPr>
          <p:nvPr/>
        </p:nvSpPr>
        <p:spPr bwMode="auto">
          <a:xfrm flipV="1">
            <a:off x="4114800" y="3581400"/>
            <a:ext cx="838200" cy="2209800"/>
          </a:xfrm>
          <a:prstGeom prst="line">
            <a:avLst/>
          </a:prstGeom>
          <a:noFill/>
          <a:ln w="9525">
            <a:solidFill>
              <a:srgbClr val="1C1C1C"/>
            </a:solidFill>
            <a:round/>
            <a:headEnd/>
            <a:tailEnd type="triangle" w="sm" len="lg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32" name="Line 64"/>
          <p:cNvSpPr>
            <a:spLocks noChangeShapeType="1"/>
          </p:cNvSpPr>
          <p:nvPr/>
        </p:nvSpPr>
        <p:spPr bwMode="auto">
          <a:xfrm flipV="1">
            <a:off x="2971800" y="3581400"/>
            <a:ext cx="1524000" cy="2319754"/>
          </a:xfrm>
          <a:prstGeom prst="line">
            <a:avLst/>
          </a:prstGeom>
          <a:noFill/>
          <a:ln w="9525">
            <a:solidFill>
              <a:srgbClr val="1C1C1C"/>
            </a:solidFill>
            <a:round/>
            <a:headEnd/>
            <a:tailEnd type="triangle" w="sm" len="lg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33" name="Text Box 65"/>
          <p:cNvSpPr txBox="1">
            <a:spLocks noChangeArrowheads="1"/>
          </p:cNvSpPr>
          <p:nvPr/>
        </p:nvSpPr>
        <p:spPr bwMode="auto">
          <a:xfrm>
            <a:off x="381000" y="5275263"/>
            <a:ext cx="1143000" cy="338554"/>
          </a:xfrm>
          <a:prstGeom prst="rect">
            <a:avLst/>
          </a:prstGeom>
          <a:solidFill>
            <a:schemeClr val="bg1"/>
          </a:solidFill>
          <a:ln w="57150" cap="flat" cmpd="sng" algn="ctr">
            <a:solidFill>
              <a:srgbClr val="008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  <a:cs typeface="Arial"/>
              </a:rPr>
              <a:t>DAQ1000</a:t>
            </a:r>
            <a:endParaRPr lang="en-US" sz="1600" b="1" dirty="0" smtClean="0">
              <a:latin typeface="Arial"/>
              <a:cs typeface="Arial"/>
            </a:endParaRPr>
          </a:p>
        </p:txBody>
      </p:sp>
      <p:sp>
        <p:nvSpPr>
          <p:cNvPr id="212034" name="Text Box 66"/>
          <p:cNvSpPr txBox="1">
            <a:spLocks noChangeArrowheads="1"/>
          </p:cNvSpPr>
          <p:nvPr/>
        </p:nvSpPr>
        <p:spPr bwMode="auto">
          <a:xfrm>
            <a:off x="3733800" y="5833646"/>
            <a:ext cx="838200" cy="338554"/>
          </a:xfrm>
          <a:prstGeom prst="rect">
            <a:avLst/>
          </a:prstGeom>
          <a:solidFill>
            <a:schemeClr val="bg1"/>
          </a:solidFill>
          <a:ln w="57150" cmpd="thinThick">
            <a:solidFill>
              <a:srgbClr val="791118"/>
            </a:solidFill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>
                <a:latin typeface="Arial"/>
                <a:cs typeface="Arial"/>
              </a:rPr>
              <a:t>FGT</a:t>
            </a:r>
            <a:endParaRPr lang="en-US" sz="1800" b="1" dirty="0">
              <a:latin typeface="Arial"/>
              <a:cs typeface="Arial"/>
            </a:endParaRPr>
          </a:p>
        </p:txBody>
      </p:sp>
      <p:sp>
        <p:nvSpPr>
          <p:cNvPr id="212035" name="Line 67"/>
          <p:cNvSpPr>
            <a:spLocks noChangeShapeType="1"/>
          </p:cNvSpPr>
          <p:nvPr/>
        </p:nvSpPr>
        <p:spPr bwMode="auto">
          <a:xfrm>
            <a:off x="4953000" y="3276600"/>
            <a:ext cx="0" cy="152400"/>
          </a:xfrm>
          <a:prstGeom prst="line">
            <a:avLst/>
          </a:prstGeom>
          <a:noFill/>
          <a:ln w="9525">
            <a:solidFill>
              <a:srgbClr val="087B08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36" name="Line 68"/>
          <p:cNvSpPr>
            <a:spLocks noChangeShapeType="1"/>
          </p:cNvSpPr>
          <p:nvPr/>
        </p:nvSpPr>
        <p:spPr bwMode="auto">
          <a:xfrm>
            <a:off x="4876800" y="3276600"/>
            <a:ext cx="0" cy="152400"/>
          </a:xfrm>
          <a:prstGeom prst="line">
            <a:avLst/>
          </a:prstGeom>
          <a:noFill/>
          <a:ln w="9525">
            <a:solidFill>
              <a:srgbClr val="087B08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37" name="Line 69"/>
          <p:cNvSpPr>
            <a:spLocks noChangeShapeType="1"/>
          </p:cNvSpPr>
          <p:nvPr/>
        </p:nvSpPr>
        <p:spPr bwMode="auto">
          <a:xfrm>
            <a:off x="5029200" y="3276600"/>
            <a:ext cx="0" cy="152400"/>
          </a:xfrm>
          <a:prstGeom prst="line">
            <a:avLst/>
          </a:prstGeom>
          <a:noFill/>
          <a:ln w="9525">
            <a:solidFill>
              <a:srgbClr val="087B08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38" name="Line 70"/>
          <p:cNvSpPr>
            <a:spLocks noChangeShapeType="1"/>
          </p:cNvSpPr>
          <p:nvPr/>
        </p:nvSpPr>
        <p:spPr bwMode="auto">
          <a:xfrm>
            <a:off x="5105400" y="3276600"/>
            <a:ext cx="0" cy="152400"/>
          </a:xfrm>
          <a:prstGeom prst="line">
            <a:avLst/>
          </a:prstGeom>
          <a:noFill/>
          <a:ln w="9525">
            <a:solidFill>
              <a:srgbClr val="087B08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39" name="Line 71"/>
          <p:cNvSpPr>
            <a:spLocks noChangeShapeType="1"/>
          </p:cNvSpPr>
          <p:nvPr/>
        </p:nvSpPr>
        <p:spPr bwMode="auto">
          <a:xfrm>
            <a:off x="5181600" y="3276600"/>
            <a:ext cx="0" cy="152400"/>
          </a:xfrm>
          <a:prstGeom prst="line">
            <a:avLst/>
          </a:prstGeom>
          <a:noFill/>
          <a:ln w="9525">
            <a:solidFill>
              <a:srgbClr val="087B08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40" name="Line 72"/>
          <p:cNvSpPr>
            <a:spLocks noChangeShapeType="1"/>
          </p:cNvSpPr>
          <p:nvPr/>
        </p:nvSpPr>
        <p:spPr bwMode="auto">
          <a:xfrm>
            <a:off x="5257800" y="3276600"/>
            <a:ext cx="0" cy="152400"/>
          </a:xfrm>
          <a:prstGeom prst="line">
            <a:avLst/>
          </a:prstGeom>
          <a:noFill/>
          <a:ln w="9525">
            <a:solidFill>
              <a:srgbClr val="087B08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41" name="Line 73"/>
          <p:cNvSpPr>
            <a:spLocks noChangeShapeType="1"/>
          </p:cNvSpPr>
          <p:nvPr/>
        </p:nvSpPr>
        <p:spPr bwMode="auto">
          <a:xfrm>
            <a:off x="4953000" y="3505200"/>
            <a:ext cx="0" cy="152400"/>
          </a:xfrm>
          <a:prstGeom prst="line">
            <a:avLst/>
          </a:prstGeom>
          <a:noFill/>
          <a:ln w="9525">
            <a:solidFill>
              <a:srgbClr val="087B08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42" name="Line 74"/>
          <p:cNvSpPr>
            <a:spLocks noChangeShapeType="1"/>
          </p:cNvSpPr>
          <p:nvPr/>
        </p:nvSpPr>
        <p:spPr bwMode="auto">
          <a:xfrm>
            <a:off x="4876800" y="3505200"/>
            <a:ext cx="0" cy="152400"/>
          </a:xfrm>
          <a:prstGeom prst="line">
            <a:avLst/>
          </a:prstGeom>
          <a:noFill/>
          <a:ln w="9525">
            <a:solidFill>
              <a:srgbClr val="087B08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43" name="Line 75"/>
          <p:cNvSpPr>
            <a:spLocks noChangeShapeType="1"/>
          </p:cNvSpPr>
          <p:nvPr/>
        </p:nvSpPr>
        <p:spPr bwMode="auto">
          <a:xfrm>
            <a:off x="5029200" y="3505200"/>
            <a:ext cx="0" cy="152400"/>
          </a:xfrm>
          <a:prstGeom prst="line">
            <a:avLst/>
          </a:prstGeom>
          <a:noFill/>
          <a:ln w="9525">
            <a:solidFill>
              <a:srgbClr val="087B08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44" name="Line 76"/>
          <p:cNvSpPr>
            <a:spLocks noChangeShapeType="1"/>
          </p:cNvSpPr>
          <p:nvPr/>
        </p:nvSpPr>
        <p:spPr bwMode="auto">
          <a:xfrm>
            <a:off x="5105400" y="3505200"/>
            <a:ext cx="0" cy="152400"/>
          </a:xfrm>
          <a:prstGeom prst="line">
            <a:avLst/>
          </a:prstGeom>
          <a:noFill/>
          <a:ln w="9525">
            <a:solidFill>
              <a:srgbClr val="087B08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45" name="Line 77"/>
          <p:cNvSpPr>
            <a:spLocks noChangeShapeType="1"/>
          </p:cNvSpPr>
          <p:nvPr/>
        </p:nvSpPr>
        <p:spPr bwMode="auto">
          <a:xfrm>
            <a:off x="5181600" y="3505200"/>
            <a:ext cx="0" cy="152400"/>
          </a:xfrm>
          <a:prstGeom prst="line">
            <a:avLst/>
          </a:prstGeom>
          <a:noFill/>
          <a:ln w="9525">
            <a:solidFill>
              <a:srgbClr val="087B08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46" name="Line 78"/>
          <p:cNvSpPr>
            <a:spLocks noChangeShapeType="1"/>
          </p:cNvSpPr>
          <p:nvPr/>
        </p:nvSpPr>
        <p:spPr bwMode="auto">
          <a:xfrm>
            <a:off x="5257800" y="3505200"/>
            <a:ext cx="0" cy="152400"/>
          </a:xfrm>
          <a:prstGeom prst="line">
            <a:avLst/>
          </a:prstGeom>
          <a:noFill/>
          <a:ln w="9525">
            <a:solidFill>
              <a:srgbClr val="087B08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47" name="Rectangle 79"/>
          <p:cNvSpPr>
            <a:spLocks noChangeArrowheads="1"/>
          </p:cNvSpPr>
          <p:nvPr/>
        </p:nvSpPr>
        <p:spPr bwMode="auto">
          <a:xfrm>
            <a:off x="7086600" y="5181600"/>
            <a:ext cx="1295400" cy="457200"/>
          </a:xfrm>
          <a:prstGeom prst="rect">
            <a:avLst/>
          </a:prstGeom>
          <a:noFill/>
          <a:ln w="57150" cap="flat" cmpd="sng" algn="ctr">
            <a:solidFill>
              <a:srgbClr val="087B08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 b="1" dirty="0" smtClean="0">
                <a:latin typeface="Arial"/>
                <a:cs typeface="Arial"/>
              </a:rPr>
              <a:t>Completed</a:t>
            </a:r>
            <a:endParaRPr lang="en-US" b="1" dirty="0">
              <a:latin typeface="Arial"/>
              <a:cs typeface="Arial"/>
            </a:endParaRPr>
          </a:p>
        </p:txBody>
      </p:sp>
      <p:sp>
        <p:nvSpPr>
          <p:cNvPr id="212048" name="Rectangle 80"/>
          <p:cNvSpPr>
            <a:spLocks noChangeArrowheads="1"/>
          </p:cNvSpPr>
          <p:nvPr/>
        </p:nvSpPr>
        <p:spPr bwMode="auto">
          <a:xfrm>
            <a:off x="6705600" y="5791200"/>
            <a:ext cx="1066800" cy="381000"/>
          </a:xfrm>
          <a:prstGeom prst="rect">
            <a:avLst/>
          </a:prstGeom>
          <a:noFill/>
          <a:ln w="57150" cmpd="thinThick">
            <a:solidFill>
              <a:srgbClr val="85131D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Ongoing</a:t>
            </a:r>
            <a:endParaRPr lang="en-US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212049" name="Line 81"/>
          <p:cNvSpPr>
            <a:spLocks noChangeShapeType="1"/>
          </p:cNvSpPr>
          <p:nvPr/>
        </p:nvSpPr>
        <p:spPr bwMode="auto">
          <a:xfrm>
            <a:off x="3429000" y="1600200"/>
            <a:ext cx="381000" cy="0"/>
          </a:xfrm>
          <a:prstGeom prst="line">
            <a:avLst/>
          </a:prstGeom>
          <a:noFill/>
          <a:ln w="57150">
            <a:solidFill>
              <a:srgbClr val="0B5C3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50" name="Line 82"/>
          <p:cNvSpPr>
            <a:spLocks noChangeShapeType="1"/>
          </p:cNvSpPr>
          <p:nvPr/>
        </p:nvSpPr>
        <p:spPr bwMode="auto">
          <a:xfrm>
            <a:off x="2971800" y="1600200"/>
            <a:ext cx="381000" cy="0"/>
          </a:xfrm>
          <a:prstGeom prst="line">
            <a:avLst/>
          </a:prstGeom>
          <a:noFill/>
          <a:ln w="57150">
            <a:solidFill>
              <a:srgbClr val="0B5C3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51" name="Line 83"/>
          <p:cNvSpPr>
            <a:spLocks noChangeShapeType="1"/>
          </p:cNvSpPr>
          <p:nvPr/>
        </p:nvSpPr>
        <p:spPr bwMode="auto">
          <a:xfrm>
            <a:off x="4800600" y="1600200"/>
            <a:ext cx="381000" cy="0"/>
          </a:xfrm>
          <a:prstGeom prst="line">
            <a:avLst/>
          </a:prstGeom>
          <a:noFill/>
          <a:ln w="57150">
            <a:solidFill>
              <a:srgbClr val="0B5C3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52" name="Line 84"/>
          <p:cNvSpPr>
            <a:spLocks noChangeShapeType="1"/>
          </p:cNvSpPr>
          <p:nvPr/>
        </p:nvSpPr>
        <p:spPr bwMode="auto">
          <a:xfrm>
            <a:off x="4343400" y="1600200"/>
            <a:ext cx="381000" cy="0"/>
          </a:xfrm>
          <a:prstGeom prst="line">
            <a:avLst/>
          </a:prstGeom>
          <a:noFill/>
          <a:ln w="57150">
            <a:solidFill>
              <a:srgbClr val="0B5C3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53" name="Line 85"/>
          <p:cNvSpPr>
            <a:spLocks noChangeShapeType="1"/>
          </p:cNvSpPr>
          <p:nvPr/>
        </p:nvSpPr>
        <p:spPr bwMode="auto">
          <a:xfrm>
            <a:off x="3886200" y="1600200"/>
            <a:ext cx="381000" cy="0"/>
          </a:xfrm>
          <a:prstGeom prst="line">
            <a:avLst/>
          </a:prstGeom>
          <a:noFill/>
          <a:ln w="57150">
            <a:solidFill>
              <a:srgbClr val="0B5C3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54" name="Line 86"/>
          <p:cNvSpPr>
            <a:spLocks noChangeShapeType="1"/>
          </p:cNvSpPr>
          <p:nvPr/>
        </p:nvSpPr>
        <p:spPr bwMode="auto">
          <a:xfrm>
            <a:off x="5257800" y="1600200"/>
            <a:ext cx="381000" cy="0"/>
          </a:xfrm>
          <a:prstGeom prst="line">
            <a:avLst/>
          </a:prstGeom>
          <a:noFill/>
          <a:ln w="57150">
            <a:solidFill>
              <a:srgbClr val="0B5C3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55" name="Line 87"/>
          <p:cNvSpPr>
            <a:spLocks noChangeShapeType="1"/>
          </p:cNvSpPr>
          <p:nvPr/>
        </p:nvSpPr>
        <p:spPr bwMode="auto">
          <a:xfrm>
            <a:off x="5715000" y="1600200"/>
            <a:ext cx="381000" cy="0"/>
          </a:xfrm>
          <a:prstGeom prst="line">
            <a:avLst/>
          </a:prstGeom>
          <a:noFill/>
          <a:ln w="57150">
            <a:solidFill>
              <a:srgbClr val="0B5C3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56" name="Line 88"/>
          <p:cNvSpPr>
            <a:spLocks noChangeShapeType="1"/>
          </p:cNvSpPr>
          <p:nvPr/>
        </p:nvSpPr>
        <p:spPr bwMode="auto">
          <a:xfrm>
            <a:off x="3505200" y="5334000"/>
            <a:ext cx="381000" cy="0"/>
          </a:xfrm>
          <a:prstGeom prst="line">
            <a:avLst/>
          </a:prstGeom>
          <a:noFill/>
          <a:ln w="57150">
            <a:solidFill>
              <a:srgbClr val="0B5C3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57" name="Line 89"/>
          <p:cNvSpPr>
            <a:spLocks noChangeShapeType="1"/>
          </p:cNvSpPr>
          <p:nvPr/>
        </p:nvSpPr>
        <p:spPr bwMode="auto">
          <a:xfrm>
            <a:off x="3048000" y="5334000"/>
            <a:ext cx="381000" cy="0"/>
          </a:xfrm>
          <a:prstGeom prst="line">
            <a:avLst/>
          </a:prstGeom>
          <a:noFill/>
          <a:ln w="57150">
            <a:solidFill>
              <a:srgbClr val="0B5C3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58" name="Line 90"/>
          <p:cNvSpPr>
            <a:spLocks noChangeShapeType="1"/>
          </p:cNvSpPr>
          <p:nvPr/>
        </p:nvSpPr>
        <p:spPr bwMode="auto">
          <a:xfrm>
            <a:off x="4724400" y="5334000"/>
            <a:ext cx="381000" cy="0"/>
          </a:xfrm>
          <a:prstGeom prst="line">
            <a:avLst/>
          </a:prstGeom>
          <a:noFill/>
          <a:ln w="57150">
            <a:solidFill>
              <a:srgbClr val="0B5C3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59" name="Line 91"/>
          <p:cNvSpPr>
            <a:spLocks noChangeShapeType="1"/>
          </p:cNvSpPr>
          <p:nvPr/>
        </p:nvSpPr>
        <p:spPr bwMode="auto">
          <a:xfrm>
            <a:off x="4267200" y="5334000"/>
            <a:ext cx="381000" cy="0"/>
          </a:xfrm>
          <a:prstGeom prst="line">
            <a:avLst/>
          </a:prstGeom>
          <a:noFill/>
          <a:ln w="57150">
            <a:solidFill>
              <a:srgbClr val="0B5C3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60" name="Line 92"/>
          <p:cNvSpPr>
            <a:spLocks noChangeShapeType="1"/>
          </p:cNvSpPr>
          <p:nvPr/>
        </p:nvSpPr>
        <p:spPr bwMode="auto">
          <a:xfrm>
            <a:off x="3962400" y="5334000"/>
            <a:ext cx="381000" cy="0"/>
          </a:xfrm>
          <a:prstGeom prst="line">
            <a:avLst/>
          </a:prstGeom>
          <a:noFill/>
          <a:ln w="57150">
            <a:solidFill>
              <a:srgbClr val="0B5C3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61" name="Line 93"/>
          <p:cNvSpPr>
            <a:spLocks noChangeShapeType="1"/>
          </p:cNvSpPr>
          <p:nvPr/>
        </p:nvSpPr>
        <p:spPr bwMode="auto">
          <a:xfrm>
            <a:off x="5181600" y="5334000"/>
            <a:ext cx="381000" cy="0"/>
          </a:xfrm>
          <a:prstGeom prst="line">
            <a:avLst/>
          </a:prstGeom>
          <a:noFill/>
          <a:ln w="57150">
            <a:solidFill>
              <a:srgbClr val="0B5C3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62" name="Line 94"/>
          <p:cNvSpPr>
            <a:spLocks noChangeShapeType="1"/>
          </p:cNvSpPr>
          <p:nvPr/>
        </p:nvSpPr>
        <p:spPr bwMode="auto">
          <a:xfrm>
            <a:off x="5638800" y="5334000"/>
            <a:ext cx="381000" cy="0"/>
          </a:xfrm>
          <a:prstGeom prst="line">
            <a:avLst/>
          </a:prstGeom>
          <a:noFill/>
          <a:ln w="57150">
            <a:solidFill>
              <a:srgbClr val="0B5C3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64" name="Line 96"/>
          <p:cNvSpPr>
            <a:spLocks noChangeShapeType="1"/>
          </p:cNvSpPr>
          <p:nvPr/>
        </p:nvSpPr>
        <p:spPr bwMode="auto">
          <a:xfrm>
            <a:off x="3429000" y="1219200"/>
            <a:ext cx="304800" cy="304800"/>
          </a:xfrm>
          <a:prstGeom prst="line">
            <a:avLst/>
          </a:prstGeom>
          <a:noFill/>
          <a:ln w="9525">
            <a:solidFill>
              <a:srgbClr val="1C1C1C"/>
            </a:solidFill>
            <a:round/>
            <a:headEnd/>
            <a:tailEnd type="triangle" w="sm" len="lg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65" name="Text Box 97"/>
          <p:cNvSpPr txBox="1">
            <a:spLocks noChangeArrowheads="1"/>
          </p:cNvSpPr>
          <p:nvPr/>
        </p:nvSpPr>
        <p:spPr bwMode="auto">
          <a:xfrm>
            <a:off x="3048000" y="914400"/>
            <a:ext cx="914400" cy="338554"/>
          </a:xfrm>
          <a:prstGeom prst="rect">
            <a:avLst/>
          </a:prstGeom>
          <a:solidFill>
            <a:schemeClr val="bg1"/>
          </a:solidFill>
          <a:ln w="38100" cmpd="dbl">
            <a:solidFill>
              <a:srgbClr val="0C0572"/>
            </a:solidFill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>
                <a:solidFill>
                  <a:srgbClr val="800000"/>
                </a:solidFill>
                <a:latin typeface="Arial"/>
                <a:cs typeface="Arial"/>
              </a:rPr>
              <a:t>MTD</a:t>
            </a:r>
            <a:endParaRPr lang="en-US" sz="1800" b="1" dirty="0">
              <a:solidFill>
                <a:srgbClr val="800000"/>
              </a:solidFill>
              <a:latin typeface="Arial"/>
              <a:cs typeface="Arial"/>
            </a:endParaRPr>
          </a:p>
        </p:txBody>
      </p:sp>
      <p:sp>
        <p:nvSpPr>
          <p:cNvPr id="212066" name="Rectangle 98"/>
          <p:cNvSpPr>
            <a:spLocks noChangeArrowheads="1"/>
          </p:cNvSpPr>
          <p:nvPr/>
        </p:nvSpPr>
        <p:spPr bwMode="auto">
          <a:xfrm>
            <a:off x="7924800" y="5791200"/>
            <a:ext cx="838200" cy="381000"/>
          </a:xfrm>
          <a:prstGeom prst="rect">
            <a:avLst/>
          </a:prstGeom>
          <a:noFill/>
          <a:ln w="38100" cmpd="dbl">
            <a:solidFill>
              <a:srgbClr val="0C0572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 b="1" dirty="0">
                <a:solidFill>
                  <a:srgbClr val="B0190F"/>
                </a:solidFill>
                <a:latin typeface="Arial"/>
                <a:cs typeface="Arial"/>
              </a:rPr>
              <a:t>R&amp;D</a:t>
            </a:r>
            <a:endParaRPr lang="en-US" b="1" dirty="0">
              <a:latin typeface="Arial"/>
              <a:cs typeface="Arial"/>
            </a:endParaRPr>
          </a:p>
        </p:txBody>
      </p:sp>
      <p:sp>
        <p:nvSpPr>
          <p:cNvPr id="212067" name="Text Box 99"/>
          <p:cNvSpPr txBox="1">
            <a:spLocks noChangeArrowheads="1"/>
          </p:cNvSpPr>
          <p:nvPr/>
        </p:nvSpPr>
        <p:spPr bwMode="auto">
          <a:xfrm>
            <a:off x="2133600" y="5833646"/>
            <a:ext cx="838200" cy="338554"/>
          </a:xfrm>
          <a:prstGeom prst="rect">
            <a:avLst/>
          </a:prstGeom>
          <a:solidFill>
            <a:schemeClr val="bg1"/>
          </a:solidFill>
          <a:ln w="57150" cap="flat" cmpd="thickThin" algn="ctr">
            <a:solidFill>
              <a:srgbClr val="80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>
                <a:solidFill>
                  <a:srgbClr val="000000"/>
                </a:solidFill>
                <a:latin typeface="Arial"/>
                <a:cs typeface="Arial"/>
              </a:rPr>
              <a:t>HFT</a:t>
            </a:r>
            <a:endParaRPr lang="en-US" sz="1800" b="1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212068" name="Text Box 100"/>
          <p:cNvSpPr txBox="1">
            <a:spLocks noChangeArrowheads="1"/>
          </p:cNvSpPr>
          <p:nvPr/>
        </p:nvSpPr>
        <p:spPr bwMode="auto">
          <a:xfrm>
            <a:off x="4114800" y="2673350"/>
            <a:ext cx="914400" cy="374650"/>
          </a:xfrm>
          <a:prstGeom prst="rect">
            <a:avLst/>
          </a:prstGeom>
          <a:solidFill>
            <a:schemeClr val="bg1"/>
          </a:solidFill>
          <a:ln w="38100">
            <a:solidFill>
              <a:srgbClr val="146736"/>
            </a:solidFill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/>
              <a:t>TPC</a:t>
            </a:r>
            <a:endParaRPr lang="en-US" sz="1800" b="1"/>
          </a:p>
        </p:txBody>
      </p:sp>
      <p:sp>
        <p:nvSpPr>
          <p:cNvPr id="100" name="Freeform 99"/>
          <p:cNvSpPr/>
          <p:nvPr/>
        </p:nvSpPr>
        <p:spPr>
          <a:xfrm>
            <a:off x="7391400" y="2819400"/>
            <a:ext cx="838200" cy="304800"/>
          </a:xfrm>
          <a:custGeom>
            <a:avLst/>
            <a:gdLst>
              <a:gd name="connsiteX0" fmla="*/ 0 w 914400"/>
              <a:gd name="connsiteY0" fmla="*/ 0 h 457200"/>
              <a:gd name="connsiteX1" fmla="*/ 914400 w 914400"/>
              <a:gd name="connsiteY1" fmla="*/ 0 h 457200"/>
              <a:gd name="connsiteX2" fmla="*/ 914400 w 914400"/>
              <a:gd name="connsiteY2" fmla="*/ 457200 h 457200"/>
              <a:gd name="connsiteX3" fmla="*/ 0 w 914400"/>
              <a:gd name="connsiteY3" fmla="*/ 457200 h 457200"/>
              <a:gd name="connsiteX4" fmla="*/ 0 w 914400"/>
              <a:gd name="connsiteY4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" h="457200">
                <a:moveTo>
                  <a:pt x="0" y="0"/>
                </a:moveTo>
                <a:lnTo>
                  <a:pt x="914400" y="0"/>
                </a:lnTo>
                <a:lnTo>
                  <a:pt x="914400" y="457200"/>
                </a:lnTo>
                <a:lnTo>
                  <a:pt x="0" y="4572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Freeform 100"/>
          <p:cNvSpPr/>
          <p:nvPr/>
        </p:nvSpPr>
        <p:spPr>
          <a:xfrm>
            <a:off x="7391400" y="3886200"/>
            <a:ext cx="838200" cy="304800"/>
          </a:xfrm>
          <a:custGeom>
            <a:avLst/>
            <a:gdLst>
              <a:gd name="connsiteX0" fmla="*/ 0 w 914400"/>
              <a:gd name="connsiteY0" fmla="*/ 0 h 457200"/>
              <a:gd name="connsiteX1" fmla="*/ 914400 w 914400"/>
              <a:gd name="connsiteY1" fmla="*/ 0 h 457200"/>
              <a:gd name="connsiteX2" fmla="*/ 914400 w 914400"/>
              <a:gd name="connsiteY2" fmla="*/ 457200 h 457200"/>
              <a:gd name="connsiteX3" fmla="*/ 0 w 914400"/>
              <a:gd name="connsiteY3" fmla="*/ 457200 h 457200"/>
              <a:gd name="connsiteX4" fmla="*/ 0 w 914400"/>
              <a:gd name="connsiteY4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" h="457200">
                <a:moveTo>
                  <a:pt x="0" y="0"/>
                </a:moveTo>
                <a:lnTo>
                  <a:pt x="914400" y="0"/>
                </a:lnTo>
                <a:lnTo>
                  <a:pt x="914400" y="457200"/>
                </a:lnTo>
                <a:lnTo>
                  <a:pt x="0" y="4572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Line 64"/>
          <p:cNvSpPr>
            <a:spLocks noChangeShapeType="1"/>
          </p:cNvSpPr>
          <p:nvPr/>
        </p:nvSpPr>
        <p:spPr bwMode="auto">
          <a:xfrm flipH="1">
            <a:off x="7924800" y="3657600"/>
            <a:ext cx="609600" cy="381000"/>
          </a:xfrm>
          <a:prstGeom prst="line">
            <a:avLst/>
          </a:prstGeom>
          <a:noFill/>
          <a:ln w="9525">
            <a:solidFill>
              <a:srgbClr val="1C1C1C"/>
            </a:solidFill>
            <a:round/>
            <a:headEnd/>
            <a:tailEnd type="triangle" w="sm" len="lg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4" name="Line 64"/>
          <p:cNvSpPr>
            <a:spLocks noChangeShapeType="1"/>
          </p:cNvSpPr>
          <p:nvPr/>
        </p:nvSpPr>
        <p:spPr bwMode="auto">
          <a:xfrm flipH="1" flipV="1">
            <a:off x="7848600" y="3048000"/>
            <a:ext cx="685800" cy="388938"/>
          </a:xfrm>
          <a:prstGeom prst="line">
            <a:avLst/>
          </a:prstGeom>
          <a:noFill/>
          <a:ln w="9525">
            <a:solidFill>
              <a:srgbClr val="1C1C1C"/>
            </a:solidFill>
            <a:round/>
            <a:headEnd/>
            <a:tailEnd type="triangle" w="sm" len="lg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" name="Text Box 99"/>
          <p:cNvSpPr txBox="1">
            <a:spLocks noChangeArrowheads="1"/>
          </p:cNvSpPr>
          <p:nvPr/>
        </p:nvSpPr>
        <p:spPr bwMode="auto">
          <a:xfrm>
            <a:off x="8077200" y="3352800"/>
            <a:ext cx="838200" cy="338554"/>
          </a:xfrm>
          <a:prstGeom prst="rect">
            <a:avLst/>
          </a:prstGeom>
          <a:solidFill>
            <a:schemeClr val="bg1"/>
          </a:solidFill>
          <a:ln w="38100" cmpd="dbl">
            <a:solidFill>
              <a:srgbClr val="000090"/>
            </a:solidFill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 smtClean="0">
                <a:solidFill>
                  <a:srgbClr val="800000"/>
                </a:solidFill>
                <a:latin typeface="Arial"/>
                <a:cs typeface="Arial"/>
              </a:rPr>
              <a:t>FHC</a:t>
            </a:r>
            <a:endParaRPr lang="en-US" sz="1800" b="1" dirty="0">
              <a:solidFill>
                <a:srgbClr val="800000"/>
              </a:solidFill>
              <a:latin typeface="Arial"/>
              <a:cs typeface="Arial"/>
            </a:endParaRPr>
          </a:p>
        </p:txBody>
      </p:sp>
      <p:sp>
        <p:nvSpPr>
          <p:cNvPr id="105" name="Rectangle 98"/>
          <p:cNvSpPr>
            <a:spLocks noChangeArrowheads="1"/>
          </p:cNvSpPr>
          <p:nvPr/>
        </p:nvSpPr>
        <p:spPr bwMode="auto">
          <a:xfrm>
            <a:off x="381000" y="5791200"/>
            <a:ext cx="838200" cy="381000"/>
          </a:xfrm>
          <a:prstGeom prst="rect">
            <a:avLst/>
          </a:prstGeom>
          <a:noFill/>
          <a:ln w="38100" cmpd="dbl">
            <a:solidFill>
              <a:srgbClr val="0C0572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b="1" dirty="0" smtClean="0">
                <a:solidFill>
                  <a:srgbClr val="800000"/>
                </a:solidFill>
                <a:latin typeface="Arial"/>
                <a:cs typeface="Arial"/>
              </a:rPr>
              <a:t>HLT</a:t>
            </a:r>
            <a:endParaRPr lang="en-US" b="1" dirty="0">
              <a:solidFill>
                <a:srgbClr val="80000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120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120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120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2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2120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2120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2120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20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20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12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800"/>
                            </p:stCondLst>
                            <p:childTnLst>
                              <p:par>
                                <p:cTn id="2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2120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2120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2120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120"/>
                            </p:stCondLst>
                            <p:childTnLst>
                              <p:par>
                                <p:cTn id="2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80"/>
                                        <p:tgtEl>
                                          <p:spTgt spid="2120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80"/>
                                        <p:tgtEl>
                                          <p:spTgt spid="2120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80"/>
                                        <p:tgtEl>
                                          <p:spTgt spid="2120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2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2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12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120"/>
                            </p:stCondLst>
                            <p:childTnLst>
                              <p:par>
                                <p:cTn id="39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20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20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2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12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12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620"/>
                            </p:stCondLst>
                            <p:childTnLst>
                              <p:par>
                                <p:cTn id="47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120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20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120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120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12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2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12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12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12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12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120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120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120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12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1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120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120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12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12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12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120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120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120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120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12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120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120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120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120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12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4620"/>
                            </p:stCondLst>
                            <p:childTnLst>
                              <p:par>
                                <p:cTn id="90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620"/>
                            </p:stCondLst>
                            <p:childTnLst>
                              <p:par>
                                <p:cTn id="112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2013" grpId="0" animBg="1"/>
      <p:bldP spid="212014" grpId="0" animBg="1"/>
      <p:bldP spid="212017" grpId="0" animBg="1"/>
      <p:bldP spid="212018" grpId="0" animBg="1"/>
      <p:bldP spid="212031" grpId="0" animBg="1"/>
      <p:bldP spid="212032" grpId="0" animBg="1"/>
      <p:bldP spid="212033" grpId="0" animBg="1"/>
      <p:bldP spid="212034" grpId="0" animBg="1"/>
      <p:bldP spid="212048" grpId="0" animBg="1"/>
      <p:bldP spid="212064" grpId="0" animBg="1"/>
      <p:bldP spid="212065" grpId="0" animBg="1"/>
      <p:bldP spid="212066" grpId="0" animBg="1"/>
      <p:bldP spid="212067" grpId="0" animBg="1"/>
      <p:bldP spid="103" grpId="0" animBg="1"/>
      <p:bldP spid="104" grpId="0" animBg="1"/>
      <p:bldP spid="102" grpId="0" animBg="1"/>
      <p:bldP spid="10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0"/>
            <a:ext cx="8001000" cy="685800"/>
          </a:xfrm>
        </p:spPr>
        <p:txBody>
          <a:bodyPr/>
          <a:lstStyle/>
          <a:p>
            <a:r>
              <a:rPr lang="en-US" sz="3200" dirty="0">
                <a:solidFill>
                  <a:srgbClr val="0000FF"/>
                </a:solidFill>
                <a:latin typeface="Comic Sans MS"/>
                <a:cs typeface="Comic Sans MS"/>
              </a:rPr>
              <a:t>STAR Physics </a:t>
            </a:r>
            <a:r>
              <a:rPr lang="en-US" sz="3200" dirty="0" smtClean="0">
                <a:solidFill>
                  <a:srgbClr val="0000FF"/>
                </a:solidFill>
                <a:latin typeface="Comic Sans MS"/>
                <a:cs typeface="Comic Sans MS"/>
              </a:rPr>
              <a:t>Focus </a:t>
            </a:r>
            <a:endParaRPr lang="en-US" sz="3200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533400" y="762000"/>
            <a:ext cx="8153400" cy="3048000"/>
            <a:chOff x="609600" y="685800"/>
            <a:chExt cx="8153400" cy="2292191"/>
          </a:xfrm>
        </p:grpSpPr>
        <p:sp>
          <p:nvSpPr>
            <p:cNvPr id="10" name="Rounded Rectangle 9"/>
            <p:cNvSpPr/>
            <p:nvPr/>
          </p:nvSpPr>
          <p:spPr>
            <a:xfrm>
              <a:off x="609600" y="685800"/>
              <a:ext cx="8001000" cy="2292191"/>
            </a:xfrm>
            <a:prstGeom prst="roundRect">
              <a:avLst>
                <a:gd name="adj" fmla="val 6768"/>
              </a:avLst>
            </a:prstGeom>
            <a:gradFill flip="none" rotWithShape="1">
              <a:gsLst>
                <a:gs pos="99000">
                  <a:schemeClr val="bg1"/>
                </a:gs>
                <a:gs pos="100000">
                  <a:srgbClr val="000000"/>
                </a:gs>
              </a:gsLst>
              <a:lin ang="0" scaled="1"/>
              <a:tileRect/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59077" name="Picture 5" descr="phasendiagramm_qgp"/>
            <p:cNvPicPr>
              <a:picLocks noChangeAspect="1" noChangeArrowheads="1"/>
            </p:cNvPicPr>
            <p:nvPr/>
          </p:nvPicPr>
          <p:blipFill>
            <a:blip r:embed="rId3"/>
            <a:srcRect r="-948" b="4230"/>
            <a:stretch>
              <a:fillRect/>
            </a:stretch>
          </p:blipFill>
          <p:spPr bwMode="auto">
            <a:xfrm>
              <a:off x="762000" y="914400"/>
              <a:ext cx="2862470" cy="1828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9079" name="Text Box 7"/>
            <p:cNvSpPr txBox="1">
              <a:spLocks noChangeArrowheads="1"/>
            </p:cNvSpPr>
            <p:nvPr/>
          </p:nvSpPr>
          <p:spPr bwMode="auto">
            <a:xfrm>
              <a:off x="3810000" y="800410"/>
              <a:ext cx="4953000" cy="20831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marL="457200" indent="-457200">
                <a:buAutoNum type="arabicParenR"/>
              </a:pPr>
              <a:r>
                <a:rPr lang="en-US" sz="2400" b="1" dirty="0" smtClean="0">
                  <a:solidFill>
                    <a:srgbClr val="FF0000"/>
                  </a:solidFill>
                </a:rPr>
                <a:t>At 200 GeV top energy</a:t>
              </a:r>
            </a:p>
            <a:p>
              <a:pPr marL="457200" indent="-457200">
                <a:buAutoNum type="arabicParenR"/>
              </a:pPr>
              <a:endParaRPr lang="en-US" sz="2400" dirty="0" smtClean="0">
                <a:solidFill>
                  <a:srgbClr val="FF0000"/>
                </a:solidFill>
              </a:endParaRPr>
            </a:p>
            <a:p>
              <a:pPr marL="457200" indent="-457200"/>
              <a:r>
                <a:rPr lang="en-US" sz="2000" dirty="0" smtClean="0">
                  <a:solidFill>
                    <a:srgbClr val="FF0000"/>
                  </a:solidFill>
                </a:rPr>
                <a:t>     - </a:t>
              </a:r>
              <a:r>
                <a:rPr lang="en-US" sz="2000" dirty="0">
                  <a:solidFill>
                    <a:srgbClr val="FF0000"/>
                  </a:solidFill>
                </a:rPr>
                <a:t>Study </a:t>
              </a:r>
              <a:r>
                <a:rPr lang="en-US" sz="2000" b="1" i="1" dirty="0">
                  <a:solidFill>
                    <a:srgbClr val="FF0000"/>
                  </a:solidFill>
                </a:rPr>
                <a:t>medium properties, EoS</a:t>
              </a:r>
              <a:endParaRPr lang="en-US" sz="2000" dirty="0" smtClean="0">
                <a:solidFill>
                  <a:srgbClr val="FF0000"/>
                </a:solidFill>
              </a:endParaRPr>
            </a:p>
            <a:p>
              <a:pPr marL="457200" indent="-457200">
                <a:buFont typeface="Arial" pitchFamily="-65" charset="0"/>
                <a:buNone/>
              </a:pPr>
              <a:r>
                <a:rPr lang="en-US" sz="2000" dirty="0" smtClean="0">
                  <a:solidFill>
                    <a:srgbClr val="FF0000"/>
                  </a:solidFill>
                </a:rPr>
                <a:t>     - </a:t>
              </a:r>
              <a:r>
                <a:rPr lang="en-US" sz="2000" dirty="0">
                  <a:solidFill>
                    <a:srgbClr val="FF0000"/>
                  </a:solidFill>
                </a:rPr>
                <a:t>pQCD in hot and dense </a:t>
              </a:r>
              <a:r>
                <a:rPr lang="en-US" sz="2000" dirty="0" smtClean="0">
                  <a:solidFill>
                    <a:srgbClr val="FF0000"/>
                  </a:solidFill>
                </a:rPr>
                <a:t>medium</a:t>
              </a:r>
            </a:p>
            <a:p>
              <a:pPr marL="457200" indent="-457200">
                <a:buFont typeface="Arial" pitchFamily="-65" charset="0"/>
                <a:buNone/>
              </a:pPr>
              <a:endParaRPr lang="en-US" sz="2000" dirty="0" smtClean="0">
                <a:solidFill>
                  <a:srgbClr val="FF0000"/>
                </a:solidFill>
              </a:endParaRPr>
            </a:p>
            <a:p>
              <a:pPr marL="457200" indent="-457200">
                <a:buFont typeface="Arial" pitchFamily="-65" charset="0"/>
                <a:buNone/>
              </a:pPr>
              <a:endParaRPr lang="en-US" sz="1000" dirty="0"/>
            </a:p>
            <a:p>
              <a:pPr marL="457200" indent="-457200">
                <a:buFont typeface="Arial" pitchFamily="-65" charset="0"/>
                <a:buNone/>
              </a:pPr>
              <a:r>
                <a:rPr lang="en-US" sz="2000" b="1" dirty="0">
                  <a:solidFill>
                    <a:srgbClr val="000090"/>
                  </a:solidFill>
                </a:rPr>
                <a:t>2) RHIC beam energy scan</a:t>
              </a:r>
              <a:endParaRPr lang="en-US" sz="2000" b="1" dirty="0" smtClean="0">
                <a:solidFill>
                  <a:srgbClr val="000090"/>
                </a:solidFill>
              </a:endParaRPr>
            </a:p>
            <a:p>
              <a:pPr marL="457200" indent="-457200"/>
              <a:r>
                <a:rPr lang="en-US" sz="1600" dirty="0" smtClean="0">
                  <a:solidFill>
                    <a:srgbClr val="000090"/>
                  </a:solidFill>
                </a:rPr>
                <a:t>      </a:t>
              </a:r>
              <a:r>
                <a:rPr lang="en-US" dirty="0" smtClean="0">
                  <a:solidFill>
                    <a:srgbClr val="000090"/>
                  </a:solidFill>
                </a:rPr>
                <a:t>- </a:t>
              </a:r>
              <a:r>
                <a:rPr lang="en-US" dirty="0">
                  <a:solidFill>
                    <a:srgbClr val="000090"/>
                  </a:solidFill>
                </a:rPr>
                <a:t>Search </a:t>
              </a:r>
              <a:r>
                <a:rPr lang="en-US" dirty="0" smtClean="0">
                  <a:solidFill>
                    <a:srgbClr val="000090"/>
                  </a:solidFill>
                </a:rPr>
                <a:t>for the </a:t>
              </a:r>
              <a:r>
                <a:rPr lang="en-US" b="1" i="1" dirty="0" smtClean="0">
                  <a:solidFill>
                    <a:srgbClr val="000090"/>
                  </a:solidFill>
                </a:rPr>
                <a:t>QCD critical </a:t>
              </a:r>
              <a:r>
                <a:rPr lang="en-US" b="1" i="1" dirty="0">
                  <a:solidFill>
                    <a:srgbClr val="000090"/>
                  </a:solidFill>
                </a:rPr>
                <a:t>point</a:t>
              </a:r>
              <a:endParaRPr lang="en-US" dirty="0" smtClean="0">
                <a:solidFill>
                  <a:srgbClr val="000090"/>
                </a:solidFill>
              </a:endParaRPr>
            </a:p>
            <a:p>
              <a:pPr marL="457200" indent="-457200">
                <a:buFont typeface="Arial" pitchFamily="-65" charset="0"/>
                <a:buNone/>
              </a:pPr>
              <a:r>
                <a:rPr lang="en-US" sz="1600" dirty="0" smtClean="0">
                  <a:solidFill>
                    <a:srgbClr val="000090"/>
                  </a:solidFill>
                </a:rPr>
                <a:t>      </a:t>
              </a:r>
              <a:r>
                <a:rPr lang="en-US" dirty="0" smtClean="0">
                  <a:solidFill>
                    <a:srgbClr val="000090"/>
                  </a:solidFill>
                </a:rPr>
                <a:t>- </a:t>
              </a:r>
              <a:r>
                <a:rPr lang="en-US" dirty="0">
                  <a:solidFill>
                    <a:srgbClr val="000090"/>
                  </a:solidFill>
                </a:rPr>
                <a:t>Chiral symmetry restoration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609600" y="3985736"/>
            <a:ext cx="8001000" cy="1119664"/>
            <a:chOff x="609600" y="3076575"/>
            <a:chExt cx="8001000" cy="1419225"/>
          </a:xfrm>
        </p:grpSpPr>
        <p:sp>
          <p:nvSpPr>
            <p:cNvPr id="11" name="Rounded Rectangle 10"/>
            <p:cNvSpPr/>
            <p:nvPr/>
          </p:nvSpPr>
          <p:spPr>
            <a:xfrm>
              <a:off x="609600" y="3076575"/>
              <a:ext cx="8001000" cy="1419225"/>
            </a:xfrm>
            <a:prstGeom prst="roundRect">
              <a:avLst>
                <a:gd name="adj" fmla="val 6768"/>
              </a:avLst>
            </a:prstGeom>
            <a:gradFill flip="none" rotWithShape="1">
              <a:gsLst>
                <a:gs pos="99000">
                  <a:schemeClr val="bg1"/>
                </a:gs>
                <a:gs pos="100000">
                  <a:srgbClr val="000000"/>
                </a:gs>
              </a:gsLst>
              <a:lin ang="0" scaled="1"/>
              <a:tileRect/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59082" name="Picture 10"/>
            <p:cNvPicPr>
              <a:picLocks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066800" y="3228975"/>
              <a:ext cx="2557670" cy="1114425"/>
            </a:xfrm>
            <a:prstGeom prst="rect">
              <a:avLst/>
            </a:prstGeom>
            <a:noFill/>
            <a:ln w="12700">
              <a:solidFill>
                <a:srgbClr val="B0190F"/>
              </a:solidFill>
              <a:miter lim="800000"/>
              <a:headEnd/>
              <a:tailEnd/>
            </a:ln>
          </p:spPr>
        </p:pic>
        <p:sp>
          <p:nvSpPr>
            <p:cNvPr id="259083" name="Text Box 11"/>
            <p:cNvSpPr txBox="1">
              <a:spLocks noChangeArrowheads="1"/>
            </p:cNvSpPr>
            <p:nvPr/>
          </p:nvSpPr>
          <p:spPr bwMode="auto">
            <a:xfrm>
              <a:off x="3657600" y="3376137"/>
              <a:ext cx="4800600" cy="8192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marL="457200" indent="-457200">
                <a:buFont typeface="Arial" pitchFamily="-65" charset="0"/>
                <a:buNone/>
              </a:pPr>
              <a:r>
                <a:rPr lang="en-US" sz="2000" dirty="0"/>
                <a:t> </a:t>
              </a:r>
              <a:r>
                <a:rPr lang="en-US" sz="2000" dirty="0" smtClean="0"/>
                <a:t> </a:t>
              </a:r>
              <a:r>
                <a:rPr lang="en-US" sz="2000" b="1" dirty="0" smtClean="0"/>
                <a:t> Spin program</a:t>
              </a:r>
              <a:endParaRPr lang="en-US" sz="2000" dirty="0" smtClean="0"/>
            </a:p>
            <a:p>
              <a:pPr marL="457200" indent="-457200">
                <a:buFont typeface="Arial" pitchFamily="-65" charset="0"/>
                <a:buNone/>
              </a:pPr>
              <a:r>
                <a:rPr lang="en-US" sz="1600" dirty="0" smtClean="0"/>
                <a:t>       - </a:t>
              </a:r>
              <a:r>
                <a:rPr lang="en-US" sz="1600" dirty="0"/>
                <a:t>Study </a:t>
              </a:r>
              <a:r>
                <a:rPr lang="en-US" sz="1600" b="1" i="1" dirty="0">
                  <a:solidFill>
                    <a:srgbClr val="96151F"/>
                  </a:solidFill>
                </a:rPr>
                <a:t>proton intrinsic properties</a:t>
              </a:r>
              <a:endParaRPr lang="en-US" sz="1600" dirty="0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09600" y="5257800"/>
            <a:ext cx="8001000" cy="1295400"/>
            <a:chOff x="609600" y="5029200"/>
            <a:chExt cx="8001000" cy="1295400"/>
          </a:xfrm>
        </p:grpSpPr>
        <p:grpSp>
          <p:nvGrpSpPr>
            <p:cNvPr id="13" name="Group 12"/>
            <p:cNvGrpSpPr/>
            <p:nvPr/>
          </p:nvGrpSpPr>
          <p:grpSpPr>
            <a:xfrm>
              <a:off x="609600" y="5029200"/>
              <a:ext cx="8001000" cy="1295400"/>
              <a:chOff x="609600" y="5029200"/>
              <a:chExt cx="8001000" cy="1295400"/>
            </a:xfrm>
          </p:grpSpPr>
          <p:sp>
            <p:nvSpPr>
              <p:cNvPr id="12" name="Rounded Rectangle 11"/>
              <p:cNvSpPr/>
              <p:nvPr/>
            </p:nvSpPr>
            <p:spPr>
              <a:xfrm>
                <a:off x="609600" y="5029200"/>
                <a:ext cx="8001000" cy="1295400"/>
              </a:xfrm>
              <a:prstGeom prst="roundRect">
                <a:avLst>
                  <a:gd name="adj" fmla="val 6768"/>
                </a:avLst>
              </a:prstGeom>
              <a:gradFill flip="none" rotWithShape="1">
                <a:gsLst>
                  <a:gs pos="99000">
                    <a:schemeClr val="bg1"/>
                  </a:gs>
                  <a:gs pos="100000">
                    <a:srgbClr val="000000"/>
                  </a:gs>
                </a:gsLst>
                <a:lin ang="0" scaled="1"/>
                <a:tileRect/>
              </a:gra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59085" name="Picture 13" descr="phase"/>
              <p:cNvPicPr>
                <a:picLocks noChangeAspect="1" noChangeArrowheads="1"/>
              </p:cNvPicPr>
              <p:nvPr/>
            </p:nvPicPr>
            <p:blipFill>
              <a:blip r:embed="rId5">
                <a:lum bright="-10000" contrast="20000"/>
              </a:blip>
              <a:srcRect t="15918" r="25899"/>
              <a:stretch>
                <a:fillRect/>
              </a:stretch>
            </p:blipFill>
            <p:spPr bwMode="auto">
              <a:xfrm>
                <a:off x="1098436" y="5074634"/>
                <a:ext cx="1621183" cy="1205406"/>
              </a:xfrm>
              <a:prstGeom prst="rect">
                <a:avLst/>
              </a:prstGeom>
              <a:noFill/>
              <a:ln w="9525">
                <a:solidFill>
                  <a:srgbClr val="C4EBF0"/>
                </a:solidFill>
                <a:miter lim="800000"/>
                <a:headEnd/>
                <a:tailEnd/>
              </a:ln>
            </p:spPr>
          </p:pic>
        </p:grpSp>
        <p:sp>
          <p:nvSpPr>
            <p:cNvPr id="259084" name="Text Box 12"/>
            <p:cNvSpPr txBox="1">
              <a:spLocks noChangeArrowheads="1"/>
            </p:cNvSpPr>
            <p:nvPr/>
          </p:nvSpPr>
          <p:spPr bwMode="auto">
            <a:xfrm>
              <a:off x="3581400" y="5078849"/>
              <a:ext cx="4876800" cy="11695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marL="457200" indent="-457200">
                <a:buFont typeface="Arial" pitchFamily="-65" charset="0"/>
                <a:buNone/>
              </a:pPr>
              <a:r>
                <a:rPr lang="en-US" dirty="0" smtClean="0"/>
                <a:t> </a:t>
              </a:r>
              <a:r>
                <a:rPr lang="en-US" sz="2000" b="1" dirty="0" smtClean="0"/>
                <a:t>Forward program</a:t>
              </a:r>
              <a:endParaRPr lang="en-US" sz="2000" dirty="0" smtClean="0"/>
            </a:p>
            <a:p>
              <a:pPr marL="457200" indent="-457200"/>
              <a:r>
                <a:rPr lang="en-US" sz="1600" dirty="0" smtClean="0"/>
                <a:t>    - </a:t>
              </a:r>
              <a:r>
                <a:rPr lang="en-US" sz="1600" dirty="0"/>
                <a:t>Study low-</a:t>
              </a:r>
              <a:r>
                <a:rPr lang="en-US" sz="1600" dirty="0" err="1"/>
                <a:t>x</a:t>
              </a:r>
              <a:r>
                <a:rPr lang="en-US" sz="1600" dirty="0"/>
                <a:t> </a:t>
              </a:r>
              <a:r>
                <a:rPr lang="en-US" sz="1600" dirty="0" smtClean="0"/>
                <a:t>properties, </a:t>
              </a:r>
              <a:r>
                <a:rPr lang="en-US" sz="1600" dirty="0"/>
                <a:t>search for </a:t>
              </a:r>
              <a:r>
                <a:rPr lang="en-US" sz="1600" b="1" i="1" dirty="0" smtClean="0">
                  <a:solidFill>
                    <a:srgbClr val="791118"/>
                  </a:solidFill>
                </a:rPr>
                <a:t>CGC</a:t>
              </a:r>
              <a:endParaRPr lang="en-US" sz="1600" dirty="0" smtClean="0"/>
            </a:p>
            <a:p>
              <a:pPr marL="457200" indent="-457200"/>
              <a:r>
                <a:rPr lang="en-US" sz="1600" dirty="0" smtClean="0"/>
                <a:t>    - </a:t>
              </a:r>
              <a:r>
                <a:rPr lang="en-US" sz="1600" dirty="0"/>
                <a:t>Study </a:t>
              </a:r>
              <a:r>
                <a:rPr lang="en-US" sz="1600" dirty="0" smtClean="0"/>
                <a:t>elastic (inelastic) </a:t>
              </a:r>
              <a:r>
                <a:rPr lang="en-US" sz="1600" dirty="0"/>
                <a:t>processes (pp2pp)</a:t>
              </a:r>
              <a:endParaRPr lang="en-US" sz="1600" dirty="0" smtClean="0"/>
            </a:p>
            <a:p>
              <a:pPr marL="457200" indent="-457200">
                <a:buFont typeface="Arial" pitchFamily="-65" charset="0"/>
                <a:buNone/>
              </a:pPr>
              <a:r>
                <a:rPr lang="en-US" sz="1600" dirty="0" smtClean="0"/>
                <a:t>    - </a:t>
              </a:r>
              <a:r>
                <a:rPr lang="en-US" sz="1600" dirty="0"/>
                <a:t>Investigate </a:t>
              </a:r>
              <a:r>
                <a:rPr lang="en-US" sz="1600" b="1" i="1" dirty="0" err="1">
                  <a:solidFill>
                    <a:srgbClr val="791118"/>
                  </a:solidFill>
                </a:rPr>
                <a:t>gluonic</a:t>
              </a:r>
              <a:r>
                <a:rPr lang="en-US" sz="1600" b="1" i="1" dirty="0">
                  <a:solidFill>
                    <a:srgbClr val="791118"/>
                  </a:solidFill>
                </a:rPr>
                <a:t> </a:t>
              </a:r>
              <a:r>
                <a:rPr lang="en-US" sz="1600" b="1" i="1" dirty="0" smtClean="0">
                  <a:solidFill>
                    <a:srgbClr val="791118"/>
                  </a:solidFill>
                </a:rPr>
                <a:t>exchanges</a:t>
              </a:r>
              <a:endParaRPr lang="en-US" sz="1600" b="1" i="1" dirty="0">
                <a:solidFill>
                  <a:srgbClr val="791118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Rounded Rectangle 148"/>
          <p:cNvSpPr/>
          <p:nvPr/>
        </p:nvSpPr>
        <p:spPr>
          <a:xfrm>
            <a:off x="609600" y="1447800"/>
            <a:ext cx="8001000" cy="4902200"/>
          </a:xfrm>
          <a:prstGeom prst="roundRect">
            <a:avLst>
              <a:gd name="adj" fmla="val 3212"/>
            </a:avLst>
          </a:prstGeom>
          <a:gradFill flip="none" rotWithShape="1">
            <a:gsLst>
              <a:gs pos="99000">
                <a:schemeClr val="bg1"/>
              </a:gs>
              <a:gs pos="100000">
                <a:srgbClr val="000000"/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0035" name="Rectangle 3"/>
          <p:cNvSpPr>
            <a:spLocks noChangeAspect="1" noChangeArrowheads="1"/>
          </p:cNvSpPr>
          <p:nvPr/>
        </p:nvSpPr>
        <p:spPr bwMode="auto">
          <a:xfrm>
            <a:off x="1935641" y="2576141"/>
            <a:ext cx="5453313" cy="3200269"/>
          </a:xfrm>
          <a:prstGeom prst="rect">
            <a:avLst/>
          </a:prstGeom>
          <a:solidFill>
            <a:srgbClr val="3366FF">
              <a:alpha val="67000"/>
            </a:srgbClr>
          </a:solidFill>
          <a:ln w="25400">
            <a:solidFill>
              <a:srgbClr val="FFCC99"/>
            </a:solidFill>
            <a:miter lim="800000"/>
            <a:headEnd/>
            <a:tailEnd type="none" w="lg" len="lg"/>
          </a:ln>
          <a:effectLst/>
        </p:spPr>
        <p:txBody>
          <a:bodyPr wrap="none" lIns="34490" tIns="17245" rIns="34490" bIns="17245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0036" name="Rectangle 4"/>
          <p:cNvSpPr>
            <a:spLocks noChangeAspect="1" noChangeArrowheads="1"/>
          </p:cNvSpPr>
          <p:nvPr/>
        </p:nvSpPr>
        <p:spPr bwMode="auto">
          <a:xfrm>
            <a:off x="1950042" y="3689466"/>
            <a:ext cx="599044" cy="213159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5400">
            <a:solidFill>
              <a:schemeClr val="hlink"/>
            </a:solidFill>
            <a:miter lim="800000"/>
            <a:headEnd/>
            <a:tailEnd type="none" w="lg" len="lg"/>
          </a:ln>
          <a:effectLst/>
        </p:spPr>
        <p:txBody>
          <a:bodyPr wrap="none" lIns="34490" tIns="17245" rIns="34490" bIns="17245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0037" name="Arc 5"/>
          <p:cNvSpPr>
            <a:spLocks noChangeAspect="1"/>
          </p:cNvSpPr>
          <p:nvPr/>
        </p:nvSpPr>
        <p:spPr bwMode="auto">
          <a:xfrm flipH="1">
            <a:off x="5358542" y="5001548"/>
            <a:ext cx="2010252" cy="802228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solidFill>
            <a:srgbClr val="99FF99"/>
          </a:solidFill>
          <a:ln w="25400">
            <a:solidFill>
              <a:schemeClr val="tx1"/>
            </a:solidFill>
            <a:round/>
            <a:headEnd/>
            <a:tailEnd type="none" w="lg" len="lg"/>
          </a:ln>
          <a:effectLst/>
        </p:spPr>
        <p:txBody>
          <a:bodyPr wrap="none" lIns="34490" tIns="17245" rIns="34490" bIns="17245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0038" name="Line 6"/>
          <p:cNvSpPr>
            <a:spLocks noChangeAspect="1" noChangeShapeType="1"/>
          </p:cNvSpPr>
          <p:nvPr/>
        </p:nvSpPr>
        <p:spPr bwMode="auto">
          <a:xfrm>
            <a:off x="1950042" y="2463800"/>
            <a:ext cx="0" cy="335581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 wrap="none" lIns="34490" tIns="17245" rIns="34490" bIns="17245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0039" name="Arc 7"/>
          <p:cNvSpPr>
            <a:spLocks noChangeAspect="1"/>
          </p:cNvSpPr>
          <p:nvPr/>
        </p:nvSpPr>
        <p:spPr bwMode="auto">
          <a:xfrm>
            <a:off x="2501565" y="3698107"/>
            <a:ext cx="3674902" cy="2131593"/>
          </a:xfrm>
          <a:custGeom>
            <a:avLst/>
            <a:gdLst>
              <a:gd name="G0" fmla="+- 62 0 0"/>
              <a:gd name="G1" fmla="+- 21600 0 0"/>
              <a:gd name="G2" fmla="+- 21600 0 0"/>
              <a:gd name="T0" fmla="*/ 0 w 21662"/>
              <a:gd name="T1" fmla="*/ 1 h 21600"/>
              <a:gd name="T2" fmla="*/ 21662 w 21662"/>
              <a:gd name="T3" fmla="*/ 21600 h 21600"/>
              <a:gd name="T4" fmla="*/ 62 w 21662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62" h="21600" fill="none" extrusionOk="0">
                <a:moveTo>
                  <a:pt x="-1" y="0"/>
                </a:moveTo>
                <a:cubicBezTo>
                  <a:pt x="20" y="0"/>
                  <a:pt x="41" y="-1"/>
                  <a:pt x="62" y="-1"/>
                </a:cubicBezTo>
                <a:cubicBezTo>
                  <a:pt x="11991" y="-1"/>
                  <a:pt x="21662" y="9670"/>
                  <a:pt x="21662" y="21600"/>
                </a:cubicBezTo>
              </a:path>
              <a:path w="21662" h="21600" stroke="0" extrusionOk="0">
                <a:moveTo>
                  <a:pt x="-1" y="0"/>
                </a:moveTo>
                <a:cubicBezTo>
                  <a:pt x="20" y="0"/>
                  <a:pt x="41" y="-1"/>
                  <a:pt x="62" y="-1"/>
                </a:cubicBezTo>
                <a:cubicBezTo>
                  <a:pt x="11991" y="-1"/>
                  <a:pt x="21662" y="9670"/>
                  <a:pt x="21662" y="21600"/>
                </a:cubicBezTo>
                <a:lnTo>
                  <a:pt x="62" y="21600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25400">
            <a:solidFill>
              <a:schemeClr val="tx1"/>
            </a:solidFill>
            <a:round/>
            <a:headEnd/>
            <a:tailEnd type="none" w="lg" len="lg"/>
          </a:ln>
          <a:effectLst/>
        </p:spPr>
        <p:txBody>
          <a:bodyPr wrap="none" lIns="34490" tIns="17245" rIns="34490" bIns="17245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0040" name="Oval 8"/>
          <p:cNvSpPr>
            <a:spLocks noChangeAspect="1" noChangeArrowheads="1"/>
          </p:cNvSpPr>
          <p:nvPr/>
        </p:nvSpPr>
        <p:spPr bwMode="auto">
          <a:xfrm>
            <a:off x="2504445" y="3643377"/>
            <a:ext cx="102241" cy="89296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tx1"/>
            </a:solidFill>
            <a:round/>
            <a:headEnd/>
            <a:tailEnd type="none" w="lg" len="lg"/>
          </a:ln>
          <a:effectLst/>
        </p:spPr>
        <p:txBody>
          <a:bodyPr wrap="none" lIns="34490" tIns="17245" rIns="34490" bIns="17245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0041" name="Line 9"/>
          <p:cNvSpPr>
            <a:spLocks noChangeAspect="1" noChangeShapeType="1"/>
          </p:cNvSpPr>
          <p:nvPr/>
        </p:nvSpPr>
        <p:spPr bwMode="auto">
          <a:xfrm flipH="1">
            <a:off x="1950042" y="3689466"/>
            <a:ext cx="601924" cy="1440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 type="none" w="lg" len="lg"/>
          </a:ln>
          <a:effectLst/>
        </p:spPr>
        <p:txBody>
          <a:bodyPr wrap="none" lIns="34490" tIns="17245" rIns="34490" bIns="17245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0042" name="Line 10"/>
          <p:cNvSpPr>
            <a:spLocks noChangeAspect="1" noChangeShapeType="1"/>
          </p:cNvSpPr>
          <p:nvPr/>
        </p:nvSpPr>
        <p:spPr bwMode="auto">
          <a:xfrm flipV="1">
            <a:off x="1950042" y="5818178"/>
            <a:ext cx="5508033" cy="144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lIns="34490" tIns="17245" rIns="34490" bIns="17245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0043" name="Line 11"/>
          <p:cNvSpPr>
            <a:spLocks noChangeAspect="1" noChangeShapeType="1"/>
          </p:cNvSpPr>
          <p:nvPr/>
        </p:nvSpPr>
        <p:spPr bwMode="auto">
          <a:xfrm>
            <a:off x="4667338" y="5655428"/>
            <a:ext cx="0" cy="165631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none" w="lg" len="lg"/>
          </a:ln>
          <a:effectLst/>
        </p:spPr>
        <p:txBody>
          <a:bodyPr wrap="none" lIns="34490" tIns="17245" rIns="34490" bIns="17245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2" name="Group 12"/>
          <p:cNvGrpSpPr>
            <a:grpSpLocks noChangeAspect="1"/>
          </p:cNvGrpSpPr>
          <p:nvPr/>
        </p:nvGrpSpPr>
        <p:grpSpPr bwMode="auto">
          <a:xfrm>
            <a:off x="3519651" y="5174379"/>
            <a:ext cx="652324" cy="424878"/>
            <a:chOff x="2335" y="2724"/>
            <a:chExt cx="358" cy="262"/>
          </a:xfrm>
        </p:grpSpPr>
        <p:sp>
          <p:nvSpPr>
            <p:cNvPr id="300045" name="Oval 13"/>
            <p:cNvSpPr>
              <a:spLocks noChangeAspect="1" noChangeArrowheads="1"/>
            </p:cNvSpPr>
            <p:nvPr/>
          </p:nvSpPr>
          <p:spPr bwMode="auto">
            <a:xfrm>
              <a:off x="2430" y="2785"/>
              <a:ext cx="71" cy="70"/>
            </a:xfrm>
            <a:prstGeom prst="ellipse">
              <a:avLst/>
            </a:prstGeom>
            <a:gradFill rotWithShape="0">
              <a:gsLst>
                <a:gs pos="0">
                  <a:srgbClr val="CC0000"/>
                </a:gs>
                <a:gs pos="100000">
                  <a:srgbClr val="CC0000">
                    <a:gamma/>
                    <a:shade val="36078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46" name="Oval 14"/>
            <p:cNvSpPr>
              <a:spLocks noChangeAspect="1" noChangeArrowheads="1"/>
            </p:cNvSpPr>
            <p:nvPr/>
          </p:nvSpPr>
          <p:spPr bwMode="auto">
            <a:xfrm>
              <a:off x="2516" y="2724"/>
              <a:ext cx="71" cy="70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6078"/>
                    <a:invGamma/>
                  </a:scheme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47" name="Oval 15"/>
            <p:cNvSpPr>
              <a:spLocks noChangeAspect="1" noChangeArrowheads="1"/>
            </p:cNvSpPr>
            <p:nvPr/>
          </p:nvSpPr>
          <p:spPr bwMode="auto">
            <a:xfrm>
              <a:off x="2501" y="2750"/>
              <a:ext cx="71" cy="70"/>
            </a:xfrm>
            <a:prstGeom prst="ellipse">
              <a:avLst/>
            </a:prstGeom>
            <a:gradFill rotWithShape="0">
              <a:gsLst>
                <a:gs pos="0">
                  <a:srgbClr val="CC0000"/>
                </a:gs>
                <a:gs pos="100000">
                  <a:srgbClr val="CC0000">
                    <a:gamma/>
                    <a:shade val="36078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48" name="Oval 16"/>
            <p:cNvSpPr>
              <a:spLocks noChangeAspect="1" noChangeArrowheads="1"/>
            </p:cNvSpPr>
            <p:nvPr/>
          </p:nvSpPr>
          <p:spPr bwMode="auto">
            <a:xfrm>
              <a:off x="2359" y="2820"/>
              <a:ext cx="71" cy="70"/>
            </a:xfrm>
            <a:prstGeom prst="ellipse">
              <a:avLst/>
            </a:prstGeom>
            <a:gradFill rotWithShape="0">
              <a:gsLst>
                <a:gs pos="0">
                  <a:srgbClr val="CC0000"/>
                </a:gs>
                <a:gs pos="100000">
                  <a:srgbClr val="CC0000">
                    <a:gamma/>
                    <a:shade val="36078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49" name="Oval 17"/>
            <p:cNvSpPr>
              <a:spLocks noChangeAspect="1" noChangeArrowheads="1"/>
            </p:cNvSpPr>
            <p:nvPr/>
          </p:nvSpPr>
          <p:spPr bwMode="auto">
            <a:xfrm>
              <a:off x="2395" y="2724"/>
              <a:ext cx="71" cy="70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6078"/>
                    <a:invGamma/>
                  </a:scheme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50" name="Oval 18"/>
            <p:cNvSpPr>
              <a:spLocks noChangeAspect="1" noChangeArrowheads="1"/>
            </p:cNvSpPr>
            <p:nvPr/>
          </p:nvSpPr>
          <p:spPr bwMode="auto">
            <a:xfrm>
              <a:off x="2491" y="2820"/>
              <a:ext cx="71" cy="70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6078"/>
                    <a:invGamma/>
                  </a:scheme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51" name="Oval 19"/>
            <p:cNvSpPr>
              <a:spLocks noChangeAspect="1" noChangeArrowheads="1"/>
            </p:cNvSpPr>
            <p:nvPr/>
          </p:nvSpPr>
          <p:spPr bwMode="auto">
            <a:xfrm>
              <a:off x="2335" y="2916"/>
              <a:ext cx="71" cy="70"/>
            </a:xfrm>
            <a:prstGeom prst="ellipse">
              <a:avLst/>
            </a:prstGeom>
            <a:gradFill rotWithShape="0">
              <a:gsLst>
                <a:gs pos="0">
                  <a:srgbClr val="CC0000"/>
                </a:gs>
                <a:gs pos="100000">
                  <a:srgbClr val="CC0000">
                    <a:gamma/>
                    <a:shade val="36078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52" name="Oval 20"/>
            <p:cNvSpPr>
              <a:spLocks noChangeAspect="1" noChangeArrowheads="1"/>
            </p:cNvSpPr>
            <p:nvPr/>
          </p:nvSpPr>
          <p:spPr bwMode="auto">
            <a:xfrm>
              <a:off x="2420" y="2881"/>
              <a:ext cx="71" cy="70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6078"/>
                    <a:invGamma/>
                  </a:scheme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53" name="Oval 21"/>
            <p:cNvSpPr>
              <a:spLocks noChangeAspect="1" noChangeArrowheads="1"/>
            </p:cNvSpPr>
            <p:nvPr/>
          </p:nvSpPr>
          <p:spPr bwMode="auto">
            <a:xfrm>
              <a:off x="2622" y="2724"/>
              <a:ext cx="71" cy="70"/>
            </a:xfrm>
            <a:prstGeom prst="ellipse">
              <a:avLst/>
            </a:prstGeom>
            <a:gradFill rotWithShape="0">
              <a:gsLst>
                <a:gs pos="0">
                  <a:srgbClr val="CC0000"/>
                </a:gs>
                <a:gs pos="100000">
                  <a:srgbClr val="CC0000">
                    <a:gamma/>
                    <a:shade val="36078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54" name="Oval 22"/>
            <p:cNvSpPr>
              <a:spLocks noChangeAspect="1" noChangeArrowheads="1"/>
            </p:cNvSpPr>
            <p:nvPr/>
          </p:nvSpPr>
          <p:spPr bwMode="auto">
            <a:xfrm>
              <a:off x="2536" y="2881"/>
              <a:ext cx="71" cy="70"/>
            </a:xfrm>
            <a:prstGeom prst="ellipse">
              <a:avLst/>
            </a:prstGeom>
            <a:gradFill rotWithShape="0">
              <a:gsLst>
                <a:gs pos="0">
                  <a:srgbClr val="CC0000"/>
                </a:gs>
                <a:gs pos="100000">
                  <a:srgbClr val="CC0000">
                    <a:gamma/>
                    <a:shade val="36078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55" name="Oval 23"/>
            <p:cNvSpPr>
              <a:spLocks noChangeAspect="1" noChangeArrowheads="1"/>
            </p:cNvSpPr>
            <p:nvPr/>
          </p:nvSpPr>
          <p:spPr bwMode="auto">
            <a:xfrm>
              <a:off x="2536" y="2916"/>
              <a:ext cx="71" cy="70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6078"/>
                    <a:invGamma/>
                  </a:scheme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56" name="Oval 24"/>
            <p:cNvSpPr>
              <a:spLocks noChangeAspect="1" noChangeArrowheads="1"/>
            </p:cNvSpPr>
            <p:nvPr/>
          </p:nvSpPr>
          <p:spPr bwMode="auto">
            <a:xfrm>
              <a:off x="2612" y="2820"/>
              <a:ext cx="71" cy="70"/>
            </a:xfrm>
            <a:prstGeom prst="ellipse">
              <a:avLst/>
            </a:prstGeom>
            <a:gradFill rotWithShape="0">
              <a:gsLst>
                <a:gs pos="0">
                  <a:srgbClr val="CC0000"/>
                </a:gs>
                <a:gs pos="100000">
                  <a:srgbClr val="CC0000">
                    <a:gamma/>
                    <a:shade val="36078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57" name="Oval 25"/>
            <p:cNvSpPr>
              <a:spLocks noChangeAspect="1" noChangeArrowheads="1"/>
            </p:cNvSpPr>
            <p:nvPr/>
          </p:nvSpPr>
          <p:spPr bwMode="auto">
            <a:xfrm>
              <a:off x="2597" y="2846"/>
              <a:ext cx="71" cy="70"/>
            </a:xfrm>
            <a:prstGeom prst="ellipse">
              <a:avLst/>
            </a:prstGeom>
            <a:gradFill rotWithShape="0">
              <a:gsLst>
                <a:gs pos="0">
                  <a:srgbClr val="CC0000"/>
                </a:gs>
                <a:gs pos="100000">
                  <a:srgbClr val="CC0000">
                    <a:gamma/>
                    <a:shade val="36078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  <p:grpSp>
        <p:nvGrpSpPr>
          <p:cNvPr id="3" name="Group 26"/>
          <p:cNvGrpSpPr>
            <a:grpSpLocks noChangeAspect="1"/>
          </p:cNvGrpSpPr>
          <p:nvPr/>
        </p:nvGrpSpPr>
        <p:grpSpPr bwMode="auto">
          <a:xfrm>
            <a:off x="4537737" y="5453791"/>
            <a:ext cx="298082" cy="293814"/>
            <a:chOff x="2842" y="3482"/>
            <a:chExt cx="164" cy="180"/>
          </a:xfrm>
        </p:grpSpPr>
        <p:sp>
          <p:nvSpPr>
            <p:cNvPr id="300059" name="Oval 27"/>
            <p:cNvSpPr>
              <a:spLocks noChangeAspect="1" noChangeArrowheads="1"/>
            </p:cNvSpPr>
            <p:nvPr/>
          </p:nvSpPr>
          <p:spPr bwMode="auto">
            <a:xfrm>
              <a:off x="2872" y="3592"/>
              <a:ext cx="71" cy="70"/>
            </a:xfrm>
            <a:prstGeom prst="ellipse">
              <a:avLst/>
            </a:prstGeom>
            <a:gradFill rotWithShape="0">
              <a:gsLst>
                <a:gs pos="0">
                  <a:srgbClr val="CC0000"/>
                </a:gs>
                <a:gs pos="100000">
                  <a:srgbClr val="CC0000">
                    <a:gamma/>
                    <a:shade val="36078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60" name="Oval 28"/>
            <p:cNvSpPr>
              <a:spLocks noChangeAspect="1" noChangeArrowheads="1"/>
            </p:cNvSpPr>
            <p:nvPr/>
          </p:nvSpPr>
          <p:spPr bwMode="auto">
            <a:xfrm>
              <a:off x="2878" y="3541"/>
              <a:ext cx="71" cy="70"/>
            </a:xfrm>
            <a:prstGeom prst="ellipse">
              <a:avLst/>
            </a:prstGeom>
            <a:gradFill rotWithShape="0">
              <a:gsLst>
                <a:gs pos="0">
                  <a:srgbClr val="CC0000"/>
                </a:gs>
                <a:gs pos="100000">
                  <a:srgbClr val="CC0000">
                    <a:gamma/>
                    <a:shade val="36078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61" name="Oval 29"/>
            <p:cNvSpPr>
              <a:spLocks noChangeAspect="1" noChangeArrowheads="1"/>
            </p:cNvSpPr>
            <p:nvPr/>
          </p:nvSpPr>
          <p:spPr bwMode="auto">
            <a:xfrm>
              <a:off x="2912" y="3576"/>
              <a:ext cx="71" cy="70"/>
            </a:xfrm>
            <a:prstGeom prst="ellipse">
              <a:avLst/>
            </a:prstGeom>
            <a:gradFill rotWithShape="0">
              <a:gsLst>
                <a:gs pos="0">
                  <a:srgbClr val="CC0000"/>
                </a:gs>
                <a:gs pos="100000">
                  <a:srgbClr val="CC0000">
                    <a:gamma/>
                    <a:shade val="36078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62" name="Oval 30"/>
            <p:cNvSpPr>
              <a:spLocks noChangeAspect="1" noChangeArrowheads="1"/>
            </p:cNvSpPr>
            <p:nvPr/>
          </p:nvSpPr>
          <p:spPr bwMode="auto">
            <a:xfrm>
              <a:off x="2842" y="3541"/>
              <a:ext cx="71" cy="70"/>
            </a:xfrm>
            <a:prstGeom prst="ellipse">
              <a:avLst/>
            </a:prstGeom>
            <a:gradFill rotWithShape="0">
              <a:gsLst>
                <a:gs pos="0">
                  <a:srgbClr val="CC0000"/>
                </a:gs>
                <a:gs pos="100000">
                  <a:srgbClr val="CC0000">
                    <a:gamma/>
                    <a:shade val="36078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63" name="Oval 31"/>
            <p:cNvSpPr>
              <a:spLocks noChangeAspect="1" noChangeArrowheads="1"/>
            </p:cNvSpPr>
            <p:nvPr/>
          </p:nvSpPr>
          <p:spPr bwMode="auto">
            <a:xfrm>
              <a:off x="2920" y="3482"/>
              <a:ext cx="71" cy="70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6078"/>
                    <a:invGamma/>
                  </a:scheme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64" name="Oval 32"/>
            <p:cNvSpPr>
              <a:spLocks noChangeAspect="1" noChangeArrowheads="1"/>
            </p:cNvSpPr>
            <p:nvPr/>
          </p:nvSpPr>
          <p:spPr bwMode="auto">
            <a:xfrm>
              <a:off x="2899" y="3541"/>
              <a:ext cx="71" cy="70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6078"/>
                    <a:invGamma/>
                  </a:scheme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65" name="Oval 33"/>
            <p:cNvSpPr>
              <a:spLocks noChangeAspect="1" noChangeArrowheads="1"/>
            </p:cNvSpPr>
            <p:nvPr/>
          </p:nvSpPr>
          <p:spPr bwMode="auto">
            <a:xfrm>
              <a:off x="2935" y="3541"/>
              <a:ext cx="71" cy="70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6078"/>
                    <a:invGamma/>
                  </a:scheme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66" name="Oval 34"/>
            <p:cNvSpPr>
              <a:spLocks noChangeAspect="1" noChangeArrowheads="1"/>
            </p:cNvSpPr>
            <p:nvPr/>
          </p:nvSpPr>
          <p:spPr bwMode="auto">
            <a:xfrm>
              <a:off x="2864" y="3506"/>
              <a:ext cx="71" cy="70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6078"/>
                    <a:invGamma/>
                  </a:scheme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67" name="Oval 35"/>
            <p:cNvSpPr>
              <a:spLocks noChangeAspect="1" noChangeArrowheads="1"/>
            </p:cNvSpPr>
            <p:nvPr/>
          </p:nvSpPr>
          <p:spPr bwMode="auto">
            <a:xfrm>
              <a:off x="2878" y="3576"/>
              <a:ext cx="71" cy="70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6078"/>
                    <a:invGamma/>
                  </a:scheme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68" name="Oval 36"/>
            <p:cNvSpPr>
              <a:spLocks noChangeAspect="1" noChangeArrowheads="1"/>
            </p:cNvSpPr>
            <p:nvPr/>
          </p:nvSpPr>
          <p:spPr bwMode="auto">
            <a:xfrm>
              <a:off x="2899" y="3506"/>
              <a:ext cx="71" cy="70"/>
            </a:xfrm>
            <a:prstGeom prst="ellipse">
              <a:avLst/>
            </a:prstGeom>
            <a:gradFill rotWithShape="0">
              <a:gsLst>
                <a:gs pos="0">
                  <a:srgbClr val="CC0000"/>
                </a:gs>
                <a:gs pos="100000">
                  <a:srgbClr val="CC0000">
                    <a:gamma/>
                    <a:shade val="36078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  <p:grpSp>
        <p:nvGrpSpPr>
          <p:cNvPr id="4" name="Group 106"/>
          <p:cNvGrpSpPr/>
          <p:nvPr/>
        </p:nvGrpSpPr>
        <p:grpSpPr>
          <a:xfrm>
            <a:off x="2810995" y="4625573"/>
            <a:ext cx="770405" cy="581867"/>
            <a:chOff x="2674245" y="4320954"/>
            <a:chExt cx="770405" cy="581867"/>
          </a:xfrm>
        </p:grpSpPr>
        <p:sp>
          <p:nvSpPr>
            <p:cNvPr id="300069" name="Oval 37"/>
            <p:cNvSpPr>
              <a:spLocks noChangeAspect="1" noChangeArrowheads="1"/>
            </p:cNvSpPr>
            <p:nvPr/>
          </p:nvSpPr>
          <p:spPr bwMode="auto">
            <a:xfrm>
              <a:off x="2834086" y="4420332"/>
              <a:ext cx="128161" cy="113781"/>
            </a:xfrm>
            <a:prstGeom prst="ellipse">
              <a:avLst/>
            </a:prstGeom>
            <a:gradFill rotWithShape="0">
              <a:gsLst>
                <a:gs pos="0">
                  <a:srgbClr val="CC0000"/>
                </a:gs>
                <a:gs pos="100000">
                  <a:srgbClr val="CC0000">
                    <a:gamma/>
                    <a:shade val="36078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70" name="Oval 38"/>
            <p:cNvSpPr>
              <a:spLocks noChangeAspect="1" noChangeArrowheads="1"/>
            </p:cNvSpPr>
            <p:nvPr/>
          </p:nvSpPr>
          <p:spPr bwMode="auto">
            <a:xfrm>
              <a:off x="2976647" y="4320954"/>
              <a:ext cx="129601" cy="11234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6078"/>
                    <a:invGamma/>
                  </a:scheme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71" name="Oval 39"/>
            <p:cNvSpPr>
              <a:spLocks noChangeAspect="1" noChangeArrowheads="1"/>
            </p:cNvSpPr>
            <p:nvPr/>
          </p:nvSpPr>
          <p:spPr bwMode="auto">
            <a:xfrm>
              <a:off x="2952167" y="4362721"/>
              <a:ext cx="129601" cy="113781"/>
            </a:xfrm>
            <a:prstGeom prst="ellipse">
              <a:avLst/>
            </a:prstGeom>
            <a:gradFill rotWithShape="0">
              <a:gsLst>
                <a:gs pos="0">
                  <a:srgbClr val="CC0000"/>
                </a:gs>
                <a:gs pos="100000">
                  <a:srgbClr val="CC0000">
                    <a:gamma/>
                    <a:shade val="36078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72" name="Oval 40"/>
            <p:cNvSpPr>
              <a:spLocks noChangeAspect="1" noChangeArrowheads="1"/>
            </p:cNvSpPr>
            <p:nvPr/>
          </p:nvSpPr>
          <p:spPr bwMode="auto">
            <a:xfrm>
              <a:off x="2714566" y="4476502"/>
              <a:ext cx="129601" cy="113781"/>
            </a:xfrm>
            <a:prstGeom prst="ellipse">
              <a:avLst/>
            </a:prstGeom>
            <a:gradFill rotWithShape="0">
              <a:gsLst>
                <a:gs pos="0">
                  <a:srgbClr val="CC0000"/>
                </a:gs>
                <a:gs pos="100000">
                  <a:srgbClr val="CC0000">
                    <a:gamma/>
                    <a:shade val="36078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73" name="Oval 41"/>
            <p:cNvSpPr>
              <a:spLocks noChangeAspect="1" noChangeArrowheads="1"/>
            </p:cNvSpPr>
            <p:nvPr/>
          </p:nvSpPr>
          <p:spPr bwMode="auto">
            <a:xfrm>
              <a:off x="2775046" y="4320954"/>
              <a:ext cx="128161" cy="112341"/>
            </a:xfrm>
            <a:prstGeom prst="ellipse">
              <a:avLst/>
            </a:prstGeom>
            <a:gradFill rotWithShape="0">
              <a:gsLst>
                <a:gs pos="0">
                  <a:srgbClr val="00CC00"/>
                </a:gs>
                <a:gs pos="100000">
                  <a:srgbClr val="00CC00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74" name="Oval 42"/>
            <p:cNvSpPr>
              <a:spLocks noChangeAspect="1" noChangeArrowheads="1"/>
            </p:cNvSpPr>
            <p:nvPr/>
          </p:nvSpPr>
          <p:spPr bwMode="auto">
            <a:xfrm>
              <a:off x="2934887" y="4476502"/>
              <a:ext cx="129601" cy="11378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6078"/>
                    <a:invGamma/>
                  </a:scheme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75" name="Oval 43"/>
            <p:cNvSpPr>
              <a:spLocks noChangeAspect="1" noChangeArrowheads="1"/>
            </p:cNvSpPr>
            <p:nvPr/>
          </p:nvSpPr>
          <p:spPr bwMode="auto">
            <a:xfrm>
              <a:off x="2674245" y="4632051"/>
              <a:ext cx="129601" cy="115221"/>
            </a:xfrm>
            <a:prstGeom prst="ellipse">
              <a:avLst/>
            </a:prstGeom>
            <a:gradFill rotWithShape="0">
              <a:gsLst>
                <a:gs pos="0">
                  <a:srgbClr val="FF66CC"/>
                </a:gs>
                <a:gs pos="100000">
                  <a:srgbClr val="FF66CC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76" name="Oval 44"/>
            <p:cNvSpPr>
              <a:spLocks noChangeAspect="1" noChangeArrowheads="1"/>
            </p:cNvSpPr>
            <p:nvPr/>
          </p:nvSpPr>
          <p:spPr bwMode="auto">
            <a:xfrm>
              <a:off x="2816806" y="4575881"/>
              <a:ext cx="128161" cy="11522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6078"/>
                    <a:invGamma/>
                  </a:scheme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77" name="Oval 45"/>
            <p:cNvSpPr>
              <a:spLocks noChangeAspect="1" noChangeArrowheads="1"/>
            </p:cNvSpPr>
            <p:nvPr/>
          </p:nvSpPr>
          <p:spPr bwMode="auto">
            <a:xfrm>
              <a:off x="3155208" y="4320954"/>
              <a:ext cx="129601" cy="112341"/>
            </a:xfrm>
            <a:prstGeom prst="ellipse">
              <a:avLst/>
            </a:prstGeom>
            <a:gradFill rotWithShape="0">
              <a:gsLst>
                <a:gs pos="0">
                  <a:srgbClr val="CC0000"/>
                </a:gs>
                <a:gs pos="100000">
                  <a:srgbClr val="CC0000">
                    <a:gamma/>
                    <a:shade val="36078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78" name="Oval 46"/>
            <p:cNvSpPr>
              <a:spLocks noChangeAspect="1" noChangeArrowheads="1"/>
            </p:cNvSpPr>
            <p:nvPr/>
          </p:nvSpPr>
          <p:spPr bwMode="auto">
            <a:xfrm>
              <a:off x="3011208" y="4575881"/>
              <a:ext cx="128161" cy="115221"/>
            </a:xfrm>
            <a:prstGeom prst="ellipse">
              <a:avLst/>
            </a:prstGeom>
            <a:gradFill rotWithShape="0">
              <a:gsLst>
                <a:gs pos="0">
                  <a:srgbClr val="CC0000"/>
                </a:gs>
                <a:gs pos="100000">
                  <a:srgbClr val="CC0000">
                    <a:gamma/>
                    <a:shade val="36078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79" name="Oval 47"/>
            <p:cNvSpPr>
              <a:spLocks noChangeAspect="1" noChangeArrowheads="1"/>
            </p:cNvSpPr>
            <p:nvPr/>
          </p:nvSpPr>
          <p:spPr bwMode="auto">
            <a:xfrm>
              <a:off x="3011208" y="4632051"/>
              <a:ext cx="128161" cy="11522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6078"/>
                    <a:invGamma/>
                  </a:scheme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80" name="Oval 48"/>
            <p:cNvSpPr>
              <a:spLocks noChangeAspect="1" noChangeArrowheads="1"/>
            </p:cNvSpPr>
            <p:nvPr/>
          </p:nvSpPr>
          <p:spPr bwMode="auto">
            <a:xfrm>
              <a:off x="3137928" y="4476502"/>
              <a:ext cx="129601" cy="113781"/>
            </a:xfrm>
            <a:prstGeom prst="ellipse">
              <a:avLst/>
            </a:prstGeom>
            <a:gradFill rotWithShape="0">
              <a:gsLst>
                <a:gs pos="0">
                  <a:srgbClr val="CC0000"/>
                </a:gs>
                <a:gs pos="100000">
                  <a:srgbClr val="CC0000">
                    <a:gamma/>
                    <a:shade val="36078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81" name="Oval 49"/>
            <p:cNvSpPr>
              <a:spLocks noChangeAspect="1" noChangeArrowheads="1"/>
            </p:cNvSpPr>
            <p:nvPr/>
          </p:nvSpPr>
          <p:spPr bwMode="auto">
            <a:xfrm>
              <a:off x="3113448" y="4518270"/>
              <a:ext cx="129601" cy="113781"/>
            </a:xfrm>
            <a:prstGeom prst="ellipse">
              <a:avLst/>
            </a:prstGeom>
            <a:gradFill rotWithShape="0">
              <a:gsLst>
                <a:gs pos="0">
                  <a:srgbClr val="CC0000"/>
                </a:gs>
                <a:gs pos="100000">
                  <a:srgbClr val="CC0000">
                    <a:gamma/>
                    <a:shade val="36078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82" name="Oval 50"/>
            <p:cNvSpPr>
              <a:spLocks noChangeAspect="1" noChangeArrowheads="1"/>
            </p:cNvSpPr>
            <p:nvPr/>
          </p:nvSpPr>
          <p:spPr bwMode="auto">
            <a:xfrm>
              <a:off x="2993927" y="4575881"/>
              <a:ext cx="129601" cy="115221"/>
            </a:xfrm>
            <a:prstGeom prst="ellipse">
              <a:avLst/>
            </a:prstGeom>
            <a:gradFill rotWithShape="0">
              <a:gsLst>
                <a:gs pos="0">
                  <a:srgbClr val="CC0000"/>
                </a:gs>
                <a:gs pos="100000">
                  <a:srgbClr val="CC0000">
                    <a:gamma/>
                    <a:shade val="36078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83" name="Oval 51"/>
            <p:cNvSpPr>
              <a:spLocks noChangeAspect="1" noChangeArrowheads="1"/>
            </p:cNvSpPr>
            <p:nvPr/>
          </p:nvSpPr>
          <p:spPr bwMode="auto">
            <a:xfrm>
              <a:off x="3137928" y="4476502"/>
              <a:ext cx="129601" cy="113781"/>
            </a:xfrm>
            <a:prstGeom prst="ellipse">
              <a:avLst/>
            </a:prstGeom>
            <a:gradFill rotWithShape="0">
              <a:gsLst>
                <a:gs pos="0">
                  <a:srgbClr val="00CC00"/>
                </a:gs>
                <a:gs pos="100000">
                  <a:srgbClr val="00CC00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84" name="Oval 52"/>
            <p:cNvSpPr>
              <a:spLocks noChangeAspect="1" noChangeArrowheads="1"/>
            </p:cNvSpPr>
            <p:nvPr/>
          </p:nvSpPr>
          <p:spPr bwMode="auto">
            <a:xfrm>
              <a:off x="3113448" y="4518270"/>
              <a:ext cx="129601" cy="113781"/>
            </a:xfrm>
            <a:prstGeom prst="ellipse">
              <a:avLst/>
            </a:prstGeom>
            <a:gradFill rotWithShape="0">
              <a:gsLst>
                <a:gs pos="0">
                  <a:srgbClr val="CC0000"/>
                </a:gs>
                <a:gs pos="100000">
                  <a:srgbClr val="CC0000">
                    <a:gamma/>
                    <a:shade val="36078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85" name="Oval 53"/>
            <p:cNvSpPr>
              <a:spLocks noChangeAspect="1" noChangeArrowheads="1"/>
            </p:cNvSpPr>
            <p:nvPr/>
          </p:nvSpPr>
          <p:spPr bwMode="auto">
            <a:xfrm>
              <a:off x="2875847" y="4632051"/>
              <a:ext cx="128161" cy="115221"/>
            </a:xfrm>
            <a:prstGeom prst="ellipse">
              <a:avLst/>
            </a:prstGeom>
            <a:gradFill rotWithShape="0">
              <a:gsLst>
                <a:gs pos="0">
                  <a:srgbClr val="00CC00"/>
                </a:gs>
                <a:gs pos="100000">
                  <a:srgbClr val="00CC00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86" name="Oval 54"/>
            <p:cNvSpPr>
              <a:spLocks noChangeAspect="1" noChangeArrowheads="1"/>
            </p:cNvSpPr>
            <p:nvPr/>
          </p:nvSpPr>
          <p:spPr bwMode="auto">
            <a:xfrm>
              <a:off x="2934887" y="4476502"/>
              <a:ext cx="129601" cy="11378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6078"/>
                    <a:invGamma/>
                  </a:scheme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87" name="Oval 55"/>
            <p:cNvSpPr>
              <a:spLocks noChangeAspect="1" noChangeArrowheads="1"/>
            </p:cNvSpPr>
            <p:nvPr/>
          </p:nvSpPr>
          <p:spPr bwMode="auto">
            <a:xfrm>
              <a:off x="3096168" y="4632051"/>
              <a:ext cx="129601" cy="11522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6078"/>
                    <a:invGamma/>
                  </a:scheme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88" name="Oval 56"/>
            <p:cNvSpPr>
              <a:spLocks noChangeAspect="1" noChangeArrowheads="1"/>
            </p:cNvSpPr>
            <p:nvPr/>
          </p:nvSpPr>
          <p:spPr bwMode="auto">
            <a:xfrm>
              <a:off x="2835526" y="4789040"/>
              <a:ext cx="129601" cy="113781"/>
            </a:xfrm>
            <a:prstGeom prst="ellipse">
              <a:avLst/>
            </a:prstGeom>
            <a:gradFill rotWithShape="0">
              <a:gsLst>
                <a:gs pos="0">
                  <a:srgbClr val="CC0000"/>
                </a:gs>
                <a:gs pos="100000">
                  <a:srgbClr val="CC0000">
                    <a:gamma/>
                    <a:shade val="36078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89" name="Oval 57"/>
            <p:cNvSpPr>
              <a:spLocks noChangeAspect="1" noChangeArrowheads="1"/>
            </p:cNvSpPr>
            <p:nvPr/>
          </p:nvSpPr>
          <p:spPr bwMode="auto">
            <a:xfrm>
              <a:off x="2976647" y="4732869"/>
              <a:ext cx="129601" cy="11234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6078"/>
                    <a:invGamma/>
                  </a:scheme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90" name="Oval 58"/>
            <p:cNvSpPr>
              <a:spLocks noChangeAspect="1" noChangeArrowheads="1"/>
            </p:cNvSpPr>
            <p:nvPr/>
          </p:nvSpPr>
          <p:spPr bwMode="auto">
            <a:xfrm>
              <a:off x="3316489" y="4476502"/>
              <a:ext cx="128161" cy="113781"/>
            </a:xfrm>
            <a:prstGeom prst="ellipse">
              <a:avLst/>
            </a:prstGeom>
            <a:gradFill rotWithShape="0">
              <a:gsLst>
                <a:gs pos="0">
                  <a:srgbClr val="CC0000"/>
                </a:gs>
                <a:gs pos="100000">
                  <a:srgbClr val="CC0000">
                    <a:gamma/>
                    <a:shade val="36078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91" name="Oval 59"/>
            <p:cNvSpPr>
              <a:spLocks noChangeAspect="1" noChangeArrowheads="1"/>
            </p:cNvSpPr>
            <p:nvPr/>
          </p:nvSpPr>
          <p:spPr bwMode="auto">
            <a:xfrm>
              <a:off x="3171048" y="4732869"/>
              <a:ext cx="129601" cy="112341"/>
            </a:xfrm>
            <a:prstGeom prst="ellipse">
              <a:avLst/>
            </a:prstGeom>
            <a:gradFill rotWithShape="0">
              <a:gsLst>
                <a:gs pos="0">
                  <a:srgbClr val="CC0000"/>
                </a:gs>
                <a:gs pos="100000">
                  <a:srgbClr val="CC0000">
                    <a:gamma/>
                    <a:shade val="36078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92" name="Oval 60"/>
            <p:cNvSpPr>
              <a:spLocks noChangeAspect="1" noChangeArrowheads="1"/>
            </p:cNvSpPr>
            <p:nvPr/>
          </p:nvSpPr>
          <p:spPr bwMode="auto">
            <a:xfrm>
              <a:off x="3171048" y="4789040"/>
              <a:ext cx="129601" cy="11378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6078"/>
                    <a:invGamma/>
                  </a:scheme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93" name="Oval 61"/>
            <p:cNvSpPr>
              <a:spLocks noChangeAspect="1" noChangeArrowheads="1"/>
            </p:cNvSpPr>
            <p:nvPr/>
          </p:nvSpPr>
          <p:spPr bwMode="auto">
            <a:xfrm>
              <a:off x="3299209" y="4632051"/>
              <a:ext cx="128161" cy="115221"/>
            </a:xfrm>
            <a:prstGeom prst="ellipse">
              <a:avLst/>
            </a:prstGeom>
            <a:gradFill rotWithShape="0">
              <a:gsLst>
                <a:gs pos="0">
                  <a:srgbClr val="CC0000"/>
                </a:gs>
                <a:gs pos="100000">
                  <a:srgbClr val="CC0000">
                    <a:gamma/>
                    <a:shade val="36078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94" name="Oval 62"/>
            <p:cNvSpPr>
              <a:spLocks noChangeAspect="1" noChangeArrowheads="1"/>
            </p:cNvSpPr>
            <p:nvPr/>
          </p:nvSpPr>
          <p:spPr bwMode="auto">
            <a:xfrm>
              <a:off x="3274729" y="4675259"/>
              <a:ext cx="128161" cy="113781"/>
            </a:xfrm>
            <a:prstGeom prst="ellipse">
              <a:avLst/>
            </a:prstGeom>
            <a:gradFill rotWithShape="0">
              <a:gsLst>
                <a:gs pos="0">
                  <a:srgbClr val="00CC00"/>
                </a:gs>
                <a:gs pos="100000">
                  <a:srgbClr val="00CC00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95" name="Oval 63"/>
            <p:cNvSpPr>
              <a:spLocks noChangeAspect="1" noChangeArrowheads="1"/>
            </p:cNvSpPr>
            <p:nvPr/>
          </p:nvSpPr>
          <p:spPr bwMode="auto">
            <a:xfrm>
              <a:off x="2834086" y="4420332"/>
              <a:ext cx="128161" cy="113781"/>
            </a:xfrm>
            <a:prstGeom prst="ellipse">
              <a:avLst/>
            </a:prstGeom>
            <a:gradFill rotWithShape="0">
              <a:gsLst>
                <a:gs pos="0">
                  <a:srgbClr val="FFCC00"/>
                </a:gs>
                <a:gs pos="100000">
                  <a:srgbClr val="FFCC00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96" name="Oval 64"/>
            <p:cNvSpPr>
              <a:spLocks noChangeAspect="1" noChangeArrowheads="1"/>
            </p:cNvSpPr>
            <p:nvPr/>
          </p:nvSpPr>
          <p:spPr bwMode="auto">
            <a:xfrm>
              <a:off x="2976647" y="4320954"/>
              <a:ext cx="129601" cy="11234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6078"/>
                    <a:invGamma/>
                  </a:scheme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97" name="Oval 65"/>
            <p:cNvSpPr>
              <a:spLocks noChangeAspect="1" noChangeArrowheads="1"/>
            </p:cNvSpPr>
            <p:nvPr/>
          </p:nvSpPr>
          <p:spPr bwMode="auto">
            <a:xfrm>
              <a:off x="2952167" y="4362721"/>
              <a:ext cx="129601" cy="113781"/>
            </a:xfrm>
            <a:prstGeom prst="ellipse">
              <a:avLst/>
            </a:prstGeom>
            <a:gradFill rotWithShape="0">
              <a:gsLst>
                <a:gs pos="0">
                  <a:srgbClr val="FF66CC"/>
                </a:gs>
                <a:gs pos="100000">
                  <a:srgbClr val="FF66CC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98" name="Oval 66"/>
            <p:cNvSpPr>
              <a:spLocks noChangeAspect="1" noChangeArrowheads="1"/>
            </p:cNvSpPr>
            <p:nvPr/>
          </p:nvSpPr>
          <p:spPr bwMode="auto">
            <a:xfrm>
              <a:off x="2714566" y="4476502"/>
              <a:ext cx="129601" cy="113781"/>
            </a:xfrm>
            <a:prstGeom prst="ellipse">
              <a:avLst/>
            </a:prstGeom>
            <a:gradFill rotWithShape="0">
              <a:gsLst>
                <a:gs pos="0">
                  <a:srgbClr val="CC0000"/>
                </a:gs>
                <a:gs pos="100000">
                  <a:srgbClr val="CC0000">
                    <a:gamma/>
                    <a:shade val="36078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99" name="Oval 67"/>
            <p:cNvSpPr>
              <a:spLocks noChangeAspect="1" noChangeArrowheads="1"/>
            </p:cNvSpPr>
            <p:nvPr/>
          </p:nvSpPr>
          <p:spPr bwMode="auto">
            <a:xfrm>
              <a:off x="2775046" y="4320954"/>
              <a:ext cx="128161" cy="11234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6078"/>
                    <a:invGamma/>
                  </a:scheme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100" name="Oval 68"/>
            <p:cNvSpPr>
              <a:spLocks noChangeAspect="1" noChangeArrowheads="1"/>
            </p:cNvSpPr>
            <p:nvPr/>
          </p:nvSpPr>
          <p:spPr bwMode="auto">
            <a:xfrm>
              <a:off x="2934887" y="4476502"/>
              <a:ext cx="129601" cy="113781"/>
            </a:xfrm>
            <a:prstGeom prst="ellipse">
              <a:avLst/>
            </a:prstGeom>
            <a:gradFill rotWithShape="0">
              <a:gsLst>
                <a:gs pos="0">
                  <a:srgbClr val="FFCC00"/>
                </a:gs>
                <a:gs pos="100000">
                  <a:srgbClr val="FFCC00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101" name="Oval 69"/>
            <p:cNvSpPr>
              <a:spLocks noChangeAspect="1" noChangeArrowheads="1"/>
            </p:cNvSpPr>
            <p:nvPr/>
          </p:nvSpPr>
          <p:spPr bwMode="auto">
            <a:xfrm>
              <a:off x="2674245" y="4632051"/>
              <a:ext cx="129601" cy="115221"/>
            </a:xfrm>
            <a:prstGeom prst="ellipse">
              <a:avLst/>
            </a:prstGeom>
            <a:gradFill rotWithShape="0">
              <a:gsLst>
                <a:gs pos="0">
                  <a:srgbClr val="FF66CC"/>
                </a:gs>
                <a:gs pos="100000">
                  <a:srgbClr val="FF66CC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102" name="Oval 70"/>
            <p:cNvSpPr>
              <a:spLocks noChangeAspect="1" noChangeArrowheads="1"/>
            </p:cNvSpPr>
            <p:nvPr/>
          </p:nvSpPr>
          <p:spPr bwMode="auto">
            <a:xfrm>
              <a:off x="3217129" y="4715586"/>
              <a:ext cx="128161" cy="11378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6078"/>
                    <a:invGamma/>
                  </a:scheme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103" name="Oval 71"/>
            <p:cNvSpPr>
              <a:spLocks noChangeAspect="1" noChangeArrowheads="1"/>
            </p:cNvSpPr>
            <p:nvPr/>
          </p:nvSpPr>
          <p:spPr bwMode="auto">
            <a:xfrm>
              <a:off x="3155208" y="4320954"/>
              <a:ext cx="129601" cy="112341"/>
            </a:xfrm>
            <a:prstGeom prst="ellipse">
              <a:avLst/>
            </a:prstGeom>
            <a:gradFill rotWithShape="0">
              <a:gsLst>
                <a:gs pos="0">
                  <a:srgbClr val="CC0000"/>
                </a:gs>
                <a:gs pos="100000">
                  <a:srgbClr val="CC0000">
                    <a:gamma/>
                    <a:shade val="36078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104" name="Oval 72"/>
            <p:cNvSpPr>
              <a:spLocks noChangeAspect="1" noChangeArrowheads="1"/>
            </p:cNvSpPr>
            <p:nvPr/>
          </p:nvSpPr>
          <p:spPr bwMode="auto">
            <a:xfrm>
              <a:off x="3011208" y="4575881"/>
              <a:ext cx="128161" cy="115221"/>
            </a:xfrm>
            <a:prstGeom prst="ellipse">
              <a:avLst/>
            </a:prstGeom>
            <a:gradFill rotWithShape="0">
              <a:gsLst>
                <a:gs pos="0">
                  <a:srgbClr val="CC0000"/>
                </a:gs>
                <a:gs pos="100000">
                  <a:srgbClr val="CC0000">
                    <a:gamma/>
                    <a:shade val="36078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105" name="Oval 73"/>
            <p:cNvSpPr>
              <a:spLocks noChangeAspect="1" noChangeArrowheads="1"/>
            </p:cNvSpPr>
            <p:nvPr/>
          </p:nvSpPr>
          <p:spPr bwMode="auto">
            <a:xfrm>
              <a:off x="3011208" y="4632051"/>
              <a:ext cx="128161" cy="115221"/>
            </a:xfrm>
            <a:prstGeom prst="ellipse">
              <a:avLst/>
            </a:prstGeom>
            <a:gradFill rotWithShape="0">
              <a:gsLst>
                <a:gs pos="0">
                  <a:srgbClr val="FFCC00"/>
                </a:gs>
                <a:gs pos="100000">
                  <a:srgbClr val="FFCC00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106" name="Oval 74"/>
            <p:cNvSpPr>
              <a:spLocks noChangeAspect="1" noChangeArrowheads="1"/>
            </p:cNvSpPr>
            <p:nvPr/>
          </p:nvSpPr>
          <p:spPr bwMode="auto">
            <a:xfrm>
              <a:off x="3137928" y="4476502"/>
              <a:ext cx="129601" cy="113781"/>
            </a:xfrm>
            <a:prstGeom prst="ellipse">
              <a:avLst/>
            </a:prstGeom>
            <a:gradFill rotWithShape="0">
              <a:gsLst>
                <a:gs pos="0">
                  <a:srgbClr val="FF66CC"/>
                </a:gs>
                <a:gs pos="100000">
                  <a:srgbClr val="FF66CC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107" name="Oval 75"/>
            <p:cNvSpPr>
              <a:spLocks noChangeAspect="1" noChangeArrowheads="1"/>
            </p:cNvSpPr>
            <p:nvPr/>
          </p:nvSpPr>
          <p:spPr bwMode="auto">
            <a:xfrm>
              <a:off x="3113448" y="4518270"/>
              <a:ext cx="129601" cy="113781"/>
            </a:xfrm>
            <a:prstGeom prst="ellipse">
              <a:avLst/>
            </a:prstGeom>
            <a:gradFill rotWithShape="0">
              <a:gsLst>
                <a:gs pos="0">
                  <a:srgbClr val="FF33CC"/>
                </a:gs>
                <a:gs pos="100000">
                  <a:srgbClr val="FF33CC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  <p:sp>
        <p:nvSpPr>
          <p:cNvPr id="300122" name="Text Box 90"/>
          <p:cNvSpPr txBox="1">
            <a:spLocks noChangeAspect="1" noChangeArrowheads="1"/>
          </p:cNvSpPr>
          <p:nvPr/>
        </p:nvSpPr>
        <p:spPr bwMode="auto">
          <a:xfrm>
            <a:off x="4537737" y="5036114"/>
            <a:ext cx="672484" cy="288053"/>
          </a:xfrm>
          <a:prstGeom prst="rect">
            <a:avLst/>
          </a:prstGeom>
          <a:noFill/>
          <a:ln w="25400">
            <a:noFill/>
            <a:miter lim="800000"/>
            <a:headEnd/>
            <a:tailEnd type="none" w="lg" len="lg"/>
          </a:ln>
          <a:effectLst/>
        </p:spPr>
        <p:txBody>
          <a:bodyPr wrap="none" lIns="34490" tIns="17245" rIns="34490" bIns="17245">
            <a:prstTxWarp prst="textNoShape">
              <a:avLst/>
            </a:prstTxWarp>
            <a:spAutoFit/>
          </a:bodyPr>
          <a:lstStyle/>
          <a:p>
            <a:pPr defTabSz="828675">
              <a:buNone/>
            </a:pPr>
            <a:r>
              <a:rPr lang="en-GB" sz="1800" dirty="0">
                <a:latin typeface="Helvetica" pitchFamily="-112" charset="0"/>
              </a:rPr>
              <a:t>nuclei</a:t>
            </a:r>
          </a:p>
        </p:txBody>
      </p:sp>
      <p:sp>
        <p:nvSpPr>
          <p:cNvPr id="300124" name="Text Box 92"/>
          <p:cNvSpPr txBox="1">
            <a:spLocks noChangeAspect="1" noChangeArrowheads="1"/>
          </p:cNvSpPr>
          <p:nvPr/>
        </p:nvSpPr>
        <p:spPr bwMode="auto">
          <a:xfrm>
            <a:off x="3499491" y="4321742"/>
            <a:ext cx="1224007" cy="288053"/>
          </a:xfrm>
          <a:prstGeom prst="rect">
            <a:avLst/>
          </a:prstGeom>
          <a:noFill/>
          <a:ln w="25400">
            <a:noFill/>
            <a:miter lim="800000"/>
            <a:headEnd/>
            <a:tailEnd type="none" w="lg" len="lg"/>
          </a:ln>
          <a:effectLst/>
        </p:spPr>
        <p:txBody>
          <a:bodyPr wrap="none" lIns="34490" tIns="17245" rIns="34490" bIns="17245">
            <a:prstTxWarp prst="textNoShape">
              <a:avLst/>
            </a:prstTxWarp>
            <a:spAutoFit/>
          </a:bodyPr>
          <a:lstStyle/>
          <a:p>
            <a:pPr defTabSz="828675">
              <a:buNone/>
            </a:pPr>
            <a:r>
              <a:rPr lang="en-GB" sz="1800" dirty="0">
                <a:latin typeface="Helvetica" pitchFamily="-112" charset="0"/>
              </a:rPr>
              <a:t>hadron gas</a:t>
            </a:r>
          </a:p>
        </p:txBody>
      </p:sp>
      <p:sp>
        <p:nvSpPr>
          <p:cNvPr id="300125" name="Text Box 93"/>
          <p:cNvSpPr txBox="1">
            <a:spLocks noChangeAspect="1" noChangeArrowheads="1"/>
          </p:cNvSpPr>
          <p:nvPr/>
        </p:nvSpPr>
        <p:spPr bwMode="auto">
          <a:xfrm>
            <a:off x="6009426" y="4625638"/>
            <a:ext cx="557283" cy="288053"/>
          </a:xfrm>
          <a:prstGeom prst="rect">
            <a:avLst/>
          </a:prstGeom>
          <a:noFill/>
          <a:ln w="25400">
            <a:noFill/>
            <a:miter lim="800000"/>
            <a:headEnd/>
            <a:tailEnd type="none" w="lg" len="lg"/>
          </a:ln>
          <a:effectLst/>
        </p:spPr>
        <p:txBody>
          <a:bodyPr wrap="none" lIns="34490" tIns="17245" rIns="34490" bIns="17245">
            <a:prstTxWarp prst="textNoShape">
              <a:avLst/>
            </a:prstTxWarp>
            <a:spAutoFit/>
          </a:bodyPr>
          <a:lstStyle/>
          <a:p>
            <a:pPr algn="ctr" defTabSz="828675">
              <a:buNone/>
            </a:pPr>
            <a:r>
              <a:rPr lang="en-US" sz="1800" dirty="0" smtClean="0">
                <a:solidFill>
                  <a:srgbClr val="008000"/>
                </a:solidFill>
                <a:latin typeface="Helvetica" pitchFamily="-112" charset="0"/>
              </a:rPr>
              <a:t>C</a:t>
            </a:r>
            <a:r>
              <a:rPr lang="en-GB" sz="1800" dirty="0" smtClean="0">
                <a:solidFill>
                  <a:srgbClr val="008000"/>
                </a:solidFill>
                <a:latin typeface="Helvetica" pitchFamily="-112" charset="0"/>
              </a:rPr>
              <a:t>SC</a:t>
            </a:r>
          </a:p>
        </p:txBody>
      </p:sp>
      <p:sp>
        <p:nvSpPr>
          <p:cNvPr id="300127" name="Text Box 95"/>
          <p:cNvSpPr txBox="1">
            <a:spLocks noChangeAspect="1" noChangeArrowheads="1"/>
          </p:cNvSpPr>
          <p:nvPr/>
        </p:nvSpPr>
        <p:spPr bwMode="auto">
          <a:xfrm>
            <a:off x="4379336" y="2890119"/>
            <a:ext cx="2096653" cy="288053"/>
          </a:xfrm>
          <a:prstGeom prst="rect">
            <a:avLst/>
          </a:prstGeom>
          <a:noFill/>
          <a:ln w="25400">
            <a:noFill/>
            <a:miter lim="800000"/>
            <a:headEnd/>
            <a:tailEnd type="none" w="lg" len="lg"/>
          </a:ln>
          <a:effectLst/>
        </p:spPr>
        <p:txBody>
          <a:bodyPr wrap="none" lIns="34490" tIns="17245" rIns="34490" bIns="17245">
            <a:prstTxWarp prst="textNoShape">
              <a:avLst/>
            </a:prstTxWarp>
            <a:spAutoFit/>
          </a:bodyPr>
          <a:lstStyle/>
          <a:p>
            <a:pPr defTabSz="828675">
              <a:buNone/>
            </a:pPr>
            <a:r>
              <a:rPr lang="en-GB" sz="1800" dirty="0">
                <a:solidFill>
                  <a:srgbClr val="000000"/>
                </a:solidFill>
                <a:latin typeface="Helvetica" pitchFamily="-112" charset="0"/>
              </a:rPr>
              <a:t>quark-gluon plasma</a:t>
            </a:r>
          </a:p>
        </p:txBody>
      </p:sp>
      <p:sp>
        <p:nvSpPr>
          <p:cNvPr id="300128" name="Text Box 96"/>
          <p:cNvSpPr txBox="1">
            <a:spLocks noChangeAspect="1" noChangeArrowheads="1"/>
          </p:cNvSpPr>
          <p:nvPr/>
        </p:nvSpPr>
        <p:spPr bwMode="auto">
          <a:xfrm>
            <a:off x="2378998" y="3750547"/>
            <a:ext cx="313298" cy="311826"/>
          </a:xfrm>
          <a:prstGeom prst="rect">
            <a:avLst/>
          </a:prstGeom>
          <a:noFill/>
          <a:ln w="25400">
            <a:noFill/>
            <a:miter lim="800000"/>
            <a:headEnd/>
            <a:tailEnd type="none" w="lg" len="lg"/>
          </a:ln>
          <a:effectLst/>
        </p:spPr>
        <p:txBody>
          <a:bodyPr wrap="none" lIns="34490" tIns="17245" rIns="34490" bIns="17245">
            <a:prstTxWarp prst="textNoShape">
              <a:avLst/>
            </a:prstTxWarp>
            <a:spAutoFit/>
          </a:bodyPr>
          <a:lstStyle/>
          <a:p>
            <a:pPr defTabSz="828675">
              <a:buNone/>
            </a:pPr>
            <a:r>
              <a:rPr lang="en-GB" sz="1800" dirty="0" smtClean="0">
                <a:solidFill>
                  <a:srgbClr val="000000"/>
                </a:solidFill>
                <a:latin typeface="Helvetica" pitchFamily="-112" charset="0"/>
              </a:rPr>
              <a:t>T</a:t>
            </a:r>
            <a:r>
              <a:rPr lang="en-GB" sz="1800" baseline="-25000" dirty="0" smtClean="0">
                <a:solidFill>
                  <a:srgbClr val="000000"/>
                </a:solidFill>
                <a:latin typeface="Helvetica" pitchFamily="-112" charset="0"/>
              </a:rPr>
              <a:t>E</a:t>
            </a:r>
            <a:endParaRPr lang="en-GB" sz="1800" dirty="0">
              <a:solidFill>
                <a:srgbClr val="000000"/>
              </a:solidFill>
              <a:latin typeface="Helvetica" pitchFamily="-112" charset="0"/>
            </a:endParaRPr>
          </a:p>
        </p:txBody>
      </p:sp>
      <p:sp>
        <p:nvSpPr>
          <p:cNvPr id="300129" name="Text Box 97"/>
          <p:cNvSpPr txBox="1">
            <a:spLocks noChangeAspect="1" noChangeArrowheads="1"/>
          </p:cNvSpPr>
          <p:nvPr/>
        </p:nvSpPr>
        <p:spPr bwMode="auto">
          <a:xfrm>
            <a:off x="2819807" y="5937720"/>
            <a:ext cx="3428661" cy="288053"/>
          </a:xfrm>
          <a:prstGeom prst="rect">
            <a:avLst/>
          </a:prstGeom>
          <a:noFill/>
          <a:ln w="25400">
            <a:noFill/>
            <a:miter lim="800000"/>
            <a:headEnd/>
            <a:tailEnd type="none" w="lg" len="lg"/>
          </a:ln>
          <a:effectLst/>
        </p:spPr>
        <p:txBody>
          <a:bodyPr wrap="square" lIns="34490" tIns="17245" rIns="34490" bIns="17245">
            <a:prstTxWarp prst="textNoShape">
              <a:avLst/>
            </a:prstTxWarp>
            <a:spAutoFit/>
          </a:bodyPr>
          <a:lstStyle/>
          <a:p>
            <a:pPr lvl="1" defTabSz="828675">
              <a:buNone/>
            </a:pPr>
            <a:r>
              <a:rPr lang="en-GB" sz="1800" b="1" dirty="0" smtClean="0">
                <a:solidFill>
                  <a:srgbClr val="000000"/>
                </a:solidFill>
                <a:latin typeface="Arial"/>
                <a:cs typeface="Arial"/>
              </a:rPr>
              <a:t>Baryon Chemical Potential  </a:t>
            </a:r>
            <a:endParaRPr lang="en-GB" sz="1800" b="1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300130" name="Text Box 98"/>
          <p:cNvSpPr txBox="1">
            <a:spLocks noChangeAspect="1" noChangeArrowheads="1"/>
          </p:cNvSpPr>
          <p:nvPr/>
        </p:nvSpPr>
        <p:spPr bwMode="auto">
          <a:xfrm>
            <a:off x="2646714" y="3811455"/>
            <a:ext cx="1018982" cy="219493"/>
          </a:xfrm>
          <a:prstGeom prst="rect">
            <a:avLst/>
          </a:prstGeom>
          <a:noFill/>
          <a:ln w="25400">
            <a:noFill/>
            <a:miter lim="800000"/>
            <a:headEnd/>
            <a:tailEnd type="none" w="lg" len="lg"/>
          </a:ln>
          <a:effectLst/>
        </p:spPr>
        <p:txBody>
          <a:bodyPr wrap="none" lIns="34490" tIns="17245" rIns="34490" bIns="17245">
            <a:prstTxWarp prst="textNoShape">
              <a:avLst/>
            </a:prstTxWarp>
            <a:spAutoFit/>
          </a:bodyPr>
          <a:lstStyle/>
          <a:p>
            <a:pPr defTabSz="828675">
              <a:buNone/>
            </a:pPr>
            <a:r>
              <a:rPr lang="en-US" sz="1200" dirty="0" smtClean="0">
                <a:solidFill>
                  <a:srgbClr val="000000"/>
                </a:solidFill>
                <a:latin typeface="Helvetica" pitchFamily="-112" charset="0"/>
              </a:rPr>
              <a:t>C</a:t>
            </a:r>
            <a:r>
              <a:rPr lang="en-GB" sz="1200" dirty="0" err="1" smtClean="0">
                <a:solidFill>
                  <a:srgbClr val="000000"/>
                </a:solidFill>
                <a:latin typeface="Helvetica" pitchFamily="-112" charset="0"/>
              </a:rPr>
              <a:t>ritical</a:t>
            </a:r>
            <a:r>
              <a:rPr lang="en-GB" sz="1200" dirty="0" smtClean="0">
                <a:solidFill>
                  <a:srgbClr val="000000"/>
                </a:solidFill>
                <a:latin typeface="Helvetica" pitchFamily="-112" charset="0"/>
              </a:rPr>
              <a:t> Point?</a:t>
            </a:r>
            <a:endParaRPr lang="en-GB" sz="1200" dirty="0">
              <a:solidFill>
                <a:srgbClr val="000000"/>
              </a:solidFill>
              <a:latin typeface="Helvetica" pitchFamily="-112" charset="0"/>
            </a:endParaRPr>
          </a:p>
        </p:txBody>
      </p:sp>
      <p:sp>
        <p:nvSpPr>
          <p:cNvPr id="300131" name="Arc 99"/>
          <p:cNvSpPr>
            <a:spLocks noChangeAspect="1"/>
          </p:cNvSpPr>
          <p:nvPr/>
        </p:nvSpPr>
        <p:spPr bwMode="auto">
          <a:xfrm flipH="1">
            <a:off x="6424149" y="5269437"/>
            <a:ext cx="852485" cy="54298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598"/>
              <a:gd name="T1" fmla="*/ 0 h 21600"/>
              <a:gd name="T2" fmla="*/ 21598 w 21598"/>
              <a:gd name="T3" fmla="*/ 21299 h 21600"/>
              <a:gd name="T4" fmla="*/ 0 w 2159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598" h="21600" fill="none" extrusionOk="0">
                <a:moveTo>
                  <a:pt x="0" y="-1"/>
                </a:moveTo>
                <a:cubicBezTo>
                  <a:pt x="11811" y="-1"/>
                  <a:pt x="21433" y="9488"/>
                  <a:pt x="21597" y="21299"/>
                </a:cubicBezTo>
              </a:path>
              <a:path w="21598" h="21600" stroke="0" extrusionOk="0">
                <a:moveTo>
                  <a:pt x="0" y="-1"/>
                </a:moveTo>
                <a:cubicBezTo>
                  <a:pt x="11811" y="-1"/>
                  <a:pt x="21433" y="9488"/>
                  <a:pt x="21597" y="21299"/>
                </a:cubicBezTo>
                <a:lnTo>
                  <a:pt x="0" y="21600"/>
                </a:lnTo>
                <a:close/>
              </a:path>
            </a:pathLst>
          </a:custGeom>
          <a:solidFill>
            <a:srgbClr val="FFCC00"/>
          </a:solidFill>
          <a:ln w="25400">
            <a:solidFill>
              <a:schemeClr val="tx1"/>
            </a:solidFill>
            <a:round/>
            <a:headEnd/>
            <a:tailEnd type="none" w="lg" len="lg"/>
          </a:ln>
          <a:effectLst/>
        </p:spPr>
        <p:txBody>
          <a:bodyPr wrap="none" lIns="34490" tIns="17245" rIns="34490" bIns="17245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5" name="Group 104"/>
          <p:cNvGrpSpPr/>
          <p:nvPr/>
        </p:nvGrpSpPr>
        <p:grpSpPr>
          <a:xfrm>
            <a:off x="5545795" y="3392339"/>
            <a:ext cx="626405" cy="623634"/>
            <a:chOff x="3640795" y="2820730"/>
            <a:chExt cx="626405" cy="623634"/>
          </a:xfrm>
        </p:grpSpPr>
        <p:sp>
          <p:nvSpPr>
            <p:cNvPr id="300108" name="Oval 76"/>
            <p:cNvSpPr>
              <a:spLocks noChangeAspect="1" noChangeArrowheads="1"/>
            </p:cNvSpPr>
            <p:nvPr/>
          </p:nvSpPr>
          <p:spPr bwMode="auto">
            <a:xfrm>
              <a:off x="3640795" y="3209601"/>
              <a:ext cx="86401" cy="77774"/>
            </a:xfrm>
            <a:prstGeom prst="ellipse">
              <a:avLst/>
            </a:prstGeom>
            <a:solidFill>
              <a:srgbClr val="CC0000"/>
            </a:soli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109" name="Oval 77"/>
            <p:cNvSpPr>
              <a:spLocks noChangeAspect="1" noChangeArrowheads="1"/>
            </p:cNvSpPr>
            <p:nvPr/>
          </p:nvSpPr>
          <p:spPr bwMode="auto">
            <a:xfrm>
              <a:off x="3840957" y="3054053"/>
              <a:ext cx="84961" cy="76334"/>
            </a:xfrm>
            <a:prstGeom prst="ellipse">
              <a:avLst/>
            </a:prstGeom>
            <a:solidFill>
              <a:srgbClr val="00CC00"/>
            </a:soli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110" name="Oval 78"/>
            <p:cNvSpPr>
              <a:spLocks noChangeAspect="1" noChangeArrowheads="1"/>
            </p:cNvSpPr>
            <p:nvPr/>
          </p:nvSpPr>
          <p:spPr bwMode="auto">
            <a:xfrm>
              <a:off x="4000798" y="3209601"/>
              <a:ext cx="86401" cy="77774"/>
            </a:xfrm>
            <a:prstGeom prst="ellipse">
              <a:avLst/>
            </a:prstGeom>
            <a:solidFill>
              <a:srgbClr val="000066"/>
            </a:soli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111" name="Oval 79"/>
            <p:cNvSpPr>
              <a:spLocks noChangeAspect="1" noChangeArrowheads="1"/>
            </p:cNvSpPr>
            <p:nvPr/>
          </p:nvSpPr>
          <p:spPr bwMode="auto">
            <a:xfrm>
              <a:off x="3719996" y="3095820"/>
              <a:ext cx="84961" cy="74894"/>
            </a:xfrm>
            <a:prstGeom prst="ellipse">
              <a:avLst/>
            </a:prstGeom>
            <a:solidFill>
              <a:srgbClr val="CC0000"/>
            </a:soli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112" name="Oval 80"/>
            <p:cNvSpPr>
              <a:spLocks noChangeAspect="1" noChangeArrowheads="1"/>
            </p:cNvSpPr>
            <p:nvPr/>
          </p:nvSpPr>
          <p:spPr bwMode="auto">
            <a:xfrm>
              <a:off x="4012318" y="3018046"/>
              <a:ext cx="84961" cy="77774"/>
            </a:xfrm>
            <a:prstGeom prst="ellipse">
              <a:avLst/>
            </a:prstGeom>
            <a:solidFill>
              <a:srgbClr val="00CC00"/>
            </a:soli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113" name="Oval 81"/>
            <p:cNvSpPr>
              <a:spLocks noChangeAspect="1" noChangeArrowheads="1"/>
            </p:cNvSpPr>
            <p:nvPr/>
          </p:nvSpPr>
          <p:spPr bwMode="auto">
            <a:xfrm>
              <a:off x="3755996" y="2979159"/>
              <a:ext cx="86401" cy="76334"/>
            </a:xfrm>
            <a:prstGeom prst="ellipse">
              <a:avLst/>
            </a:prstGeom>
            <a:solidFill>
              <a:srgbClr val="000066"/>
            </a:soli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114" name="Oval 82"/>
            <p:cNvSpPr>
              <a:spLocks noChangeAspect="1" noChangeArrowheads="1"/>
            </p:cNvSpPr>
            <p:nvPr/>
          </p:nvSpPr>
          <p:spPr bwMode="auto">
            <a:xfrm>
              <a:off x="4180799" y="3130387"/>
              <a:ext cx="86401" cy="76334"/>
            </a:xfrm>
            <a:prstGeom prst="ellipse">
              <a:avLst/>
            </a:prstGeom>
            <a:solidFill>
              <a:srgbClr val="CC0000"/>
            </a:soli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115" name="Oval 83"/>
            <p:cNvSpPr>
              <a:spLocks noChangeAspect="1" noChangeArrowheads="1"/>
            </p:cNvSpPr>
            <p:nvPr/>
          </p:nvSpPr>
          <p:spPr bwMode="auto">
            <a:xfrm>
              <a:off x="4019518" y="3366590"/>
              <a:ext cx="84961" cy="77774"/>
            </a:xfrm>
            <a:prstGeom prst="ellipse">
              <a:avLst/>
            </a:prstGeom>
            <a:solidFill>
              <a:srgbClr val="00CC00"/>
            </a:soli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116" name="Oval 84"/>
            <p:cNvSpPr>
              <a:spLocks noChangeAspect="1" noChangeArrowheads="1"/>
            </p:cNvSpPr>
            <p:nvPr/>
          </p:nvSpPr>
          <p:spPr bwMode="auto">
            <a:xfrm>
              <a:off x="4141919" y="3248488"/>
              <a:ext cx="84961" cy="76334"/>
            </a:xfrm>
            <a:prstGeom prst="ellipse">
              <a:avLst/>
            </a:prstGeom>
            <a:solidFill>
              <a:srgbClr val="000066"/>
            </a:soli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117" name="Oval 85"/>
            <p:cNvSpPr>
              <a:spLocks noChangeAspect="1" noChangeArrowheads="1"/>
            </p:cNvSpPr>
            <p:nvPr/>
          </p:nvSpPr>
          <p:spPr bwMode="auto">
            <a:xfrm>
              <a:off x="4054078" y="2935951"/>
              <a:ext cx="84961" cy="74894"/>
            </a:xfrm>
            <a:prstGeom prst="ellipse">
              <a:avLst/>
            </a:prstGeom>
            <a:solidFill>
              <a:srgbClr val="CC0000"/>
            </a:soli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118" name="Oval 86"/>
            <p:cNvSpPr>
              <a:spLocks noChangeAspect="1" noChangeArrowheads="1"/>
            </p:cNvSpPr>
            <p:nvPr/>
          </p:nvSpPr>
          <p:spPr bwMode="auto">
            <a:xfrm>
              <a:off x="3820797" y="3248488"/>
              <a:ext cx="86401" cy="76334"/>
            </a:xfrm>
            <a:prstGeom prst="ellipse">
              <a:avLst/>
            </a:prstGeom>
            <a:solidFill>
              <a:srgbClr val="00CC00"/>
            </a:soli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119" name="Oval 87"/>
            <p:cNvSpPr>
              <a:spLocks noChangeAspect="1" noChangeArrowheads="1"/>
            </p:cNvSpPr>
            <p:nvPr/>
          </p:nvSpPr>
          <p:spPr bwMode="auto">
            <a:xfrm>
              <a:off x="3933117" y="2977719"/>
              <a:ext cx="86401" cy="76334"/>
            </a:xfrm>
            <a:prstGeom prst="ellipse">
              <a:avLst/>
            </a:prstGeom>
            <a:solidFill>
              <a:srgbClr val="000066"/>
            </a:soli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pic>
          <p:nvPicPr>
            <p:cNvPr id="300133" name="Picture 101" descr="Gluons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20520685">
              <a:off x="3970557" y="3247048"/>
              <a:ext cx="263522" cy="1008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00134" name="Picture 102" descr="Gluons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19316306">
              <a:off x="3704156" y="2934511"/>
              <a:ext cx="211681" cy="907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00135" name="Picture 103" descr="Gluons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1536724">
              <a:off x="3970557" y="2820730"/>
              <a:ext cx="263522" cy="110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03" name="Text Box 97"/>
          <p:cNvSpPr txBox="1">
            <a:spLocks noChangeAspect="1" noChangeArrowheads="1"/>
          </p:cNvSpPr>
          <p:nvPr/>
        </p:nvSpPr>
        <p:spPr bwMode="auto">
          <a:xfrm rot="16200000">
            <a:off x="518457" y="3994003"/>
            <a:ext cx="2170513" cy="311826"/>
          </a:xfrm>
          <a:prstGeom prst="rect">
            <a:avLst/>
          </a:prstGeom>
          <a:noFill/>
          <a:ln w="25400">
            <a:noFill/>
            <a:miter lim="800000"/>
            <a:headEnd/>
            <a:tailEnd type="none" w="lg" len="lg"/>
          </a:ln>
          <a:effectLst/>
        </p:spPr>
        <p:txBody>
          <a:bodyPr wrap="square" lIns="34490" tIns="17245" rIns="34490" bIns="17245">
            <a:prstTxWarp prst="textNoShape">
              <a:avLst/>
            </a:prstTxWarp>
            <a:spAutoFit/>
          </a:bodyPr>
          <a:lstStyle/>
          <a:p>
            <a:pPr lvl="1" defTabSz="828675">
              <a:buNone/>
            </a:pPr>
            <a:r>
              <a:rPr lang="en-GB" sz="1800" b="1" dirty="0" smtClean="0">
                <a:solidFill>
                  <a:srgbClr val="000000"/>
                </a:solidFill>
                <a:latin typeface="Arial"/>
                <a:cs typeface="Arial"/>
              </a:rPr>
              <a:t>Temperature</a:t>
            </a:r>
            <a:endParaRPr lang="en-GB" sz="1800" b="1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06" name="Text Box 98"/>
          <p:cNvSpPr txBox="1">
            <a:spLocks noChangeAspect="1" noChangeArrowheads="1"/>
          </p:cNvSpPr>
          <p:nvPr/>
        </p:nvSpPr>
        <p:spPr bwMode="auto">
          <a:xfrm rot="16200000">
            <a:off x="1564939" y="2990112"/>
            <a:ext cx="1070228" cy="219493"/>
          </a:xfrm>
          <a:prstGeom prst="rect">
            <a:avLst/>
          </a:prstGeom>
          <a:noFill/>
          <a:ln w="25400">
            <a:noFill/>
            <a:miter lim="800000"/>
            <a:headEnd/>
            <a:tailEnd type="none" w="lg" len="lg"/>
          </a:ln>
          <a:effectLst/>
        </p:spPr>
        <p:txBody>
          <a:bodyPr wrap="none" lIns="34490" tIns="17245" rIns="34490" bIns="17245">
            <a:prstTxWarp prst="textNoShape">
              <a:avLst/>
            </a:prstTxWarp>
            <a:spAutoFit/>
          </a:bodyPr>
          <a:lstStyle/>
          <a:p>
            <a:pPr defTabSz="828675">
              <a:buNone/>
            </a:pPr>
            <a:r>
              <a:rPr lang="en-GB" sz="1200" dirty="0" smtClean="0">
                <a:solidFill>
                  <a:srgbClr val="000000"/>
                </a:solidFill>
                <a:latin typeface="Helvetica" pitchFamily="-112" charset="0"/>
              </a:rPr>
              <a:t>Early Universe </a:t>
            </a:r>
            <a:endParaRPr lang="en-GB" sz="1200" dirty="0">
              <a:solidFill>
                <a:srgbClr val="000000"/>
              </a:solidFill>
              <a:latin typeface="Helvetica" pitchFamily="-112" charset="0"/>
            </a:endParaRPr>
          </a:p>
        </p:txBody>
      </p:sp>
      <p:sp>
        <p:nvSpPr>
          <p:cNvPr id="116" name="Oval 115"/>
          <p:cNvSpPr/>
          <p:nvPr/>
        </p:nvSpPr>
        <p:spPr>
          <a:xfrm>
            <a:off x="2057400" y="3025373"/>
            <a:ext cx="457200" cy="488518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TextBox 116"/>
          <p:cNvSpPr txBox="1"/>
          <p:nvPr/>
        </p:nvSpPr>
        <p:spPr>
          <a:xfrm>
            <a:off x="2133600" y="3074495"/>
            <a:ext cx="38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FF00"/>
                </a:solidFill>
                <a:latin typeface="Arial Black"/>
                <a:cs typeface="Arial Black"/>
              </a:rPr>
              <a:t>1</a:t>
            </a:r>
            <a:endParaRPr lang="en-US" sz="2000" b="1" dirty="0">
              <a:solidFill>
                <a:srgbClr val="FFFF00"/>
              </a:solidFill>
              <a:latin typeface="Arial Black"/>
              <a:cs typeface="Arial Black"/>
            </a:endParaRPr>
          </a:p>
        </p:txBody>
      </p:sp>
      <p:sp>
        <p:nvSpPr>
          <p:cNvPr id="118" name="Oval 117"/>
          <p:cNvSpPr/>
          <p:nvPr/>
        </p:nvSpPr>
        <p:spPr>
          <a:xfrm>
            <a:off x="3200400" y="3146455"/>
            <a:ext cx="457200" cy="488518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TextBox 118"/>
          <p:cNvSpPr txBox="1"/>
          <p:nvPr/>
        </p:nvSpPr>
        <p:spPr>
          <a:xfrm>
            <a:off x="3276600" y="3195577"/>
            <a:ext cx="38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FF00"/>
                </a:solidFill>
                <a:latin typeface="Arial Black"/>
                <a:cs typeface="Arial Black"/>
              </a:rPr>
              <a:t>2</a:t>
            </a:r>
            <a:endParaRPr lang="en-US" sz="2000" b="1" dirty="0">
              <a:solidFill>
                <a:srgbClr val="FFFF00"/>
              </a:solidFill>
              <a:latin typeface="Arial Black"/>
              <a:cs typeface="Arial Black"/>
            </a:endParaRPr>
          </a:p>
        </p:txBody>
      </p:sp>
      <p:sp>
        <p:nvSpPr>
          <p:cNvPr id="120" name="Oval 119"/>
          <p:cNvSpPr/>
          <p:nvPr/>
        </p:nvSpPr>
        <p:spPr>
          <a:xfrm>
            <a:off x="4419600" y="3482573"/>
            <a:ext cx="457200" cy="488518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TextBox 120"/>
          <p:cNvSpPr txBox="1"/>
          <p:nvPr/>
        </p:nvSpPr>
        <p:spPr>
          <a:xfrm>
            <a:off x="4495800" y="3531695"/>
            <a:ext cx="38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FF00"/>
                </a:solidFill>
                <a:latin typeface="Arial Black"/>
                <a:cs typeface="Arial Black"/>
              </a:rPr>
              <a:t>3</a:t>
            </a:r>
            <a:endParaRPr lang="en-US" sz="2000" b="1" dirty="0">
              <a:solidFill>
                <a:srgbClr val="FFFF00"/>
              </a:solidFill>
              <a:latin typeface="Arial Black"/>
              <a:cs typeface="Arial Black"/>
            </a:endParaRPr>
          </a:p>
        </p:txBody>
      </p:sp>
      <p:grpSp>
        <p:nvGrpSpPr>
          <p:cNvPr id="6" name="Group 150"/>
          <p:cNvGrpSpPr/>
          <p:nvPr/>
        </p:nvGrpSpPr>
        <p:grpSpPr>
          <a:xfrm>
            <a:off x="3200399" y="1653675"/>
            <a:ext cx="2225575" cy="1491103"/>
            <a:chOff x="3276599" y="1238345"/>
            <a:chExt cx="2225575" cy="1491103"/>
          </a:xfrm>
        </p:grpSpPr>
        <p:sp>
          <p:nvSpPr>
            <p:cNvPr id="144" name="Rounded Rectangle 143"/>
            <p:cNvSpPr/>
            <p:nvPr/>
          </p:nvSpPr>
          <p:spPr>
            <a:xfrm>
              <a:off x="3276599" y="1238345"/>
              <a:ext cx="2225575" cy="742856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/>
            <p:cNvSpPr/>
            <p:nvPr/>
          </p:nvSpPr>
          <p:spPr>
            <a:xfrm>
              <a:off x="3415191" y="1337271"/>
              <a:ext cx="457200" cy="488518"/>
            </a:xfrm>
            <a:prstGeom prst="ellipse">
              <a:avLst/>
            </a:prstGeom>
            <a:solidFill>
              <a:srgbClr val="FF0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TextBox 110"/>
            <p:cNvSpPr txBox="1"/>
            <p:nvPr/>
          </p:nvSpPr>
          <p:spPr>
            <a:xfrm>
              <a:off x="3491391" y="1394361"/>
              <a:ext cx="381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FFFF00"/>
                  </a:solidFill>
                  <a:latin typeface="Arial Black"/>
                  <a:cs typeface="Arial Black"/>
                </a:rPr>
                <a:t>2</a:t>
              </a:r>
              <a:endParaRPr lang="en-US" sz="2000" b="1" dirty="0">
                <a:solidFill>
                  <a:srgbClr val="FFFF00"/>
                </a:solidFill>
                <a:latin typeface="Arial Black"/>
                <a:cs typeface="Arial Black"/>
              </a:endParaRPr>
            </a:p>
          </p:txBody>
        </p:sp>
        <p:cxnSp>
          <p:nvCxnSpPr>
            <p:cNvPr id="131" name="Straight Arrow Connector 130"/>
            <p:cNvCxnSpPr>
              <a:stCxn id="119" idx="0"/>
              <a:endCxn id="110" idx="4"/>
            </p:cNvCxnSpPr>
            <p:nvPr/>
          </p:nvCxnSpPr>
          <p:spPr>
            <a:xfrm rot="5400000" flipH="1" flipV="1">
              <a:off x="3141716" y="2227373"/>
              <a:ext cx="903658" cy="100491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sp>
          <p:nvSpPr>
            <p:cNvPr id="140" name="TextBox 139"/>
            <p:cNvSpPr txBox="1"/>
            <p:nvPr/>
          </p:nvSpPr>
          <p:spPr>
            <a:xfrm>
              <a:off x="3948591" y="1325939"/>
              <a:ext cx="155358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T</a:t>
              </a:r>
              <a:r>
                <a:rPr lang="en-US" b="1" baseline="-25000" dirty="0" smtClean="0"/>
                <a:t>E</a:t>
              </a:r>
            </a:p>
            <a:p>
              <a:r>
                <a:rPr lang="en-US" b="1" i="1" dirty="0" smtClean="0">
                  <a:solidFill>
                    <a:srgbClr val="FF0000"/>
                  </a:solidFill>
                  <a:latin typeface="Arial Black"/>
                  <a:cs typeface="Arial Black"/>
                </a:rPr>
                <a:t>RHIC</a:t>
              </a:r>
              <a:r>
                <a:rPr lang="en-US" b="1" i="1" dirty="0" smtClean="0">
                  <a:solidFill>
                    <a:srgbClr val="800000"/>
                  </a:solidFill>
                </a:rPr>
                <a:t>, FAIR</a:t>
              </a:r>
              <a:endParaRPr lang="en-US" b="1" i="1" dirty="0">
                <a:solidFill>
                  <a:srgbClr val="800000"/>
                </a:solidFill>
              </a:endParaRPr>
            </a:p>
          </p:txBody>
        </p:sp>
      </p:grpSp>
      <p:grpSp>
        <p:nvGrpSpPr>
          <p:cNvPr id="7" name="Group 149"/>
          <p:cNvGrpSpPr/>
          <p:nvPr/>
        </p:nvGrpSpPr>
        <p:grpSpPr>
          <a:xfrm>
            <a:off x="838200" y="1653675"/>
            <a:ext cx="2270988" cy="1395384"/>
            <a:chOff x="914400" y="1238345"/>
            <a:chExt cx="2270988" cy="1395384"/>
          </a:xfrm>
        </p:grpSpPr>
        <p:sp>
          <p:nvSpPr>
            <p:cNvPr id="141" name="Rounded Rectangle 140"/>
            <p:cNvSpPr/>
            <p:nvPr/>
          </p:nvSpPr>
          <p:spPr>
            <a:xfrm>
              <a:off x="914400" y="1238345"/>
              <a:ext cx="2209800" cy="733926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/>
            <p:cNvSpPr/>
            <p:nvPr/>
          </p:nvSpPr>
          <p:spPr>
            <a:xfrm>
              <a:off x="990600" y="1365071"/>
              <a:ext cx="457200" cy="488518"/>
            </a:xfrm>
            <a:prstGeom prst="ellipse">
              <a:avLst/>
            </a:prstGeom>
            <a:solidFill>
              <a:srgbClr val="FF0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TextBox 112"/>
            <p:cNvSpPr txBox="1"/>
            <p:nvPr/>
          </p:nvSpPr>
          <p:spPr>
            <a:xfrm>
              <a:off x="1066800" y="1414193"/>
              <a:ext cx="381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FFFF00"/>
                  </a:solidFill>
                  <a:latin typeface="Arial Black"/>
                  <a:cs typeface="Arial Black"/>
                </a:rPr>
                <a:t>1</a:t>
              </a:r>
              <a:endParaRPr lang="en-US" sz="2000" b="1" dirty="0">
                <a:solidFill>
                  <a:srgbClr val="FFFF00"/>
                </a:solidFill>
                <a:latin typeface="Arial Black"/>
                <a:cs typeface="Arial Black"/>
              </a:endParaRPr>
            </a:p>
          </p:txBody>
        </p:sp>
        <p:sp>
          <p:nvSpPr>
            <p:cNvPr id="139" name="TextBox 138"/>
            <p:cNvSpPr txBox="1"/>
            <p:nvPr/>
          </p:nvSpPr>
          <p:spPr>
            <a:xfrm>
              <a:off x="1676400" y="1325939"/>
              <a:ext cx="150898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 </a:t>
              </a:r>
              <a:r>
                <a:rPr lang="en-US" b="1" dirty="0" err="1" smtClean="0"/>
                <a:t>T</a:t>
              </a:r>
              <a:r>
                <a:rPr lang="en-US" b="1" baseline="-25000" dirty="0" err="1" smtClean="0"/>
                <a:t>ini</a:t>
              </a:r>
              <a:r>
                <a:rPr lang="en-US" b="1" dirty="0" smtClean="0"/>
                <a:t>, T</a:t>
              </a:r>
              <a:r>
                <a:rPr lang="en-US" b="1" baseline="-25000" dirty="0" smtClean="0"/>
                <a:t>C</a:t>
              </a:r>
            </a:p>
            <a:p>
              <a:r>
                <a:rPr lang="en-US" b="1" i="1" dirty="0" smtClean="0">
                  <a:solidFill>
                    <a:srgbClr val="800000"/>
                  </a:solidFill>
                </a:rPr>
                <a:t>LHC, </a:t>
              </a:r>
              <a:r>
                <a:rPr lang="en-US" b="1" i="1" dirty="0" smtClean="0">
                  <a:solidFill>
                    <a:srgbClr val="FF0000"/>
                  </a:solidFill>
                  <a:latin typeface="Arial Black"/>
                  <a:cs typeface="Arial Black"/>
                </a:rPr>
                <a:t>RHIC</a:t>
              </a:r>
              <a:endParaRPr lang="en-US" b="1" i="1" dirty="0">
                <a:solidFill>
                  <a:srgbClr val="FF0000"/>
                </a:solidFill>
                <a:latin typeface="Arial Black"/>
                <a:cs typeface="Arial Black"/>
              </a:endParaRPr>
            </a:p>
          </p:txBody>
        </p:sp>
        <p:cxnSp>
          <p:nvCxnSpPr>
            <p:cNvPr id="129" name="Straight Arrow Connector 128"/>
            <p:cNvCxnSpPr>
              <a:stCxn id="106" idx="2"/>
              <a:endCxn id="112" idx="4"/>
            </p:cNvCxnSpPr>
            <p:nvPr/>
          </p:nvCxnSpPr>
          <p:spPr>
            <a:xfrm flipH="1" flipV="1">
              <a:off x="1219200" y="1853589"/>
              <a:ext cx="1066800" cy="78014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grpSp>
        <p:nvGrpSpPr>
          <p:cNvPr id="8" name="Group 151"/>
          <p:cNvGrpSpPr/>
          <p:nvPr/>
        </p:nvGrpSpPr>
        <p:grpSpPr>
          <a:xfrm>
            <a:off x="4835819" y="1653675"/>
            <a:ext cx="3618039" cy="1901075"/>
            <a:chOff x="4912019" y="1210270"/>
            <a:chExt cx="3618039" cy="1901075"/>
          </a:xfrm>
        </p:grpSpPr>
        <p:sp>
          <p:nvSpPr>
            <p:cNvPr id="147" name="Rounded Rectangle 146"/>
            <p:cNvSpPr/>
            <p:nvPr/>
          </p:nvSpPr>
          <p:spPr>
            <a:xfrm>
              <a:off x="5638800" y="1210270"/>
              <a:ext cx="2805591" cy="762001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/>
            <p:cNvSpPr/>
            <p:nvPr/>
          </p:nvSpPr>
          <p:spPr>
            <a:xfrm>
              <a:off x="5715000" y="1334595"/>
              <a:ext cx="457200" cy="488518"/>
            </a:xfrm>
            <a:prstGeom prst="ellipse">
              <a:avLst/>
            </a:prstGeom>
            <a:solidFill>
              <a:srgbClr val="FF0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TextBox 114"/>
            <p:cNvSpPr txBox="1"/>
            <p:nvPr/>
          </p:nvSpPr>
          <p:spPr>
            <a:xfrm>
              <a:off x="5791200" y="1383717"/>
              <a:ext cx="381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FFFF00"/>
                  </a:solidFill>
                  <a:latin typeface="Arial Black"/>
                  <a:cs typeface="Arial Black"/>
                </a:rPr>
                <a:t>3</a:t>
              </a:r>
              <a:endParaRPr lang="en-US" sz="2000" b="1" dirty="0">
                <a:solidFill>
                  <a:srgbClr val="FFFF00"/>
                </a:solidFill>
                <a:latin typeface="Arial Black"/>
                <a:cs typeface="Arial Black"/>
              </a:endParaRPr>
            </a:p>
          </p:txBody>
        </p:sp>
        <p:cxnSp>
          <p:nvCxnSpPr>
            <p:cNvPr id="135" name="Straight Arrow Connector 134"/>
            <p:cNvCxnSpPr/>
            <p:nvPr/>
          </p:nvCxnSpPr>
          <p:spPr>
            <a:xfrm rot="5400000" flipH="1" flipV="1">
              <a:off x="4706174" y="2031360"/>
              <a:ext cx="1285830" cy="874139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sp>
          <p:nvSpPr>
            <p:cNvPr id="146" name="TextBox 145"/>
            <p:cNvSpPr txBox="1"/>
            <p:nvPr/>
          </p:nvSpPr>
          <p:spPr>
            <a:xfrm>
              <a:off x="6261210" y="1348327"/>
              <a:ext cx="226884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Phase boundary</a:t>
              </a:r>
            </a:p>
            <a:p>
              <a:r>
                <a:rPr lang="en-US" b="1" i="1" dirty="0" smtClean="0">
                  <a:solidFill>
                    <a:srgbClr val="FF0000"/>
                  </a:solidFill>
                  <a:latin typeface="Arial Black"/>
                  <a:cs typeface="Arial Black"/>
                </a:rPr>
                <a:t>RHIC</a:t>
              </a:r>
              <a:r>
                <a:rPr lang="en-US" b="1" i="1" dirty="0" smtClean="0">
                  <a:solidFill>
                    <a:srgbClr val="800000"/>
                  </a:solidFill>
                  <a:latin typeface="Arial"/>
                  <a:cs typeface="Arial"/>
                </a:rPr>
                <a:t>,</a:t>
              </a:r>
              <a:r>
                <a:rPr lang="en-US" b="1" i="1" dirty="0" smtClean="0">
                  <a:solidFill>
                    <a:srgbClr val="FF0000"/>
                  </a:solidFill>
                  <a:latin typeface="Arial Black"/>
                  <a:cs typeface="Arial Black"/>
                </a:rPr>
                <a:t> </a:t>
              </a:r>
              <a:r>
                <a:rPr lang="en-US" b="1" i="1" dirty="0" smtClean="0">
                  <a:solidFill>
                    <a:srgbClr val="800000"/>
                  </a:solidFill>
                </a:rPr>
                <a:t>FAIR, NICA</a:t>
              </a:r>
              <a:endParaRPr lang="en-US" b="1" i="1" dirty="0">
                <a:solidFill>
                  <a:srgbClr val="800000"/>
                </a:solidFill>
              </a:endParaRPr>
            </a:p>
          </p:txBody>
        </p:sp>
      </p:grpSp>
      <p:sp>
        <p:nvSpPr>
          <p:cNvPr id="148" name="Rectangle 2"/>
          <p:cNvSpPr txBox="1">
            <a:spLocks noChangeArrowheads="1"/>
          </p:cNvSpPr>
          <p:nvPr/>
        </p:nvSpPr>
        <p:spPr>
          <a:xfrm>
            <a:off x="990600" y="0"/>
            <a:ext cx="7162800" cy="9144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mic Sans MS"/>
                <a:ea typeface="+mj-ea"/>
                <a:cs typeface="Comic Sans MS"/>
              </a:rPr>
              <a:t>The QCD Phase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mic Sans MS"/>
                <a:ea typeface="+mj-ea"/>
                <a:cs typeface="Comic Sans MS"/>
              </a:rPr>
              <a:t> Diagram and    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mic Sans MS"/>
                <a:ea typeface="+mj-ea"/>
                <a:cs typeface="Comic Sans MS"/>
              </a:rPr>
              <a:t>High-Energy Nuclear Collisions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omic Sans MS"/>
              <a:ea typeface="+mj-ea"/>
              <a:cs typeface="Comic Sans MS"/>
            </a:endParaRPr>
          </a:p>
        </p:txBody>
      </p:sp>
      <p:sp>
        <p:nvSpPr>
          <p:cNvPr id="136" name="4-Point Star 135"/>
          <p:cNvSpPr/>
          <p:nvPr/>
        </p:nvSpPr>
        <p:spPr>
          <a:xfrm rot="14645909">
            <a:off x="1210924" y="2568427"/>
            <a:ext cx="2021997" cy="1416919"/>
          </a:xfrm>
          <a:prstGeom prst="star4">
            <a:avLst>
              <a:gd name="adj" fmla="val 27737"/>
            </a:avLst>
          </a:prstGeom>
          <a:noFill/>
          <a:ln w="57150" cap="flat" cmpd="thickThin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Cloud Callout 136"/>
          <p:cNvSpPr/>
          <p:nvPr/>
        </p:nvSpPr>
        <p:spPr>
          <a:xfrm>
            <a:off x="4176248" y="1447800"/>
            <a:ext cx="4967752" cy="2644373"/>
          </a:xfrm>
          <a:prstGeom prst="cloudCallout">
            <a:avLst>
              <a:gd name="adj1" fmla="val -79025"/>
              <a:gd name="adj2" fmla="val 4977"/>
            </a:avLst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rgbClr val="000000"/>
                </a:solidFill>
              </a:rPr>
              <a:t>The nature of thermalization at the top energy:</a:t>
            </a:r>
          </a:p>
          <a:p>
            <a:endParaRPr lang="en-US" dirty="0" smtClean="0">
              <a:solidFill>
                <a:srgbClr val="000000"/>
              </a:solidFill>
            </a:endParaRPr>
          </a:p>
          <a:p>
            <a:pPr>
              <a:buFont typeface="Wingdings" pitchFamily="-107" charset="2"/>
              <a:buChar char="è"/>
            </a:pPr>
            <a:r>
              <a:rPr lang="en-US" sz="2000" b="1" i="1" dirty="0" smtClean="0">
                <a:solidFill>
                  <a:srgbClr val="0000FF"/>
                </a:solidFill>
              </a:rPr>
              <a:t> Heavy quarks</a:t>
            </a:r>
          </a:p>
          <a:p>
            <a:pPr>
              <a:buFont typeface="Wingdings" pitchFamily="-107" charset="2"/>
              <a:buChar char="è"/>
            </a:pPr>
            <a:r>
              <a:rPr lang="en-US" sz="1600" b="1" i="1" dirty="0" smtClean="0">
                <a:solidFill>
                  <a:srgbClr val="800000"/>
                </a:solidFill>
              </a:rPr>
              <a:t> Di-lepton</a:t>
            </a:r>
            <a:endParaRPr lang="en-US" sz="1600" b="1" i="1" dirty="0">
              <a:solidFill>
                <a:srgbClr val="8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" grpId="0" animBg="1"/>
      <p:bldP spid="13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455738" y="1"/>
            <a:ext cx="6850062" cy="533400"/>
          </a:xfrm>
        </p:spPr>
        <p:txBody>
          <a:bodyPr/>
          <a:lstStyle/>
          <a:p>
            <a:r>
              <a:rPr lang="en-US" sz="3200" dirty="0" err="1">
                <a:solidFill>
                  <a:srgbClr val="0000FF"/>
                </a:solidFill>
                <a:latin typeface="Comic Sans MS"/>
                <a:cs typeface="Comic Sans MS"/>
              </a:rPr>
              <a:t>Partonic</a:t>
            </a:r>
            <a:r>
              <a:rPr lang="en-US" sz="3200" dirty="0">
                <a:solidFill>
                  <a:srgbClr val="0000FF"/>
                </a:solidFill>
                <a:latin typeface="Comic Sans MS"/>
                <a:cs typeface="Comic Sans MS"/>
              </a:rPr>
              <a:t> Energy Loss at RHIC</a:t>
            </a:r>
            <a:endParaRPr lang="en-US" sz="2400" baseline="-25000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4038600" y="4648200"/>
            <a:ext cx="228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385763" y="4661118"/>
            <a:ext cx="8301037" cy="1815882"/>
          </a:xfrm>
          <a:prstGeom prst="rect">
            <a:avLst/>
          </a:prstGeom>
          <a:noFill/>
          <a:ln w="9525">
            <a:solidFill>
              <a:srgbClr val="CC3300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n-US" sz="1800" dirty="0"/>
              <a:t>Central Au+Au collisions:</a:t>
            </a:r>
            <a:r>
              <a:rPr lang="en-US" sz="1800" dirty="0" smtClean="0"/>
              <a:t> light </a:t>
            </a:r>
            <a:r>
              <a:rPr lang="en-US" dirty="0" smtClean="0"/>
              <a:t>quark </a:t>
            </a:r>
            <a:r>
              <a:rPr lang="en-US" sz="1800" dirty="0" smtClean="0"/>
              <a:t>hadrons </a:t>
            </a:r>
            <a:r>
              <a:rPr lang="en-US" sz="1800" dirty="0"/>
              <a:t>and the away-side jet in back-to-back ‘jets’</a:t>
            </a:r>
            <a:r>
              <a:rPr lang="en-US" sz="1800" dirty="0" smtClean="0"/>
              <a:t> are </a:t>
            </a:r>
            <a:r>
              <a:rPr lang="en-US" sz="1800" dirty="0"/>
              <a:t>suppressed. Different for p+p and d+Au collisions.</a:t>
            </a:r>
            <a:r>
              <a:rPr lang="en-US" sz="1800" dirty="0">
                <a:solidFill>
                  <a:srgbClr val="990000"/>
                </a:solidFill>
              </a:rPr>
              <a:t> </a:t>
            </a:r>
          </a:p>
          <a:p>
            <a:pPr eaLnBrk="1" hangingPunct="1"/>
            <a:r>
              <a:rPr lang="en-US" sz="1800" dirty="0">
                <a:solidFill>
                  <a:srgbClr val="990000"/>
                </a:solidFill>
              </a:rPr>
              <a:t> </a:t>
            </a:r>
            <a:r>
              <a:rPr lang="en-US" sz="1800" u="sng" dirty="0">
                <a:solidFill>
                  <a:srgbClr val="990000"/>
                </a:solidFill>
              </a:rPr>
              <a:t>Energy density at RHIC: </a:t>
            </a:r>
            <a:r>
              <a:rPr lang="en-US" sz="2800" b="1" u="sng" dirty="0" err="1">
                <a:solidFill>
                  <a:srgbClr val="990000"/>
                </a:solidFill>
                <a:latin typeface="Arial Black" pitchFamily="-107" charset="0"/>
                <a:sym typeface="Symbol" pitchFamily="-107" charset="2"/>
              </a:rPr>
              <a:t></a:t>
            </a:r>
            <a:r>
              <a:rPr lang="en-US" sz="1800" u="sng" dirty="0">
                <a:solidFill>
                  <a:srgbClr val="990000"/>
                </a:solidFill>
              </a:rPr>
              <a:t>  &gt; 5 GeV/fm</a:t>
            </a:r>
            <a:r>
              <a:rPr lang="en-US" sz="1800" u="sng" baseline="30000" dirty="0">
                <a:solidFill>
                  <a:srgbClr val="990000"/>
                </a:solidFill>
              </a:rPr>
              <a:t>3 </a:t>
            </a:r>
            <a:r>
              <a:rPr lang="en-US" sz="1800" u="sng" dirty="0">
                <a:solidFill>
                  <a:srgbClr val="990000"/>
                </a:solidFill>
              </a:rPr>
              <a:t>~ 30</a:t>
            </a:r>
            <a:r>
              <a:rPr lang="en-US" sz="2800" b="1" u="sng" dirty="0">
                <a:solidFill>
                  <a:srgbClr val="990000"/>
                </a:solidFill>
                <a:latin typeface="Arial Black" pitchFamily="-107" charset="0"/>
                <a:sym typeface="Symbol" pitchFamily="-107" charset="2"/>
              </a:rPr>
              <a:t></a:t>
            </a:r>
            <a:r>
              <a:rPr lang="en-US" sz="2000" b="1" u="sng" baseline="-25000" dirty="0">
                <a:solidFill>
                  <a:srgbClr val="990000"/>
                </a:solidFill>
                <a:latin typeface="Arial Black" pitchFamily="-107" charset="0"/>
                <a:sym typeface="Symbol" pitchFamily="-107" charset="2"/>
              </a:rPr>
              <a:t>0</a:t>
            </a:r>
            <a:endParaRPr lang="en-US" sz="800" dirty="0">
              <a:solidFill>
                <a:srgbClr val="990000"/>
              </a:solidFill>
            </a:endParaRPr>
          </a:p>
          <a:p>
            <a:pPr eaLnBrk="1" hangingPunct="1"/>
            <a:endParaRPr lang="en-US" sz="800" dirty="0"/>
          </a:p>
          <a:p>
            <a:pPr eaLnBrk="1" hangingPunct="1"/>
            <a:r>
              <a:rPr lang="en-US" sz="1800" dirty="0"/>
              <a:t> </a:t>
            </a:r>
            <a:r>
              <a:rPr lang="en-US" sz="2000" b="1" i="1" dirty="0"/>
              <a:t>Explore pQCD in hot/dense medium</a:t>
            </a:r>
          </a:p>
          <a:p>
            <a:pPr eaLnBrk="1" hangingPunct="1"/>
            <a:r>
              <a:rPr lang="en-US" sz="2000" b="1" i="1" dirty="0"/>
              <a:t>                              </a:t>
            </a:r>
            <a:r>
              <a:rPr lang="en-US" sz="2000" b="1" i="1" dirty="0" err="1"/>
              <a:t>R</a:t>
            </a:r>
            <a:r>
              <a:rPr lang="en-US" sz="2000" b="1" i="1" baseline="-25000" dirty="0" err="1"/>
              <a:t>AA</a:t>
            </a:r>
            <a:r>
              <a:rPr lang="en-US" sz="2000" b="1" i="1" dirty="0" err="1" smtClean="0"/>
              <a:t>(c,b</a:t>
            </a:r>
            <a:r>
              <a:rPr lang="en-US" sz="2000" b="1" i="1" dirty="0" smtClean="0"/>
              <a:t>) </a:t>
            </a:r>
            <a:r>
              <a:rPr lang="en-US" sz="2000" b="1" i="1" dirty="0"/>
              <a:t>measurements are needed!</a:t>
            </a:r>
            <a:endParaRPr lang="en-US" sz="1800" dirty="0"/>
          </a:p>
        </p:txBody>
      </p:sp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3"/>
          <a:srcRect t="11539" r="2884"/>
          <a:stretch>
            <a:fillRect/>
          </a:stretch>
        </p:blipFill>
        <p:spPr bwMode="auto">
          <a:xfrm>
            <a:off x="533400" y="838200"/>
            <a:ext cx="7696200" cy="35052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447800" y="685800"/>
            <a:ext cx="3125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STAR: Nucl. Phys. </a:t>
            </a:r>
            <a:r>
              <a:rPr lang="en-US" sz="1400" b="1" i="1" u="sng" dirty="0" smtClean="0"/>
              <a:t>A757</a:t>
            </a:r>
            <a:r>
              <a:rPr lang="en-US" sz="1400" dirty="0" smtClean="0"/>
              <a:t>, 102(2005).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0"/>
            <a:ext cx="7772400" cy="533400"/>
          </a:xfrm>
        </p:spPr>
        <p:txBody>
          <a:bodyPr/>
          <a:lstStyle/>
          <a:p>
            <a:r>
              <a:rPr lang="en-US" sz="3200" i="1" dirty="0" err="1">
                <a:solidFill>
                  <a:srgbClr val="0000FF"/>
                </a:solidFill>
                <a:latin typeface="Comic Sans MS"/>
                <a:cs typeface="Comic Sans MS"/>
                <a:sym typeface="Symbol" pitchFamily="-107" charset="2"/>
              </a:rPr>
              <a:t></a:t>
            </a:r>
            <a:r>
              <a:rPr lang="en-US" sz="3200" i="1" dirty="0">
                <a:solidFill>
                  <a:srgbClr val="0000FF"/>
                </a:solidFill>
                <a:latin typeface="Comic Sans MS"/>
                <a:cs typeface="Comic Sans MS"/>
                <a:sym typeface="Symbol" pitchFamily="-107" charset="2"/>
              </a:rPr>
              <a:t> </a:t>
            </a:r>
            <a:r>
              <a:rPr lang="en-US" sz="3200" dirty="0">
                <a:solidFill>
                  <a:srgbClr val="0000FF"/>
                </a:solidFill>
                <a:latin typeface="Comic Sans MS"/>
                <a:cs typeface="Comic Sans MS"/>
              </a:rPr>
              <a:t>-meson Flow: </a:t>
            </a:r>
            <a:r>
              <a:rPr lang="en-US" sz="3200" dirty="0" err="1">
                <a:solidFill>
                  <a:srgbClr val="0000FF"/>
                </a:solidFill>
                <a:latin typeface="Comic Sans MS"/>
                <a:cs typeface="Comic Sans MS"/>
              </a:rPr>
              <a:t>Partonic</a:t>
            </a:r>
            <a:r>
              <a:rPr lang="en-US" sz="3200" dirty="0">
                <a:solidFill>
                  <a:srgbClr val="0000FF"/>
                </a:solidFill>
                <a:latin typeface="Comic Sans MS"/>
                <a:cs typeface="Comic Sans MS"/>
              </a:rPr>
              <a:t> Flow</a:t>
            </a:r>
          </a:p>
        </p:txBody>
      </p:sp>
      <p:pic>
        <p:nvPicPr>
          <p:cNvPr id="38915" name="Picture 3" descr="starv2_phi_31july05"/>
          <p:cNvPicPr>
            <a:picLocks noChangeAspect="1" noChangeArrowheads="1"/>
          </p:cNvPicPr>
          <p:nvPr/>
        </p:nvPicPr>
        <p:blipFill>
          <a:blip r:embed="rId3"/>
          <a:srcRect t="5412" b="5647"/>
          <a:stretch>
            <a:fillRect/>
          </a:stretch>
        </p:blipFill>
        <p:spPr bwMode="auto">
          <a:xfrm>
            <a:off x="4038600" y="803275"/>
            <a:ext cx="4572000" cy="3387725"/>
          </a:xfrm>
          <a:prstGeom prst="rect">
            <a:avLst/>
          </a:prstGeom>
          <a:noFill/>
        </p:spPr>
      </p:pic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457200" y="4318000"/>
            <a:ext cx="8229600" cy="2006600"/>
          </a:xfrm>
          <a:prstGeom prst="rect">
            <a:avLst/>
          </a:prstGeom>
          <a:noFill/>
          <a:ln w="9525">
            <a:solidFill>
              <a:srgbClr val="791118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 b="1" dirty="0">
                <a:solidFill>
                  <a:schemeClr val="tx2"/>
                </a:solidFill>
                <a:sym typeface="Symbol" pitchFamily="-107" charset="2"/>
              </a:rPr>
              <a:t>  “</a:t>
            </a:r>
            <a:r>
              <a:rPr lang="en-US" sz="1800" b="1" dirty="0" err="1">
                <a:solidFill>
                  <a:schemeClr val="tx2"/>
                </a:solidFill>
                <a:sym typeface="Symbol" pitchFamily="-107" charset="2"/>
              </a:rPr>
              <a:t></a:t>
            </a:r>
            <a:r>
              <a:rPr lang="en-US" sz="1800" b="1" dirty="0">
                <a:solidFill>
                  <a:schemeClr val="tx2"/>
                </a:solidFill>
              </a:rPr>
              <a:t>-mesons (and other hadrons) are</a:t>
            </a:r>
            <a:r>
              <a:rPr lang="en-US" sz="1800" b="1" dirty="0"/>
              <a:t> produced via coalescence of seemingly thermalized quarks in central Au+Au collisions. This observation implies </a:t>
            </a:r>
            <a:r>
              <a:rPr lang="en-US" sz="1800" b="1" i="1" dirty="0">
                <a:solidFill>
                  <a:srgbClr val="85131D"/>
                </a:solidFill>
              </a:rPr>
              <a:t>hot and dense matter with partonic collectivity</a:t>
            </a:r>
            <a:r>
              <a:rPr lang="en-US" sz="1800" b="1" dirty="0"/>
              <a:t> has been formed at RHIC”</a:t>
            </a:r>
          </a:p>
          <a:p>
            <a:endParaRPr lang="en-US" sz="900" b="1" dirty="0"/>
          </a:p>
          <a:p>
            <a:pPr eaLnBrk="1" hangingPunct="1"/>
            <a:r>
              <a:rPr lang="en-US" sz="2200" b="1" i="1" dirty="0">
                <a:solidFill>
                  <a:srgbClr val="000000"/>
                </a:solidFill>
              </a:rPr>
              <a:t>In order to test early thermalization: v</a:t>
            </a:r>
            <a:r>
              <a:rPr lang="en-US" sz="2200" b="1" i="1" baseline="-25000" dirty="0">
                <a:solidFill>
                  <a:srgbClr val="000000"/>
                </a:solidFill>
              </a:rPr>
              <a:t>2</a:t>
            </a:r>
            <a:r>
              <a:rPr lang="en-US" sz="2200" b="1" i="1" dirty="0">
                <a:solidFill>
                  <a:srgbClr val="000000"/>
                </a:solidFill>
              </a:rPr>
              <a:t>(p</a:t>
            </a:r>
            <a:r>
              <a:rPr lang="en-US" sz="2200" b="1" i="1" baseline="-25000" dirty="0">
                <a:solidFill>
                  <a:srgbClr val="000000"/>
                </a:solidFill>
              </a:rPr>
              <a:t>T</a:t>
            </a:r>
            <a:r>
              <a:rPr lang="en-US" sz="2200" b="1" i="1" dirty="0">
                <a:solidFill>
                  <a:srgbClr val="000000"/>
                </a:solidFill>
              </a:rPr>
              <a:t>) of </a:t>
            </a:r>
          </a:p>
          <a:p>
            <a:pPr eaLnBrk="1" hangingPunct="1"/>
            <a:r>
              <a:rPr lang="en-US" sz="2200" b="1" i="1" dirty="0">
                <a:solidFill>
                  <a:srgbClr val="000000"/>
                </a:solidFill>
              </a:rPr>
              <a:t>                 </a:t>
            </a:r>
            <a:r>
              <a:rPr lang="en-US" sz="2200" b="1" i="1" dirty="0" smtClean="0">
                <a:solidFill>
                  <a:srgbClr val="000000"/>
                </a:solidFill>
              </a:rPr>
              <a:t> </a:t>
            </a:r>
            <a:r>
              <a:rPr lang="en-US" sz="2200" b="1" i="1" dirty="0" err="1" smtClean="0">
                <a:solidFill>
                  <a:srgbClr val="000000"/>
                </a:solidFill>
              </a:rPr>
              <a:t>c</a:t>
            </a:r>
            <a:r>
              <a:rPr lang="en-US" sz="2200" b="1" i="1" dirty="0" smtClean="0">
                <a:solidFill>
                  <a:srgbClr val="000000"/>
                </a:solidFill>
              </a:rPr>
              <a:t>- </a:t>
            </a:r>
            <a:r>
              <a:rPr lang="en-US" sz="2200" b="1" i="1" dirty="0">
                <a:solidFill>
                  <a:srgbClr val="000000"/>
                </a:solidFill>
              </a:rPr>
              <a:t>and  </a:t>
            </a:r>
            <a:r>
              <a:rPr lang="en-US" sz="2200" b="1" i="1" dirty="0" smtClean="0">
                <a:solidFill>
                  <a:srgbClr val="000000"/>
                </a:solidFill>
              </a:rPr>
              <a:t> </a:t>
            </a:r>
            <a:r>
              <a:rPr lang="en-US" sz="2200" b="1" i="1" dirty="0" err="1" smtClean="0">
                <a:solidFill>
                  <a:srgbClr val="000000"/>
                </a:solidFill>
              </a:rPr>
              <a:t>b</a:t>
            </a:r>
            <a:r>
              <a:rPr lang="en-US" sz="2200" b="1" i="1" dirty="0" smtClean="0">
                <a:solidFill>
                  <a:srgbClr val="000000"/>
                </a:solidFill>
              </a:rPr>
              <a:t>-hadrons </a:t>
            </a:r>
            <a:r>
              <a:rPr lang="en-US" sz="2200" b="1" i="1" dirty="0">
                <a:solidFill>
                  <a:srgbClr val="000000"/>
                </a:solidFill>
              </a:rPr>
              <a:t>data are needed!</a:t>
            </a:r>
            <a:endParaRPr lang="en-US" sz="1400" dirty="0"/>
          </a:p>
        </p:txBody>
      </p:sp>
      <p:pic>
        <p:nvPicPr>
          <p:cNvPr id="38917" name="Picture 5" descr="OmegaPhiRatioPP31Jan07"/>
          <p:cNvPicPr>
            <a:picLocks noChangeAspect="1" noChangeArrowheads="1"/>
          </p:cNvPicPr>
          <p:nvPr/>
        </p:nvPicPr>
        <p:blipFill>
          <a:blip r:embed="rId4"/>
          <a:srcRect l="2380" t="2721" r="2380"/>
          <a:stretch>
            <a:fillRect/>
          </a:stretch>
        </p:blipFill>
        <p:spPr bwMode="auto">
          <a:xfrm>
            <a:off x="381000" y="838200"/>
            <a:ext cx="3581400" cy="3440113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292759" y="609600"/>
            <a:ext cx="35078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STAR: Phys. Rev. Lett. </a:t>
            </a:r>
            <a:r>
              <a:rPr lang="en-US" sz="1400" b="1" i="1" u="sng" dirty="0" smtClean="0"/>
              <a:t>99</a:t>
            </a:r>
            <a:r>
              <a:rPr lang="en-US" sz="1400" dirty="0" smtClean="0"/>
              <a:t>, 112301(2007).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TextBox 3"/>
          <p:cNvSpPr txBox="1">
            <a:spLocks noChangeArrowheads="1"/>
          </p:cNvSpPr>
          <p:nvPr/>
        </p:nvSpPr>
        <p:spPr bwMode="auto">
          <a:xfrm>
            <a:off x="1295400" y="4693384"/>
            <a:ext cx="6858000" cy="1631216"/>
          </a:xfrm>
          <a:prstGeom prst="rect">
            <a:avLst/>
          </a:prstGeom>
          <a:solidFill>
            <a:schemeClr val="bg1"/>
          </a:solidFill>
          <a:ln w="57150" cmpd="thickThin">
            <a:solidFill>
              <a:srgbClr val="800000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800" dirty="0">
                <a:latin typeface="Arial"/>
                <a:cs typeface="Arial"/>
              </a:rPr>
              <a:t>Low p</a:t>
            </a:r>
            <a:r>
              <a:rPr lang="en-US" sz="1800" baseline="-25000" dirty="0">
                <a:latin typeface="Arial"/>
                <a:cs typeface="Arial"/>
              </a:rPr>
              <a:t>T</a:t>
            </a:r>
            <a:r>
              <a:rPr lang="en-US" sz="1800" baseline="-25000" dirty="0" smtClean="0">
                <a:latin typeface="Arial"/>
                <a:cs typeface="Arial"/>
              </a:rPr>
              <a:t> </a:t>
            </a:r>
            <a:r>
              <a:rPr lang="en-US" sz="1800" dirty="0" smtClean="0">
                <a:latin typeface="Arial"/>
                <a:cs typeface="Arial"/>
              </a:rPr>
              <a:t>(≤ 2 GeV/c):</a:t>
            </a:r>
            <a:r>
              <a:rPr lang="en-US" dirty="0" smtClean="0">
                <a:cs typeface="Arial"/>
              </a:rPr>
              <a:t> hydrodynamic mass </a:t>
            </a:r>
            <a:r>
              <a:rPr lang="en-US" sz="1800" dirty="0" smtClean="0">
                <a:latin typeface="Arial"/>
                <a:cs typeface="Arial"/>
              </a:rPr>
              <a:t>ordering</a:t>
            </a:r>
          </a:p>
          <a:p>
            <a:r>
              <a:rPr lang="en-US" dirty="0" smtClean="0">
                <a:latin typeface="Arial"/>
                <a:cs typeface="Arial"/>
              </a:rPr>
              <a:t>High </a:t>
            </a:r>
            <a:r>
              <a:rPr lang="en-US" dirty="0" smtClean="0">
                <a:cs typeface="Arial"/>
              </a:rPr>
              <a:t>p</a:t>
            </a:r>
            <a:r>
              <a:rPr lang="en-US" baseline="-25000" dirty="0" smtClean="0">
                <a:cs typeface="Arial"/>
              </a:rPr>
              <a:t>T </a:t>
            </a:r>
            <a:r>
              <a:rPr lang="en-US" dirty="0" smtClean="0">
                <a:cs typeface="Arial"/>
              </a:rPr>
              <a:t>(&gt; 2 GeV/c): number of quarks ordering</a:t>
            </a:r>
          </a:p>
          <a:p>
            <a:r>
              <a:rPr lang="en-US" dirty="0" smtClean="0">
                <a:cs typeface="Arial"/>
              </a:rPr>
              <a:t>  </a:t>
            </a:r>
            <a:r>
              <a:rPr lang="en-US" dirty="0" err="1" smtClean="0">
                <a:cs typeface="Arial"/>
              </a:rPr>
              <a:t>s</a:t>
            </a:r>
            <a:r>
              <a:rPr lang="en-US" dirty="0" smtClean="0">
                <a:cs typeface="Arial"/>
              </a:rPr>
              <a:t>-quark hadron: smaller interaction strength in hadronic medium</a:t>
            </a:r>
          </a:p>
          <a:p>
            <a:r>
              <a:rPr lang="en-US" dirty="0" smtClean="0">
                <a:cs typeface="Arial"/>
              </a:rPr>
              <a:t>  light- and </a:t>
            </a:r>
            <a:r>
              <a:rPr lang="en-US" dirty="0" err="1" smtClean="0">
                <a:cs typeface="Arial"/>
              </a:rPr>
              <a:t>s</a:t>
            </a:r>
            <a:r>
              <a:rPr lang="en-US" dirty="0" smtClean="0">
                <a:cs typeface="Arial"/>
              </a:rPr>
              <a:t>-quark hadrons: similar v</a:t>
            </a:r>
            <a:r>
              <a:rPr lang="en-US" baseline="-25000" dirty="0" smtClean="0">
                <a:cs typeface="Arial"/>
              </a:rPr>
              <a:t>2</a:t>
            </a:r>
            <a:r>
              <a:rPr lang="en-US" dirty="0" smtClean="0">
                <a:cs typeface="Arial"/>
              </a:rPr>
              <a:t> pattern</a:t>
            </a:r>
            <a:endParaRPr lang="en-US" sz="800" dirty="0" smtClean="0">
              <a:cs typeface="Arial"/>
            </a:endParaRPr>
          </a:p>
          <a:p>
            <a:endParaRPr lang="en-US" sz="800" dirty="0" smtClean="0">
              <a:cs typeface="Arial"/>
            </a:endParaRPr>
          </a:p>
          <a:p>
            <a:r>
              <a:rPr lang="en-US" sz="2000" b="1" i="1" dirty="0" smtClean="0">
                <a:solidFill>
                  <a:srgbClr val="800000"/>
                </a:solidFill>
                <a:cs typeface="Arial"/>
              </a:rPr>
              <a:t>  </a:t>
            </a:r>
            <a:r>
              <a:rPr lang="en-US" sz="2000" b="1" i="1" dirty="0" smtClean="0">
                <a:cs typeface="Arial"/>
              </a:rPr>
              <a:t>=&gt; Collectivity developed at partonic stage!</a:t>
            </a:r>
            <a:r>
              <a:rPr lang="en-US" dirty="0" smtClean="0">
                <a:cs typeface="Arial"/>
              </a:rPr>
              <a:t>   </a:t>
            </a:r>
          </a:p>
        </p:txBody>
      </p:sp>
      <p:pic>
        <p:nvPicPr>
          <p:cNvPr id="4" name="Picture 3" descr="plot1_v2_2april09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rcRect b="9756"/>
              <a:stretch>
                <a:fillRect/>
              </a:stretch>
            </p:blipFill>
          </mc:Choice>
          <mc:Fallback>
            <p:blipFill>
              <a:blip r:embed="rId4"/>
              <a:srcRect b="9756"/>
              <a:stretch>
                <a:fillRect/>
              </a:stretch>
            </p:blipFill>
          </mc:Fallback>
        </mc:AlternateContent>
        <p:spPr>
          <a:xfrm>
            <a:off x="533400" y="457200"/>
            <a:ext cx="7924800" cy="42291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95400" y="0"/>
            <a:ext cx="73914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0000FF"/>
                </a:solidFill>
                <a:latin typeface="Comic Sans MS"/>
                <a:cs typeface="Comic Sans MS"/>
              </a:rPr>
              <a:t>Partonic Collectivity at RHIC</a:t>
            </a:r>
            <a:endParaRPr lang="en-US" sz="3200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6" name="Frame 5"/>
          <p:cNvSpPr/>
          <p:nvPr/>
        </p:nvSpPr>
        <p:spPr>
          <a:xfrm>
            <a:off x="4953000" y="1104900"/>
            <a:ext cx="3276600" cy="2743200"/>
          </a:xfrm>
          <a:prstGeom prst="frame">
            <a:avLst>
              <a:gd name="adj1" fmla="val 555"/>
            </a:avLst>
          </a:prstGeom>
          <a:solidFill>
            <a:schemeClr val="tx1"/>
          </a:solidFill>
          <a:ln w="38100" cap="flat" cmpd="dbl" algn="ctr">
            <a:solidFill>
              <a:srgbClr val="8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53073" y="4267200"/>
            <a:ext cx="14385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STAR: QM2009</a:t>
            </a:r>
            <a:endParaRPr lang="en-US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5038473" y="1524000"/>
            <a:ext cx="16466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STAR: preliminary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61567</TotalTime>
  <Words>2156</Words>
  <Application>Microsoft Macintosh PowerPoint</Application>
  <PresentationFormat>On-screen Show (4:3)</PresentationFormat>
  <Paragraphs>368</Paragraphs>
  <Slides>33</Slides>
  <Notes>22</Notes>
  <HiddenSlides>0</HiddenSlides>
  <MMClips>0</MMClips>
  <ScaleCrop>false</ScaleCrop>
  <HeadingPairs>
    <vt:vector size="6" baseType="variant">
      <vt:variant>
        <vt:lpstr>Design Template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5" baseType="lpstr">
      <vt:lpstr>Office Theme</vt:lpstr>
      <vt:lpstr>Document</vt:lpstr>
      <vt:lpstr>Slide 1</vt:lpstr>
      <vt:lpstr>Outline</vt:lpstr>
      <vt:lpstr>The Bottom Line</vt:lpstr>
      <vt:lpstr>Slide 4</vt:lpstr>
      <vt:lpstr>STAR Physics Focus </vt:lpstr>
      <vt:lpstr>Slide 6</vt:lpstr>
      <vt:lpstr>Partonic Energy Loss at RHIC</vt:lpstr>
      <vt:lpstr> -meson Flow: Partonic Flow</vt:lpstr>
      <vt:lpstr>Slide 9</vt:lpstr>
      <vt:lpstr>Charm Cross Sections at RHIC</vt:lpstr>
      <vt:lpstr>Heavy Quark Energy Loss</vt:lpstr>
      <vt:lpstr>Slide 12</vt:lpstr>
      <vt:lpstr>Challenge: e.g. D0 decay length </vt:lpstr>
      <vt:lpstr>Slide 14</vt:lpstr>
      <vt:lpstr>HFT</vt:lpstr>
      <vt:lpstr>Slide 16</vt:lpstr>
      <vt:lpstr>SVT+SSD D0-vertex resolution (simulation)</vt:lpstr>
      <vt:lpstr>Slide 18</vt:lpstr>
      <vt:lpstr>HFT Performance example on the D0 ➝ Kπ reconstruction</vt:lpstr>
      <vt:lpstr>Heavy Quark Production</vt:lpstr>
      <vt:lpstr>HFT - Charm Hadron v2</vt:lpstr>
      <vt:lpstr>HFT - Charm Hadron RCP</vt:lpstr>
      <vt:lpstr>Charm Baryon/Meson Ratios</vt:lpstr>
      <vt:lpstr>ΛC Measurements</vt:lpstr>
      <vt:lpstr>Ds Reconstruction</vt:lpstr>
      <vt:lpstr>Strategies for Bottom Measurement</vt:lpstr>
      <vt:lpstr>B-meson capabilities (in progress)</vt:lpstr>
      <vt:lpstr>c- and b-decay Electrons</vt:lpstr>
      <vt:lpstr>Summary</vt:lpstr>
      <vt:lpstr>Spares</vt:lpstr>
      <vt:lpstr>The di-Lepton Program at STAR TOF + TPC + HFT</vt:lpstr>
      <vt:lpstr>Quark Masses</vt:lpstr>
      <vt:lpstr>Requirement for the HFT</vt:lpstr>
    </vt:vector>
  </TitlesOfParts>
  <Company>LBNL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Nu/Xu</dc:creator>
  <cp:lastModifiedBy>Spyridon Margetis</cp:lastModifiedBy>
  <cp:revision>431</cp:revision>
  <cp:lastPrinted>2009-09-03T20:50:23Z</cp:lastPrinted>
  <dcterms:created xsi:type="dcterms:W3CDTF">2010-02-05T16:28:00Z</dcterms:created>
  <dcterms:modified xsi:type="dcterms:W3CDTF">2010-02-05T16:31:02Z</dcterms:modified>
</cp:coreProperties>
</file>