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75" r:id="rId3"/>
    <p:sldId id="257" r:id="rId4"/>
    <p:sldId id="276" r:id="rId5"/>
    <p:sldId id="277" r:id="rId6"/>
    <p:sldId id="278" r:id="rId7"/>
    <p:sldId id="261" r:id="rId8"/>
    <p:sldId id="279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392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D78C7D2-7BDC-4755-AA8C-CC9BD2957ED5}" type="datetimeFigureOut">
              <a:rPr lang="en-US"/>
              <a:pPr>
                <a:defRPr/>
              </a:pPr>
              <a:t>10/13/2010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2B857BC-4D86-4C4D-A4F5-906812113A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1F4826-6565-4D2E-AF86-E3CDE5E42F94}" type="datetime1">
              <a:rPr lang="en-US"/>
              <a:pPr>
                <a:defRPr/>
              </a:pPr>
              <a:t>10/13/2010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HFT TC 10/14/2010 - LG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9CE168-3F8B-43ED-93C6-57E9971584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5F6DB2-940E-4FD6-BBB1-33459E571D26}" type="datetime1">
              <a:rPr lang="en-US"/>
              <a:pPr>
                <a:defRPr/>
              </a:pPr>
              <a:t>10/13/2010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HFT TC 10/14/2010 - LG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10F3AD-10D0-4402-9BE6-92EFF0BF49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53822E-AE45-4A95-98EE-7FBDA5C67D5A}" type="datetime1">
              <a:rPr lang="en-US"/>
              <a:pPr>
                <a:defRPr/>
              </a:pPr>
              <a:t>10/13/2010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HFT TC 10/14/2010 - LG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2F022D-0270-4DBE-8FCE-A7CE2C56C8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096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DBCADD-5366-452C-9526-71F7DBAF2AF6}" type="datetime1">
              <a:rPr lang="en-US"/>
              <a:pPr>
                <a:defRPr/>
              </a:pPr>
              <a:t>10/13/2010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HFT TC 10/14/2010 - LG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99D69A-30D1-48B3-BCD0-87B14EF994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C23DDC-0EF7-4AFE-B83A-22E5D7026E4C}" type="datetime1">
              <a:rPr lang="en-US"/>
              <a:pPr>
                <a:defRPr/>
              </a:pPr>
              <a:t>10/13/2010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HFT TC 10/14/2010 - LG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C186E3-7A71-46B3-B5AC-E788D6E780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334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990600"/>
            <a:ext cx="4267200" cy="51355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90600"/>
            <a:ext cx="4191000" cy="51355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86E7FE-4AB3-4472-BDAC-9DB87658EDD3}" type="datetime1">
              <a:rPr lang="en-US"/>
              <a:pPr>
                <a:defRPr/>
              </a:pPr>
              <a:t>10/13/2010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HFT TC 10/14/2010 - LG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F11442-436A-417E-8F96-DF6A39F7A2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B6D0AD-F78B-41A2-8105-5166C38064B0}" type="datetime1">
              <a:rPr lang="en-US"/>
              <a:pPr>
                <a:defRPr/>
              </a:pPr>
              <a:t>10/13/2010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HFT TC 10/14/2010 - LG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6B8954-077A-413C-B6F0-E82F1A7D4F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C8A7E5-A95D-4F13-A5CE-91406FA0DE95}" type="datetime1">
              <a:rPr lang="en-US"/>
              <a:pPr>
                <a:defRPr/>
              </a:pPr>
              <a:t>10/13/2010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HFT TC 10/14/2010 - LG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64E505-09A7-4420-BB46-983FCBBD6F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DCD158-71A9-4F6A-9BCE-477519CBEE6C}" type="datetime1">
              <a:rPr lang="en-US"/>
              <a:pPr>
                <a:defRPr/>
              </a:pPr>
              <a:t>10/13/2010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HFT TC 10/14/2010 - LG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6BB2D2-3EF1-4094-A2B7-DABE2D5724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713EDD-35B9-4E9D-8F55-98082782DD55}" type="datetime1">
              <a:rPr lang="en-US"/>
              <a:pPr>
                <a:defRPr/>
              </a:pPr>
              <a:t>10/13/2010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HFT TC 10/14/2010 - LG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80EE9A-1B6E-43FE-B387-68F7F279FB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4A16B3-B21A-4DA5-8E5C-DBF6FDAF9853}" type="datetime1">
              <a:rPr lang="en-US"/>
              <a:pPr>
                <a:defRPr/>
              </a:pPr>
              <a:t>10/13/2010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HFT TC 10/14/2010 - LG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3334D8-83C1-49CE-A3AA-59F93AAB5A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AD987C1-1E0A-4206-A791-6A90A7EF2807}" type="datetime1">
              <a:rPr lang="en-US"/>
              <a:pPr>
                <a:defRPr/>
              </a:pPr>
              <a:t>10/13/2010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HFT TC 10/14/2010 - LG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606239C-E2BA-415F-B90B-FB87E6258C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609600" y="1676400"/>
            <a:ext cx="7772400" cy="1470025"/>
          </a:xfrm>
        </p:spPr>
        <p:txBody>
          <a:bodyPr/>
          <a:lstStyle/>
          <a:p>
            <a:pPr eaLnBrk="1" hangingPunct="1"/>
            <a:r>
              <a:rPr lang="en-US" dirty="0" smtClean="0"/>
              <a:t>Cost Update for Integration</a:t>
            </a:r>
            <a:endParaRPr lang="en-US" dirty="0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Status update for HFT TC meeting on October 14, 2010 at BNL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D8AA75-A353-4066-897A-CBD47D4F7E55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HFT TC 05/11/2010 - LG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Technical manpower for Integration and Pixel Mechanics are shared at LBNL</a:t>
            </a:r>
          </a:p>
          <a:p>
            <a:r>
              <a:rPr lang="en-US" dirty="0" smtClean="0"/>
              <a:t>The Schedule will be used to determine the technical manpower profile required to meet milestones</a:t>
            </a:r>
          </a:p>
          <a:p>
            <a:r>
              <a:rPr lang="en-US" dirty="0" smtClean="0"/>
              <a:t>Engineering and Physicist labor (for Mechanics) will be what was estimated for CD1</a:t>
            </a:r>
          </a:p>
          <a:p>
            <a:pPr lvl="1"/>
            <a:r>
              <a:rPr lang="en-US" dirty="0" smtClean="0"/>
              <a:t>Eng/Phys labor is pulled out, and added as a separate task</a:t>
            </a:r>
          </a:p>
          <a:p>
            <a:r>
              <a:rPr lang="en-US" dirty="0" smtClean="0"/>
              <a:t>The Project File will now be the tool used to capture all costs and efforts—excel spreadsheets from CD1 will only be used for comparison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HFT TC 10/14/2010 - LG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99D69A-30D1-48B3-BCD0-87B14EF9942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Change of Basis</a:t>
            </a:r>
            <a:endParaRPr lang="en-US" dirty="0" smtClean="0"/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Project file is based on extract of many of the spreadsheets developed for CD1 costing</a:t>
            </a:r>
          </a:p>
          <a:p>
            <a:pPr lvl="1" eaLnBrk="1" hangingPunct="1"/>
            <a:r>
              <a:rPr lang="en-US" sz="2400" dirty="0" smtClean="0"/>
              <a:t>Essentially copy paste of line items—captured cost well, but overly detailed for schedule</a:t>
            </a:r>
          </a:p>
          <a:p>
            <a:pPr eaLnBrk="1" hangingPunct="1"/>
            <a:r>
              <a:rPr lang="en-US" sz="2800" dirty="0" smtClean="0"/>
              <a:t>Schedule based costing requires concatenation of many of the lines into a Task to reduce granularity, allow for load leveling of technical manpower</a:t>
            </a:r>
          </a:p>
          <a:p>
            <a:pPr eaLnBrk="1" hangingPunct="1"/>
            <a:r>
              <a:rPr lang="en-US" sz="2800" dirty="0" smtClean="0"/>
              <a:t>Engineering and/or Physicist effort pulled out of tasks, slathered on top (easier to level)</a:t>
            </a:r>
          </a:p>
          <a:p>
            <a:pPr eaLnBrk="1" hangingPunct="1"/>
            <a:r>
              <a:rPr lang="en-US" sz="2800" dirty="0" smtClean="0"/>
              <a:t>Aim of first go-thru is to arrive at a scrubbed task list that sums comparatively to costs from CD1</a:t>
            </a:r>
          </a:p>
          <a:p>
            <a:pPr eaLnBrk="1" hangingPunct="1"/>
            <a:endParaRPr lang="en-US" sz="28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HFT TC 05/11/2010 - LG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1B8280-A3DA-4159-81C7-51034EC2EE94}" type="slidenum">
              <a:rPr lang="en-US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Niceties of Project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135563"/>
          </a:xfrm>
        </p:spPr>
        <p:txBody>
          <a:bodyPr/>
          <a:lstStyle/>
          <a:p>
            <a:r>
              <a:rPr lang="en-US" dirty="0" smtClean="0"/>
              <a:t>Tasks distribute cost over duration</a:t>
            </a:r>
          </a:p>
          <a:p>
            <a:pPr lvl="1"/>
            <a:r>
              <a:rPr lang="en-US" dirty="0" smtClean="0"/>
              <a:t>Big Purchases need to be separate tasks, short duration, to place money requirement decisively in a FY</a:t>
            </a:r>
          </a:p>
          <a:p>
            <a:pPr lvl="1"/>
            <a:r>
              <a:rPr lang="en-US" dirty="0" smtClean="0"/>
              <a:t>Lead times handled with lags in project links, not task duration</a:t>
            </a:r>
          </a:p>
          <a:p>
            <a:pPr lvl="1"/>
            <a:r>
              <a:rPr lang="en-US" dirty="0" smtClean="0"/>
              <a:t>Effort associated with receipt of orders necessarily fall in separate tasks</a:t>
            </a:r>
          </a:p>
          <a:p>
            <a:r>
              <a:rPr lang="en-US" dirty="0" smtClean="0"/>
              <a:t>Contributed labor seems to be a problem</a:t>
            </a:r>
          </a:p>
          <a:p>
            <a:pPr lvl="1"/>
            <a:r>
              <a:rPr lang="en-US" dirty="0" smtClean="0"/>
              <a:t>If e.g. LBL and BNL/STAR contributed manpower work on the same task, contributed labor is </a:t>
            </a:r>
            <a:r>
              <a:rPr lang="en-US" dirty="0" err="1" smtClean="0"/>
              <a:t>costed</a:t>
            </a:r>
            <a:endParaRPr lang="en-US" dirty="0" smtClean="0"/>
          </a:p>
          <a:p>
            <a:pPr lvl="1"/>
            <a:r>
              <a:rPr lang="en-US" dirty="0" smtClean="0"/>
              <a:t>Flag for ‘contributed’ applies to all labor in a task</a:t>
            </a:r>
          </a:p>
          <a:p>
            <a:pPr lvl="1"/>
            <a:r>
              <a:rPr lang="en-US" dirty="0" smtClean="0"/>
              <a:t>This becomes rather difficult for ‘Integration’ during the installation phase for technical manpower…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HFT TC 10/14/2010 - LG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99D69A-30D1-48B3-BCD0-87B14EF9942D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Suggestions (call for comment)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Integration in particular is rife with mixed labor types e.g. project versus contributed</a:t>
            </a:r>
          </a:p>
          <a:p>
            <a:r>
              <a:rPr lang="en-US" dirty="0" smtClean="0"/>
              <a:t>For work done uniquely at an institute, effort is clear</a:t>
            </a:r>
          </a:p>
          <a:p>
            <a:r>
              <a:rPr lang="en-US" dirty="0" smtClean="0"/>
              <a:t>Tasks that require institute labor at BNL we may need to handle in an other than task based way</a:t>
            </a:r>
          </a:p>
          <a:p>
            <a:r>
              <a:rPr lang="en-US" dirty="0" smtClean="0"/>
              <a:t>We chose to handle engineer and physicist effort at LBNL on a %FTE basis to address this at LBL</a:t>
            </a:r>
          </a:p>
          <a:p>
            <a:r>
              <a:rPr lang="en-US" dirty="0" smtClean="0"/>
              <a:t>Suggest that we do similar for technical manpower required at BNL for assembly installation—to address the same problem (mixture of </a:t>
            </a:r>
            <a:r>
              <a:rPr lang="en-US" dirty="0" err="1" smtClean="0"/>
              <a:t>costed</a:t>
            </a:r>
            <a:r>
              <a:rPr lang="en-US" dirty="0" smtClean="0"/>
              <a:t> versus ‘free’ labor)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HFT TC 10/14/2010 - LG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99D69A-30D1-48B3-BCD0-87B14EF9942D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Hybrid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Estimates for Engineering effort were done via the previous excel spreadsheets and propagated to the project file</a:t>
            </a:r>
          </a:p>
          <a:p>
            <a:r>
              <a:rPr lang="en-US" dirty="0" smtClean="0"/>
              <a:t>Likely need to do similar for Technical Manpower from various institutes for assembly/integration at BNL</a:t>
            </a:r>
          </a:p>
          <a:p>
            <a:r>
              <a:rPr lang="en-US" dirty="0" smtClean="0"/>
              <a:t>In particular for LBNL manpower, travel will be required, and ‘scheduling’ said travel is non-trivial</a:t>
            </a:r>
          </a:p>
          <a:p>
            <a:r>
              <a:rPr lang="en-US" dirty="0" smtClean="0"/>
              <a:t>Suggest not distinctly scheduling this in project, rather committing X%FTE during the </a:t>
            </a:r>
            <a:r>
              <a:rPr lang="en-US" dirty="0" err="1" smtClean="0"/>
              <a:t>openning</a:t>
            </a:r>
            <a:endParaRPr lang="en-US" dirty="0" smtClean="0"/>
          </a:p>
          <a:p>
            <a:pPr lvl="1"/>
            <a:r>
              <a:rPr lang="en-US" dirty="0" smtClean="0"/>
              <a:t>Needs discussion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HFT TC 10/14/2010 - LG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99D69A-30D1-48B3-BCD0-87B14EF9942D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Integration Cost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457200" y="3352800"/>
            <a:ext cx="8534400" cy="3048000"/>
          </a:xfrm>
        </p:spPr>
        <p:txBody>
          <a:bodyPr/>
          <a:lstStyle/>
          <a:p>
            <a:r>
              <a:rPr lang="en-US" sz="2400" dirty="0" smtClean="0"/>
              <a:t>Above is the non-escalated cost now in the project file</a:t>
            </a:r>
          </a:p>
          <a:p>
            <a:r>
              <a:rPr lang="en-US" sz="2400" dirty="0" smtClean="0"/>
              <a:t>It is comparable to the previous estimate of $1.8M</a:t>
            </a:r>
          </a:p>
          <a:p>
            <a:r>
              <a:rPr lang="en-US" sz="2400" dirty="0" smtClean="0"/>
              <a:t>The comparison is difficult as the contingency model is very different from before</a:t>
            </a:r>
          </a:p>
          <a:p>
            <a:r>
              <a:rPr lang="en-US" sz="2400" dirty="0" smtClean="0"/>
              <a:t>‘Realistic’ contingency has been applied, via the macros included in the Project file</a:t>
            </a:r>
          </a:p>
          <a:p>
            <a:r>
              <a:rPr lang="en-US" sz="2400" dirty="0" smtClean="0"/>
              <a:t>Discrete additional work is still included, but most has been removed</a:t>
            </a: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HFT TC 10/14/2010 - LG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E8F037-4388-480F-BF61-816F0A707A20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457200" y="762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en-US" sz="3200" u="sng" dirty="0">
              <a:latin typeface="+mj-lt"/>
              <a:ea typeface="+mj-ea"/>
              <a:cs typeface="+mj-cs"/>
            </a:endParaRPr>
          </a:p>
        </p:txBody>
      </p:sp>
      <p:pic>
        <p:nvPicPr>
          <p:cNvPr id="6172" name="Picture 28" descr="C:\Users\ecanderssen\Documents\Capture Figures\Cost And Schedule 1010\Integration Collapsed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914400"/>
            <a:ext cx="9119892" cy="2438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Next couple months are dominated by soon to be placed PO’s</a:t>
            </a:r>
          </a:p>
          <a:p>
            <a:r>
              <a:rPr lang="en-US" dirty="0" smtClean="0"/>
              <a:t>Manpower needs to be in place to handle onset of IDS production (in concert with WSC production)</a:t>
            </a:r>
          </a:p>
          <a:p>
            <a:r>
              <a:rPr lang="en-US" dirty="0" smtClean="0"/>
              <a:t>Aim to have resource loaded and leveled schedule within a month</a:t>
            </a:r>
          </a:p>
          <a:p>
            <a:r>
              <a:rPr lang="en-US" dirty="0" smtClean="0"/>
              <a:t>Need this to justify ramp of manpower</a:t>
            </a:r>
          </a:p>
          <a:p>
            <a:r>
              <a:rPr lang="en-US" dirty="0" smtClean="0"/>
              <a:t>Ability to ramp manpower is largest project risk at this point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HFT TC 10/14/2010 - LG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99D69A-30D1-48B3-BCD0-87B14EF9942D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4456</TotalTime>
  <Words>629</Words>
  <Application>Microsoft Office PowerPoint</Application>
  <PresentationFormat>On-screen Show (4:3)</PresentationFormat>
  <Paragraphs>63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Wingdings</vt:lpstr>
      <vt:lpstr>Times New Roman</vt:lpstr>
      <vt:lpstr>Cambria</vt:lpstr>
      <vt:lpstr>Office Theme</vt:lpstr>
      <vt:lpstr>Cost Update for Integration</vt:lpstr>
      <vt:lpstr>Methodology</vt:lpstr>
      <vt:lpstr>Change of Basis</vt:lpstr>
      <vt:lpstr>Niceties of Project</vt:lpstr>
      <vt:lpstr>Suggestions (call for comment)</vt:lpstr>
      <vt:lpstr>Hybrid Method</vt:lpstr>
      <vt:lpstr>Integration Cost</vt:lpstr>
      <vt:lpstr>Next Steps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PXL Electronics</dc:title>
  <dc:creator>leo</dc:creator>
  <cp:lastModifiedBy>Eric Anderssen</cp:lastModifiedBy>
  <cp:revision>262</cp:revision>
  <dcterms:created xsi:type="dcterms:W3CDTF">2010-03-05T23:54:25Z</dcterms:created>
  <dcterms:modified xsi:type="dcterms:W3CDTF">2010-10-14T07:36:47Z</dcterms:modified>
</cp:coreProperties>
</file>