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804" r:id="rId1"/>
  </p:sldMasterIdLst>
  <p:notesMasterIdLst>
    <p:notesMasterId r:id="rId9"/>
  </p:notesMasterIdLst>
  <p:handoutMasterIdLst>
    <p:handoutMasterId r:id="rId10"/>
  </p:handoutMasterIdLst>
  <p:sldIdLst>
    <p:sldId id="256" r:id="rId2"/>
    <p:sldId id="258" r:id="rId3"/>
    <p:sldId id="257" r:id="rId4"/>
    <p:sldId id="261" r:id="rId5"/>
    <p:sldId id="262" r:id="rId6"/>
    <p:sldId id="259" r:id="rId7"/>
    <p:sldId id="260" r:id="rId8"/>
  </p:sldIdLst>
  <p:sldSz cx="9144000" cy="6858000" type="screen4x3"/>
  <p:notesSz cx="6997700" cy="92837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ヒラギノ角ゴ Pro W3" pitchFamily="1" charset="-128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bond" initials="pb" lastIdx="2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hiddenSlides="1"/>
  <p:clrMru>
    <a:srgbClr val="205DE7"/>
    <a:srgbClr val="117875"/>
    <a:srgbClr val="62C260"/>
    <a:srgbClr val="00FF00"/>
  </p:clrMru>
</p:presentationPr>
</file>

<file path=ppt/tableStyles.xml><?xml version="1.0" encoding="utf-8"?>
<a:tblStyleLst xmlns:a="http://schemas.openxmlformats.org/drawingml/2006/main" def="{5C22544A-7EE6-4342-B048-85BDC9FD1C3A}"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800" autoAdjust="0"/>
    <p:restoredTop sz="81264" autoAdjust="0"/>
  </p:normalViewPr>
  <p:slideViewPr>
    <p:cSldViewPr>
      <p:cViewPr varScale="1">
        <p:scale>
          <a:sx n="91" d="100"/>
          <a:sy n="91" d="100"/>
        </p:scale>
        <p:origin x="-474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3" d="100"/>
          <a:sy n="63" d="100"/>
        </p:scale>
        <p:origin x="-2442" y="-102"/>
      </p:cViewPr>
      <p:guideLst>
        <p:guide orient="horz" pos="2924"/>
        <p:guide pos="220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63744" y="0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/>
          <a:lstStyle>
            <a:lvl1pPr algn="r">
              <a:defRPr sz="1200"/>
            </a:lvl1pPr>
          </a:lstStyle>
          <a:p>
            <a:fld id="{F633BE26-D5BC-5F45-9649-0D4D9DD783C7}" type="datetimeFigureOut">
              <a:rPr lang="en-US" smtClean="0"/>
              <a:pPr/>
              <a:t>11/13/2009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63744" y="8817904"/>
            <a:ext cx="3032337" cy="464185"/>
          </a:xfrm>
          <a:prstGeom prst="rect">
            <a:avLst/>
          </a:prstGeom>
        </p:spPr>
        <p:txBody>
          <a:bodyPr vert="horz" lIns="93031" tIns="46516" rIns="93031" bIns="46516" rtlCol="0" anchor="b"/>
          <a:lstStyle>
            <a:lvl1pPr algn="r">
              <a:defRPr sz="1200"/>
            </a:lvl1pPr>
          </a:lstStyle>
          <a:p>
            <a:fld id="{15490C23-C286-9A4B-9FFE-EF32D1D750D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>
              <a:defRPr sz="1200">
                <a:ea typeface="ヒラギノ角ゴ Pro W3" pitchFamily="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65363" y="0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ea typeface="ヒラギノ角ゴ Pro W3" pitchFamily="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9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>
              <a:defRPr sz="1200">
                <a:ea typeface="ヒラギノ角ゴ Pro W3" pitchFamily="112" charset="-128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536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65363" y="8819515"/>
            <a:ext cx="3032337" cy="46418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3031" tIns="46516" rIns="93031" bIns="46516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ea typeface="ヒラギノ角ゴ Pro W3" pitchFamily="112" charset="-128"/>
              </a:defRPr>
            </a:lvl1pPr>
          </a:lstStyle>
          <a:p>
            <a:pPr>
              <a:defRPr/>
            </a:pPr>
            <a:fld id="{10AA1E1D-1532-4F0F-8BD3-620A8DED24D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12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12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12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12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ヒラギノ角ゴ Pro W3" pitchFamily="112" charset="-128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>
            <p:ph type="sldImg"/>
          </p:nvPr>
        </p:nvSpPr>
        <p:spPr bwMode="auto">
          <a:xfrm>
            <a:off x="1177925" y="696913"/>
            <a:ext cx="4641850" cy="3481387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6" name="Rectangle 2"/>
          <p:cNvSpPr>
            <a:spLocks noChangeArrowheads="1"/>
          </p:cNvSpPr>
          <p:nvPr>
            <p:ph type="body" idx="1"/>
          </p:nvPr>
        </p:nvSpPr>
        <p:spPr bwMode="auto">
          <a:xfrm>
            <a:off x="699770" y="4409758"/>
            <a:ext cx="5598160" cy="4177665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lIns="93031" tIns="46516" rIns="93031" bIns="46516"/>
          <a:lstStyle/>
          <a:p>
            <a:endParaRPr lang="en-US" sz="16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  <a:p>
            <a:endParaRPr lang="en-US" sz="1600" dirty="0">
              <a:latin typeface="Lucida Grande" charset="0"/>
              <a:ea typeface="Lucida Grande" charset="0"/>
              <a:cs typeface="Lucida Grande" charset="0"/>
              <a:sym typeface="Lucida Grande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5638800"/>
            <a:ext cx="7239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ABDD0A26-EAFF-4D14-847B-72B1F32CA9DE}" type="slidenum">
              <a:rPr lang="en-US" smtClean="0"/>
              <a:pPr>
                <a:defRPr/>
              </a:pPr>
              <a:t>‹#›</a:t>
            </a:fld>
            <a:endParaRPr lang="en-US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66800" y="5638800"/>
            <a:ext cx="72390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DE253B0C-5E77-4C5C-BAB0-84ABBD7A038E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CCBB6A2D-B9F1-465B-B28D-46C0180E424A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640BCF88-9D68-4EB6-B95F-87F51EAFF0BA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73220B4C-5618-428E-B1E4-07CEF17CD34E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endParaRPr lang="en-US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fld id="{51718599-50A3-46E1-92BB-21C66A6E18AC}" type="slidenum">
              <a:rPr lang="en-US" smtClean="0"/>
              <a:pPr>
                <a:defRPr/>
              </a:pPr>
              <a:t>‹#›</a:t>
            </a:fld>
            <a:endParaRPr lang="en-US">
              <a:solidFill>
                <a:schemeClr val="tx1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76200"/>
            <a:ext cx="7620000" cy="48895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4"/>
          <p:cNvSpPr txBox="1">
            <a:spLocks noChangeArrowheads="1"/>
          </p:cNvSpPr>
          <p:nvPr/>
        </p:nvSpPr>
        <p:spPr bwMode="auto">
          <a:xfrm>
            <a:off x="76200" y="6553200"/>
            <a:ext cx="1143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b="1" i="1"/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0" i="1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H. Wieman</a:t>
            </a:r>
            <a:endParaRPr kumimoji="0" lang="en-US" sz="1400" b="0" i="1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Line 8"/>
          <p:cNvSpPr>
            <a:spLocks noChangeShapeType="1"/>
          </p:cNvSpPr>
          <p:nvPr/>
        </p:nvSpPr>
        <p:spPr bwMode="auto">
          <a:xfrm>
            <a:off x="381000" y="6477000"/>
            <a:ext cx="8382000" cy="0"/>
          </a:xfrm>
          <a:prstGeom prst="line">
            <a:avLst/>
          </a:prstGeom>
          <a:noFill/>
          <a:ln w="76200">
            <a:solidFill>
              <a:srgbClr val="68084E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6934200" y="6553200"/>
            <a:ext cx="19050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5CC01DA-1EDC-624F-BC4C-9AC3860872D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1905000" y="6553200"/>
            <a:ext cx="594360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1200" b="1" i="1" dirty="0" smtClean="0">
                <a:solidFill>
                  <a:srgbClr val="000090"/>
                </a:solidFill>
              </a:rPr>
              <a:t>STAR HFT CD1 Review,</a:t>
            </a:r>
            <a:r>
              <a:rPr lang="en-US" sz="1200" b="1" i="1" baseline="0" dirty="0" smtClean="0">
                <a:solidFill>
                  <a:srgbClr val="000090"/>
                </a:solidFill>
              </a:rPr>
              <a:t> BNL</a:t>
            </a:r>
            <a:r>
              <a:rPr lang="en-US" sz="1200" b="1" i="1" dirty="0" smtClean="0">
                <a:solidFill>
                  <a:srgbClr val="000090"/>
                </a:solidFill>
              </a:rPr>
              <a:t>, November</a:t>
            </a:r>
            <a:r>
              <a:rPr lang="en-US" sz="1200" b="1" i="1" baseline="0" dirty="0" smtClean="0">
                <a:solidFill>
                  <a:srgbClr val="000090"/>
                </a:solidFill>
              </a:rPr>
              <a:t> </a:t>
            </a:r>
            <a:r>
              <a:rPr lang="en-US" sz="1200" b="1" i="1" dirty="0" smtClean="0">
                <a:solidFill>
                  <a:srgbClr val="000090"/>
                </a:solidFill>
              </a:rPr>
              <a:t>2009</a:t>
            </a:r>
            <a:endParaRPr lang="en-US" sz="1400" b="1" i="1" dirty="0">
              <a:solidFill>
                <a:srgbClr val="000090"/>
              </a:solidFill>
            </a:endParaRPr>
          </a:p>
        </p:txBody>
      </p:sp>
      <p:sp>
        <p:nvSpPr>
          <p:cNvPr id="9" name="AutoShape 12"/>
          <p:cNvSpPr>
            <a:spLocks noChangeArrowheads="1"/>
          </p:cNvSpPr>
          <p:nvPr/>
        </p:nvSpPr>
        <p:spPr bwMode="auto">
          <a:xfrm>
            <a:off x="134938" y="228600"/>
            <a:ext cx="474662" cy="420688"/>
          </a:xfrm>
          <a:prstGeom prst="star5">
            <a:avLst/>
          </a:prstGeom>
          <a:solidFill>
            <a:srgbClr val="FF0000"/>
          </a:solidFill>
          <a:ln w="9525">
            <a:solidFill>
              <a:srgbClr val="FF0000"/>
            </a:solidFill>
            <a:miter lim="800000"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 b="1" i="1"/>
          </a:p>
        </p:txBody>
      </p:sp>
      <p:sp>
        <p:nvSpPr>
          <p:cNvPr id="10" name="Text Box 13"/>
          <p:cNvSpPr txBox="1">
            <a:spLocks noChangeArrowheads="1"/>
          </p:cNvSpPr>
          <p:nvPr/>
        </p:nvSpPr>
        <p:spPr bwMode="auto">
          <a:xfrm>
            <a:off x="228600" y="365125"/>
            <a:ext cx="946150" cy="396875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  <a:effectLst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i="1" dirty="0">
                <a:solidFill>
                  <a:srgbClr val="0C0572"/>
                </a:solidFill>
                <a:effectLst>
                  <a:outerShdw blurRad="38100" dist="38100" dir="2700000" algn="tl">
                    <a:srgbClr val="DDDDDD"/>
                  </a:outerShdw>
                </a:effectLst>
                <a:latin typeface="Arial Black" pitchFamily="-111" charset="0"/>
              </a:rPr>
              <a:t>STAR</a:t>
            </a:r>
            <a:endParaRPr lang="en-US" sz="1800" b="1" i="1" dirty="0">
              <a:solidFill>
                <a:srgbClr val="0000FF"/>
              </a:solidFill>
              <a:effectLst>
                <a:outerShdw blurRad="38100" dist="38100" dir="2700000" algn="tl">
                  <a:srgbClr val="DDDDDD"/>
                </a:outerShdw>
              </a:effectLst>
              <a:latin typeface="Helvetica" pitchFamily="-111" charset="0"/>
            </a:endParaRPr>
          </a:p>
        </p:txBody>
      </p:sp>
      <p:sp>
        <p:nvSpPr>
          <p:cNvPr id="15" name="Line 7"/>
          <p:cNvSpPr>
            <a:spLocks noChangeShapeType="1"/>
          </p:cNvSpPr>
          <p:nvPr/>
        </p:nvSpPr>
        <p:spPr bwMode="auto">
          <a:xfrm>
            <a:off x="1219200" y="609600"/>
            <a:ext cx="7543800" cy="0"/>
          </a:xfrm>
          <a:prstGeom prst="line">
            <a:avLst/>
          </a:prstGeom>
          <a:noFill/>
          <a:ln w="57150">
            <a:solidFill>
              <a:srgbClr val="0C0572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17" name="Picture 4" descr="SC-Banner-CMYK-whitethumb[1]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239000" y="6531282"/>
            <a:ext cx="838200" cy="3267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2"/>
          <p:cNvPicPr>
            <a:picLocks noChangeAspect="1" noChangeArrowheads="1"/>
          </p:cNvPicPr>
          <p:nvPr userDrawn="1"/>
        </p:nvPicPr>
        <p:blipFill>
          <a:blip r:embed="rId9" cstate="email"/>
          <a:srcRect b="-8712"/>
          <a:stretch>
            <a:fillRect/>
          </a:stretch>
        </p:blipFill>
        <p:spPr bwMode="auto">
          <a:xfrm>
            <a:off x="1219200" y="6537960"/>
            <a:ext cx="533400" cy="320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cxnSp>
        <p:nvCxnSpPr>
          <p:cNvPr id="20" name="Straight Connector 19"/>
          <p:cNvCxnSpPr/>
          <p:nvPr userDrawn="1"/>
        </p:nvCxnSpPr>
        <p:spPr>
          <a:xfrm rot="10800000">
            <a:off x="76200" y="6822830"/>
            <a:ext cx="1143000" cy="0"/>
          </a:xfrm>
          <a:prstGeom prst="line">
            <a:avLst/>
          </a:prstGeom>
          <a:ln w="12700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Footer Placeholder 15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</p:sldLayoutIdLst>
  <p:hf sldNum="0" hdr="0" ftr="0" dt="0"/>
  <p:txStyles>
    <p:titleStyle>
      <a:lvl1pPr algn="ctr" defTabSz="457200" rtl="0" eaLnBrk="1" latinLnBrk="0" hangingPunct="1">
        <a:spcBef>
          <a:spcPct val="0"/>
        </a:spcBef>
        <a:buNone/>
        <a:defRPr sz="3600" kern="1200">
          <a:solidFill>
            <a:schemeClr val="tx1"/>
          </a:solidFill>
          <a:latin typeface="Arial"/>
          <a:ea typeface="+mj-ea"/>
          <a:cs typeface="Arial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000" dirty="0" smtClean="0"/>
              <a:t>What is the consequence of running with radiation damage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8382000" cy="4525963"/>
          </a:xfrm>
        </p:spPr>
        <p:txBody>
          <a:bodyPr/>
          <a:lstStyle/>
          <a:p>
            <a:r>
              <a:rPr lang="en-US" dirty="0" smtClean="0"/>
              <a:t>Expected drop in efficiency for 3x10</a:t>
            </a:r>
            <a:r>
              <a:rPr lang="en-US" baseline="30000" dirty="0" smtClean="0"/>
              <a:t>12</a:t>
            </a:r>
            <a:r>
              <a:rPr lang="en-US" dirty="0" smtClean="0"/>
              <a:t> </a:t>
            </a:r>
            <a:r>
              <a:rPr lang="en-US" dirty="0" err="1" smtClean="0"/>
              <a:t>Neq</a:t>
            </a:r>
            <a:r>
              <a:rPr lang="en-US" dirty="0" smtClean="0"/>
              <a:t>/cm</a:t>
            </a:r>
            <a:r>
              <a:rPr lang="en-US" baseline="30000" dirty="0" smtClean="0"/>
              <a:t>2</a:t>
            </a:r>
            <a:r>
              <a:rPr lang="en-US" dirty="0" smtClean="0"/>
              <a:t>: 5% efficiency reduction</a:t>
            </a:r>
          </a:p>
          <a:p>
            <a:pPr>
              <a:buNone/>
            </a:pPr>
            <a:endParaRPr lang="en-US" dirty="0"/>
          </a:p>
        </p:txBody>
      </p:sp>
      <p:pic>
        <p:nvPicPr>
          <p:cNvPr id="317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2667000"/>
            <a:ext cx="478155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TextBox 5"/>
          <p:cNvSpPr txBox="1"/>
          <p:nvPr/>
        </p:nvSpPr>
        <p:spPr>
          <a:xfrm>
            <a:off x="5562600" y="5105400"/>
            <a:ext cx="32496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square for correlations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smtClean="0"/>
              <a:t>Effect of detector thickness change</a:t>
            </a:r>
            <a:endParaRPr lang="en-US" sz="2800" dirty="0"/>
          </a:p>
        </p:txBody>
      </p:sp>
      <p:pic>
        <p:nvPicPr>
          <p:cNvPr id="3277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2400" y="914400"/>
            <a:ext cx="4905375" cy="336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5791200" y="1676400"/>
            <a:ext cx="3124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factor of ~2 in significance or factor of 3-4 in events required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819400" y="4724400"/>
            <a:ext cx="3048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factor increase for copper </a:t>
            </a:r>
            <a:r>
              <a:rPr lang="en-US" dirty="0" err="1" smtClean="0"/>
              <a:t>vs</a:t>
            </a:r>
            <a:r>
              <a:rPr lang="en-US" dirty="0" smtClean="0"/>
              <a:t> aluminum</a:t>
            </a:r>
          </a:p>
          <a:p>
            <a:r>
              <a:rPr lang="en-US" dirty="0" smtClean="0"/>
              <a:t>(.52/.37)   1.5-2.5 </a:t>
            </a:r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5181600" y="1066800"/>
            <a:ext cx="25106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thick/thin .62/.32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Effect of no IST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28600" y="3657600"/>
            <a:ext cx="34290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Number of additional events required for D of average pt (1.0 </a:t>
            </a:r>
            <a:r>
              <a:rPr lang="en-US" dirty="0" err="1" smtClean="0"/>
              <a:t>GeV</a:t>
            </a:r>
            <a:r>
              <a:rPr lang="en-US" dirty="0" smtClean="0"/>
              <a:t>/c) </a:t>
            </a:r>
          </a:p>
          <a:p>
            <a:r>
              <a:rPr lang="en-US" dirty="0" smtClean="0"/>
              <a:t>60%</a:t>
            </a:r>
          </a:p>
          <a:p>
            <a:endParaRPr lang="en-US" dirty="0"/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304800" y="914401"/>
            <a:ext cx="5105400" cy="1371600"/>
          </a:xfrm>
        </p:spPr>
        <p:txBody>
          <a:bodyPr/>
          <a:lstStyle/>
          <a:p>
            <a:r>
              <a:rPr lang="en-US" dirty="0" smtClean="0"/>
              <a:t>Loose redundancy</a:t>
            </a:r>
          </a:p>
          <a:p>
            <a:r>
              <a:rPr lang="en-US" dirty="0" smtClean="0"/>
              <a:t>Loose fast readout</a:t>
            </a:r>
          </a:p>
          <a:p>
            <a:pPr lvl="1"/>
            <a:r>
              <a:rPr lang="en-US" dirty="0" smtClean="0"/>
              <a:t>With TOF and IST can do tracking to reduce pileup especially in 500 pp</a:t>
            </a:r>
          </a:p>
          <a:p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228600" y="5715000"/>
            <a:ext cx="717375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100% more events required for </a:t>
            </a:r>
            <a:r>
              <a:rPr lang="en-US" dirty="0" smtClean="0">
                <a:sym typeface="Symbol"/>
              </a:rPr>
              <a:t></a:t>
            </a:r>
            <a:r>
              <a:rPr lang="en-US" baseline="-25000" dirty="0" smtClean="0">
                <a:sym typeface="Symbol"/>
              </a:rPr>
              <a:t>c</a:t>
            </a:r>
            <a:r>
              <a:rPr lang="en-US" dirty="0" smtClean="0">
                <a:sym typeface="Symbol"/>
              </a:rPr>
              <a:t> (3 body decays)</a:t>
            </a: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105400" y="1143000"/>
            <a:ext cx="3276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Previous committee emphasized importance of these two points</a:t>
            </a:r>
            <a:endParaRPr 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lide Number Placeholder 3"/>
          <p:cNvSpPr>
            <a:spLocks noGrp="1"/>
          </p:cNvSpPr>
          <p:nvPr>
            <p:ph type="sldNum" sz="quarter" idx="4294967295"/>
          </p:nvPr>
        </p:nvSpPr>
        <p:spPr>
          <a:xfrm>
            <a:off x="8928520" y="0"/>
            <a:ext cx="222810" cy="241300"/>
          </a:xfrm>
          <a:prstGeom prst="rect">
            <a:avLst/>
          </a:prstGeom>
        </p:spPr>
        <p:txBody>
          <a:bodyPr/>
          <a:lstStyle/>
          <a:p>
            <a:fld id="{14E963D2-3CF5-42B9-B4E3-B4AB30E56A7B}" type="slidenum">
              <a:rPr lang="en-US"/>
              <a:pPr/>
              <a:t>4</a:t>
            </a:fld>
            <a:endParaRPr lang="en-US"/>
          </a:p>
        </p:txBody>
      </p:sp>
      <p:sp>
        <p:nvSpPr>
          <p:cNvPr id="4097" name="Rectangle 1"/>
          <p:cNvSpPr>
            <a:spLocks/>
          </p:cNvSpPr>
          <p:nvPr/>
        </p:nvSpPr>
        <p:spPr bwMode="auto">
          <a:xfrm>
            <a:off x="8358302" y="0"/>
            <a:ext cx="785698" cy="292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r">
              <a:spcBef>
                <a:spcPts val="800"/>
              </a:spcBef>
            </a:pPr>
            <a:r>
              <a:rPr lang="en-US" sz="1400">
                <a:solidFill>
                  <a:srgbClr val="000000"/>
                </a:solidFill>
                <a:cs typeface="Times New Roman" charset="0"/>
              </a:rPr>
              <a:t> </a:t>
            </a:r>
          </a:p>
        </p:txBody>
      </p:sp>
      <p:sp>
        <p:nvSpPr>
          <p:cNvPr id="4098" name="Rectangle 2"/>
          <p:cNvSpPr>
            <a:spLocks/>
          </p:cNvSpPr>
          <p:nvPr/>
        </p:nvSpPr>
        <p:spPr bwMode="auto">
          <a:xfrm>
            <a:off x="8356837" y="0"/>
            <a:ext cx="785698" cy="2921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39688" algn="r">
              <a:spcBef>
                <a:spcPts val="800"/>
              </a:spcBef>
            </a:pPr>
            <a:r>
              <a:rPr lang="en-US" sz="1400">
                <a:solidFill>
                  <a:srgbClr val="000000"/>
                </a:solidFill>
                <a:cs typeface="Times New Roman" charset="0"/>
              </a:rPr>
              <a:t> </a:t>
            </a:r>
          </a:p>
        </p:txBody>
      </p:sp>
      <p:sp>
        <p:nvSpPr>
          <p:cNvPr id="4099" name="Rectangle 3"/>
          <p:cNvSpPr>
            <a:spLocks/>
          </p:cNvSpPr>
          <p:nvPr/>
        </p:nvSpPr>
        <p:spPr bwMode="auto">
          <a:xfrm>
            <a:off x="624454" y="6426200"/>
            <a:ext cx="1196137" cy="279400"/>
          </a:xfrm>
          <a:prstGeom prst="rect">
            <a:avLst/>
          </a:prstGeom>
          <a:noFill/>
          <a:ln w="936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39200" bIns="0"/>
          <a:lstStyle/>
          <a:p>
            <a:pPr marL="38100">
              <a:lnSpc>
                <a:spcPct val="124000"/>
              </a:lnSpc>
              <a:tabLst>
                <a:tab pos="762000" algn="l"/>
                <a:tab pos="952500" algn="l"/>
              </a:tabLst>
            </a:pPr>
            <a:r>
              <a:rPr lang="en-US" sz="1200">
                <a:solidFill>
                  <a:srgbClr val="000000"/>
                </a:solidFill>
                <a:latin typeface="Arial Bold" charset="0"/>
                <a:cs typeface="Arial Bold" charset="0"/>
                <a:sym typeface="Arial Bold" charset="0"/>
              </a:rPr>
              <a:t>Bernd Surrow</a:t>
            </a:r>
          </a:p>
        </p:txBody>
      </p:sp>
      <p:sp>
        <p:nvSpPr>
          <p:cNvPr id="4100" name="Line 4"/>
          <p:cNvSpPr>
            <a:spLocks noChangeShapeType="1"/>
          </p:cNvSpPr>
          <p:nvPr/>
        </p:nvSpPr>
        <p:spPr bwMode="auto">
          <a:xfrm>
            <a:off x="716804" y="6370639"/>
            <a:ext cx="7739711" cy="1587"/>
          </a:xfrm>
          <a:prstGeom prst="line">
            <a:avLst/>
          </a:prstGeom>
          <a:noFill/>
          <a:ln w="76320" cap="flat">
            <a:solidFill>
              <a:srgbClr val="68084E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101" name="Picture 5"/>
          <p:cNvPicPr>
            <a:picLocks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705997" y="6461126"/>
            <a:ext cx="773971" cy="327025"/>
          </a:xfrm>
          <a:prstGeom prst="rect">
            <a:avLst/>
          </a:prstGeom>
          <a:noFill/>
          <a:ln w="9360" cap="flat">
            <a:noFill/>
            <a:miter lim="800000"/>
            <a:headEnd/>
            <a:tailEnd/>
          </a:ln>
        </p:spPr>
      </p:pic>
      <p:sp>
        <p:nvSpPr>
          <p:cNvPr id="4102" name="AutoShape 6"/>
          <p:cNvSpPr>
            <a:spLocks/>
          </p:cNvSpPr>
          <p:nvPr/>
        </p:nvSpPr>
        <p:spPr bwMode="auto">
          <a:xfrm>
            <a:off x="488130" y="100014"/>
            <a:ext cx="438290" cy="409575"/>
          </a:xfrm>
          <a:prstGeom prst="star5">
            <a:avLst/>
          </a:prstGeom>
          <a:solidFill>
            <a:srgbClr val="FF0000"/>
          </a:solidFill>
          <a:ln w="9360" cap="flat">
            <a:solidFill>
              <a:srgbClr val="FF0000"/>
            </a:solidFill>
            <a:prstDash val="solid"/>
            <a:miter lim="800000"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sp>
        <p:nvSpPr>
          <p:cNvPr id="4103" name="Rectangle 7"/>
          <p:cNvSpPr>
            <a:spLocks/>
          </p:cNvSpPr>
          <p:nvPr/>
        </p:nvSpPr>
        <p:spPr bwMode="auto">
          <a:xfrm>
            <a:off x="576082" y="307975"/>
            <a:ext cx="891239" cy="457200"/>
          </a:xfrm>
          <a:prstGeom prst="rect">
            <a:avLst/>
          </a:prstGeom>
          <a:noFill/>
          <a:ln w="126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39200" bIns="0"/>
          <a:lstStyle/>
          <a:p>
            <a:pPr marL="38100">
              <a:lnSpc>
                <a:spcPct val="98000"/>
              </a:lnSpc>
              <a:tabLst>
                <a:tab pos="762000" algn="l"/>
                <a:tab pos="952500" algn="l"/>
              </a:tabLst>
            </a:pPr>
            <a:r>
              <a:rPr lang="en-US" sz="2000">
                <a:solidFill>
                  <a:srgbClr val="0C0572"/>
                </a:solidFill>
                <a:latin typeface="Arial Black" charset="0"/>
                <a:ea typeface="Arial Black" charset="0"/>
                <a:cs typeface="Arial Black" charset="0"/>
                <a:sym typeface="Arial Black" charset="0"/>
              </a:rPr>
              <a:t>STAR</a:t>
            </a:r>
          </a:p>
        </p:txBody>
      </p:sp>
      <p:sp>
        <p:nvSpPr>
          <p:cNvPr id="4104" name="Line 8"/>
          <p:cNvSpPr>
            <a:spLocks noChangeShapeType="1"/>
          </p:cNvSpPr>
          <p:nvPr/>
        </p:nvSpPr>
        <p:spPr bwMode="auto">
          <a:xfrm>
            <a:off x="1490775" y="609600"/>
            <a:ext cx="6965740" cy="1588"/>
          </a:xfrm>
          <a:prstGeom prst="line">
            <a:avLst/>
          </a:prstGeom>
          <a:noFill/>
          <a:ln w="57240" cap="flat">
            <a:solidFill>
              <a:srgbClr val="0C0572"/>
            </a:solidFill>
            <a:prstDash val="solid"/>
            <a:round/>
            <a:headEnd type="none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  <p:pic>
        <p:nvPicPr>
          <p:cNvPr id="4105" name="Picture 9"/>
          <p:cNvPicPr>
            <a:picLocks noChangeAspect="1" noChangeArrowheads="1"/>
          </p:cNvPicPr>
          <p:nvPr/>
        </p:nvPicPr>
        <p:blipFill>
          <a:blip r:embed="rId4" cstate="print"/>
          <a:srcRect l="17026" r="50000" b="54999"/>
          <a:stretch>
            <a:fillRect/>
          </a:stretch>
        </p:blipFill>
        <p:spPr bwMode="auto">
          <a:xfrm>
            <a:off x="1665211" y="6486526"/>
            <a:ext cx="586342" cy="328613"/>
          </a:xfrm>
          <a:prstGeom prst="rect">
            <a:avLst/>
          </a:prstGeom>
          <a:noFill/>
          <a:ln w="12700" cap="flat">
            <a:noFill/>
            <a:round/>
            <a:headEnd/>
            <a:tailEnd/>
          </a:ln>
        </p:spPr>
      </p:pic>
      <p:sp>
        <p:nvSpPr>
          <p:cNvPr id="4106" name="Rectangle 10"/>
          <p:cNvSpPr>
            <a:spLocks/>
          </p:cNvSpPr>
          <p:nvPr/>
        </p:nvSpPr>
        <p:spPr bwMode="auto">
          <a:xfrm>
            <a:off x="2968356" y="6489700"/>
            <a:ext cx="3518051" cy="2794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39200" bIns="0"/>
          <a:lstStyle/>
          <a:p>
            <a:pPr marL="38100" algn="ctr">
              <a:lnSpc>
                <a:spcPct val="124000"/>
              </a:lnSpc>
              <a:tabLst>
                <a:tab pos="762000" algn="l"/>
                <a:tab pos="1485900" algn="l"/>
                <a:tab pos="2209800" algn="l"/>
                <a:tab pos="2933700" algn="l"/>
                <a:tab pos="3238500" algn="l"/>
              </a:tabLst>
            </a:pPr>
            <a:r>
              <a:rPr lang="en-US" sz="1200">
                <a:solidFill>
                  <a:srgbClr val="000090"/>
                </a:solidFill>
                <a:latin typeface="Arial Bold Italic" charset="0"/>
                <a:cs typeface="Arial Bold Italic" charset="0"/>
                <a:sym typeface="Arial Bold Italic" charset="0"/>
              </a:rPr>
              <a:t>STAR HFT Pre-CD1 Review, BNL, November 2009</a:t>
            </a:r>
          </a:p>
        </p:txBody>
      </p:sp>
      <p:sp>
        <p:nvSpPr>
          <p:cNvPr id="4107" name="Rectangle 11"/>
          <p:cNvSpPr>
            <a:spLocks noChangeArrowheads="1"/>
          </p:cNvSpPr>
          <p:nvPr>
            <p:ph type="body" idx="1"/>
          </p:nvPr>
        </p:nvSpPr>
        <p:spPr>
          <a:xfrm>
            <a:off x="140722" y="709613"/>
            <a:ext cx="2990343" cy="584200"/>
          </a:xfrm>
          <a:ln/>
        </p:spPr>
        <p:txBody>
          <a:bodyPr rIns="132080"/>
          <a:lstStyle/>
          <a:p>
            <a:pPr>
              <a:buFontTx/>
              <a:buBlip>
                <a:blip r:embed="rId5"/>
              </a:buBlip>
            </a:pPr>
            <a:r>
              <a:rPr lang="en-US"/>
              <a:t>pp - W program</a:t>
            </a:r>
          </a:p>
        </p:txBody>
      </p:sp>
      <p:sp>
        <p:nvSpPr>
          <p:cNvPr id="4108" name="Rectangle 12"/>
          <p:cNvSpPr>
            <a:spLocks/>
          </p:cNvSpPr>
          <p:nvPr/>
        </p:nvSpPr>
        <p:spPr bwMode="auto">
          <a:xfrm>
            <a:off x="1160957" y="0"/>
            <a:ext cx="7036101" cy="641350"/>
          </a:xfrm>
          <a:prstGeom prst="rect">
            <a:avLst/>
          </a:prstGeom>
          <a:noFill/>
          <a:ln w="12700" cap="rnd">
            <a:noFill/>
            <a:round/>
            <a:headEnd type="none" w="med" len="med"/>
            <a:tailEnd type="none" w="med" len="med"/>
          </a:ln>
        </p:spPr>
        <p:txBody>
          <a:bodyPr lIns="38100" tIns="38100" rIns="38100" bIns="38100" anchor="ctr"/>
          <a:lstStyle/>
          <a:p>
            <a:pPr algn="ctr"/>
            <a:r>
              <a:rPr lang="en-US" sz="3200">
                <a:solidFill>
                  <a:srgbClr val="B5454C"/>
                </a:solidFill>
                <a:latin typeface="Arial" charset="0"/>
                <a:cs typeface="Arial" charset="0"/>
                <a:sym typeface="Arial" charset="0"/>
              </a:rPr>
              <a:t>Impact of IST/SSD - pp program</a:t>
            </a:r>
          </a:p>
        </p:txBody>
      </p:sp>
      <p:pic>
        <p:nvPicPr>
          <p:cNvPr id="4109" name="Picture 13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2733819" y="819150"/>
            <a:ext cx="5803317" cy="2959100"/>
          </a:xfrm>
          <a:prstGeom prst="rect">
            <a:avLst/>
          </a:prstGeom>
          <a:noFill/>
          <a:ln w="12700" cap="flat">
            <a:noFill/>
            <a:round/>
            <a:headEnd/>
            <a:tailEnd/>
          </a:ln>
        </p:spPr>
      </p:pic>
      <p:sp>
        <p:nvSpPr>
          <p:cNvPr id="4110" name="Rectangle 14"/>
          <p:cNvSpPr>
            <a:spLocks/>
          </p:cNvSpPr>
          <p:nvPr/>
        </p:nvSpPr>
        <p:spPr bwMode="auto">
          <a:xfrm>
            <a:off x="140722" y="3871913"/>
            <a:ext cx="8982756" cy="2349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/>
          <a:lstStyle/>
          <a:p>
            <a:pPr marL="400050" indent="-360363">
              <a:lnSpc>
                <a:spcPct val="190000"/>
              </a:lnSpc>
              <a:buSzPct val="77000"/>
              <a:buFontTx/>
              <a:buBlip>
                <a:blip r:embed="rId7"/>
              </a:buBlip>
            </a:pPr>
            <a:r>
              <a:rPr lang="en-US" sz="120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Evaluated impact of IST/SSD improvement over </a:t>
            </a:r>
            <a:r>
              <a:rPr lang="en-US" sz="1200">
                <a:solidFill>
                  <a:srgbClr val="0000FF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Vertex and outer TPC only</a:t>
            </a:r>
            <a:r>
              <a:rPr lang="en-US" sz="120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due to potential TPC performance degradation of TPC inner sectors at 500GeV high-luminosity pp collisions</a:t>
            </a:r>
          </a:p>
          <a:p>
            <a:pPr marL="400050" indent="-360363">
              <a:lnSpc>
                <a:spcPct val="190000"/>
              </a:lnSpc>
              <a:buSzPct val="77000"/>
              <a:buFontTx/>
              <a:buBlip>
                <a:blip r:embed="rId7"/>
              </a:buBlip>
            </a:pPr>
            <a:r>
              <a:rPr lang="en-US" sz="120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Normalized momentum resolution dramatically improves with IST layer </a:t>
            </a:r>
            <a:r>
              <a:rPr lang="en-US" sz="1200">
                <a:solidFill>
                  <a:srgbClr val="0000FF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Vertex+outer TPC</a:t>
            </a:r>
            <a:r>
              <a:rPr lang="en-US" sz="1200">
                <a:solidFill>
                  <a:srgbClr val="000000"/>
                </a:solidFill>
                <a:latin typeface="Comic Sans MS" charset="0"/>
                <a:ea typeface="ヒラギノ角ゴ ProN W3" charset="0"/>
                <a:cs typeface="ヒラギノ角ゴ ProN W3" charset="0"/>
                <a:sym typeface="Comic Sans MS" charset="0"/>
              </a:rPr>
              <a:t>  ⇒ </a:t>
            </a:r>
            <a:r>
              <a:rPr lang="en-US" sz="1200">
                <a:solidFill>
                  <a:srgbClr val="279388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Vertex+IST+outer TPC</a:t>
            </a:r>
            <a:r>
              <a:rPr lang="en-US" sz="1200">
                <a:solidFill>
                  <a:srgbClr val="FB65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</a:p>
          <a:p>
            <a:pPr marL="400050" indent="-360363">
              <a:lnSpc>
                <a:spcPct val="190000"/>
              </a:lnSpc>
              <a:buSzPct val="77000"/>
              <a:buFontTx/>
              <a:buBlip>
                <a:blip r:embed="rId7"/>
              </a:buBlip>
            </a:pPr>
            <a:r>
              <a:rPr lang="en-US" sz="120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The role of the </a:t>
            </a:r>
            <a:r>
              <a:rPr lang="en-US" sz="1200">
                <a:solidFill>
                  <a:srgbClr val="FB65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SSD layer in addition to an IST layer</a:t>
            </a:r>
            <a:r>
              <a:rPr lang="en-US" sz="120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is to increase the single-track efficiency at the level of ~30% (absolute)</a:t>
            </a:r>
          </a:p>
          <a:p>
            <a:pPr marL="400050" indent="-360363">
              <a:lnSpc>
                <a:spcPct val="190000"/>
              </a:lnSpc>
              <a:buSzPct val="77000"/>
              <a:buFontTx/>
              <a:buBlip>
                <a:blip r:embed="rId7"/>
              </a:buBlip>
            </a:pPr>
            <a:r>
              <a:rPr lang="en-US" sz="120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Exchanging the IST to the SSD layer is not expected to change this conclusion significantly!</a:t>
            </a:r>
          </a:p>
          <a:p>
            <a:pPr marL="400050" indent="-360363">
              <a:lnSpc>
                <a:spcPct val="190000"/>
              </a:lnSpc>
              <a:buSzPct val="77000"/>
              <a:buFontTx/>
              <a:buBlip>
                <a:blip r:embed="rId7"/>
              </a:buBlip>
            </a:pPr>
            <a:r>
              <a:rPr lang="en-US" sz="120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Therefore: The combination of both, the IST and SSD layers are essential for efficient high-p</a:t>
            </a:r>
            <a:r>
              <a:rPr lang="en-US" sz="1200" baseline="-600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T</a:t>
            </a:r>
            <a:r>
              <a:rPr lang="en-US" sz="120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tracking</a:t>
            </a:r>
            <a:r>
              <a:rPr lang="en-US" sz="1400">
                <a:solidFill>
                  <a:srgbClr val="00000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  <a:r>
              <a:rPr lang="en-US" sz="1400">
                <a:solidFill>
                  <a:srgbClr val="000080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 </a:t>
            </a:r>
          </a:p>
        </p:txBody>
      </p:sp>
      <p:sp>
        <p:nvSpPr>
          <p:cNvPr id="4111" name="Rectangle 15"/>
          <p:cNvSpPr>
            <a:spLocks/>
          </p:cNvSpPr>
          <p:nvPr/>
        </p:nvSpPr>
        <p:spPr bwMode="auto">
          <a:xfrm>
            <a:off x="187629" y="2647950"/>
            <a:ext cx="1782479" cy="825500"/>
          </a:xfrm>
          <a:prstGeom prst="rect">
            <a:avLst/>
          </a:prstGeom>
          <a:noFill/>
          <a:ln w="12700" cap="flat">
            <a:noFill/>
            <a:miter lim="800000"/>
            <a:headEnd type="none" w="med" len="med"/>
            <a:tailEnd type="none" w="med" len="med"/>
          </a:ln>
        </p:spPr>
        <p:txBody>
          <a:bodyPr lIns="0" tIns="0" rIns="40639" bIns="0" anchor="ctr"/>
          <a:lstStyle/>
          <a:p>
            <a:pPr marL="39688"/>
            <a:r>
              <a:rPr lang="en-US" sz="1400">
                <a:solidFill>
                  <a:srgbClr val="F91B1A"/>
                </a:solidFill>
                <a:latin typeface="Comic Sans MS" charset="0"/>
                <a:ea typeface="Comic Sans MS" charset="0"/>
                <a:cs typeface="Comic Sans MS" charset="0"/>
                <a:sym typeface="Comic Sans MS" charset="0"/>
              </a:rPr>
              <a:t>Normalized to Vertex + standard TPC</a:t>
            </a:r>
          </a:p>
        </p:txBody>
      </p:sp>
      <p:sp>
        <p:nvSpPr>
          <p:cNvPr id="4112" name="Line 16"/>
          <p:cNvSpPr>
            <a:spLocks noChangeShapeType="1"/>
          </p:cNvSpPr>
          <p:nvPr/>
        </p:nvSpPr>
        <p:spPr bwMode="auto">
          <a:xfrm flipH="1">
            <a:off x="1553806" y="2405064"/>
            <a:ext cx="1087664" cy="490537"/>
          </a:xfrm>
          <a:prstGeom prst="line">
            <a:avLst/>
          </a:prstGeom>
          <a:noFill/>
          <a:ln w="12700" cap="flat">
            <a:solidFill>
              <a:srgbClr val="F91B1A"/>
            </a:solidFill>
            <a:prstDash val="solid"/>
            <a:round/>
            <a:headEnd type="arrow" w="med" len="med"/>
            <a:tailEnd type="none" w="med" len="med"/>
          </a:ln>
        </p:spPr>
        <p:txBody>
          <a:bodyPr lIns="0" tIns="0" rIns="0" bIns="0"/>
          <a:lstStyle/>
          <a:p>
            <a:endParaRPr lang="en-US"/>
          </a:p>
        </p:txBody>
      </p: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14399" y="1066800"/>
            <a:ext cx="7394861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Full simulation</a:t>
            </a:r>
          </a:p>
        </p:txBody>
      </p:sp>
      <p:pic>
        <p:nvPicPr>
          <p:cNvPr id="5124" name="Picture 4" descr="full_sim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25575" y="1981200"/>
            <a:ext cx="6292850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Fast simulation</a:t>
            </a:r>
          </a:p>
        </p:txBody>
      </p:sp>
      <p:pic>
        <p:nvPicPr>
          <p:cNvPr id="6148" name="Picture 4" descr="fast-sim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308100" y="1981200"/>
            <a:ext cx="6526213" cy="4114800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white CD-1 review November 2009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white CD-1 review November 2009</Template>
  <TotalTime>1673</TotalTime>
  <Words>255</Words>
  <Application>Microsoft Office PowerPoint</Application>
  <PresentationFormat>On-screen Show (4:3)</PresentationFormat>
  <Paragraphs>32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white CD-1 review November 2009</vt:lpstr>
      <vt:lpstr>What is the consequence of running with radiation damage</vt:lpstr>
      <vt:lpstr>Effect of detector thickness change</vt:lpstr>
      <vt:lpstr>Effect of no IST</vt:lpstr>
      <vt:lpstr>Slide 4</vt:lpstr>
      <vt:lpstr>Slide 5</vt:lpstr>
      <vt:lpstr>Full simulation</vt:lpstr>
      <vt:lpstr>Fast simulation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Detector </dc:title>
  <dc:creator>ECAnderssen_local</dc:creator>
  <cp:lastModifiedBy> </cp:lastModifiedBy>
  <cp:revision>48</cp:revision>
  <cp:lastPrinted>2009-10-06T19:02:25Z</cp:lastPrinted>
  <dcterms:created xsi:type="dcterms:W3CDTF">2009-10-25T18:41:13Z</dcterms:created>
  <dcterms:modified xsi:type="dcterms:W3CDTF">2009-11-13T05:52:53Z</dcterms:modified>
</cp:coreProperties>
</file>