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42"/>
  </p:notesMasterIdLst>
  <p:handoutMasterIdLst>
    <p:handoutMasterId r:id="rId43"/>
  </p:handoutMasterIdLst>
  <p:sldIdLst>
    <p:sldId id="280" r:id="rId2"/>
    <p:sldId id="381" r:id="rId3"/>
    <p:sldId id="411" r:id="rId4"/>
    <p:sldId id="383" r:id="rId5"/>
    <p:sldId id="414" r:id="rId6"/>
    <p:sldId id="419" r:id="rId7"/>
    <p:sldId id="415" r:id="rId8"/>
    <p:sldId id="412" r:id="rId9"/>
    <p:sldId id="416" r:id="rId10"/>
    <p:sldId id="417" r:id="rId11"/>
    <p:sldId id="403" r:id="rId12"/>
    <p:sldId id="409" r:id="rId13"/>
    <p:sldId id="408" r:id="rId14"/>
    <p:sldId id="401" r:id="rId15"/>
    <p:sldId id="402" r:id="rId16"/>
    <p:sldId id="404" r:id="rId17"/>
    <p:sldId id="405" r:id="rId18"/>
    <p:sldId id="406" r:id="rId19"/>
    <p:sldId id="420" r:id="rId20"/>
    <p:sldId id="407" r:id="rId21"/>
    <p:sldId id="400" r:id="rId22"/>
    <p:sldId id="398" r:id="rId23"/>
    <p:sldId id="413" r:id="rId24"/>
    <p:sldId id="378" r:id="rId25"/>
    <p:sldId id="410" r:id="rId26"/>
    <p:sldId id="382" r:id="rId27"/>
    <p:sldId id="335" r:id="rId28"/>
    <p:sldId id="314" r:id="rId29"/>
    <p:sldId id="385" r:id="rId30"/>
    <p:sldId id="386" r:id="rId31"/>
    <p:sldId id="390" r:id="rId32"/>
    <p:sldId id="391" r:id="rId33"/>
    <p:sldId id="389" r:id="rId34"/>
    <p:sldId id="395" r:id="rId35"/>
    <p:sldId id="388" r:id="rId36"/>
    <p:sldId id="359" r:id="rId37"/>
    <p:sldId id="392" r:id="rId38"/>
    <p:sldId id="397" r:id="rId39"/>
    <p:sldId id="396" r:id="rId40"/>
    <p:sldId id="361" r:id="rId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FF"/>
    <a:srgbClr val="00FF00"/>
    <a:srgbClr val="205DE7"/>
    <a:srgbClr val="62C260"/>
    <a:srgbClr val="FF3300"/>
    <a:srgbClr val="117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00" autoAdjust="0"/>
  </p:normalViewPr>
  <p:slideViewPr>
    <p:cSldViewPr>
      <p:cViewPr varScale="1">
        <p:scale>
          <a:sx n="106" d="100"/>
          <a:sy n="106" d="100"/>
        </p:scale>
        <p:origin x="-1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AB07D0B-43EF-9142-9D67-C194B9A0276B}" type="datetime1">
              <a:rPr lang="en-US"/>
              <a:pPr>
                <a:defRPr/>
              </a:pPr>
              <a:t>6/24/13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1D31616-5C88-C240-9016-F608C06B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5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B5BC30D-C89E-DF45-9831-F8CFAC2F2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1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MAPS=Monolithic Active Pixel Sensor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D75FBD3-08C2-3A43-8492-B7666B6AB25A}" type="slidenum">
              <a:rPr lang="en-US" sz="1300"/>
              <a:pPr/>
              <a:t>1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Ist is a silicon pad detector upgrade is several detectors, focus is on the pixle detectors. Other detectors connect tpc tracks with the pxl detector – don</a:t>
            </a:r>
            <a:r>
              <a:rPr lang="ja-JP" altLang="en-US"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>
                <a:ea typeface="ヒラギノ角ゴ Pro W3" charset="0"/>
                <a:cs typeface="ヒラギノ角ゴ Pro W3" charset="0"/>
              </a:rPr>
              <a:t>t go into pointing</a:t>
            </a:r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33D0204-5172-294C-A9C0-EDAA2B1443A6}" type="slidenum">
              <a:rPr lang="en-US" sz="1300"/>
              <a:pPr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This is the sensor design for the final detector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5FB6848-E843-A048-901B-31DF75FBEDDC}" type="slidenum">
              <a:rPr lang="en-US" sz="1300"/>
              <a:pPr/>
              <a:t>32</a:t>
            </a:fld>
            <a:endParaRPr 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Summarize advantages – greater signal to noise, etc. this gives a comfortable margin in performance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D89717D-30AD-0C4F-8BE4-65EAE07AF6FB}" type="slidenum">
              <a:rPr lang="en-US" sz="1300"/>
              <a:pPr/>
              <a:t>33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Explain problem and then go into details.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73D85E1-A279-3C40-B1D1-3F6CC4E10005}" type="slidenum">
              <a:rPr lang="en-US" sz="1300"/>
              <a:pPr/>
              <a:t>37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DE386B0-A112-4146-B20C-2CD36C5490DA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The sensor architecture presented in this diagram has been developed and tested in the collaboration between IPHC and DAPNIA.</a:t>
            </a:r>
          </a:p>
          <a:p>
            <a:endParaRPr lang="en-US">
              <a:ea typeface="ヒラギノ角ゴ Pro W3" charset="0"/>
              <a:cs typeface="ヒラギノ角ゴ Pro W3" charset="0"/>
            </a:endParaRPr>
          </a:p>
          <a:p>
            <a:r>
              <a:rPr lang="en-US">
                <a:ea typeface="ヒラギノ角ゴ Pro W3" charset="0"/>
                <a:cs typeface="ヒラギノ角ゴ Pro W3" charset="0"/>
              </a:rPr>
              <a:t>This architecture is suitable for building fast detectors thanks to a collumn parallel readout and on-chip signal processing.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Each pixel contains an amplifier and a circuit preforming Correlated-Double-Sampling. An in pixel amplifier is a critical component that allows to improve signal-to-noise ratio that is crucial for on-chip signal processing.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The circuitry at the bottom is an offset-compensated discriminator.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The timing diagram presented here and these simple equations show how this circuit operates. Let me poitn out that correlated double sampling is basically performed twice: 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inside a pixel it allows for signal extraction, 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at the column level – it reduces pixel-to-pixel dispersions by cancelling the incluence of the source follwer threshold variations.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This allows reducing the fixed patter noise below the temporal noise level.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C7D144D-6389-E74A-AE32-237ED5D11F95}" type="slidenum">
              <a:rPr lang="en-US" sz="1300"/>
              <a:pPr/>
              <a:t>2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Highlight detecting short lived particles – 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you have heard about the physics in previous talks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26B2F6F-FBD1-7544-8078-EC7A1B7D3A80}" type="slidenum">
              <a:rPr lang="en-US" sz="1300"/>
              <a:pPr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ATLAS ~ &gt;2.5%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ALICE ~1-1.5%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L=</a:t>
            </a:r>
            <a:r>
              <a:rPr lang="en-GB">
                <a:ea typeface="ヒラギノ角ゴ Pro W3" charset="0"/>
                <a:cs typeface="ヒラギノ角ゴ Pro W3" charset="0"/>
              </a:rPr>
              <a:t>8×10</a:t>
            </a:r>
            <a:r>
              <a:rPr lang="en-GB" baseline="30000">
                <a:ea typeface="ヒラギノ角ゴ Pro W3" charset="0"/>
                <a:cs typeface="ヒラギノ角ゴ Pro W3" charset="0"/>
              </a:rPr>
              <a:t>27</a:t>
            </a:r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9F7C3D6-78AB-414B-A0A7-44E0044E2A3A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C18475C-8369-F043-A45D-E5777CC59669}" type="slidenum">
              <a:rPr lang="en-US" sz="1300">
                <a:ea typeface="ＭＳ Ｐゴシック" charset="0"/>
                <a:cs typeface="ＭＳ Ｐゴシック" charset="0"/>
              </a:rPr>
              <a:pPr/>
              <a:t>8</a:t>
            </a:fld>
            <a:endParaRPr lang="en-US" sz="1300"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81DEFCC-5F93-B94B-9D12-BF2AD39B3E46}" type="slidenum">
              <a:rPr lang="en-US" sz="1300"/>
              <a:pPr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Highlight detecting short lived particles – </a:t>
            </a:r>
          </a:p>
          <a:p>
            <a:r>
              <a:rPr lang="en-US">
                <a:ea typeface="ヒラギノ角ゴ Pro W3" charset="0"/>
                <a:cs typeface="ヒラギノ角ゴ Pro W3" charset="0"/>
              </a:rPr>
              <a:t>you have heard about the physics in previous talks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A50B16D-0696-4D45-985F-87DABD2100F4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5" name="5-Point Star 1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2013 International Conference on  Applications of Nuclear Techniques  Crete, Greece  June 23-29, 2013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E6B8C801-0ED3-4A45-B1AA-7DF8C1498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0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7B5B9E89-8352-5447-A306-8E17CE9E951C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2013 International Conference on  Applications of Nuclear Techniques  Crete, Greece  June 23-29, 2013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D700F5-3C6B-1346-95CA-AF46C0B3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CF86FFEE-F327-3940-A5D2-2F763A1E220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048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1F8D552-10D4-7640-A85B-3410118A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9EEB49D-419C-8B40-A892-90ACF9074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05E552-5B79-524E-84FB-0ED58C4D3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573213" y="6356350"/>
            <a:ext cx="10175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90A71-126A-7641-BD5B-3705504B1F50}" type="datetime1">
              <a:rPr lang="en-US"/>
              <a:pPr>
                <a:defRPr/>
              </a:pPr>
              <a:t>6/24/13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5263" y="6356350"/>
            <a:ext cx="36036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313" y="6356350"/>
            <a:ext cx="9794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5CE0-B812-874C-953E-121D12A5B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01C956A8-ED68-EF42-ACAB-567F1E74667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18" name="5-Point Star 17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032" name="TextBox 18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61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6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63.wmf"/><Relationship Id="rId5" Type="http://schemas.openxmlformats.org/officeDocument/2006/relationships/image" Target="../media/image64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9.wmf"/><Relationship Id="rId10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 noChangeArrowheads="1"/>
          </p:cNvPicPr>
          <p:nvPr/>
        </p:nvPicPr>
        <p:blipFill>
          <a:blip r:embed="rId3">
            <a:lum bright="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2590800"/>
            <a:ext cx="59515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1000" y="5334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r>
              <a:rPr lang="en-US" dirty="0" smtClean="0"/>
              <a:t>The Heavy Flavor Tracker (HFT) of STAR experiment and its PIXEL prototype beam tests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21700" y="65405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838200" y="1600200"/>
            <a:ext cx="685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i="1">
                <a:solidFill>
                  <a:srgbClr val="000090"/>
                </a:solidFill>
                <a:latin typeface="Comic Sans MS" charset="0"/>
                <a:cs typeface="Comic Sans MS" charset="0"/>
              </a:rPr>
              <a:t>Spiros Margetis </a:t>
            </a:r>
            <a:r>
              <a:rPr lang="en-US" sz="160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the HFT group of the STAR experiment</a:t>
            </a:r>
            <a:endParaRPr lang="en-US" sz="1600" b="1" i="1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1600">
                <a:solidFill>
                  <a:srgbClr val="000090"/>
                </a:solidFill>
                <a:latin typeface="Comic Sans MS" charset="0"/>
                <a:cs typeface="Comic Sans MS" charset="0"/>
              </a:rPr>
              <a:t>Kent State University, USA</a:t>
            </a:r>
          </a:p>
        </p:txBody>
      </p:sp>
      <p:sp>
        <p:nvSpPr>
          <p:cNvPr id="1024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76200"/>
            <a:ext cx="7620000" cy="488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Silicon Strip Detector (SSD)</a:t>
            </a:r>
          </a:p>
        </p:txBody>
      </p:sp>
      <p:pic>
        <p:nvPicPr>
          <p:cNvPr id="18" name="Content Placeholder 17" descr="Untitled-3.pn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3275"/>
            <a:ext cx="3871912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7" name="Group 40"/>
          <p:cNvGrpSpPr>
            <a:grpSpLocks/>
          </p:cNvGrpSpPr>
          <p:nvPr/>
        </p:nvGrpSpPr>
        <p:grpSpPr bwMode="auto">
          <a:xfrm>
            <a:off x="5586413" y="3895725"/>
            <a:ext cx="2863850" cy="1822450"/>
            <a:chOff x="5587140" y="3895363"/>
            <a:chExt cx="2863393" cy="1823369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5587140" y="3895363"/>
              <a:ext cx="2863393" cy="1823369"/>
            </a:xfrm>
            <a:prstGeom prst="line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70" name="TextBox 27"/>
            <p:cNvSpPr txBox="1">
              <a:spLocks noChangeArrowheads="1"/>
            </p:cNvSpPr>
            <p:nvPr/>
          </p:nvSpPr>
          <p:spPr bwMode="auto">
            <a:xfrm rot="-1980000">
              <a:off x="6561761" y="4655381"/>
              <a:ext cx="10179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~ 1 Meter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95274" y="1203324"/>
            <a:ext cx="5267326" cy="3216275"/>
            <a:chOff x="295516" y="1203863"/>
            <a:chExt cx="4471096" cy="2769905"/>
          </a:xfrm>
        </p:grpSpPr>
        <p:grpSp>
          <p:nvGrpSpPr>
            <p:cNvPr id="74764" name="Group 36"/>
            <p:cNvGrpSpPr>
              <a:grpSpLocks/>
            </p:cNvGrpSpPr>
            <p:nvPr/>
          </p:nvGrpSpPr>
          <p:grpSpPr bwMode="auto">
            <a:xfrm>
              <a:off x="295516" y="2181232"/>
              <a:ext cx="276999" cy="1727962"/>
              <a:chOff x="377446" y="2153922"/>
              <a:chExt cx="276999" cy="172796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5400000" flipH="1" flipV="1">
                <a:off x="-330521" y="3017865"/>
                <a:ext cx="1727023" cy="0"/>
              </a:xfrm>
              <a:prstGeom prst="line">
                <a:avLst/>
              </a:prstGeom>
              <a:ln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68" name="TextBox 35"/>
              <p:cNvSpPr txBox="1">
                <a:spLocks noChangeArrowheads="1"/>
              </p:cNvSpPr>
              <p:nvPr/>
            </p:nvSpPr>
            <p:spPr bwMode="auto">
              <a:xfrm rot="-5400000">
                <a:off x="231700" y="2871704"/>
                <a:ext cx="56849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44 cm</a:t>
                </a:r>
              </a:p>
            </p:txBody>
          </p:sp>
        </p:grpSp>
        <p:pic>
          <p:nvPicPr>
            <p:cNvPr id="74765" name="Picture 15" descr="Untitled-2.png"/>
            <p:cNvPicPr>
              <a:picLocks noChangeAspect="1"/>
            </p:cNvPicPr>
            <p:nvPr/>
          </p:nvPicPr>
          <p:blipFill>
            <a:blip r:embed="rId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69" y="1203863"/>
              <a:ext cx="4073143" cy="276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6" name="TextBox 41"/>
            <p:cNvSpPr txBox="1">
              <a:spLocks noChangeArrowheads="1"/>
            </p:cNvSpPr>
            <p:nvPr/>
          </p:nvSpPr>
          <p:spPr bwMode="auto">
            <a:xfrm rot="-1416862">
              <a:off x="2716430" y="3303128"/>
              <a:ext cx="10179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20  Ladders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 flipV="1">
            <a:off x="5586413" y="5375275"/>
            <a:ext cx="1708150" cy="21590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TextBox 4"/>
          <p:cNvSpPr txBox="1">
            <a:spLocks noChangeArrowheads="1"/>
          </p:cNvSpPr>
          <p:nvPr/>
        </p:nvSpPr>
        <p:spPr bwMode="auto">
          <a:xfrm>
            <a:off x="7440613" y="5375275"/>
            <a:ext cx="1583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Ladder Cards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72375" y="3987800"/>
            <a:ext cx="450850" cy="1387475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33400" y="23813"/>
            <a:ext cx="6978650" cy="604837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Specific Engineering Goals for 2013 Run</a:t>
            </a:r>
          </a:p>
        </p:txBody>
      </p:sp>
      <p:sp>
        <p:nvSpPr>
          <p:cNvPr id="24579" name="Content Placeholder 8"/>
          <p:cNvSpPr>
            <a:spLocks noGrp="1"/>
          </p:cNvSpPr>
          <p:nvPr>
            <p:ph sz="half" idx="1"/>
          </p:nvPr>
        </p:nvSpPr>
        <p:spPr bwMode="auto">
          <a:xfrm>
            <a:off x="457200" y="1524000"/>
            <a:ext cx="8001000" cy="460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Test PXL system (3/10 sectors) in beam conditions before deployment of full system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Integrate it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with the STAR DAQ and Trigger system. </a:t>
            </a: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Explore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many configurations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/settings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 optimize response and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identify problems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Environment not optimal: p-p 500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/c collisions at high luminosity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Offline/reconstruction chain development/testing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Calibration/Alignment code/procedures development/testing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limited physics results expected from this sample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Most commissioning data are taken with the low-luminosity at STAR. De-steer beam to ~1-2% to reduce pile-up in TPC and PXL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614363"/>
            <a:ext cx="49530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Run finished just two weeks ago!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4800" y="0"/>
            <a:ext cx="12192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7924800" y="140071"/>
            <a:ext cx="1098550" cy="381000"/>
            <a:chOff x="5181600" y="1295400"/>
            <a:chExt cx="1097990" cy="381000"/>
          </a:xfrm>
          <a:solidFill>
            <a:schemeClr val="bg1"/>
          </a:solidFill>
        </p:grpSpPr>
        <p:sp>
          <p:nvSpPr>
            <p:cNvPr id="8" name="5-Point Star 17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grp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25602" name="Picture 2" descr="P10009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017" r="12778" b="20001"/>
          <a:stretch/>
        </p:blipFill>
        <p:spPr bwMode="auto">
          <a:xfrm>
            <a:off x="609600" y="762000"/>
            <a:ext cx="74676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483226"/>
            <a:ext cx="8001000" cy="9175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Actual size of PXL sectors as they are being mounted on the insertion mechanism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26626" name="Picture 1" descr="P10009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8" b="18440"/>
          <a:stretch/>
        </p:blipFill>
        <p:spPr bwMode="auto">
          <a:xfrm>
            <a:off x="0" y="13208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181600"/>
            <a:ext cx="82296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 PXL half holding two fully instrumented sectors (only the outer ladders can be seen) and three carbon (naked) sectors for smooth cooling. The other half had only one instrumented sector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4"/>
          <p:cNvSpPr>
            <a:spLocks noGrp="1"/>
          </p:cNvSpPr>
          <p:nvPr>
            <p:ph type="title"/>
          </p:nvPr>
        </p:nvSpPr>
        <p:spPr>
          <a:xfrm>
            <a:off x="434975" y="46038"/>
            <a:ext cx="6978650" cy="487362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27650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2971800" y="685801"/>
            <a:ext cx="60198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Fabricated Assembled and tested at LBNL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Shipped to BNL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PXL detector was assembled and tested in the STAR assembly area.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6" r="21027" b="7938"/>
          <a:stretch/>
        </p:blipFill>
        <p:spPr bwMode="auto">
          <a:xfrm rot="5400000">
            <a:off x="-412751" y="1174752"/>
            <a:ext cx="367030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3329" b="16490"/>
          <a:stretch/>
        </p:blipFill>
        <p:spPr bwMode="auto">
          <a:xfrm>
            <a:off x="2626504" y="2425700"/>
            <a:ext cx="6517496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457200" y="5943600"/>
            <a:ext cx="8534400" cy="560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PXL being pushed in and after installation in the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East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end of STAR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/>
          <a:stretch>
            <a:fillRect/>
          </a:stretch>
        </p:blipFill>
        <p:spPr bwMode="auto">
          <a:xfrm>
            <a:off x="152400" y="762000"/>
            <a:ext cx="4038600" cy="28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"/>
          <a:stretch>
            <a:fillRect/>
          </a:stretch>
        </p:blipFill>
        <p:spPr bwMode="auto">
          <a:xfrm>
            <a:off x="3654191" y="1981200"/>
            <a:ext cx="547710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 bwMode="auto">
          <a:xfrm>
            <a:off x="434975" y="46038"/>
            <a:ext cx="6978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smtClean="0">
                <a:latin typeface="Arial" charset="0"/>
              </a:rPr>
              <a:t>Insertion into the experiment in May 2013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5"/>
          <p:cNvSpPr>
            <a:spLocks noGrp="1"/>
          </p:cNvSpPr>
          <p:nvPr>
            <p:ph type="title"/>
          </p:nvPr>
        </p:nvSpPr>
        <p:spPr>
          <a:xfrm>
            <a:off x="381000" y="76200"/>
            <a:ext cx="7620000" cy="48895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</a:rPr>
              <a:t>Reducing Luminosity for suppressing Pileup event</a:t>
            </a:r>
            <a:endParaRPr lang="en-US" sz="2400" dirty="0">
              <a:latin typeface="Arial" charset="0"/>
            </a:endParaRPr>
          </a:p>
        </p:txBody>
      </p:sp>
      <p:pic>
        <p:nvPicPr>
          <p:cNvPr id="29699" name="Picture 6" descr="Screen shot 2013-06-04 at 9.4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087506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200401" y="1981200"/>
            <a:ext cx="228599" cy="3208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990600" y="1295400"/>
            <a:ext cx="3400425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~8kHz ZDC rate – 2% of full </a:t>
            </a:r>
            <a:r>
              <a:rPr lang="en-US" sz="1800" dirty="0" smtClean="0"/>
              <a:t>luminosity of p-p 500 </a:t>
            </a:r>
            <a:r>
              <a:rPr lang="en-US" sz="1800" dirty="0" err="1" smtClean="0"/>
              <a:t>GeV</a:t>
            </a:r>
            <a:r>
              <a:rPr lang="en-US" sz="1800" dirty="0" smtClean="0"/>
              <a:t>/c</a:t>
            </a:r>
            <a:endParaRPr lang="en-US" sz="1800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953000" y="914401"/>
            <a:ext cx="40386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 0.2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readout makes the detector susceptible to non-triggered events (pileup)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Beams were displaced to reduce the effective luminosity by a factor of ~50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 special trigger was deployed to accept events where the event vertex was inside the useful acceptance of the detector. It also selected events with a total multiplicity above a certain threshold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5"/>
          <p:cNvSpPr>
            <a:spLocks noGrp="1"/>
          </p:cNvSpPr>
          <p:nvPr>
            <p:ph type="title"/>
          </p:nvPr>
        </p:nvSpPr>
        <p:spPr>
          <a:xfrm>
            <a:off x="304800" y="76200"/>
            <a:ext cx="7543800" cy="48895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State of the Prototype - Example </a:t>
            </a:r>
            <a:r>
              <a:rPr lang="en-US" sz="2800" dirty="0">
                <a:latin typeface="Arial" charset="0"/>
              </a:rPr>
              <a:t>of QA plots</a:t>
            </a:r>
          </a:p>
        </p:txBody>
      </p:sp>
      <p:pic>
        <p:nvPicPr>
          <p:cNvPr id="31748" name="Picture 7" descr="Screen shot 2013-06-04 at 9.57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6355"/>
            <a:ext cx="3581400" cy="33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Screen shot 2013-06-04 at 9.58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505200" cy="35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xel_Statu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9801" r="6881" b="26386"/>
          <a:stretch/>
        </p:blipFill>
        <p:spPr bwMode="auto">
          <a:xfrm>
            <a:off x="22318" y="609600"/>
            <a:ext cx="3787682" cy="24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3962400" y="4086528"/>
            <a:ext cx="5029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Several sensors were damaged during construction (red squares) and several were having hot pixels/column/rows (red dots and line)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 method to catalog and remove these noisy parts is being developed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Data will be used to address/correct issues in full system 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3321050" cy="487362"/>
          </a:xfrm>
        </p:spPr>
        <p:txBody>
          <a:bodyPr/>
          <a:lstStyle/>
          <a:p>
            <a:pPr algn="l"/>
            <a:r>
              <a:rPr lang="en-US" sz="3200" dirty="0" smtClean="0">
                <a:latin typeface="Arial" charset="0"/>
              </a:rPr>
              <a:t>First look at Data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3429000" cy="26670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</a:t>
            </a:r>
            <a:r>
              <a:rPr lang="en-US" sz="1600" dirty="0"/>
              <a:t>tracking results shows matching of TPC tracks to hits on sensors with residual in order of the expected TPC resolutions on the sensors (~1-2 mm)</a:t>
            </a:r>
          </a:p>
          <a:p>
            <a:pPr marL="0" indent="0">
              <a:buNone/>
              <a:defRPr/>
            </a:pPr>
            <a:endParaRPr lang="en-US" sz="1600" dirty="0" smtClean="0"/>
          </a:p>
          <a:p>
            <a:pPr marL="0" indent="0">
              <a:buNone/>
              <a:defRPr/>
            </a:pPr>
            <a:r>
              <a:rPr lang="en-US" sz="1600" dirty="0" smtClean="0"/>
              <a:t>A beam (z) shift of ~3mm of the relative position of PXL and TPC is also observed</a:t>
            </a:r>
            <a:endParaRPr lang="en-US" sz="1600" dirty="0"/>
          </a:p>
        </p:txBody>
      </p:sp>
      <p:pic>
        <p:nvPicPr>
          <p:cNvPr id="32772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3551" r="9711" b="5166"/>
          <a:stretch/>
        </p:blipFill>
        <p:spPr bwMode="auto">
          <a:xfrm>
            <a:off x="4724400" y="3429000"/>
            <a:ext cx="41910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2" name="Picture 1" descr="Screen shot 2013-05-24 at 10.5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16163"/>
            <a:ext cx="4114800" cy="3084637"/>
          </a:xfrm>
          <a:prstGeom prst="rect">
            <a:avLst/>
          </a:prstGeom>
        </p:spPr>
      </p:pic>
      <p:pic>
        <p:nvPicPr>
          <p:cNvPr id="4" name="Picture 3" descr="devi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93" y="64218"/>
            <a:ext cx="57742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3321050" cy="487362"/>
          </a:xfrm>
        </p:spPr>
        <p:txBody>
          <a:bodyPr/>
          <a:lstStyle/>
          <a:p>
            <a:pPr algn="l"/>
            <a:r>
              <a:rPr lang="en-US" sz="3200" dirty="0" smtClean="0">
                <a:latin typeface="Arial" charset="0"/>
              </a:rPr>
              <a:t>First look at Data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3124200" cy="23622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look at alignment showed one sector (#4) being placed in almost ideal position and one (#7) deviating a few mm with some rotations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600" dirty="0" smtClean="0"/>
              <a:t>First pass corrections on sector #7 rectify some of the effect.</a:t>
            </a:r>
            <a:endParaRPr lang="en-US" sz="1600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9" name="Picture 8" descr="comparison_S7L2_du.png"/>
          <p:cNvPicPr>
            <a:picLocks noChangeAspect="1"/>
          </p:cNvPicPr>
          <p:nvPr/>
        </p:nvPicPr>
        <p:blipFill rotWithShape="1">
          <a:blip r:embed="rId2"/>
          <a:srcRect l="4100" t="6180" r="50234" b="54880"/>
          <a:stretch/>
        </p:blipFill>
        <p:spPr>
          <a:xfrm>
            <a:off x="3087297" y="838200"/>
            <a:ext cx="2856303" cy="2362200"/>
          </a:xfrm>
          <a:prstGeom prst="rect">
            <a:avLst/>
          </a:prstGeom>
        </p:spPr>
      </p:pic>
      <p:pic>
        <p:nvPicPr>
          <p:cNvPr id="10" name="Picture 9" descr="Screen Shot 2013-06-13 at 10.40.3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"/>
          <a:stretch/>
        </p:blipFill>
        <p:spPr>
          <a:xfrm>
            <a:off x="5889711" y="846628"/>
            <a:ext cx="3178089" cy="2376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249" y="48046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Screen Shot 2013-06-17 at 9.27.3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/>
        </p:blipFill>
        <p:spPr>
          <a:xfrm>
            <a:off x="4640933" y="3376764"/>
            <a:ext cx="4274467" cy="2895600"/>
          </a:xfrm>
          <a:prstGeom prst="rect">
            <a:avLst/>
          </a:prstGeom>
        </p:spPr>
      </p:pic>
      <p:pic>
        <p:nvPicPr>
          <p:cNvPr id="14" name="Picture 13" descr="Screen Shot 2013-06-14 at 10.18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" y="3429000"/>
            <a:ext cx="4160974" cy="29848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4800600"/>
            <a:ext cx="7772400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177196" y="3124200"/>
            <a:ext cx="1394804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BEFORE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82396" y="3094714"/>
            <a:ext cx="1394804" cy="410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AFTER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1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05600" cy="48895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Talk Outline</a:t>
            </a:r>
          </a:p>
        </p:txBody>
      </p:sp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457200" y="12954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The HFT (Heavy Flavor Tracker) detector in the STAR experiment at RHIC facility of BNL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HFT detector: physics goals, requirements, design and characteristics</a:t>
            </a:r>
          </a:p>
          <a:p>
            <a:pPr marL="342900" indent="-342900" defTabSz="457200">
              <a:spcBef>
                <a:spcPct val="20000"/>
              </a:spcBef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PIXEL detector prototype beam tests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/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/>
              <a:t>Summary.</a:t>
            </a:r>
          </a:p>
        </p:txBody>
      </p:sp>
      <p:sp>
        <p:nvSpPr>
          <p:cNvPr id="1229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charset="0"/>
              </a:rPr>
              <a:t>Plans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We took</a:t>
            </a:r>
            <a:r>
              <a:rPr lang="en-US" sz="2400" dirty="0" smtClean="0"/>
              <a:t> </a:t>
            </a:r>
            <a:r>
              <a:rPr lang="en-US" sz="2400" dirty="0" smtClean="0"/>
              <a:t>a large data set of tracking data. ~ 6-10M events at end of </a:t>
            </a:r>
            <a:r>
              <a:rPr lang="en-US" sz="2400" dirty="0" smtClean="0"/>
              <a:t>fills (low luminosity runs).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We started s</a:t>
            </a:r>
            <a:r>
              <a:rPr lang="en-US" sz="2400" dirty="0" smtClean="0"/>
              <a:t>ystematic calibration/alignment studies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We are starting adding the </a:t>
            </a:r>
            <a:r>
              <a:rPr lang="en-US" sz="2400" dirty="0" err="1" smtClean="0"/>
              <a:t>Pxl</a:t>
            </a:r>
            <a:r>
              <a:rPr lang="en-US" sz="2400" dirty="0" smtClean="0"/>
              <a:t> information on tracks</a:t>
            </a:r>
          </a:p>
          <a:p>
            <a:pPr>
              <a:defRPr/>
            </a:pPr>
            <a:r>
              <a:rPr lang="en-US" sz="2400" dirty="0" smtClean="0"/>
              <a:t>We are starting looking into efficiency issues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The engineering run has been tremendously valuable and allow to identify problems, and will make next </a:t>
            </a:r>
            <a:r>
              <a:rPr lang="en-US" sz="2400" dirty="0" smtClean="0"/>
              <a:t>year’s </a:t>
            </a:r>
            <a:r>
              <a:rPr lang="en-US" sz="2400" dirty="0" smtClean="0"/>
              <a:t>startup smoother.</a:t>
            </a:r>
            <a:endParaRPr lang="en-US" sz="2400" dirty="0"/>
          </a:p>
        </p:txBody>
      </p:sp>
      <p:sp>
        <p:nvSpPr>
          <p:cNvPr id="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6866" name="Picture 2" descr="IMG_1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b="20589"/>
          <a:stretch>
            <a:fillRect/>
          </a:stretch>
        </p:blipFill>
        <p:spPr bwMode="auto">
          <a:xfrm>
            <a:off x="304800" y="3175000"/>
            <a:ext cx="86931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 descr="IMG_17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9" b="18690"/>
          <a:stretch>
            <a:fillRect/>
          </a:stretch>
        </p:blipFill>
        <p:spPr bwMode="auto">
          <a:xfrm>
            <a:off x="152400" y="650875"/>
            <a:ext cx="41148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05600" cy="48895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IST mounting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1295400"/>
            <a:ext cx="4608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IST mounting on the MSC cone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Also the SSD will begin soon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533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143000" y="2590800"/>
            <a:ext cx="7543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6800" y="3352800"/>
            <a:ext cx="7543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98500"/>
            <a:ext cx="8094662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48895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Summary</a:t>
            </a:r>
            <a:endParaRPr lang="en-US" sz="3200" dirty="0">
              <a:latin typeface="Arial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417638"/>
            <a:ext cx="83058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HFT upgrade for STAR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is in its final construction phase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PXL detector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will achieve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 new standard in low radiation length vertex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detectors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The prototype run of the heart of HFT, the PIXEL system, is a valuable step toward the success of the system and will insure quick physics results after each ru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final PXL detector along with the rest of the HFT upgrades will be installed for the November 2013 run. 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2632075" y="3163888"/>
            <a:ext cx="3844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3600"/>
              <a:t>BACKUP SLIDES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8188"/>
            <a:ext cx="8915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>
                <a:latin typeface="Arial" charset="0"/>
              </a:rPr>
              <a:t>STAR Experiment</a:t>
            </a:r>
          </a:p>
        </p:txBody>
      </p:sp>
      <p:sp>
        <p:nvSpPr>
          <p:cNvPr id="4" name="Oval 3"/>
          <p:cNvSpPr/>
          <p:nvPr/>
        </p:nvSpPr>
        <p:spPr>
          <a:xfrm rot="1689409">
            <a:off x="3059113" y="2832100"/>
            <a:ext cx="1600200" cy="35814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>
            <a:lum bright="2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1910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/>
              <a:t>PXL Detector Mechanical Design</a:t>
            </a:r>
          </a:p>
        </p:txBody>
      </p:sp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304800" y="12954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Mechanical support with kinematic mounts (insertion side)</a:t>
            </a:r>
          </a:p>
        </p:txBody>
      </p:sp>
      <p:sp>
        <p:nvSpPr>
          <p:cNvPr id="40964" name="Text Box 24"/>
          <p:cNvSpPr txBox="1">
            <a:spLocks noChangeArrowheads="1"/>
          </p:cNvSpPr>
          <p:nvPr/>
        </p:nvSpPr>
        <p:spPr bwMode="auto">
          <a:xfrm>
            <a:off x="5029200" y="3276600"/>
            <a:ext cx="3695700" cy="1209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Insertion from one side</a:t>
            </a:r>
          </a:p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2 layers</a:t>
            </a:r>
          </a:p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5 sectors / half (10 sectors total)</a:t>
            </a:r>
          </a:p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4 ladders/sector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6143625"/>
            <a:ext cx="2743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66" name="Picture 11" descr="super module business end"/>
          <p:cNvPicPr>
            <a:picLocks noChangeAspect="1" noChangeArrowheads="1"/>
          </p:cNvPicPr>
          <p:nvPr/>
        </p:nvPicPr>
        <p:blipFill>
          <a:blip r:embed="rId3">
            <a:lum bright="3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3013075"/>
            <a:ext cx="4191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7" name="Group 24"/>
          <p:cNvGrpSpPr>
            <a:grpSpLocks/>
          </p:cNvGrpSpPr>
          <p:nvPr/>
        </p:nvGrpSpPr>
        <p:grpSpPr bwMode="auto">
          <a:xfrm>
            <a:off x="3352800" y="5029200"/>
            <a:ext cx="5184775" cy="1068388"/>
            <a:chOff x="2208" y="3360"/>
            <a:chExt cx="3266" cy="673"/>
          </a:xfrm>
        </p:grpSpPr>
        <p:pic>
          <p:nvPicPr>
            <p:cNvPr id="40976" name="Picture 6"/>
            <p:cNvPicPr>
              <a:picLocks noChangeAspect="1" noChangeArrowheads="1"/>
            </p:cNvPicPr>
            <p:nvPr/>
          </p:nvPicPr>
          <p:blipFill>
            <a:blip r:embed="rId4">
              <a:lum bright="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360"/>
              <a:ext cx="3266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0977" name="TextBox 19"/>
            <p:cNvSpPr txBox="1">
              <a:spLocks noChangeArrowheads="1"/>
            </p:cNvSpPr>
            <p:nvPr/>
          </p:nvSpPr>
          <p:spPr bwMode="auto">
            <a:xfrm>
              <a:off x="2640" y="3859"/>
              <a:ext cx="1870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</a:rPr>
                <a:t>Aluminum</a:t>
              </a:r>
              <a:r>
                <a:rPr lang="en-US" sz="1200"/>
                <a:t> conductor Ladder Flex Cable</a:t>
              </a:r>
            </a:p>
          </p:txBody>
        </p:sp>
      </p:grp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800600" y="4648200"/>
            <a:ext cx="2971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Ladder with 10 MAPS sensors (~ 2</a:t>
            </a:r>
            <a:r>
              <a:rPr lang="en-US" sz="1600"/>
              <a:t>×</a:t>
            </a:r>
            <a:r>
              <a:rPr lang="en-GB" sz="1600"/>
              <a:t>2 cm each)</a:t>
            </a:r>
          </a:p>
        </p:txBody>
      </p:sp>
      <p:sp>
        <p:nvSpPr>
          <p:cNvPr id="40969" name="Line 25"/>
          <p:cNvSpPr>
            <a:spLocks noChangeShapeType="1"/>
          </p:cNvSpPr>
          <p:nvPr/>
        </p:nvSpPr>
        <p:spPr bwMode="auto">
          <a:xfrm>
            <a:off x="3657600" y="1600200"/>
            <a:ext cx="2209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AutoShape 26"/>
          <p:cNvSpPr>
            <a:spLocks noChangeArrowheads="1"/>
          </p:cNvSpPr>
          <p:nvPr/>
        </p:nvSpPr>
        <p:spPr bwMode="auto">
          <a:xfrm rot="2100000">
            <a:off x="2133600" y="5102225"/>
            <a:ext cx="1371600" cy="166688"/>
          </a:xfrm>
          <a:prstGeom prst="rightArrow">
            <a:avLst>
              <a:gd name="adj1" fmla="val 50000"/>
              <a:gd name="adj2" fmla="val 1254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7"/>
          <p:cNvSpPr>
            <a:spLocks noChangeArrowheads="1"/>
          </p:cNvSpPr>
          <p:nvPr/>
        </p:nvSpPr>
        <p:spPr bwMode="auto">
          <a:xfrm>
            <a:off x="228600" y="2362200"/>
            <a:ext cx="2590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carbon fiber sector tubes (~ 200 </a:t>
            </a:r>
            <a:r>
              <a:rPr lang="en-US" sz="1600"/>
              <a:t>µ</a:t>
            </a:r>
            <a:r>
              <a:rPr lang="en-GB" sz="1600"/>
              <a:t>m thick)</a:t>
            </a:r>
          </a:p>
        </p:txBody>
      </p:sp>
      <p:sp>
        <p:nvSpPr>
          <p:cNvPr id="40972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Line 30"/>
          <p:cNvSpPr>
            <a:spLocks noChangeShapeType="1"/>
          </p:cNvSpPr>
          <p:nvPr/>
        </p:nvSpPr>
        <p:spPr bwMode="auto">
          <a:xfrm>
            <a:off x="4267200" y="6248400"/>
            <a:ext cx="3962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Text Box 31"/>
          <p:cNvSpPr txBox="1">
            <a:spLocks noChangeArrowheads="1"/>
          </p:cNvSpPr>
          <p:nvPr/>
        </p:nvSpPr>
        <p:spPr bwMode="auto">
          <a:xfrm>
            <a:off x="5891213" y="6096000"/>
            <a:ext cx="7381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20 cm</a:t>
            </a:r>
          </a:p>
        </p:txBody>
      </p:sp>
      <p:sp>
        <p:nvSpPr>
          <p:cNvPr id="4097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HFT system</a:t>
            </a:r>
          </a:p>
        </p:txBody>
      </p:sp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6172200" y="1600200"/>
            <a:ext cx="3048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800" b="1"/>
              <a:t>TPC</a:t>
            </a:r>
            <a:r>
              <a:rPr lang="en-US" sz="1400"/>
              <a:t> – Time Projection Chamber</a:t>
            </a:r>
          </a:p>
          <a:p>
            <a:pPr eaLnBrk="1" hangingPunct="1">
              <a:buFont typeface="Wingdings" charset="0"/>
              <a:buNone/>
            </a:pPr>
            <a:r>
              <a:rPr lang="en-US" sz="1400"/>
              <a:t>(main tracking detector in STAR)</a:t>
            </a:r>
          </a:p>
          <a:p>
            <a:pPr eaLnBrk="1" hangingPunct="1">
              <a:buFont typeface="Wingdings" charset="0"/>
              <a:buNone/>
            </a:pPr>
            <a:endParaRPr lang="en-US" sz="1400" i="1"/>
          </a:p>
          <a:p>
            <a:pPr eaLnBrk="1" hangingPunct="1">
              <a:buFont typeface="Wingdings" charset="0"/>
              <a:buNone/>
            </a:pPr>
            <a:r>
              <a:rPr lang="en-US" sz="1600" b="1" i="1"/>
              <a:t>HFT</a:t>
            </a:r>
            <a:r>
              <a:rPr lang="en-US" sz="1400" i="1"/>
              <a:t> – Heavy Flavor Tracker</a:t>
            </a:r>
          </a:p>
          <a:p>
            <a:pPr eaLnBrk="1" hangingPunct="1">
              <a:buFont typeface="Wingdings" charset="0"/>
              <a:buNone/>
            </a:pPr>
            <a:endParaRPr lang="en-US" sz="1400" i="1"/>
          </a:p>
          <a:p>
            <a:pPr eaLnBrk="1" hangingPunct="1">
              <a:buSzPct val="75000"/>
              <a:buFont typeface="Wingdings" charset="0"/>
              <a:buChar char="l"/>
            </a:pPr>
            <a:r>
              <a:rPr lang="en-US" sz="1600" b="1"/>
              <a:t>SSD</a:t>
            </a:r>
            <a:r>
              <a:rPr lang="en-US" sz="1400"/>
              <a:t> – Silicon Strip Detector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200"/>
              <a:t>r = 22 cm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endParaRPr lang="en-US" sz="1200"/>
          </a:p>
          <a:p>
            <a:pPr eaLnBrk="1" hangingPunct="1">
              <a:buSzPct val="75000"/>
              <a:buFont typeface="Wingdings" charset="0"/>
              <a:buChar char="l"/>
            </a:pPr>
            <a:r>
              <a:rPr lang="en-US" sz="1600" b="1"/>
              <a:t>IST</a:t>
            </a:r>
            <a:r>
              <a:rPr lang="en-US" sz="1400"/>
              <a:t> – Inner Silicon Tracker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200"/>
              <a:t>r = 14 cm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endParaRPr lang="en-US" sz="1200"/>
          </a:p>
          <a:p>
            <a:pPr eaLnBrk="1" hangingPunct="1">
              <a:buSzPct val="75000"/>
              <a:buFont typeface="Wingdings" charset="0"/>
              <a:buChar char="l"/>
            </a:pPr>
            <a:r>
              <a:rPr lang="en-US" sz="1600" b="1"/>
              <a:t>PXL</a:t>
            </a:r>
            <a:r>
              <a:rPr lang="en-US" sz="1400"/>
              <a:t> – Pixel Detector 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200"/>
              <a:t>r = 2.5, 8 cm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228600" y="5029200"/>
            <a:ext cx="624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We track inward from the TPC with graded resolution:</a:t>
            </a:r>
          </a:p>
        </p:txBody>
      </p:sp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571500" y="5638800"/>
            <a:ext cx="80010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TPC</a:t>
            </a:r>
          </a:p>
        </p:txBody>
      </p:sp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2230438" y="5638800"/>
            <a:ext cx="817562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SSD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3905250" y="5638800"/>
            <a:ext cx="661988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IST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5438775" y="5638800"/>
            <a:ext cx="766763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PXL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371600" y="57912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3048000" y="57912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4581525" y="57912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43" name="TextBox 15"/>
          <p:cNvSpPr txBox="1">
            <a:spLocks noChangeArrowheads="1"/>
          </p:cNvSpPr>
          <p:nvPr/>
        </p:nvSpPr>
        <p:spPr bwMode="auto">
          <a:xfrm>
            <a:off x="1447800" y="55626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~1mm</a:t>
            </a:r>
          </a:p>
        </p:txBody>
      </p:sp>
      <p:sp>
        <p:nvSpPr>
          <p:cNvPr id="18444" name="TextBox 16"/>
          <p:cNvSpPr txBox="1">
            <a:spLocks noChangeArrowheads="1"/>
          </p:cNvSpPr>
          <p:nvPr/>
        </p:nvSpPr>
        <p:spPr bwMode="auto">
          <a:xfrm>
            <a:off x="2971800" y="5562600"/>
            <a:ext cx="931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~300µm</a:t>
            </a:r>
          </a:p>
        </p:txBody>
      </p:sp>
      <p:sp>
        <p:nvSpPr>
          <p:cNvPr id="18445" name="TextBox 17"/>
          <p:cNvSpPr txBox="1">
            <a:spLocks noChangeArrowheads="1"/>
          </p:cNvSpPr>
          <p:nvPr/>
        </p:nvSpPr>
        <p:spPr bwMode="auto">
          <a:xfrm>
            <a:off x="4495800" y="55626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~250µm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6210300" y="57912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47" name="TextBox 19"/>
          <p:cNvSpPr txBox="1">
            <a:spLocks noChangeArrowheads="1"/>
          </p:cNvSpPr>
          <p:nvPr/>
        </p:nvSpPr>
        <p:spPr bwMode="auto">
          <a:xfrm>
            <a:off x="7207250" y="5610225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vertex</a:t>
            </a:r>
          </a:p>
        </p:txBody>
      </p:sp>
      <p:sp>
        <p:nvSpPr>
          <p:cNvPr id="18448" name="TextBox 20"/>
          <p:cNvSpPr txBox="1">
            <a:spLocks noChangeArrowheads="1"/>
          </p:cNvSpPr>
          <p:nvPr/>
        </p:nvSpPr>
        <p:spPr bwMode="auto">
          <a:xfrm>
            <a:off x="6172200" y="556260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~30µm</a:t>
            </a:r>
          </a:p>
        </p:txBody>
      </p:sp>
      <p:sp>
        <p:nvSpPr>
          <p:cNvPr id="20" name="Flowchart: Decision 19"/>
          <p:cNvSpPr>
            <a:spLocks noChangeArrowheads="1"/>
          </p:cNvSpPr>
          <p:nvPr/>
        </p:nvSpPr>
        <p:spPr bwMode="auto">
          <a:xfrm>
            <a:off x="7102475" y="5526088"/>
            <a:ext cx="1219200" cy="685800"/>
          </a:xfrm>
          <a:prstGeom prst="flowChartDecision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876800" y="5410200"/>
            <a:ext cx="22098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451" name="Picture 22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0325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096000" y="3886200"/>
            <a:ext cx="25146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5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Detector Characteristics</a:t>
            </a:r>
          </a:p>
        </p:txBody>
      </p:sp>
      <p:graphicFrame>
        <p:nvGraphicFramePr>
          <p:cNvPr id="19495" name="Group 39"/>
          <p:cNvGraphicFramePr>
            <a:graphicFrameLocks noGrp="1"/>
          </p:cNvGraphicFramePr>
          <p:nvPr/>
        </p:nvGraphicFramePr>
        <p:xfrm>
          <a:off x="1524000" y="838200"/>
          <a:ext cx="6172200" cy="4310064"/>
        </p:xfrm>
        <a:graphic>
          <a:graphicData uri="http://schemas.openxmlformats.org/drawingml/2006/table">
            <a:tbl>
              <a:tblPr/>
              <a:tblGrid>
                <a:gridCol w="2805113"/>
                <a:gridCol w="3367087"/>
              </a:tblGrid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Pointing resolution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(12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 19 GeV/pc) m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 1 at 2.5 cm radius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Layer 2 at 8 cm radius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Pixel size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20.7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X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20.7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Hit resolution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Position stability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m rms (20 m  envelope)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Radiation length per layer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X/X</a:t>
                      </a:r>
                      <a:r>
                        <a:rPr kumimoji="1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0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 = 0.37%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Number of pixels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356 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Integration time (affects pileup)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185.6 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  <a:sym typeface="Symbol" charset="0"/>
                        </a:rPr>
                        <a:t>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Radiation environment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 to 90 kRad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2*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to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1MeV n eq/cm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  <a:endParaRPr kumimoji="1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Rapid detector replacement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~ 1 day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6" name="Rectangle 3"/>
          <p:cNvSpPr>
            <a:spLocks noChangeArrowheads="1"/>
          </p:cNvSpPr>
          <p:nvPr/>
        </p:nvSpPr>
        <p:spPr bwMode="auto">
          <a:xfrm>
            <a:off x="1752600" y="5562600"/>
            <a:ext cx="5334000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356 M pixels on ~0.16 m</a:t>
            </a:r>
            <a:r>
              <a:rPr lang="en-GB" b="1" baseline="30000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2</a:t>
            </a: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of Silicon</a:t>
            </a:r>
          </a:p>
        </p:txBody>
      </p:sp>
      <p:sp>
        <p:nvSpPr>
          <p:cNvPr id="4407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HFT </a:t>
            </a:r>
            <a:r>
              <a:rPr lang="en-US" dirty="0">
                <a:latin typeface="Arial" charset="0"/>
              </a:rPr>
              <a:t>Detector Motivation</a:t>
            </a:r>
          </a:p>
        </p:txBody>
      </p:sp>
      <p:pic>
        <p:nvPicPr>
          <p:cNvPr id="16386" name="Picture 4" descr="detectorview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02"/>
          <a:stretch>
            <a:fillRect/>
          </a:stretch>
        </p:blipFill>
        <p:spPr bwMode="auto">
          <a:xfrm>
            <a:off x="381000" y="1066800"/>
            <a:ext cx="4533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ft_prop_title_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3817" r="24110" b="18739"/>
          <a:stretch>
            <a:fillRect/>
          </a:stretch>
        </p:blipFill>
        <p:spPr bwMode="auto">
          <a:xfrm>
            <a:off x="4876800" y="685800"/>
            <a:ext cx="3810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3962400"/>
            <a:ext cx="45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u="sng" dirty="0"/>
              <a:t>Direct topological reconstruction of Charm</a:t>
            </a:r>
          </a:p>
          <a:p>
            <a:pPr lvl="1"/>
            <a:r>
              <a:rPr lang="en-US" sz="2000" dirty="0">
                <a:solidFill>
                  <a:srgbClr val="0033CC"/>
                </a:solidFill>
              </a:rPr>
              <a:t>Detect charm decays with small c</a:t>
            </a:r>
            <a:r>
              <a:rPr lang="en-US" sz="2000" dirty="0">
                <a:solidFill>
                  <a:srgbClr val="0033CC"/>
                </a:solidFill>
                <a:latin typeface="Symbol" charset="0"/>
                <a:sym typeface="Symbol" charset="0"/>
              </a:rPr>
              <a:t></a:t>
            </a:r>
            <a:r>
              <a:rPr lang="en-US" sz="2000" dirty="0">
                <a:solidFill>
                  <a:srgbClr val="0033CC"/>
                </a:solidFill>
              </a:rPr>
              <a:t>, including  D</a:t>
            </a:r>
            <a:r>
              <a:rPr lang="en-US" sz="2000" baseline="30000" dirty="0">
                <a:solidFill>
                  <a:srgbClr val="0033CC"/>
                </a:solidFill>
              </a:rPr>
              <a:t>0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  <a:sym typeface="Symbol" charset="0"/>
              </a:rPr>
              <a:t></a:t>
            </a:r>
            <a:r>
              <a:rPr lang="en-US" sz="2000" dirty="0">
                <a:solidFill>
                  <a:srgbClr val="0033CC"/>
                </a:solidFill>
              </a:rPr>
              <a:t> K </a:t>
            </a:r>
            <a:r>
              <a:rPr lang="en-US" sz="2000" dirty="0">
                <a:solidFill>
                  <a:srgbClr val="0033CC"/>
                </a:solidFill>
                <a:sym typeface="Symbol" charset="0"/>
              </a:rPr>
              <a:t>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4953000" y="4419600"/>
            <a:ext cx="396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/>
              <a:t>Method: Resolve displaced vertices (50-100 microns)</a:t>
            </a:r>
          </a:p>
        </p:txBody>
      </p:sp>
      <p:sp>
        <p:nvSpPr>
          <p:cNvPr id="1639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990600" y="5369946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We track inward from the TPC with graded resolution: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5943600"/>
            <a:ext cx="80010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TPC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30438" y="5943600"/>
            <a:ext cx="817562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SSD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05250" y="5943600"/>
            <a:ext cx="661988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IST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38775" y="5943600"/>
            <a:ext cx="766763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PXL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3716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30480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4581525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47800" y="5867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~1mm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71800" y="5867400"/>
            <a:ext cx="931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~300µm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95800" y="58674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~250µm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6210300" y="6096000"/>
            <a:ext cx="838200" cy="152400"/>
          </a:xfrm>
          <a:prstGeom prst="right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07250" y="5915025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vertex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72200" y="586740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~30µm</a:t>
            </a:r>
          </a:p>
        </p:txBody>
      </p:sp>
      <p:sp>
        <p:nvSpPr>
          <p:cNvPr id="22" name="Flowchart: Decision 19"/>
          <p:cNvSpPr>
            <a:spLocks noChangeArrowheads="1"/>
          </p:cNvSpPr>
          <p:nvPr/>
        </p:nvSpPr>
        <p:spPr bwMode="auto">
          <a:xfrm>
            <a:off x="7102475" y="5830888"/>
            <a:ext cx="1219200" cy="685800"/>
          </a:xfrm>
          <a:prstGeom prst="flowChartDecision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876800" y="5715000"/>
            <a:ext cx="22098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228600" y="2590800"/>
            <a:ext cx="40386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4495800" y="28956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Standard commercial CMOS technology</a:t>
            </a:r>
            <a:r>
              <a:rPr lang="en-GB" sz="1600"/>
              <a:t> 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Room temperature operation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Sensor and signal processing are integrated in the same silicon wafer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Signal is created in the low-doped epitaxial layer (typically ~10-15 μm) → MIP signal is limited to &lt;1000 electrons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Charge collection is mainly through </a:t>
            </a:r>
            <a:r>
              <a:rPr lang="en-GB" sz="1600">
                <a:solidFill>
                  <a:srgbClr val="FF0000"/>
                </a:solidFill>
              </a:rPr>
              <a:t>thermal diffusion </a:t>
            </a:r>
            <a:r>
              <a:rPr lang="en-GB" sz="1600"/>
              <a:t>(~100 ns), reflective boundaries at p-well and substrate.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/>
              <a:t>100% fill-factor 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Fast readout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Digital output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600">
                <a:solidFill>
                  <a:srgbClr val="FF3300"/>
                </a:solidFill>
              </a:rPr>
              <a:t>Proven thinning to 50 micron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/>
          </a:p>
        </p:txBody>
      </p:sp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152400" y="2362200"/>
            <a:ext cx="381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57200">
              <a:spcBef>
                <a:spcPts val="3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GB" sz="1600">
                <a:solidFill>
                  <a:srgbClr val="000000"/>
                </a:solidFill>
              </a:rPr>
              <a:t>MAPS pixel cross-section (not to scale)</a:t>
            </a:r>
            <a:r>
              <a:rPr lang="ar-sa" sz="1600">
                <a:solidFill>
                  <a:srgbClr val="000000"/>
                </a:solidFill>
              </a:rPr>
              <a:t>‏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620000" cy="488950"/>
          </a:xfrm>
        </p:spPr>
        <p:txBody>
          <a:bodyPr/>
          <a:lstStyle/>
          <a:p>
            <a:r>
              <a:rPr lang="en-US" sz="3200" u="sng">
                <a:latin typeface="Arial" charset="0"/>
              </a:rPr>
              <a:t>Monolithic Active Pixel Sensors</a:t>
            </a:r>
            <a:endParaRPr lang="en-US" sz="3200">
              <a:latin typeface="Arial" charset="0"/>
            </a:endParaRPr>
          </a:p>
        </p:txBody>
      </p: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0" y="3810000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4um</a:t>
            </a:r>
          </a:p>
        </p:txBody>
      </p:sp>
      <p:sp>
        <p:nvSpPr>
          <p:cNvPr id="4506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Pixel signal extraction and operation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07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5400000">
            <a:off x="3760788" y="2886075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57600" y="3200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2057400" y="2971800"/>
            <a:ext cx="182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Capacitor Storage for </a:t>
            </a:r>
            <a:r>
              <a:rPr lang="en-US" sz="1400">
                <a:solidFill>
                  <a:srgbClr val="FF0000"/>
                </a:solidFill>
              </a:rPr>
              <a:t>Correlated Double Sampling (CDS)</a:t>
            </a:r>
          </a:p>
        </p:txBody>
      </p:sp>
      <p:grpSp>
        <p:nvGrpSpPr>
          <p:cNvPr id="47110" name="Group 15"/>
          <p:cNvGrpSpPr>
            <a:grpSpLocks/>
          </p:cNvGrpSpPr>
          <p:nvPr/>
        </p:nvGrpSpPr>
        <p:grpSpPr bwMode="auto">
          <a:xfrm>
            <a:off x="3733800" y="3276600"/>
            <a:ext cx="381000" cy="152400"/>
            <a:chOff x="3733800" y="3352800"/>
            <a:chExt cx="381000" cy="1524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338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100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624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8862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11" name="Group 16"/>
          <p:cNvGrpSpPr>
            <a:grpSpLocks/>
          </p:cNvGrpSpPr>
          <p:nvPr/>
        </p:nvGrpSpPr>
        <p:grpSpPr bwMode="auto">
          <a:xfrm>
            <a:off x="4038600" y="3429000"/>
            <a:ext cx="381000" cy="152400"/>
            <a:chOff x="3733800" y="3352800"/>
            <a:chExt cx="381000" cy="1524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7338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100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624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3886200" y="3429000"/>
              <a:ext cx="152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rot="5400000">
            <a:off x="3762375" y="3962400"/>
            <a:ext cx="6096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3" name="TextBox 25"/>
          <p:cNvSpPr txBox="1">
            <a:spLocks noChangeArrowheads="1"/>
          </p:cNvSpPr>
          <p:nvPr/>
        </p:nvSpPr>
        <p:spPr bwMode="auto">
          <a:xfrm>
            <a:off x="7162800" y="2362200"/>
            <a:ext cx="130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sym typeface="Symbol" charset="0"/>
              </a:rPr>
              <a:t> ~ 100 ms</a:t>
            </a:r>
            <a:endParaRPr lang="en-US" sz="1800"/>
          </a:p>
        </p:txBody>
      </p:sp>
      <p:sp>
        <p:nvSpPr>
          <p:cNvPr id="27" name="Rectangle 26"/>
          <p:cNvSpPr/>
          <p:nvPr/>
        </p:nvSpPr>
        <p:spPr>
          <a:xfrm>
            <a:off x="3657600" y="42672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5" name="TextBox 27"/>
          <p:cNvSpPr txBox="1">
            <a:spLocks noChangeArrowheads="1"/>
          </p:cNvSpPr>
          <p:nvPr/>
        </p:nvSpPr>
        <p:spPr bwMode="auto">
          <a:xfrm>
            <a:off x="2351088" y="4343400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Discriminator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600" y="5105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Connector 29"/>
          <p:cNvCxnSpPr>
            <a:stCxn id="27" idx="2"/>
            <a:endCxn id="29" idx="0"/>
          </p:cNvCxnSpPr>
          <p:nvPr/>
        </p:nvCxnSpPr>
        <p:spPr>
          <a:xfrm rot="5400000">
            <a:off x="3886200" y="4914900"/>
            <a:ext cx="3810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8" name="TextBox 33"/>
          <p:cNvSpPr txBox="1">
            <a:spLocks noChangeArrowheads="1"/>
          </p:cNvSpPr>
          <p:nvPr/>
        </p:nvSpPr>
        <p:spPr bwMode="auto">
          <a:xfrm>
            <a:off x="1066800" y="5181600"/>
            <a:ext cx="260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Zero suppression and memory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57600" y="5867400"/>
            <a:ext cx="8382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20" name="TextBox 35"/>
          <p:cNvSpPr txBox="1">
            <a:spLocks noChangeArrowheads="1"/>
          </p:cNvSpPr>
          <p:nvPr/>
        </p:nvSpPr>
        <p:spPr bwMode="auto">
          <a:xfrm>
            <a:off x="1614488" y="5943600"/>
            <a:ext cx="2043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/>
              <a:t>LVDS outputs 160 MHz</a:t>
            </a:r>
          </a:p>
        </p:txBody>
      </p:sp>
      <p:cxnSp>
        <p:nvCxnSpPr>
          <p:cNvPr id="37" name="Straight Connector 36"/>
          <p:cNvCxnSpPr>
            <a:stCxn id="29" idx="2"/>
            <a:endCxn id="35" idx="0"/>
          </p:cNvCxnSpPr>
          <p:nvPr/>
        </p:nvCxnSpPr>
        <p:spPr>
          <a:xfrm rot="5400000">
            <a:off x="3924300" y="5715000"/>
            <a:ext cx="304800" cy="0"/>
          </a:xfrm>
          <a:prstGeom prst="line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4306094" y="4380706"/>
            <a:ext cx="1752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181600" y="5257800"/>
            <a:ext cx="3657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1600" y="4038600"/>
            <a:ext cx="12954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943600" y="4572000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477000" y="5029200"/>
            <a:ext cx="2362200" cy="762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54864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57150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9436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30" name="TextBox 61"/>
          <p:cNvSpPr txBox="1">
            <a:spLocks noChangeArrowheads="1"/>
          </p:cNvSpPr>
          <p:nvPr/>
        </p:nvSpPr>
        <p:spPr bwMode="auto">
          <a:xfrm>
            <a:off x="6248400" y="3425825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47131" name="TextBox 62"/>
          <p:cNvSpPr txBox="1">
            <a:spLocks noChangeArrowheads="1"/>
          </p:cNvSpPr>
          <p:nvPr/>
        </p:nvSpPr>
        <p:spPr bwMode="auto">
          <a:xfrm>
            <a:off x="6477000" y="34290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7132" name="TextBox 63"/>
          <p:cNvSpPr txBox="1">
            <a:spLocks noChangeArrowheads="1"/>
          </p:cNvSpPr>
          <p:nvPr/>
        </p:nvSpPr>
        <p:spPr bwMode="auto">
          <a:xfrm>
            <a:off x="6726238" y="342900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7133" name="TextBox 64"/>
          <p:cNvSpPr txBox="1">
            <a:spLocks noChangeArrowheads="1"/>
          </p:cNvSpPr>
          <p:nvPr/>
        </p:nvSpPr>
        <p:spPr bwMode="auto">
          <a:xfrm>
            <a:off x="4648200" y="5638800"/>
            <a:ext cx="4219575" cy="584200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/>
              <a:t>(Sample 1 – Sample 2) &gt; threshold =&gt; hit</a:t>
            </a:r>
          </a:p>
          <a:p>
            <a:pPr eaLnBrk="1" hangingPunct="1"/>
            <a:r>
              <a:rPr lang="en-US" sz="1600"/>
              <a:t>(Sample 2 – Sample 3) &lt; threshold =&gt; no hit</a:t>
            </a:r>
          </a:p>
        </p:txBody>
      </p:sp>
      <p:sp>
        <p:nvSpPr>
          <p:cNvPr id="66" name="Oval 65"/>
          <p:cNvSpPr/>
          <p:nvPr/>
        </p:nvSpPr>
        <p:spPr>
          <a:xfrm>
            <a:off x="6705600" y="1905000"/>
            <a:ext cx="304800" cy="609600"/>
          </a:xfrm>
          <a:prstGeom prst="ellipse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8" name="Straight Connector 67"/>
          <p:cNvCxnSpPr>
            <a:stCxn id="66" idx="3"/>
          </p:cNvCxnSpPr>
          <p:nvPr/>
        </p:nvCxnSpPr>
        <p:spPr>
          <a:xfrm rot="5400000">
            <a:off x="5426075" y="2181225"/>
            <a:ext cx="1079500" cy="1568450"/>
          </a:xfrm>
          <a:prstGeom prst="line">
            <a:avLst/>
          </a:prstGeom>
          <a:ln w="127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6" idx="5"/>
          </p:cNvCxnSpPr>
          <p:nvPr/>
        </p:nvCxnSpPr>
        <p:spPr>
          <a:xfrm rot="16200000" flipH="1">
            <a:off x="6486525" y="2905125"/>
            <a:ext cx="2832100" cy="1873250"/>
          </a:xfrm>
          <a:prstGeom prst="line">
            <a:avLst/>
          </a:prstGeom>
          <a:ln w="127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37" name="TextBox 41"/>
          <p:cNvSpPr txBox="1">
            <a:spLocks noChangeArrowheads="1"/>
          </p:cNvSpPr>
          <p:nvPr/>
        </p:nvSpPr>
        <p:spPr bwMode="auto">
          <a:xfrm>
            <a:off x="8001000" y="35052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CDS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361113" y="4000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588125" y="50641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819900" y="50561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3733800" y="46482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810000" y="4495800"/>
            <a:ext cx="3048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038600" y="4495800"/>
            <a:ext cx="3048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0800000">
            <a:off x="4191000" y="46482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0800000">
            <a:off x="3962400" y="4343400"/>
            <a:ext cx="2286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3733800" y="44958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7147" name="TextBox 77"/>
          <p:cNvSpPr txBox="1">
            <a:spLocks noChangeArrowheads="1"/>
          </p:cNvSpPr>
          <p:nvPr/>
        </p:nvSpPr>
        <p:spPr bwMode="auto">
          <a:xfrm>
            <a:off x="3124200" y="685800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Simplified description</a:t>
            </a:r>
          </a:p>
        </p:txBody>
      </p:sp>
      <p:sp>
        <p:nvSpPr>
          <p:cNvPr id="47148" name="TextBox 57"/>
          <p:cNvSpPr txBox="1">
            <a:spLocks noChangeArrowheads="1"/>
          </p:cNvSpPr>
          <p:nvPr/>
        </p:nvSpPr>
        <p:spPr bwMode="auto">
          <a:xfrm>
            <a:off x="3873500" y="5105400"/>
            <a:ext cx="423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O</a:t>
            </a:r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rot="5400000">
            <a:off x="3924300" y="5219700"/>
            <a:ext cx="3048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2" name="Isosceles Triangle 71"/>
          <p:cNvSpPr/>
          <p:nvPr/>
        </p:nvSpPr>
        <p:spPr>
          <a:xfrm rot="5400000">
            <a:off x="3962400" y="5943600"/>
            <a:ext cx="228600" cy="228600"/>
          </a:xfrm>
          <a:prstGeom prst="triangl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rot="10800000">
            <a:off x="3729038" y="5995988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0800000">
            <a:off x="3729038" y="6118225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>
            <a:off x="4084638" y="5997575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10800000">
            <a:off x="4084638" y="6119813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1722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64008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6294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52578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50292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4800600" y="4648200"/>
            <a:ext cx="1828800" cy="0"/>
          </a:xfrm>
          <a:prstGeom prst="line">
            <a:avLst/>
          </a:prstGeom>
          <a:ln w="254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7046913" y="5045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7275513" y="5041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7504113" y="50339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6127750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5903913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5670550" y="40020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67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Final PXL sensor design</a:t>
            </a:r>
          </a:p>
        </p:txBody>
      </p:sp>
      <p:grpSp>
        <p:nvGrpSpPr>
          <p:cNvPr id="50178" name="Group 26"/>
          <p:cNvGrpSpPr>
            <a:grpSpLocks noChangeAspect="1"/>
          </p:cNvGrpSpPr>
          <p:nvPr/>
        </p:nvGrpSpPr>
        <p:grpSpPr bwMode="auto">
          <a:xfrm>
            <a:off x="4495800" y="2825750"/>
            <a:ext cx="4648200" cy="2333625"/>
            <a:chOff x="3120" y="960"/>
            <a:chExt cx="2352" cy="1181"/>
          </a:xfrm>
        </p:grpSpPr>
        <p:pic>
          <p:nvPicPr>
            <p:cNvPr id="50182" name="Picture 14" descr="Ultim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22"/>
            <a:stretch>
              <a:fillRect/>
            </a:stretch>
          </p:blipFill>
          <p:spPr bwMode="auto">
            <a:xfrm>
              <a:off x="3120" y="1488"/>
              <a:ext cx="2304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3" name="Picture 15" descr="Ultim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497"/>
            <a:stretch>
              <a:fillRect/>
            </a:stretch>
          </p:blipFill>
          <p:spPr bwMode="auto">
            <a:xfrm>
              <a:off x="3120" y="960"/>
              <a:ext cx="230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16" descr="Ultim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33" t="39911" r="-2084" b="43285"/>
            <a:stretch>
              <a:fillRect/>
            </a:stretch>
          </p:blipFill>
          <p:spPr bwMode="auto">
            <a:xfrm>
              <a:off x="5328" y="1200"/>
              <a:ext cx="14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5" name="Picture 17" descr="Ultim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39909" r="29167" b="53789"/>
            <a:stretch>
              <a:fillRect/>
            </a:stretch>
          </p:blipFill>
          <p:spPr bwMode="auto">
            <a:xfrm>
              <a:off x="3984" y="1248"/>
              <a:ext cx="7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Line 18"/>
            <p:cNvSpPr>
              <a:spLocks noChangeAspect="1" noChangeShapeType="1"/>
            </p:cNvSpPr>
            <p:nvPr/>
          </p:nvSpPr>
          <p:spPr bwMode="auto">
            <a:xfrm>
              <a:off x="3456" y="1248"/>
              <a:ext cx="0" cy="24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187" name="Line 19"/>
            <p:cNvSpPr>
              <a:spLocks noChangeAspect="1" noChangeShapeType="1"/>
            </p:cNvSpPr>
            <p:nvPr/>
          </p:nvSpPr>
          <p:spPr bwMode="auto">
            <a:xfrm>
              <a:off x="5280" y="1248"/>
              <a:ext cx="0" cy="24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0179" name="Text Box 11"/>
          <p:cNvSpPr txBox="1">
            <a:spLocks noChangeArrowheads="1"/>
          </p:cNvSpPr>
          <p:nvPr/>
        </p:nvSpPr>
        <p:spPr bwMode="auto">
          <a:xfrm>
            <a:off x="152400" y="2292350"/>
            <a:ext cx="4114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36650" indent="-2222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SzPct val="75000"/>
            </a:pPr>
            <a:endParaRPr lang="en-US" sz="1600"/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Based on Mimosa-26 architecture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Reticle size (~ 4 cm²)</a:t>
            </a:r>
          </a:p>
          <a:p>
            <a:pPr lvl="2" eaLnBrk="1" hangingPunct="1">
              <a:buSzPct val="75000"/>
              <a:buFont typeface="Wingdings" charset="0"/>
              <a:buChar char="l"/>
            </a:pPr>
            <a:r>
              <a:rPr lang="en-US" sz="1600"/>
              <a:t>Pixel pitch 20.7 μm </a:t>
            </a:r>
          </a:p>
          <a:p>
            <a:pPr lvl="2" eaLnBrk="1" hangingPunct="1">
              <a:buSzPct val="75000"/>
              <a:buFont typeface="Wingdings" charset="0"/>
              <a:buChar char="l"/>
            </a:pPr>
            <a:r>
              <a:rPr lang="en-US" sz="1600"/>
              <a:t>928 x 960 array ~890 k pixels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Reduced power dissipation</a:t>
            </a:r>
          </a:p>
          <a:p>
            <a:pPr lvl="2" eaLnBrk="1" hangingPunct="1">
              <a:buSzPct val="75000"/>
              <a:buFont typeface="Wingdings" charset="0"/>
              <a:buChar char="l"/>
            </a:pPr>
            <a:r>
              <a:rPr lang="en-US" sz="1600"/>
              <a:t>Vdd: 3.0 V</a:t>
            </a:r>
          </a:p>
          <a:p>
            <a:pPr lvl="2" eaLnBrk="1" hangingPunct="1">
              <a:buSzPct val="75000"/>
              <a:buFont typeface="Wingdings" charset="0"/>
              <a:buChar char="l"/>
            </a:pPr>
            <a:r>
              <a:rPr lang="en-US" sz="1600"/>
              <a:t>Estimated power dissipation ~134 mW/cm²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Short integration time 185.6 μs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on-chip zero suppression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/>
              <a:t>2 LVDS data outputs @ 160 MHz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r>
              <a:rPr lang="en-US" sz="1600">
                <a:solidFill>
                  <a:srgbClr val="FF0000"/>
                </a:solidFill>
              </a:rPr>
              <a:t>High Res Si option – significantly increases S/N and radiation tolerance.</a:t>
            </a:r>
          </a:p>
          <a:p>
            <a:pPr lvl="1" eaLnBrk="1" hangingPunct="1">
              <a:buSzPct val="75000"/>
              <a:buFont typeface="Wingdings" charset="0"/>
              <a:buChar char="l"/>
            </a:pPr>
            <a:endParaRPr lang="en-US" sz="1600" b="1">
              <a:solidFill>
                <a:srgbClr val="FF3300"/>
              </a:solidFill>
            </a:endParaRPr>
          </a:p>
        </p:txBody>
      </p:sp>
      <p:sp>
        <p:nvSpPr>
          <p:cNvPr id="50180" name="Text Box 15"/>
          <p:cNvSpPr txBox="1">
            <a:spLocks noChangeArrowheads="1"/>
          </p:cNvSpPr>
          <p:nvPr/>
        </p:nvSpPr>
        <p:spPr bwMode="auto">
          <a:xfrm>
            <a:off x="533400" y="9144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The final PXL sensor is an extension of development work already done at IPHC and is based on the Mimosa-26 sensor currently used in the EUDET detector telescope. </a:t>
            </a:r>
          </a:p>
        </p:txBody>
      </p:sp>
      <p:sp>
        <p:nvSpPr>
          <p:cNvPr id="5018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Mimosa-26HR eff vs. fake hit rate</a:t>
            </a:r>
          </a:p>
        </p:txBody>
      </p:sp>
      <p:pic>
        <p:nvPicPr>
          <p:cNvPr id="52226" name="Picture 4" descr="ad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315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7400" y="1752600"/>
            <a:ext cx="2438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5791200" y="1905000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Tested for STAR Operating conditions</a:t>
            </a:r>
          </a:p>
        </p:txBody>
      </p:sp>
      <p:sp>
        <p:nvSpPr>
          <p:cNvPr id="52229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ad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91400" cy="555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Mimosa-26 in HR</a:t>
            </a:r>
          </a:p>
        </p:txBody>
      </p:sp>
      <p:sp>
        <p:nvSpPr>
          <p:cNvPr id="54275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9339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PXL detector production prototype</a:t>
            </a:r>
          </a:p>
        </p:txBody>
      </p:sp>
      <p:pic>
        <p:nvPicPr>
          <p:cNvPr id="55299" name="Picture 3" descr="L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971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7620000" cy="488950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HFT </a:t>
            </a:r>
            <a:r>
              <a:rPr lang="en-US" sz="3200" dirty="0" smtClean="0">
                <a:latin typeface="Arial" charset="0"/>
              </a:rPr>
              <a:t>PXL– </a:t>
            </a:r>
            <a:r>
              <a:rPr lang="en-US" sz="3200" dirty="0">
                <a:latin typeface="Arial" charset="0"/>
              </a:rPr>
              <a:t>fabrication and tooling</a:t>
            </a:r>
          </a:p>
        </p:txBody>
      </p:sp>
      <p:pic>
        <p:nvPicPr>
          <p:cNvPr id="57346" name="Picture 2" descr="C:\Documents and Settings\Howard Wieman\Desktop\gazilion Pixel Pictures\IMG_2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14072" b="31250"/>
          <a:stretch>
            <a:fillRect/>
          </a:stretch>
        </p:blipFill>
        <p:spPr bwMode="auto">
          <a:xfrm>
            <a:off x="152400" y="685800"/>
            <a:ext cx="20574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C:\Documents and Settings\Howard Wieman\Desktop\gazilion Pixel Pictures\IMG_2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>
            <a:fillRect/>
          </a:stretch>
        </p:blipFill>
        <p:spPr bwMode="auto">
          <a:xfrm>
            <a:off x="152400" y="2057400"/>
            <a:ext cx="2373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 descr="C:\Documents and Settings\Howard Wieman\My Documents\aps project\mechanical\PXL phase 1 oct 24 2008 A\out2\pics ladder assembly\P10004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10368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9" name="Group 1"/>
          <p:cNvGrpSpPr>
            <a:grpSpLocks/>
          </p:cNvGrpSpPr>
          <p:nvPr/>
        </p:nvGrpSpPr>
        <p:grpSpPr bwMode="auto">
          <a:xfrm>
            <a:off x="2667000" y="762000"/>
            <a:ext cx="6176963" cy="2101850"/>
            <a:chOff x="0" y="0"/>
            <a:chExt cx="81962" cy="30480"/>
          </a:xfrm>
        </p:grpSpPr>
        <p:pic>
          <p:nvPicPr>
            <p:cNvPr id="57352" name="Picture 5" descr="IMG_11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640" cy="3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6" descr="IMG_109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2" y="0"/>
              <a:ext cx="40640" cy="3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50" name="Picture 11" descr="Q:\monthly report\monthly report feb 2011\photo (3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0287" r="17393"/>
          <a:stretch>
            <a:fillRect/>
          </a:stretch>
        </p:blipFill>
        <p:spPr bwMode="auto">
          <a:xfrm>
            <a:off x="4876800" y="2971800"/>
            <a:ext cx="3598863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Mechanical Development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609600" y="762000"/>
            <a:ext cx="7624763" cy="2747963"/>
            <a:chOff x="144" y="338"/>
            <a:chExt cx="5616" cy="2497"/>
          </a:xfrm>
        </p:grpSpPr>
        <p:sp>
          <p:nvSpPr>
            <p:cNvPr id="59404" name="Line 4"/>
            <p:cNvSpPr>
              <a:spLocks noChangeShapeType="1"/>
            </p:cNvSpPr>
            <p:nvPr/>
          </p:nvSpPr>
          <p:spPr bwMode="auto">
            <a:xfrm flipH="1">
              <a:off x="1296" y="1248"/>
              <a:ext cx="8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Line 5"/>
            <p:cNvSpPr>
              <a:spLocks noChangeShapeType="1"/>
            </p:cNvSpPr>
            <p:nvPr/>
          </p:nvSpPr>
          <p:spPr bwMode="auto">
            <a:xfrm flipH="1" flipV="1">
              <a:off x="1440" y="1008"/>
              <a:ext cx="336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9406" name="Picture 6" descr="section view for a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35" b="34395"/>
            <a:stretch>
              <a:fillRect/>
            </a:stretch>
          </p:blipFill>
          <p:spPr bwMode="auto">
            <a:xfrm>
              <a:off x="144" y="338"/>
              <a:ext cx="5616" cy="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407" name="Group 7"/>
            <p:cNvGrpSpPr>
              <a:grpSpLocks/>
            </p:cNvGrpSpPr>
            <p:nvPr/>
          </p:nvGrpSpPr>
          <p:grpSpPr bwMode="auto">
            <a:xfrm>
              <a:off x="4464" y="1248"/>
              <a:ext cx="477" cy="293"/>
              <a:chOff x="4464" y="1248"/>
              <a:chExt cx="477" cy="293"/>
            </a:xfrm>
          </p:grpSpPr>
          <p:sp>
            <p:nvSpPr>
              <p:cNvPr id="59423" name="Freeform 8"/>
              <p:cNvSpPr>
                <a:spLocks/>
              </p:cNvSpPr>
              <p:nvPr/>
            </p:nvSpPr>
            <p:spPr bwMode="auto">
              <a:xfrm>
                <a:off x="4464" y="124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4" name="Freeform 9"/>
              <p:cNvSpPr>
                <a:spLocks/>
              </p:cNvSpPr>
              <p:nvPr/>
            </p:nvSpPr>
            <p:spPr bwMode="auto">
              <a:xfrm flipV="1">
                <a:off x="4464" y="139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408" name="Group 10"/>
            <p:cNvGrpSpPr>
              <a:grpSpLocks/>
            </p:cNvGrpSpPr>
            <p:nvPr/>
          </p:nvGrpSpPr>
          <p:grpSpPr bwMode="auto">
            <a:xfrm>
              <a:off x="4464" y="1728"/>
              <a:ext cx="477" cy="293"/>
              <a:chOff x="4464" y="1728"/>
              <a:chExt cx="477" cy="293"/>
            </a:xfrm>
          </p:grpSpPr>
          <p:sp>
            <p:nvSpPr>
              <p:cNvPr id="59421" name="Freeform 11"/>
              <p:cNvSpPr>
                <a:spLocks/>
              </p:cNvSpPr>
              <p:nvPr/>
            </p:nvSpPr>
            <p:spPr bwMode="auto">
              <a:xfrm>
                <a:off x="4464" y="172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2" name="Freeform 12"/>
              <p:cNvSpPr>
                <a:spLocks/>
              </p:cNvSpPr>
              <p:nvPr/>
            </p:nvSpPr>
            <p:spPr bwMode="auto">
              <a:xfrm flipV="1">
                <a:off x="4464" y="187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09" name="Line 13"/>
            <p:cNvSpPr>
              <a:spLocks noChangeShapeType="1"/>
            </p:cNvSpPr>
            <p:nvPr/>
          </p:nvSpPr>
          <p:spPr bwMode="auto">
            <a:xfrm>
              <a:off x="2160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Line 14"/>
            <p:cNvSpPr>
              <a:spLocks noChangeShapeType="1"/>
            </p:cNvSpPr>
            <p:nvPr/>
          </p:nvSpPr>
          <p:spPr bwMode="auto">
            <a:xfrm>
              <a:off x="2160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Line 15"/>
            <p:cNvSpPr>
              <a:spLocks noChangeShapeType="1"/>
            </p:cNvSpPr>
            <p:nvPr/>
          </p:nvSpPr>
          <p:spPr bwMode="auto">
            <a:xfrm>
              <a:off x="3264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16"/>
            <p:cNvSpPr>
              <a:spLocks noChangeShapeType="1"/>
            </p:cNvSpPr>
            <p:nvPr/>
          </p:nvSpPr>
          <p:spPr bwMode="auto">
            <a:xfrm>
              <a:off x="3264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17"/>
            <p:cNvSpPr>
              <a:spLocks noChangeShapeType="1"/>
            </p:cNvSpPr>
            <p:nvPr/>
          </p:nvSpPr>
          <p:spPr bwMode="auto">
            <a:xfrm flipH="1">
              <a:off x="2832" y="172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18"/>
            <p:cNvSpPr>
              <a:spLocks noChangeShapeType="1"/>
            </p:cNvSpPr>
            <p:nvPr/>
          </p:nvSpPr>
          <p:spPr bwMode="auto">
            <a:xfrm flipH="1">
              <a:off x="2832" y="153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19"/>
            <p:cNvSpPr>
              <a:spLocks noChangeShapeType="1"/>
            </p:cNvSpPr>
            <p:nvPr/>
          </p:nvSpPr>
          <p:spPr bwMode="auto">
            <a:xfrm flipH="1">
              <a:off x="2832" y="201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20"/>
            <p:cNvSpPr>
              <a:spLocks noChangeShapeType="1"/>
            </p:cNvSpPr>
            <p:nvPr/>
          </p:nvSpPr>
          <p:spPr bwMode="auto">
            <a:xfrm flipH="1">
              <a:off x="2832" y="124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Freeform 21"/>
            <p:cNvSpPr>
              <a:spLocks/>
            </p:cNvSpPr>
            <p:nvPr/>
          </p:nvSpPr>
          <p:spPr bwMode="auto">
            <a:xfrm>
              <a:off x="1070" y="1294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Freeform 22"/>
            <p:cNvSpPr>
              <a:spLocks/>
            </p:cNvSpPr>
            <p:nvPr/>
          </p:nvSpPr>
          <p:spPr bwMode="auto">
            <a:xfrm flipV="1">
              <a:off x="1056" y="1872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Freeform 23"/>
            <p:cNvSpPr>
              <a:spLocks/>
            </p:cNvSpPr>
            <p:nvPr/>
          </p:nvSpPr>
          <p:spPr bwMode="auto">
            <a:xfrm>
              <a:off x="1440" y="105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Freeform 24"/>
            <p:cNvSpPr>
              <a:spLocks/>
            </p:cNvSpPr>
            <p:nvPr/>
          </p:nvSpPr>
          <p:spPr bwMode="auto">
            <a:xfrm flipV="1">
              <a:off x="1440" y="201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395" name="Picture 4" descr="Figur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3"/>
          <a:stretch>
            <a:fillRect/>
          </a:stretch>
        </p:blipFill>
        <p:spPr bwMode="auto">
          <a:xfrm>
            <a:off x="304800" y="3810000"/>
            <a:ext cx="31448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26"/>
          <p:cNvSpPr txBox="1">
            <a:spLocks noChangeArrowheads="1"/>
          </p:cNvSpPr>
          <p:nvPr/>
        </p:nvSpPr>
        <p:spPr bwMode="auto">
          <a:xfrm>
            <a:off x="3200400" y="2971800"/>
            <a:ext cx="609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l"/>
            </a:pPr>
            <a:r>
              <a:rPr lang="en-US" sz="1600"/>
              <a:t>Silicon power: tested at 170 mW/cm</a:t>
            </a:r>
            <a:r>
              <a:rPr lang="en-US" sz="1600" baseline="30000"/>
              <a:t>2</a:t>
            </a:r>
            <a:r>
              <a:rPr lang="en-US" sz="1600"/>
              <a:t>  (~ power of sunlight)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l"/>
            </a:pPr>
            <a:r>
              <a:rPr lang="en-US" sz="1600"/>
              <a:t>350 W total in the ladder region (Si + drivers) </a:t>
            </a:r>
          </a:p>
        </p:txBody>
      </p:sp>
      <p:pic>
        <p:nvPicPr>
          <p:cNvPr id="59397" name="Picture 29" descr="P10901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14906"/>
          <a:stretch>
            <a:fillRect/>
          </a:stretch>
        </p:blipFill>
        <p:spPr bwMode="auto">
          <a:xfrm>
            <a:off x="3581400" y="3810000"/>
            <a:ext cx="53340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30"/>
          <p:cNvSpPr txBox="1">
            <a:spLocks noChangeArrowheads="1"/>
          </p:cNvSpPr>
          <p:nvPr/>
        </p:nvSpPr>
        <p:spPr bwMode="auto">
          <a:xfrm>
            <a:off x="381000" y="601980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computational fluid dynamics</a:t>
            </a:r>
          </a:p>
        </p:txBody>
      </p:sp>
      <p:sp>
        <p:nvSpPr>
          <p:cNvPr id="59399" name="Text Box 31"/>
          <p:cNvSpPr txBox="1">
            <a:spLocks noChangeArrowheads="1"/>
          </p:cNvSpPr>
          <p:nvPr/>
        </p:nvSpPr>
        <p:spPr bwMode="auto">
          <a:xfrm>
            <a:off x="1066800" y="762000"/>
            <a:ext cx="695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800"/>
              <a:t>Air-flow based cooling system for PXL to minimize material budget.</a:t>
            </a:r>
          </a:p>
        </p:txBody>
      </p:sp>
      <p:sp>
        <p:nvSpPr>
          <p:cNvPr id="30729" name="Text Box 32"/>
          <p:cNvSpPr txBox="1">
            <a:spLocks noChangeArrowheads="1"/>
          </p:cNvSpPr>
          <p:nvPr/>
        </p:nvSpPr>
        <p:spPr bwMode="auto">
          <a:xfrm>
            <a:off x="3733800" y="4114800"/>
            <a:ext cx="236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Detector mockup to study cooling efficiency</a:t>
            </a:r>
          </a:p>
        </p:txBody>
      </p:sp>
      <p:sp>
        <p:nvSpPr>
          <p:cNvPr id="59401" name="Line 33"/>
          <p:cNvSpPr>
            <a:spLocks noChangeShapeType="1"/>
          </p:cNvSpPr>
          <p:nvPr/>
        </p:nvSpPr>
        <p:spPr bwMode="auto">
          <a:xfrm>
            <a:off x="5257800" y="145256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402" name="Rectangle 34"/>
          <p:cNvSpPr>
            <a:spLocks noChangeArrowheads="1"/>
          </p:cNvSpPr>
          <p:nvPr/>
        </p:nvSpPr>
        <p:spPr bwMode="auto">
          <a:xfrm>
            <a:off x="5562600" y="1223963"/>
            <a:ext cx="1068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en-US" sz="1200"/>
              <a:t>ladder region</a:t>
            </a:r>
          </a:p>
        </p:txBody>
      </p:sp>
      <p:sp>
        <p:nvSpPr>
          <p:cNvPr id="5940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Documents and Settings\Howard Wieman\My Documents\aps project\mechanical\PXL phase 1 oct 24 2008 A\out2\pics ladder assembly\P1000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39023" r="36667" b="24883"/>
          <a:stretch>
            <a:fillRect/>
          </a:stretch>
        </p:blipFill>
        <p:spPr bwMode="auto">
          <a:xfrm>
            <a:off x="6553200" y="4114800"/>
            <a:ext cx="1828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30" descr="thermal_image_at_10_1_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8534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1" descr="thermal_image_at_10_1_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5"/>
          <a:stretch>
            <a:fillRect/>
          </a:stretch>
        </p:blipFill>
        <p:spPr bwMode="auto">
          <a:xfrm>
            <a:off x="8402638" y="3733800"/>
            <a:ext cx="741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32"/>
          <p:cNvSpPr txBox="1">
            <a:spLocks noChangeArrowheads="1"/>
          </p:cNvSpPr>
          <p:nvPr/>
        </p:nvSpPr>
        <p:spPr bwMode="auto">
          <a:xfrm>
            <a:off x="533400" y="5791200"/>
            <a:ext cx="18288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Power ~340 W Airflow 10.1 m/s</a:t>
            </a:r>
          </a:p>
        </p:txBody>
      </p:sp>
      <p:sp>
        <p:nvSpPr>
          <p:cNvPr id="61445" name="Text Box 39"/>
          <p:cNvSpPr txBox="1">
            <a:spLocks noChangeArrowheads="1"/>
          </p:cNvSpPr>
          <p:nvPr/>
        </p:nvSpPr>
        <p:spPr bwMode="auto">
          <a:xfrm>
            <a:off x="457200" y="4724400"/>
            <a:ext cx="518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/>
              <a:t>Thermal camera image of sector 1 (composite image):</a:t>
            </a:r>
          </a:p>
        </p:txBody>
      </p:sp>
      <p:sp>
        <p:nvSpPr>
          <p:cNvPr id="614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Mechanical Development</a:t>
            </a:r>
          </a:p>
        </p:txBody>
      </p:sp>
      <p:pic>
        <p:nvPicPr>
          <p:cNvPr id="61447" name="Picture 10" descr="thermistor temperature at 340W, sectors 2-10, ambient air @~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r="33307"/>
          <a:stretch>
            <a:fillRect/>
          </a:stretch>
        </p:blipFill>
        <p:spPr bwMode="auto">
          <a:xfrm>
            <a:off x="228600" y="990600"/>
            <a:ext cx="41910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7"/>
          <p:cNvSpPr>
            <a:spLocks noChangeArrowheads="1"/>
          </p:cNvSpPr>
          <p:nvPr/>
        </p:nvSpPr>
        <p:spPr bwMode="auto">
          <a:xfrm>
            <a:off x="2590800" y="1066800"/>
            <a:ext cx="1752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1200" b="1">
                <a:solidFill>
                  <a:srgbClr val="0066FF"/>
                </a:solidFill>
              </a:rPr>
              <a:t>unsuported end</a:t>
            </a:r>
            <a:endParaRPr lang="en-US" sz="1200" b="1"/>
          </a:p>
          <a:p>
            <a:pPr algn="just"/>
            <a:r>
              <a:rPr lang="en-US" sz="1200" b="1">
                <a:solidFill>
                  <a:srgbClr val="000000"/>
                </a:solidFill>
              </a:rPr>
              <a:t>mid-section </a:t>
            </a:r>
          </a:p>
          <a:p>
            <a:pPr algn="just"/>
            <a:r>
              <a:rPr lang="en-US" sz="1200" b="1">
                <a:solidFill>
                  <a:srgbClr val="FF0000"/>
                </a:solidFill>
              </a:rPr>
              <a:t>fixed end</a:t>
            </a:r>
          </a:p>
          <a:p>
            <a:pPr algn="just"/>
            <a:r>
              <a:rPr lang="en-US" sz="1200" b="1"/>
              <a:t>Solid – inner layer</a:t>
            </a:r>
          </a:p>
          <a:p>
            <a:pPr algn="just"/>
            <a:r>
              <a:rPr lang="en-US" sz="1200" b="1"/>
              <a:t>Open – outer layer</a:t>
            </a:r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304800" y="669925"/>
            <a:ext cx="380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/>
              <a:t>340 W with ambient air = 26.8 C</a:t>
            </a:r>
          </a:p>
        </p:txBody>
      </p:sp>
      <p:sp>
        <p:nvSpPr>
          <p:cNvPr id="61450" name="Text Box 7"/>
          <p:cNvSpPr txBox="1">
            <a:spLocks noChangeArrowheads="1"/>
          </p:cNvSpPr>
          <p:nvPr/>
        </p:nvSpPr>
        <p:spPr bwMode="auto">
          <a:xfrm>
            <a:off x="990600" y="3581400"/>
            <a:ext cx="1905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/>
              <a:t>NTC thermistors</a:t>
            </a:r>
          </a:p>
          <a:p>
            <a:pPr eaLnBrk="1" hangingPunct="1"/>
            <a:r>
              <a:rPr lang="en-US" sz="1200"/>
              <a:t>(averaged at same </a:t>
            </a:r>
            <a:r>
              <a:rPr lang="ja-JP" altLang="en-US" sz="1200"/>
              <a:t>“</a:t>
            </a:r>
            <a:r>
              <a:rPr lang="en-US" altLang="ja-JP" sz="1200"/>
              <a:t>Z</a:t>
            </a:r>
            <a:r>
              <a:rPr lang="ja-JP" altLang="en-US" sz="1200"/>
              <a:t>”</a:t>
            </a:r>
            <a:r>
              <a:rPr lang="en-US" altLang="ja-JP" sz="1200"/>
              <a:t> position)</a:t>
            </a:r>
            <a:endParaRPr lang="en-US" sz="1200"/>
          </a:p>
        </p:txBody>
      </p:sp>
      <p:sp>
        <p:nvSpPr>
          <p:cNvPr id="61451" name="Rectangle 3"/>
          <p:cNvSpPr txBox="1">
            <a:spLocks noChangeArrowheads="1"/>
          </p:cNvSpPr>
          <p:nvPr/>
        </p:nvSpPr>
        <p:spPr bwMode="auto">
          <a:xfrm>
            <a:off x="4495800" y="1295400"/>
            <a:ext cx="441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Measurement results agree with simulations and meets calculated stability envelope tolerance.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800"/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Air flow-induced vibrations (≤ 10 m/s) are within required stability window.</a:t>
            </a:r>
          </a:p>
        </p:txBody>
      </p:sp>
      <p:sp>
        <p:nvSpPr>
          <p:cNvPr id="61452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Fast, column-parallel architecture</a:t>
            </a: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2296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4238"/>
            <a:ext cx="41148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4572000" y="3886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42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4942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4942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4942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4942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4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4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4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4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 eaLnBrk="1" hangingPunct="1"/>
            <a:r>
              <a:rPr lang="en-US" sz="1200" b="1"/>
              <a:t>CDS at column level (reduces Fixed Pattern Noise below temporal noise)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2470" name="Object 2"/>
          <p:cNvGraphicFramePr>
            <a:graphicFrameLocks noChangeAspect="1"/>
          </p:cNvGraphicFramePr>
          <p:nvPr/>
        </p:nvGraphicFramePr>
        <p:xfrm>
          <a:off x="488950" y="5060950"/>
          <a:ext cx="37338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4" name="Equation" r:id="rId6" imgW="2108200" imgH="241300" progId="Equation.3">
                  <p:embed/>
                </p:oleObj>
              </mc:Choice>
              <mc:Fallback>
                <p:oleObj name="Equation" r:id="rId6" imgW="21082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5060950"/>
                        <a:ext cx="37338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Rectangle 8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2472" name="Object 3"/>
          <p:cNvGraphicFramePr>
            <a:graphicFrameLocks noChangeAspect="1"/>
          </p:cNvGraphicFramePr>
          <p:nvPr/>
        </p:nvGraphicFramePr>
        <p:xfrm>
          <a:off x="519113" y="5486400"/>
          <a:ext cx="3290887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5" name="Equation" r:id="rId8" imgW="1866900" imgH="736600" progId="Equation.3">
                  <p:embed/>
                </p:oleObj>
              </mc:Choice>
              <mc:Fallback>
                <p:oleObj name="Equation" r:id="rId8" imgW="1866900" imgH="736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5486400"/>
                        <a:ext cx="3290887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3" name="Line 10"/>
          <p:cNvSpPr>
            <a:spLocks noChangeShapeType="1"/>
          </p:cNvSpPr>
          <p:nvPr/>
        </p:nvSpPr>
        <p:spPr bwMode="auto">
          <a:xfrm>
            <a:off x="1905000" y="25908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74" name="Line 11"/>
          <p:cNvSpPr>
            <a:spLocks noChangeShapeType="1"/>
          </p:cNvSpPr>
          <p:nvPr/>
        </p:nvSpPr>
        <p:spPr bwMode="auto">
          <a:xfrm flipV="1">
            <a:off x="1752600" y="2362200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75" name="Line 12"/>
          <p:cNvSpPr>
            <a:spLocks noChangeShapeType="1"/>
          </p:cNvSpPr>
          <p:nvPr/>
        </p:nvSpPr>
        <p:spPr bwMode="auto">
          <a:xfrm flipV="1">
            <a:off x="4038600" y="28194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76" name="Text Box 13"/>
          <p:cNvSpPr txBox="1">
            <a:spLocks noChangeArrowheads="1"/>
          </p:cNvSpPr>
          <p:nvPr/>
        </p:nvSpPr>
        <p:spPr bwMode="auto">
          <a:xfrm>
            <a:off x="3276600" y="3124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i="1">
                <a:solidFill>
                  <a:srgbClr val="FF0000"/>
                </a:solidFill>
              </a:rPr>
              <a:t>V</a:t>
            </a:r>
            <a:r>
              <a:rPr lang="en-US" sz="1000" i="1">
                <a:solidFill>
                  <a:srgbClr val="FF0000"/>
                </a:solidFill>
              </a:rPr>
              <a:t>READ,CALIB</a:t>
            </a:r>
          </a:p>
        </p:txBody>
      </p:sp>
      <p:sp>
        <p:nvSpPr>
          <p:cNvPr id="62477" name="Text Box 14"/>
          <p:cNvSpPr txBox="1">
            <a:spLocks noChangeArrowheads="1"/>
          </p:cNvSpPr>
          <p:nvPr/>
        </p:nvSpPr>
        <p:spPr bwMode="auto">
          <a:xfrm>
            <a:off x="1981200" y="25908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 i="1">
                <a:solidFill>
                  <a:srgbClr val="FF0000"/>
                </a:solidFill>
              </a:rPr>
              <a:t>V</a:t>
            </a:r>
            <a:r>
              <a:rPr lang="en-US" sz="1600" i="1" baseline="-250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2478" name="Text Box 15"/>
          <p:cNvSpPr txBox="1">
            <a:spLocks noChangeArrowheads="1"/>
          </p:cNvSpPr>
          <p:nvPr/>
        </p:nvSpPr>
        <p:spPr bwMode="auto">
          <a:xfrm>
            <a:off x="1143000" y="25908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i="1">
                <a:solidFill>
                  <a:srgbClr val="FF0000"/>
                </a:solidFill>
              </a:rPr>
              <a:t>V</a:t>
            </a:r>
            <a:r>
              <a:rPr lang="en-US" sz="1400" i="1" baseline="-25000">
                <a:solidFill>
                  <a:srgbClr val="FF0000"/>
                </a:solidFill>
              </a:rPr>
              <a:t>in</a:t>
            </a:r>
            <a:r>
              <a:rPr lang="en-US" sz="1400" i="1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62479" name="Rectangle 1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2480" name="Object 4"/>
          <p:cNvGraphicFramePr>
            <a:graphicFrameLocks noChangeAspect="1"/>
          </p:cNvGraphicFramePr>
          <p:nvPr/>
        </p:nvGraphicFramePr>
        <p:xfrm>
          <a:off x="4495800" y="5029200"/>
          <a:ext cx="44196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6" name="Equation" r:id="rId10" imgW="2997200" imgH="444500" progId="Equation.3">
                  <p:embed/>
                </p:oleObj>
              </mc:Choice>
              <mc:Fallback>
                <p:oleObj name="Equation" r:id="rId10" imgW="29972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029200"/>
                        <a:ext cx="4419600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1" name="Rectangle 18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2482" name="Object 5"/>
          <p:cNvGraphicFramePr>
            <a:graphicFrameLocks noChangeAspect="1"/>
          </p:cNvGraphicFramePr>
          <p:nvPr/>
        </p:nvGraphicFramePr>
        <p:xfrm>
          <a:off x="4495800" y="5715000"/>
          <a:ext cx="45720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7" name="Equation" r:id="rId12" imgW="3213100" imgH="241300" progId="Equation.3">
                  <p:embed/>
                </p:oleObj>
              </mc:Choice>
              <mc:Fallback>
                <p:oleObj name="Equation" r:id="rId12" imgW="32131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15000"/>
                        <a:ext cx="45720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3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2484" name="Object 6"/>
          <p:cNvGraphicFramePr>
            <a:graphicFrameLocks noChangeAspect="1"/>
          </p:cNvGraphicFramePr>
          <p:nvPr/>
        </p:nvGraphicFramePr>
        <p:xfrm>
          <a:off x="4495800" y="6248400"/>
          <a:ext cx="45720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8" name="Equation" r:id="rId14" imgW="2527300" imgH="228600" progId="Equation.3">
                  <p:embed/>
                </p:oleObj>
              </mc:Choice>
              <mc:Fallback>
                <p:oleObj name="Equation" r:id="rId14" imgW="25273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248400"/>
                        <a:ext cx="457200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5" name="Text Box 22"/>
          <p:cNvSpPr txBox="1">
            <a:spLocks noChangeArrowheads="1"/>
          </p:cNvSpPr>
          <p:nvPr/>
        </p:nvSpPr>
        <p:spPr bwMode="auto">
          <a:xfrm>
            <a:off x="6096000" y="2971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i="1">
                <a:solidFill>
                  <a:srgbClr val="0000FF"/>
                </a:solidFill>
              </a:rPr>
              <a:t>V</a:t>
            </a:r>
            <a:r>
              <a:rPr lang="en-US" sz="1000" i="1">
                <a:solidFill>
                  <a:srgbClr val="0000FF"/>
                </a:solidFill>
              </a:rPr>
              <a:t>S_READ</a:t>
            </a:r>
          </a:p>
        </p:txBody>
      </p:sp>
      <p:sp>
        <p:nvSpPr>
          <p:cNvPr id="62486" name="Line 23"/>
          <p:cNvSpPr>
            <a:spLocks noChangeShapeType="1"/>
          </p:cNvSpPr>
          <p:nvPr/>
        </p:nvSpPr>
        <p:spPr bwMode="auto">
          <a:xfrm>
            <a:off x="6248400" y="2895600"/>
            <a:ext cx="533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87" name="Line 24"/>
          <p:cNvSpPr>
            <a:spLocks noChangeShapeType="1"/>
          </p:cNvSpPr>
          <p:nvPr/>
        </p:nvSpPr>
        <p:spPr bwMode="auto">
          <a:xfrm flipH="1">
            <a:off x="6172200" y="2514600"/>
            <a:ext cx="685800" cy="1905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488" name="Text Box 25"/>
          <p:cNvSpPr txBox="1">
            <a:spLocks noChangeArrowheads="1"/>
          </p:cNvSpPr>
          <p:nvPr/>
        </p:nvSpPr>
        <p:spPr bwMode="auto">
          <a:xfrm>
            <a:off x="5638800" y="22860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i="1">
                <a:solidFill>
                  <a:srgbClr val="0000FF"/>
                </a:solidFill>
              </a:rPr>
              <a:t>A</a:t>
            </a:r>
            <a:r>
              <a:rPr lang="en-US" i="1" baseline="-25000">
                <a:solidFill>
                  <a:srgbClr val="0000FF"/>
                </a:solidFill>
              </a:rPr>
              <a:t>1 </a:t>
            </a:r>
            <a:r>
              <a:rPr lang="en-US" i="1">
                <a:solidFill>
                  <a:srgbClr val="0000FF"/>
                </a:solidFill>
              </a:rPr>
              <a:t>V</a:t>
            </a:r>
            <a:r>
              <a:rPr lang="en-US" i="1" baseline="-25000">
                <a:solidFill>
                  <a:srgbClr val="0000FF"/>
                </a:solidFill>
              </a:rPr>
              <a:t>off1</a:t>
            </a:r>
          </a:p>
        </p:txBody>
      </p:sp>
      <p:sp>
        <p:nvSpPr>
          <p:cNvPr id="62489" name="Text Box 26"/>
          <p:cNvSpPr txBox="1">
            <a:spLocks noChangeArrowheads="1"/>
          </p:cNvSpPr>
          <p:nvPr/>
        </p:nvSpPr>
        <p:spPr bwMode="auto">
          <a:xfrm>
            <a:off x="6934200" y="22860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i="1">
                <a:solidFill>
                  <a:srgbClr val="0000FF"/>
                </a:solidFill>
              </a:rPr>
              <a:t>A</a:t>
            </a:r>
            <a:r>
              <a:rPr lang="en-US" i="1" baseline="-25000">
                <a:solidFill>
                  <a:srgbClr val="0000FF"/>
                </a:solidFill>
              </a:rPr>
              <a:t>2</a:t>
            </a:r>
            <a:r>
              <a:rPr lang="en-US" i="1">
                <a:solidFill>
                  <a:srgbClr val="0000FF"/>
                </a:solidFill>
              </a:rPr>
              <a:t>, V</a:t>
            </a:r>
            <a:r>
              <a:rPr lang="en-US" i="1" baseline="-25000">
                <a:solidFill>
                  <a:srgbClr val="0000FF"/>
                </a:solidFill>
              </a:rPr>
              <a:t>off2</a:t>
            </a:r>
          </a:p>
        </p:txBody>
      </p:sp>
      <p:sp>
        <p:nvSpPr>
          <p:cNvPr id="62490" name="Rectangle 27"/>
          <p:cNvSpPr>
            <a:spLocks noChangeArrowheads="1"/>
          </p:cNvSpPr>
          <p:nvPr/>
        </p:nvSpPr>
        <p:spPr bwMode="auto">
          <a:xfrm>
            <a:off x="4495800" y="5029200"/>
            <a:ext cx="4572000" cy="1752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91" name="Rectangle 28"/>
          <p:cNvSpPr>
            <a:spLocks noChangeArrowheads="1"/>
          </p:cNvSpPr>
          <p:nvPr/>
        </p:nvSpPr>
        <p:spPr bwMode="auto">
          <a:xfrm>
            <a:off x="457200" y="5029200"/>
            <a:ext cx="38862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92" name="Text Box 29"/>
          <p:cNvSpPr txBox="1">
            <a:spLocks noChangeArrowheads="1"/>
          </p:cNvSpPr>
          <p:nvPr/>
        </p:nvSpPr>
        <p:spPr bwMode="auto">
          <a:xfrm>
            <a:off x="4419600" y="762000"/>
            <a:ext cx="445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 b="1"/>
              <a:t>Developed in IPHC - DAPNIA</a:t>
            </a:r>
            <a:r>
              <a:rPr lang="en-US" sz="1600"/>
              <a:t> </a:t>
            </a:r>
            <a:r>
              <a:rPr lang="en-US" sz="1600" b="1"/>
              <a:t>collaboration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7848600" cy="488950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PXL Detector Requirements and Design Choices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685800" y="762000"/>
            <a:ext cx="8229600" cy="327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-1 ≤ Eta ≤ 1, full Phi coverage (TPC coverage)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≤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30 µm DCA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pointing resolution required for 750 MeV/c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kaon</a:t>
            </a:r>
            <a:endParaRPr lang="en-US" sz="1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Two or more layers with a separation of &gt; 5 cm.</a:t>
            </a: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Pixel size of ≤ 30 µm</a:t>
            </a:r>
          </a:p>
          <a:p>
            <a:pPr lvl="1">
              <a:defRPr/>
            </a:pP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Radiation length as low as possible but should be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≤ 0.5% / layer </a:t>
            </a: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(including support structure). The goal is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~0.4% </a:t>
            </a: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/ layer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Integration time of &lt; 200 </a:t>
            </a:r>
            <a:r>
              <a:rPr lang="en-GB" sz="180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μ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Sensor efficiency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≥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99% with accidental rate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≤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-4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Survive radiation environment.</a:t>
            </a:r>
          </a:p>
          <a:p>
            <a:pPr marL="0" indent="0">
              <a:buFont typeface="Arial" charset="0"/>
              <a:buNone/>
              <a:defRPr/>
            </a:pPr>
            <a:endParaRPr lang="en-US" sz="1800" dirty="0" smtClean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Standard CMOS technology</a:t>
            </a:r>
          </a:p>
          <a:p>
            <a:pPr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Air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 cooling – room temperature operation</a:t>
            </a:r>
            <a:endParaRPr lang="en-GB" sz="1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Thinned silicon sensors (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50 </a:t>
            </a:r>
            <a:r>
              <a:rPr lang="en-GB" sz="1800" b="1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μm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thickness)</a:t>
            </a:r>
          </a:p>
          <a:p>
            <a:pPr>
              <a:defRPr/>
            </a:pP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MAPS (Monolithic Active Pixel Sensor) </a:t>
            </a:r>
            <a:r>
              <a:rPr lang="en-GB" sz="2000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pixel</a:t>
            </a:r>
            <a:r>
              <a:rPr lang="en-GB" sz="1800" dirty="0">
                <a:latin typeface="Arial" charset="0"/>
                <a:ea typeface="ヒラギノ角ゴ Pro W3" charset="0"/>
                <a:cs typeface="ヒラギノ角ゴ Pro W3" charset="0"/>
              </a:rPr>
              <a:t> technology</a:t>
            </a:r>
          </a:p>
          <a:p>
            <a:pPr lvl="1">
              <a:defRPr/>
            </a:pP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power 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dissipation ~170 </a:t>
            </a:r>
            <a:r>
              <a:rPr lang="en-GB" sz="1600" dirty="0" err="1">
                <a:latin typeface="Arial" charset="0"/>
                <a:ea typeface="ヒラギノ角ゴ Pro W3" charset="0"/>
                <a:cs typeface="ヒラギノ角ゴ Pro W3" charset="0"/>
              </a:rPr>
              <a:t>mW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/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cm</a:t>
            </a:r>
            <a:r>
              <a:rPr lang="en-GB" sz="1600" baseline="30000" dirty="0" smtClean="0">
                <a:latin typeface="Arial" charset="0"/>
                <a:ea typeface="ヒラギノ角ゴ Pro W3" charset="0"/>
                <a:cs typeface="ヒラギノ角ゴ Pro W3" charset="0"/>
              </a:rPr>
              <a:t>2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  (integration </a:t>
            </a:r>
            <a:r>
              <a:rPr lang="en-GB" sz="1600" dirty="0">
                <a:latin typeface="Arial" charset="0"/>
                <a:ea typeface="ヒラギノ角ゴ Pro W3" charset="0"/>
                <a:cs typeface="ヒラギノ角ゴ Pro W3" charset="0"/>
              </a:rPr>
              <a:t>time &lt;200 </a:t>
            </a:r>
            <a:r>
              <a:rPr lang="en-GB" sz="16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μs</a:t>
            </a:r>
            <a:r>
              <a:rPr lang="en-GB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) [digital output]</a:t>
            </a:r>
            <a:endParaRPr lang="en-GB" sz="16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Quick extraction/replacement (1 day) with 20 </a:t>
            </a:r>
            <a:r>
              <a:rPr lang="en-GB" sz="1800" b="1" dirty="0">
                <a:solidFill>
                  <a:srgbClr val="FF0000"/>
                </a:solidFill>
                <a:latin typeface="Symbol" charset="0"/>
                <a:ea typeface="ヒラギノ角ゴ Pro W3" charset="0"/>
                <a:cs typeface="ヒラギノ角ゴ Pro W3" charset="0"/>
              </a:rPr>
              <a:t>m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 envelope [4 copies]</a:t>
            </a:r>
          </a:p>
          <a:p>
            <a:pPr>
              <a:lnSpc>
                <a:spcPct val="80000"/>
              </a:lnSpc>
              <a:defRPr/>
            </a:pPr>
            <a:endParaRPr lang="en-GB" sz="1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80000"/>
              </a:lnSpc>
              <a:defRPr/>
            </a:pPr>
            <a:endParaRPr lang="en-GB" sz="2800" baseline="3000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GB" sz="280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 rot="-5400000">
            <a:off x="-668337" y="2039937"/>
            <a:ext cx="210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Requirements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 rot="-5400000">
            <a:off x="-788193" y="4845843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Design Choices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609600" y="41910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>
            <a:off x="-381000" y="5181600"/>
            <a:ext cx="198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609600" y="6172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609600" y="7620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rot="5400000">
            <a:off x="-952500" y="2324100"/>
            <a:ext cx="3124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9600" y="38862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491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  <p:pic>
        <p:nvPicPr>
          <p:cNvPr id="20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6276975" y="2743200"/>
            <a:ext cx="2867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48895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CD-4 performance parameters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371600"/>
          <a:ext cx="7391400" cy="4267200"/>
        </p:xfrm>
        <a:graphic>
          <a:graphicData uri="http://schemas.openxmlformats.org/drawingml/2006/table">
            <a:tbl>
              <a:tblPr/>
              <a:tblGrid>
                <a:gridCol w="246063"/>
                <a:gridCol w="1741487"/>
                <a:gridCol w="2701925"/>
                <a:gridCol w="2701925"/>
              </a:tblGrid>
              <a:tr h="28892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Thickness of first PXL layer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0.6% X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0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(0.37% in the baseline design)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Measured during construction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Internal alignment and stability PXL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30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(This requirement is met in the baseline mechanical design, verified by simulation and prototype testing)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Measure during prototype testing and with test beam or cosmic rays after construction.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PXL integration time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 200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s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(Current generation sensors have an integration time of 185.6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  <a:sym typeface="Symbol" charset="0"/>
                        </a:rPr>
                        <a:t>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This is a design parameter of the sensor. This can be demonstrated with oscilloscope measurements.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Detector hit efficiency PXL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95% sensor efficiency and noise from all sources &lt;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-4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(Prototype sensors measured in beam tests to be &gt; 99% with noise &lt;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-4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The sensor efficiency will be measured in beam tests as a function of bias settings and threshold. This will be established prior to construction.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Live channels for PXL and IST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95%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(The measured good sensor live channel yield fraction is &gt; 99% for over 90% of sensors on a wafer. We will select good sensors for production ladders)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The number of bad pixels will be measured on each mounted sensor during probe testing and verified after ladder and sector construction. The numbers will be saved to a database.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PXL and IST Readout speed and dead time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&lt;5% additional dead time  @ 500 Hz average trigger rate and simulated occupancy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Times New Roman" charset="0"/>
                        </a:rPr>
                        <a:t>This can be measured in real time with simulated data for verification.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51" name="Rectangle 4"/>
          <p:cNvSpPr>
            <a:spLocks noChangeArrowheads="1"/>
          </p:cNvSpPr>
          <p:nvPr/>
        </p:nvSpPr>
        <p:spPr bwMode="auto">
          <a:xfrm>
            <a:off x="381000" y="68580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/>
              <a:t>Low-level CD-4 key performance parameters: experimentally demonstrated at Project Completion</a:t>
            </a:r>
            <a:endParaRPr lang="en-US" sz="1800"/>
          </a:p>
        </p:txBody>
      </p:sp>
      <p:sp>
        <p:nvSpPr>
          <p:cNvPr id="64552" name="TextBox 4"/>
          <p:cNvSpPr txBox="1">
            <a:spLocks noChangeArrowheads="1"/>
          </p:cNvSpPr>
          <p:nvPr/>
        </p:nvSpPr>
        <p:spPr bwMode="auto">
          <a:xfrm>
            <a:off x="381000" y="5791200"/>
            <a:ext cx="850265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/>
              <a:t>Our current design meets (and exceeds) these requirements.</a:t>
            </a:r>
          </a:p>
        </p:txBody>
      </p:sp>
      <p:sp>
        <p:nvSpPr>
          <p:cNvPr id="6455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09588" y="0"/>
            <a:ext cx="82296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Heavy Flavor Tracker (HFT)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80963" y="990600"/>
            <a:ext cx="9053513" cy="5411788"/>
            <a:chOff x="-80349" y="990600"/>
            <a:chExt cx="9052899" cy="5411086"/>
          </a:xfrm>
        </p:grpSpPr>
        <p:pic>
          <p:nvPicPr>
            <p:cNvPr id="71725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2667428" y="4081061"/>
              <a:ext cx="1125461" cy="49047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4687846" y="4248979"/>
              <a:ext cx="762810" cy="339334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15858" y="2919564"/>
            <a:ext cx="1846262" cy="10969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09588" y="0"/>
            <a:ext cx="8229600" cy="549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Heavy Flavor Tracker (HFT)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725" y="699673"/>
            <a:ext cx="5149850" cy="402907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35" y="1638373"/>
              <a:ext cx="658667" cy="1199855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71721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156718" y="1882095"/>
              <a:ext cx="970137" cy="23173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22" name="Straight Arrow Connector 46"/>
            <p:cNvCxnSpPr>
              <a:cxnSpLocks noChangeShapeType="1"/>
            </p:cNvCxnSpPr>
            <p:nvPr/>
          </p:nvCxnSpPr>
          <p:spPr bwMode="auto">
            <a:xfrm flipH="1">
              <a:off x="2928169" y="2149837"/>
              <a:ext cx="1165399" cy="37365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23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2394888" y="2683106"/>
              <a:ext cx="1752211" cy="15295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110" y="846405"/>
              <a:ext cx="1358600" cy="574534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082539"/>
              </p:ext>
            </p:extLst>
          </p:nvPr>
        </p:nvGraphicFramePr>
        <p:xfrm>
          <a:off x="5222875" y="762000"/>
          <a:ext cx="3784600" cy="2001837"/>
        </p:xfrm>
        <a:graphic>
          <a:graphicData uri="http://schemas.openxmlformats.org/drawingml/2006/table">
            <a:tbl>
              <a:tblPr/>
              <a:tblGrid>
                <a:gridCol w="744208"/>
                <a:gridCol w="638271"/>
                <a:gridCol w="1440743"/>
                <a:gridCol w="961378"/>
              </a:tblGrid>
              <a:tr h="685873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  / 740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8240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6807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96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28600" y="5121295"/>
            <a:ext cx="8743950" cy="16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  <a:defRPr/>
            </a:pPr>
            <a:r>
              <a:rPr lang="en-US" altLang="zh-CN" sz="1600" b="1" u="sng" dirty="0"/>
              <a:t>SSD</a:t>
            </a:r>
            <a:endParaRPr lang="en-US" altLang="zh-CN" sz="2000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  <a:defRPr/>
            </a:pPr>
            <a:r>
              <a:rPr lang="en-US" altLang="zh-CN" sz="1600" dirty="0"/>
              <a:t>existing single layer detector, double side strips (electronic upgrade)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0066FF"/>
              </a:buClr>
              <a:defRPr/>
            </a:pPr>
            <a:r>
              <a:rPr lang="en-US" altLang="zh-CN" sz="1600" b="1" u="sng" dirty="0"/>
              <a:t>IST</a:t>
            </a:r>
            <a:r>
              <a:rPr lang="en-US" altLang="zh-CN" sz="1600" u="sng" dirty="0"/>
              <a:t>    </a:t>
            </a:r>
            <a:endParaRPr lang="en-US" altLang="zh-CN" sz="1600" u="sng" dirty="0" smtClean="0"/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Clr>
                <a:srgbClr val="0066FF"/>
              </a:buClr>
              <a:buFont typeface="Arial"/>
              <a:buChar char="•"/>
              <a:defRPr/>
            </a:pPr>
            <a:r>
              <a:rPr lang="en-US" altLang="zh-CN" sz="1600" dirty="0" smtClean="0"/>
              <a:t>one </a:t>
            </a:r>
            <a:r>
              <a:rPr lang="en-US" altLang="zh-CN" sz="1600" dirty="0"/>
              <a:t>layer of silicon strips along beam direction, guiding tracks from the SSD through PIXEL detector.   </a:t>
            </a:r>
            <a:r>
              <a:rPr lang="en-US" altLang="zh-CN" sz="1600" dirty="0">
                <a:solidFill>
                  <a:srgbClr val="0033CC"/>
                </a:solidFill>
              </a:rPr>
              <a:t>- </a:t>
            </a:r>
            <a:r>
              <a:rPr lang="en-US" altLang="zh-CN" sz="1600" b="1" dirty="0">
                <a:solidFill>
                  <a:srgbClr val="0033CC"/>
                </a:solidFill>
              </a:rPr>
              <a:t>proven strip technology</a:t>
            </a:r>
          </a:p>
          <a:p>
            <a:pPr>
              <a:spcBef>
                <a:spcPts val="0"/>
              </a:spcBef>
              <a:buClr>
                <a:srgbClr val="0066FF"/>
              </a:buClr>
              <a:defRPr/>
            </a:pPr>
            <a:endParaRPr lang="en-US" altLang="zh-CN" sz="20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3212" y="2914234"/>
            <a:ext cx="3684588" cy="2800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altLang="zh-CN" sz="1600" dirty="0"/>
              <a:t>two </a:t>
            </a:r>
            <a:r>
              <a:rPr lang="en-US" altLang="zh-CN" sz="1600" dirty="0" smtClean="0"/>
              <a:t>layers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altLang="zh-CN" sz="1600" dirty="0" smtClean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pitch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1600" dirty="0"/>
              <a:t>10 sector, delivering ultimate pointing resolution 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1600" b="1" dirty="0">
                <a:solidFill>
                  <a:srgbClr val="0033CC"/>
                </a:solidFill>
              </a:rPr>
              <a:t>new monolithic active pixel sensors (MAPS) technology</a:t>
            </a:r>
            <a:endParaRPr lang="en-US" sz="16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90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/>
              <a:t>PXL Detector Design</a:t>
            </a:r>
          </a:p>
        </p:txBody>
      </p:sp>
      <p:pic>
        <p:nvPicPr>
          <p:cNvPr id="72706" name="Picture 11" descr="super module business end"/>
          <p:cNvPicPr>
            <a:picLocks noChangeAspect="1" noChangeArrowheads="1"/>
          </p:cNvPicPr>
          <p:nvPr/>
        </p:nvPicPr>
        <p:blipFill>
          <a:blip r:embed="rId2">
            <a:lum bright="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1598613"/>
            <a:ext cx="4191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AutoShape 26"/>
          <p:cNvSpPr>
            <a:spLocks noChangeArrowheads="1"/>
          </p:cNvSpPr>
          <p:nvPr/>
        </p:nvSpPr>
        <p:spPr bwMode="auto">
          <a:xfrm rot="5173209" flipV="1">
            <a:off x="948556" y="4678165"/>
            <a:ext cx="1110165" cy="191307"/>
          </a:xfrm>
          <a:prstGeom prst="rightArrow">
            <a:avLst>
              <a:gd name="adj1" fmla="val 50000"/>
              <a:gd name="adj2" fmla="val 126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228600" y="1003300"/>
            <a:ext cx="4191000" cy="34073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Carbon </a:t>
            </a:r>
            <a:r>
              <a:rPr lang="en-GB" sz="1600" dirty="0" smtClean="0"/>
              <a:t>fibre </a:t>
            </a:r>
            <a:r>
              <a:rPr lang="en-GB" sz="1600" dirty="0"/>
              <a:t>sector tubes (</a:t>
            </a:r>
            <a:r>
              <a:rPr lang="en-GB" sz="1600" dirty="0" smtClean="0"/>
              <a:t>~200</a:t>
            </a:r>
            <a:r>
              <a:rPr lang="en-US" sz="1600" dirty="0" smtClean="0"/>
              <a:t>µ</a:t>
            </a:r>
            <a:r>
              <a:rPr lang="en-GB" sz="1600" dirty="0" smtClean="0"/>
              <a:t>m </a:t>
            </a:r>
            <a:r>
              <a:rPr lang="en-GB" sz="1600" dirty="0"/>
              <a:t>thick)</a:t>
            </a:r>
          </a:p>
        </p:txBody>
      </p:sp>
      <p:sp>
        <p:nvSpPr>
          <p:cNvPr id="72711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82625" y="4554735"/>
            <a:ext cx="5184775" cy="1846065"/>
            <a:chOff x="3687763" y="2457450"/>
            <a:chExt cx="5184775" cy="1846065"/>
          </a:xfrm>
        </p:grpSpPr>
        <p:grpSp>
          <p:nvGrpSpPr>
            <p:cNvPr id="72707" name="Group 24"/>
            <p:cNvGrpSpPr>
              <a:grpSpLocks/>
            </p:cNvGrpSpPr>
            <p:nvPr/>
          </p:nvGrpSpPr>
          <p:grpSpPr bwMode="auto">
            <a:xfrm>
              <a:off x="3687763" y="2979738"/>
              <a:ext cx="5184775" cy="1066800"/>
              <a:chOff x="2208" y="3360"/>
              <a:chExt cx="3266" cy="672"/>
            </a:xfrm>
          </p:grpSpPr>
          <p:pic>
            <p:nvPicPr>
              <p:cNvPr id="72717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3360"/>
                <a:ext cx="3266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2718" name="TextBox 19"/>
              <p:cNvSpPr txBox="1">
                <a:spLocks noChangeArrowheads="1"/>
              </p:cNvSpPr>
              <p:nvPr/>
            </p:nvSpPr>
            <p:spPr bwMode="auto">
              <a:xfrm>
                <a:off x="2640" y="3859"/>
                <a:ext cx="1796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200"/>
                  <a:t>Aluminum conductor Ladder Flex Cable</a:t>
                </a:r>
              </a:p>
            </p:txBody>
          </p:sp>
        </p:grpSp>
        <p:sp>
          <p:nvSpPr>
            <p:cNvPr id="72708" name="Rectangle 5"/>
            <p:cNvSpPr>
              <a:spLocks noChangeArrowheads="1"/>
            </p:cNvSpPr>
            <p:nvPr/>
          </p:nvSpPr>
          <p:spPr bwMode="auto">
            <a:xfrm>
              <a:off x="4800601" y="2457450"/>
              <a:ext cx="2895600" cy="590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ts val="1125"/>
                </a:spcBef>
                <a:buClr>
                  <a:srgbClr val="009999"/>
                </a:buClr>
                <a:buSzPct val="100000"/>
                <a:buFont typeface="Wingdings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dirty="0"/>
                <a:t>Ladder with 10 MAPS sensors (~ 2</a:t>
              </a:r>
              <a:r>
                <a:rPr lang="en-US" sz="1600" dirty="0"/>
                <a:t>×</a:t>
              </a:r>
              <a:r>
                <a:rPr lang="en-GB" sz="1600" dirty="0"/>
                <a:t>2 cm each)</a:t>
              </a:r>
            </a:p>
          </p:txBody>
        </p:sp>
        <p:sp>
          <p:nvSpPr>
            <p:cNvPr id="72712" name="Line 30"/>
            <p:cNvSpPr>
              <a:spLocks noChangeShapeType="1"/>
            </p:cNvSpPr>
            <p:nvPr/>
          </p:nvSpPr>
          <p:spPr bwMode="auto">
            <a:xfrm>
              <a:off x="4581525" y="4173538"/>
              <a:ext cx="39624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Text Box 31"/>
            <p:cNvSpPr txBox="1">
              <a:spLocks noChangeArrowheads="1"/>
            </p:cNvSpPr>
            <p:nvPr/>
          </p:nvSpPr>
          <p:spPr bwMode="auto">
            <a:xfrm>
              <a:off x="5715000" y="3995738"/>
              <a:ext cx="67356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400"/>
                <a:t>20 cm</a:t>
              </a:r>
            </a:p>
          </p:txBody>
        </p:sp>
      </p:grpSp>
      <p:sp>
        <p:nvSpPr>
          <p:cNvPr id="72714" name="Rectangle 1"/>
          <p:cNvSpPr>
            <a:spLocks noChangeArrowheads="1"/>
          </p:cNvSpPr>
          <p:nvPr/>
        </p:nvSpPr>
        <p:spPr bwMode="auto">
          <a:xfrm>
            <a:off x="3657600" y="556260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The Ladders will be instrumented with sensors  thinned down to 50 micron Si</a:t>
            </a:r>
          </a:p>
        </p:txBody>
      </p:sp>
      <p:sp>
        <p:nvSpPr>
          <p:cNvPr id="72715" name="Rectangle 2"/>
          <p:cNvSpPr>
            <a:spLocks noChangeArrowheads="1"/>
          </p:cNvSpPr>
          <p:nvPr/>
        </p:nvSpPr>
        <p:spPr bwMode="auto">
          <a:xfrm>
            <a:off x="4267200" y="5842337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Novel rapid insertion mechanism allows for dealing effectively with repairs.</a:t>
            </a:r>
            <a:endParaRPr lang="en-GB" sz="2000" dirty="0"/>
          </a:p>
        </p:txBody>
      </p:sp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  <p:pic>
        <p:nvPicPr>
          <p:cNvPr id="18" name="Picture 2" descr="end 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t="6944" r="23512" b="10069"/>
          <a:stretch>
            <a:fillRect/>
          </a:stretch>
        </p:blipFill>
        <p:spPr bwMode="auto">
          <a:xfrm>
            <a:off x="5029200" y="838200"/>
            <a:ext cx="3040062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048000" y="3581400"/>
            <a:ext cx="12430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>
                <a:sym typeface="Symbol" charset="0"/>
              </a:rPr>
              <a:t> coverage +-1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500070" y="3553128"/>
            <a:ext cx="13271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sz="1100" b="1" dirty="0"/>
          </a:p>
          <a:p>
            <a:endParaRPr lang="en-US" sz="900" b="1" dirty="0"/>
          </a:p>
          <a:p>
            <a:r>
              <a:rPr lang="en-US" sz="1100" b="1" dirty="0"/>
              <a:t>Inner layer</a:t>
            </a:r>
          </a:p>
          <a:p>
            <a:endParaRPr lang="en-US" sz="900" b="1" dirty="0"/>
          </a:p>
          <a:p>
            <a:r>
              <a:rPr lang="en-US" sz="1100" b="1" dirty="0"/>
              <a:t>Outer layer</a:t>
            </a:r>
          </a:p>
          <a:p>
            <a:endParaRPr lang="en-US" sz="900" b="1" dirty="0"/>
          </a:p>
          <a:p>
            <a:endParaRPr lang="en-US" sz="900" b="1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H="1" flipV="1">
            <a:off x="7358782" y="3703941"/>
            <a:ext cx="206375" cy="233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211" tIns="40106" rIns="80211" bIns="40106"/>
          <a:lstStyle/>
          <a:p>
            <a:endParaRPr 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H="1">
            <a:off x="7355607" y="4364341"/>
            <a:ext cx="220663" cy="688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211" tIns="40106" rIns="80211" bIns="40106"/>
          <a:lstStyle/>
          <a:p>
            <a:endParaRPr lang="en-US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339012" y="2305050"/>
            <a:ext cx="10636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/>
              <a:t>2.5 cm radius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416800" y="1071563"/>
            <a:ext cx="9461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/>
              <a:t>8 cm radius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05400" y="1046162"/>
            <a:ext cx="77628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211" tIns="40106" rIns="80211" bIns="401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100" b="1" dirty="0"/>
              <a:t>End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87CAE45-65A5-8249-AAAF-858F584BD218}" type="slidenum">
              <a:rPr lang="en-US" sz="1200">
                <a:solidFill>
                  <a:schemeClr val="bg2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8</a:t>
            </a:fld>
            <a:endParaRPr lang="en-US" sz="1200">
              <a:solidFill>
                <a:schemeClr val="bg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0" name="Picture 4" descr="pointingResolution_thin_zoome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143000"/>
            <a:ext cx="742315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 descr="Screen shot 2011-07-12 at 10.09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54"/>
          <a:stretch>
            <a:fillRect/>
          </a:stretch>
        </p:blipFill>
        <p:spPr bwMode="auto">
          <a:xfrm>
            <a:off x="730250" y="685800"/>
            <a:ext cx="7042150" cy="8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2" name="Straight Connector 9"/>
          <p:cNvCxnSpPr>
            <a:cxnSpLocks noChangeShapeType="1"/>
          </p:cNvCxnSpPr>
          <p:nvPr/>
        </p:nvCxnSpPr>
        <p:spPr bwMode="auto">
          <a:xfrm>
            <a:off x="1981200" y="3886200"/>
            <a:ext cx="2286000" cy="1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Down Arrow 10"/>
          <p:cNvSpPr>
            <a:spLocks noChangeArrowheads="1"/>
          </p:cNvSpPr>
          <p:nvPr/>
        </p:nvSpPr>
        <p:spPr bwMode="auto">
          <a:xfrm>
            <a:off x="2997200" y="3352800"/>
            <a:ext cx="127000" cy="1295400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>
              <a:alpha val="58823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4267200" y="3657600"/>
            <a:ext cx="800100" cy="461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CD4</a:t>
            </a:r>
          </a:p>
        </p:txBody>
      </p:sp>
      <p:sp>
        <p:nvSpPr>
          <p:cNvPr id="22535" name="TextBox 12"/>
          <p:cNvSpPr txBox="1">
            <a:spLocks noChangeArrowheads="1"/>
          </p:cNvSpPr>
          <p:nvPr/>
        </p:nvSpPr>
        <p:spPr bwMode="auto">
          <a:xfrm>
            <a:off x="3048000" y="2971800"/>
            <a:ext cx="1282700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ea typeface="ＭＳ Ｐゴシック" charset="0"/>
                <a:cs typeface="ＭＳ Ｐゴシック" charset="0"/>
              </a:rPr>
              <a:t>750 Kaon</a:t>
            </a:r>
          </a:p>
        </p:txBody>
      </p:sp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6640513" y="1676400"/>
            <a:ext cx="903287" cy="461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THIN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450"/>
            <a:ext cx="7620000" cy="4889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Intermediate Silicon Tracker (IST)</a:t>
            </a:r>
            <a:endParaRPr lang="en-US" sz="3200" dirty="0"/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7387"/>
            <a:ext cx="3733800" cy="29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572000"/>
            <a:ext cx="6496050" cy="82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72000" y="838200"/>
            <a:ext cx="4178300" cy="3352800"/>
            <a:chOff x="5024120" y="1676463"/>
            <a:chExt cx="3874188" cy="3144359"/>
          </a:xfrm>
        </p:grpSpPr>
        <p:pic>
          <p:nvPicPr>
            <p:cNvPr id="737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120" y="1676463"/>
              <a:ext cx="3874188" cy="2723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9" name="TextBox 8"/>
            <p:cNvSpPr txBox="1">
              <a:spLocks noChangeArrowheads="1"/>
            </p:cNvSpPr>
            <p:nvPr/>
          </p:nvSpPr>
          <p:spPr bwMode="auto">
            <a:xfrm>
              <a:off x="5216364" y="4451373"/>
              <a:ext cx="774960" cy="36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dirty="0" smtClean="0"/>
                <a:t>Detail</a:t>
              </a:r>
              <a:endParaRPr lang="en-US" sz="1800" dirty="0"/>
            </a:p>
          </p:txBody>
        </p:sp>
      </p:grpSp>
      <p:sp>
        <p:nvSpPr>
          <p:cNvPr id="73734" name="TextBox 9"/>
          <p:cNvSpPr txBox="1">
            <a:spLocks noChangeArrowheads="1"/>
          </p:cNvSpPr>
          <p:nvPr/>
        </p:nvSpPr>
        <p:spPr bwMode="auto">
          <a:xfrm>
            <a:off x="803275" y="3779838"/>
            <a:ext cx="2789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24 ladders, liquid cooling.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3638" y="2841625"/>
            <a:ext cx="157162" cy="938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3732" idx="0"/>
          </p:cNvCxnSpPr>
          <p:nvPr/>
        </p:nvCxnSpPr>
        <p:spPr>
          <a:xfrm>
            <a:off x="2590801" y="4029075"/>
            <a:ext cx="638174" cy="54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7" name="TextBox 14"/>
          <p:cNvSpPr txBox="1">
            <a:spLocks noChangeArrowheads="1"/>
          </p:cNvSpPr>
          <p:nvPr/>
        </p:nvSpPr>
        <p:spPr bwMode="auto">
          <a:xfrm>
            <a:off x="4953000" y="5477470"/>
            <a:ext cx="400253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Prototype Ladder</a:t>
            </a:r>
          </a:p>
          <a:p>
            <a:pPr eaLnBrk="1" hangingPunct="1"/>
            <a:r>
              <a:rPr lang="en-US" sz="1800" dirty="0"/>
              <a:t>S:N &gt; 20:1</a:t>
            </a:r>
          </a:p>
          <a:p>
            <a:pPr eaLnBrk="1" hangingPunct="1"/>
            <a:r>
              <a:rPr lang="en-US" sz="1800" dirty="0"/>
              <a:t>&gt;99.9% live and functioning channels</a:t>
            </a:r>
          </a:p>
        </p:txBody>
      </p:sp>
      <p:sp>
        <p:nvSpPr>
          <p:cNvPr id="13" name="Footer Placeholder 1"/>
          <p:cNvSpPr txBox="1">
            <a:spLocks/>
          </p:cNvSpPr>
          <p:nvPr/>
        </p:nvSpPr>
        <p:spPr bwMode="auto">
          <a:xfrm>
            <a:off x="533400" y="6546850"/>
            <a:ext cx="7696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The 2013 International Conference on  Applications of Nuclear Techniques  Crete, Greece  June 23-29,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 CD-1 review November 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 CD-1 review November 2009</Template>
  <TotalTime>22681</TotalTime>
  <Words>3174</Words>
  <Application>Microsoft Macintosh PowerPoint</Application>
  <PresentationFormat>On-screen Show (4:3)</PresentationFormat>
  <Paragraphs>416</Paragraphs>
  <Slides>40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white CD-1 review November 2009</vt:lpstr>
      <vt:lpstr>Equation</vt:lpstr>
      <vt:lpstr>PowerPoint Presentation</vt:lpstr>
      <vt:lpstr>Talk Outline</vt:lpstr>
      <vt:lpstr>HFT Detector Motivation</vt:lpstr>
      <vt:lpstr>PXL Detector Requirements and Design Choices</vt:lpstr>
      <vt:lpstr>Heavy Flavor Tracker (HFT)</vt:lpstr>
      <vt:lpstr>Heavy Flavor Tracker (HFT)</vt:lpstr>
      <vt:lpstr>PowerPoint Presentation</vt:lpstr>
      <vt:lpstr>PowerPoint Presentation</vt:lpstr>
      <vt:lpstr>Intermediate Silicon Tracker (IST)</vt:lpstr>
      <vt:lpstr>Silicon Strip Detector (SSD)</vt:lpstr>
      <vt:lpstr>Specific Engineering Goals for 2013 Run</vt:lpstr>
      <vt:lpstr>Insertion into the experiment in May 2013</vt:lpstr>
      <vt:lpstr>Insertion into the experiment in May 2013</vt:lpstr>
      <vt:lpstr>Insertion into the experiment in May 2013</vt:lpstr>
      <vt:lpstr>PowerPoint Presentation</vt:lpstr>
      <vt:lpstr>Reducing Luminosity for suppressing Pileup event</vt:lpstr>
      <vt:lpstr>State of the Prototype - Example of QA plots</vt:lpstr>
      <vt:lpstr>First look at Data</vt:lpstr>
      <vt:lpstr>First look at Data</vt:lpstr>
      <vt:lpstr>Plans</vt:lpstr>
      <vt:lpstr>IST mounting</vt:lpstr>
      <vt:lpstr>PowerPoint Presentation</vt:lpstr>
      <vt:lpstr>PowerPoint Presentation</vt:lpstr>
      <vt:lpstr>Summary</vt:lpstr>
      <vt:lpstr>PowerPoint Presentation</vt:lpstr>
      <vt:lpstr>STAR Experiment</vt:lpstr>
      <vt:lpstr>PowerPoint Presentation</vt:lpstr>
      <vt:lpstr>HFT system</vt:lpstr>
      <vt:lpstr>Detector Characteristics</vt:lpstr>
      <vt:lpstr>Monolithic Active Pixel Sensors</vt:lpstr>
      <vt:lpstr>Pixel signal extraction and operation</vt:lpstr>
      <vt:lpstr>Final PXL sensor design</vt:lpstr>
      <vt:lpstr>Mimosa-26HR eff vs. fake hit rate</vt:lpstr>
      <vt:lpstr>Mimosa-26 in HR</vt:lpstr>
      <vt:lpstr>PXL detector production prototype</vt:lpstr>
      <vt:lpstr>HFT PXL– fabrication and tooling</vt:lpstr>
      <vt:lpstr>Mechanical Development</vt:lpstr>
      <vt:lpstr>Mechanical Development</vt:lpstr>
      <vt:lpstr>Fast, column-parallel architecture</vt:lpstr>
      <vt:lpstr>CD-4 performance parameters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</dc:title>
  <dc:creator>ECAnderssen_local</dc:creator>
  <cp:lastModifiedBy>Spyridon Margetis</cp:lastModifiedBy>
  <cp:revision>1415</cp:revision>
  <cp:lastPrinted>2009-10-06T19:02:25Z</cp:lastPrinted>
  <dcterms:created xsi:type="dcterms:W3CDTF">2011-06-13T17:11:02Z</dcterms:created>
  <dcterms:modified xsi:type="dcterms:W3CDTF">2013-06-24T14:44:12Z</dcterms:modified>
</cp:coreProperties>
</file>