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5" r:id="rId4"/>
    <p:sldId id="271" r:id="rId5"/>
    <p:sldId id="273" r:id="rId6"/>
    <p:sldId id="274" r:id="rId7"/>
    <p:sldId id="278" r:id="rId8"/>
    <p:sldId id="303" r:id="rId9"/>
    <p:sldId id="276" r:id="rId10"/>
    <p:sldId id="259" r:id="rId11"/>
    <p:sldId id="279" r:id="rId12"/>
    <p:sldId id="277" r:id="rId13"/>
    <p:sldId id="262" r:id="rId14"/>
    <p:sldId id="270" r:id="rId15"/>
    <p:sldId id="281" r:id="rId16"/>
    <p:sldId id="289" r:id="rId17"/>
    <p:sldId id="287" r:id="rId18"/>
    <p:sldId id="301" r:id="rId19"/>
    <p:sldId id="293" r:id="rId20"/>
    <p:sldId id="299" r:id="rId21"/>
    <p:sldId id="290" r:id="rId22"/>
    <p:sldId id="291" r:id="rId23"/>
    <p:sldId id="275" r:id="rId24"/>
    <p:sldId id="263" r:id="rId25"/>
    <p:sldId id="264" r:id="rId26"/>
    <p:sldId id="285" r:id="rId27"/>
    <p:sldId id="298" r:id="rId28"/>
    <p:sldId id="261" r:id="rId29"/>
    <p:sldId id="283" r:id="rId30"/>
    <p:sldId id="284" r:id="rId31"/>
    <p:sldId id="286" r:id="rId32"/>
    <p:sldId id="292" r:id="rId33"/>
    <p:sldId id="296" r:id="rId34"/>
    <p:sldId id="297" r:id="rId35"/>
    <p:sldId id="302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240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1" autoAdjust="0"/>
  </p:normalViewPr>
  <p:slideViewPr>
    <p:cSldViewPr snapToGrid="0" snapToObjects="1">
      <p:cViewPr>
        <p:scale>
          <a:sx n="100" d="100"/>
          <a:sy n="100" d="100"/>
        </p:scale>
        <p:origin x="-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25C3-19BD-CC4F-A639-391C3F1C7D7E}" type="datetimeFigureOut">
              <a:rPr lang="en-US" smtClean="0"/>
              <a:pPr/>
              <a:t>10/29/11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9C2A-DE21-214C-B924-28554C8E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6859-9A45-A54C-B523-F792A9C4DB78}" type="datetimeFigureOut">
              <a:rPr lang="en-US" smtClean="0"/>
              <a:pPr/>
              <a:t>10/29/11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6686-E9DD-0A4D-B829-C3C4DEE27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about 2 Trillion degrees Celsius.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QGP is supposed to be a new ‘state’ of matter….like vapor is a new state of water at high temperatures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Temperature achieved at RHIC is about 7.2trillion degrees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00F61-E38B-7541-ADC6-1BF88593527A}" type="slidenum">
              <a:rPr lang="en-US"/>
              <a:pPr/>
              <a:t>28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0"/>
              </a:spcBef>
            </a:pPr>
            <a:r>
              <a:rPr lang="en-US"/>
              <a:t> (transition) :In this new effort, we try to use the si detectors information to fully reconstruct the charm decay and improve the signal to noise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41C9C-8E3B-B44D-8DF7-F2B0268EF3F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5B65-171C-A244-BF14-86F397A05E8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Chemical </a:t>
            </a:r>
            <a:r>
              <a:rPr lang="en-US" dirty="0" err="1" smtClean="0"/>
              <a:t>freezout</a:t>
            </a:r>
            <a:r>
              <a:rPr lang="en-US" dirty="0" smtClean="0"/>
              <a:t> : When inelastic collisions stop,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average kinetic energy below pion mass. Relative abundances fixed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Hadronic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freezout</a:t>
            </a:r>
            <a:r>
              <a:rPr lang="en-US" baseline="0" dirty="0" smtClean="0"/>
              <a:t>: When elastic collisions stop,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mean free path larger than system size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system is dilute). Momentum spectra freezes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HEAVY flavor is created during the initial/high Q^2 interactions since a lot of energy is needed to create heavy quark masses. Processes dominated by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QCD.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69CC-1808-D04B-AE67-D6EBBFE8A4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Raa (charmed) &gt; Raa (light)  equals charmed hadrons were expected to lose less energy than light hadrons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8D25-9FD6-6443-8622-B9EE434A48AC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63D9CD-83AF-1648-A750-72DCCE80BDA6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\</a:t>
            </a:r>
            <a:r>
              <a:rPr lang="en-US" dirty="0" err="1" smtClean="0"/>
              <a:t>mu_b</a:t>
            </a:r>
            <a:r>
              <a:rPr lang="en-US" dirty="0" smtClean="0"/>
              <a:t> about 30 MeV at RHIC and 250</a:t>
            </a:r>
            <a:r>
              <a:rPr lang="en-US" baseline="0" dirty="0" smtClean="0"/>
              <a:t> at CERN-SPS and 500 MeV at AGS</a:t>
            </a:r>
          </a:p>
          <a:p>
            <a:r>
              <a:rPr lang="en-US" dirty="0" smtClean="0"/>
              <a:t>* \</a:t>
            </a:r>
            <a:r>
              <a:rPr lang="en-US" dirty="0" err="1" smtClean="0"/>
              <a:t>mu_b</a:t>
            </a:r>
            <a:r>
              <a:rPr lang="en-US" dirty="0" smtClean="0"/>
              <a:t> is the energy you need to add a new particle</a:t>
            </a:r>
            <a:r>
              <a:rPr lang="en-US" baseline="0" dirty="0" smtClean="0"/>
              <a:t> in a thermal system…Vanishes if equal quark/anti quark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for D0</a:t>
            </a:r>
            <a:r>
              <a:rPr lang="en-US" baseline="0" dirty="0" smtClean="0"/>
              <a:t> only or D0bar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Distance of closest approach of the extrapolated tracks event vertex. </a:t>
            </a:r>
          </a:p>
          <a:p>
            <a:r>
              <a:rPr lang="en-US" dirty="0" smtClean="0"/>
              <a:t>This defines the event vertex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primary vertex of the D0 particle (since D0 have</a:t>
            </a:r>
            <a:r>
              <a:rPr lang="en-US" baseline="0" dirty="0" smtClean="0">
                <a:sym typeface="Wingdings"/>
              </a:rPr>
              <a:t> very small life time they decay close to the event vertex)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AF9D-C446-0048-A562-7A41D9092B65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649-A280-FB41-B0B0-AEBC08AD15B6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1926-8E13-4247-B040-2766AAF2CA6A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E3B66E4-D613-E24A-BFEF-6747879E7FC8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2E68A0BC-B9EE-A14A-BBC8-720FE8BE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1307663-7053-7845-83E1-97703BDB2FDE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0253EC7D-B21C-124B-8087-CB3DAD0F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2EF9-D808-D042-8208-B5AC4239B76E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41E-81BE-C74A-A1B1-2696347DDCA8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CA5-513F-8B42-98CD-83406198462B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1797-A315-B242-A048-9709F7106EB3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442E-CE9B-8341-A1F6-AC152E6AE813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94-216C-6C41-94BC-95DC4F270931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BBF-B3AE-FE4E-9E38-B0B41EAEC4E2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3348-192A-B34A-ACEF-C9AEDFA9B1A2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F43-A630-4644-818A-CEB3F7670440}" type="datetime1">
              <a:rPr lang="en-US" smtClean="0"/>
              <a:pPr/>
              <a:t>10/29/11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e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317"/>
            <a:ext cx="7772400" cy="2584708"/>
          </a:xfrm>
          <a:ln w="38100" cap="sq" cmpd="dbl">
            <a:solidFill>
              <a:srgbClr val="0080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Charmed Meson measurements using a Silicon Tracker in Au+Au collisions at √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s</a:t>
            </a:r>
            <a:r>
              <a:rPr lang="en-US" sz="4000" b="1" baseline="-25000" dirty="0" err="1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NN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 = 200 GeV in STAR experiment at RHIC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2568"/>
            <a:ext cx="6400800" cy="699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Jaiby Joseph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Ajish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11/2/2011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474" y="4868186"/>
            <a:ext cx="2443663" cy="19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03" y="4948394"/>
            <a:ext cx="2105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47" y="63500"/>
            <a:ext cx="6843953" cy="550333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</a:t>
            </a:r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 Quark Sector</a:t>
            </a:r>
            <a:endParaRPr lang="en-US" sz="24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645" y="631819"/>
            <a:ext cx="8528821" cy="55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latin typeface="Times New Roman"/>
                <a:cs typeface="Times New Roman"/>
              </a:rPr>
              <a:t> Heavy flavor is produced at the earlier stages of the collision via gluon fusion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 affected by chiral symmetry </a:t>
            </a:r>
            <a:r>
              <a:rPr lang="en-US" sz="1600" dirty="0" smtClean="0">
                <a:latin typeface="Times New Roman"/>
                <a:cs typeface="Times New Roman"/>
              </a:rPr>
              <a:t>restoration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(i.e. mass is the same in/out of medium)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 smtClean="0">
                <a:latin typeface="Times New Roman"/>
                <a:cs typeface="Times New Roman"/>
              </a:rPr>
              <a:t> production cross-section </a:t>
            </a:r>
            <a:r>
              <a:rPr lang="en-US" sz="1600" dirty="0">
                <a:latin typeface="Times New Roman"/>
                <a:cs typeface="Times New Roman"/>
              </a:rPr>
              <a:t>found to binary </a:t>
            </a:r>
            <a:r>
              <a:rPr lang="en-US" sz="1600" dirty="0" smtClean="0">
                <a:latin typeface="Times New Roman"/>
                <a:cs typeface="Times New Roman"/>
              </a:rPr>
              <a:t>scale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ideal to probe the medium created</a:t>
            </a:r>
            <a:r>
              <a:rPr lang="en-US" sz="1600" dirty="0">
                <a:solidFill>
                  <a:srgbClr val="B8240C"/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in</a:t>
            </a:r>
            <a:r>
              <a:rPr lang="en-US" sz="1600" dirty="0" smtClean="0">
                <a:latin typeface="Calibri" charset="0"/>
              </a:rPr>
              <a:t> heavy ion collision</a:t>
            </a:r>
          </a:p>
          <a:p>
            <a:pPr lvl="1" eaLnBrk="1" hangingPunct="1">
              <a:spcBef>
                <a:spcPct val="20000"/>
              </a:spcBef>
            </a:pPr>
            <a:endParaRPr lang="en-US" sz="800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latin typeface="Times New Roman"/>
                <a:cs typeface="Times New Roman"/>
              </a:rPr>
              <a:t> Theoretical </a:t>
            </a:r>
            <a:r>
              <a:rPr lang="en-US" dirty="0">
                <a:latin typeface="Times New Roman"/>
                <a:cs typeface="Times New Roman"/>
              </a:rPr>
              <a:t>models predicted gluon 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energy loss for heavy quarks to be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B8240C"/>
                </a:solidFill>
                <a:latin typeface="Times New Roman"/>
                <a:cs typeface="Times New Roman"/>
              </a:rPr>
              <a:t>smaller</a:t>
            </a:r>
            <a:r>
              <a:rPr lang="en-US" dirty="0">
                <a:latin typeface="Times New Roman"/>
                <a:cs typeface="Times New Roman"/>
              </a:rPr>
              <a:t> than of light </a:t>
            </a:r>
            <a:r>
              <a:rPr lang="en-US" dirty="0" smtClean="0">
                <a:latin typeface="Times New Roman"/>
                <a:cs typeface="Times New Roman"/>
              </a:rPr>
              <a:t>quarks, </a:t>
            </a:r>
            <a:r>
              <a:rPr lang="en-US" dirty="0">
                <a:latin typeface="Times New Roman"/>
                <a:cs typeface="Times New Roman"/>
              </a:rPr>
              <a:t>which is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lang="en-US" dirty="0">
                <a:latin typeface="Times New Roman"/>
                <a:cs typeface="Times New Roman"/>
              </a:rPr>
              <a:t>experimentally </a:t>
            </a:r>
            <a:r>
              <a:rPr lang="en-US" dirty="0" smtClean="0">
                <a:latin typeface="Times New Roman"/>
                <a:cs typeface="Times New Roman"/>
              </a:rPr>
              <a:t>observed.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10" descr="RAA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" y="2997290"/>
            <a:ext cx="4706635" cy="338347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40300" y="3412160"/>
            <a:ext cx="419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400" dirty="0" smtClean="0"/>
              <a:t>1) </a:t>
            </a:r>
            <a:r>
              <a:rPr lang="en-US" sz="1600" b="1" dirty="0" smtClean="0"/>
              <a:t>Non</a:t>
            </a:r>
            <a:r>
              <a:rPr lang="en-US" sz="1600" b="1" dirty="0"/>
              <a:t>-photonic electrons (</a:t>
            </a:r>
            <a:r>
              <a:rPr lang="en-US" sz="1600" b="1" dirty="0" smtClean="0"/>
              <a:t>NPE) Method</a:t>
            </a:r>
          </a:p>
          <a:p>
            <a:pPr>
              <a:buFont typeface="Arial" charset="0"/>
              <a:buNone/>
            </a:pPr>
            <a:r>
              <a:rPr lang="en-US" sz="1400" i="1" dirty="0" smtClean="0"/>
              <a:t>	- decayed from </a:t>
            </a:r>
            <a:r>
              <a:rPr lang="en-US" sz="1400" i="1" dirty="0"/>
              <a:t>charm </a:t>
            </a:r>
            <a:r>
              <a:rPr lang="en-US" sz="1400" b="1" i="1" dirty="0"/>
              <a:t>and </a:t>
            </a:r>
            <a:r>
              <a:rPr lang="en-US" sz="1400" i="1" dirty="0"/>
              <a:t>beauty hadrons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/>
              <a:t>2) At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≥ 6 </a:t>
            </a:r>
            <a:r>
              <a:rPr lang="en-US" sz="1400" dirty="0" err="1"/>
              <a:t>GeV/c</a:t>
            </a:r>
            <a:r>
              <a:rPr lang="en-US" sz="1400" dirty="0"/>
              <a:t>,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>
                <a:solidFill>
                  <a:srgbClr val="85131D"/>
                </a:solidFill>
              </a:rPr>
              <a:t>R</a:t>
            </a:r>
            <a:r>
              <a:rPr lang="en-US" sz="1400" baseline="-25000" dirty="0">
                <a:solidFill>
                  <a:srgbClr val="85131D"/>
                </a:solidFill>
              </a:rPr>
              <a:t>AA</a:t>
            </a:r>
            <a:r>
              <a:rPr lang="en-US" sz="1400" dirty="0">
                <a:solidFill>
                  <a:srgbClr val="85131D"/>
                </a:solidFill>
              </a:rPr>
              <a:t>(NPE) ~ </a:t>
            </a:r>
            <a:r>
              <a:rPr lang="en-US" sz="1400" dirty="0" err="1">
                <a:solidFill>
                  <a:srgbClr val="85131D"/>
                </a:solidFill>
              </a:rPr>
              <a:t>R</a:t>
            </a:r>
            <a:r>
              <a:rPr lang="en-US" sz="1400" baseline="-25000" dirty="0" err="1">
                <a:solidFill>
                  <a:srgbClr val="85131D"/>
                </a:solidFill>
              </a:rPr>
              <a:t>AA</a:t>
            </a:r>
            <a:r>
              <a:rPr lang="en-US" sz="1400" dirty="0" err="1">
                <a:solidFill>
                  <a:srgbClr val="85131D"/>
                </a:solidFill>
              </a:rPr>
              <a:t>(h</a:t>
            </a:r>
            <a:r>
              <a:rPr lang="en-US" sz="1400" baseline="30000" dirty="0">
                <a:solidFill>
                  <a:srgbClr val="85131D"/>
                </a:solidFill>
              </a:rPr>
              <a:t>±</a:t>
            </a:r>
            <a:r>
              <a:rPr lang="en-US" sz="1400" dirty="0">
                <a:solidFill>
                  <a:srgbClr val="85131D"/>
                </a:solidFill>
              </a:rPr>
              <a:t>) !!</a:t>
            </a:r>
            <a:r>
              <a:rPr lang="en-US" sz="1400" dirty="0" smtClean="0">
                <a:solidFill>
                  <a:srgbClr val="85131D"/>
                </a:solidFill>
              </a:rPr>
              <a:t>!</a:t>
            </a:r>
          </a:p>
          <a:p>
            <a:pPr>
              <a:buFont typeface="Arial" charset="0"/>
              <a:buNone/>
            </a:pPr>
            <a:endParaRPr lang="en-US" sz="1400" dirty="0" smtClean="0">
              <a:solidFill>
                <a:srgbClr val="85131D"/>
              </a:solidFill>
            </a:endParaRPr>
          </a:p>
          <a:p>
            <a:pPr>
              <a:buFont typeface="Arial" charset="0"/>
              <a:buNone/>
            </a:pPr>
            <a:r>
              <a:rPr lang="en-US" sz="1400" dirty="0" smtClean="0"/>
              <a:t>3) Surprising Results: </a:t>
            </a:r>
          </a:p>
          <a:p>
            <a:r>
              <a:rPr lang="en-US" sz="1400" dirty="0" smtClean="0"/>
              <a:t>	contradicts </a:t>
            </a:r>
            <a:r>
              <a:rPr lang="en-US" sz="1400" dirty="0" err="1" smtClean="0"/>
              <a:t>pQCD</a:t>
            </a:r>
            <a:r>
              <a:rPr lang="en-US" sz="1400" dirty="0" smtClean="0"/>
              <a:t> predictions</a:t>
            </a:r>
          </a:p>
          <a:p>
            <a:r>
              <a:rPr lang="en-US" sz="1400" dirty="0" smtClean="0"/>
              <a:t>	challenges our understanding of the energy loss mechanism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Needs Direct measurement of D and B mesons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9" y="63500"/>
            <a:ext cx="8923390" cy="6578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using Silicon Vertex Detector and decay vertex fit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09" y="1338580"/>
            <a:ext cx="8584497" cy="17602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SVT/SSD </a:t>
            </a:r>
            <a:r>
              <a:rPr lang="en-US" sz="2000" dirty="0" smtClean="0"/>
              <a:t>not designed (thickness, geometry) for charm measurement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Full reconstruction/fit of the decay vertex by combining K and </a:t>
            </a:r>
            <a:r>
              <a:rPr lang="en-US" sz="2000" dirty="0" err="1" smtClean="0"/>
              <a:t>π</a:t>
            </a:r>
            <a:r>
              <a:rPr lang="en-US" sz="2000" dirty="0" smtClean="0"/>
              <a:t> tracks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/>
              <a:t>		– Some particle ID capabilities obtained from </a:t>
            </a:r>
            <a:r>
              <a:rPr lang="en-US" sz="2000" dirty="0" smtClean="0"/>
              <a:t>TPC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57" y="3670300"/>
            <a:ext cx="3535090" cy="259408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34100" y="4310049"/>
            <a:ext cx="571500" cy="17097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617" y="3991517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PID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1" y="3751249"/>
            <a:ext cx="50698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Caveats: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short lived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particles</a:t>
            </a:r>
            <a:r>
              <a:rPr lang="en-US" dirty="0" smtClean="0">
                <a:latin typeface="Times New Roman"/>
                <a:cs typeface="Times New Roman"/>
              </a:rPr>
              <a:t> (average </a:t>
            </a:r>
            <a:r>
              <a:rPr lang="en-US" dirty="0" smtClean="0">
                <a:latin typeface="Times New Roman"/>
                <a:cs typeface="Times New Roman"/>
              </a:rPr>
              <a:t>decay-</a:t>
            </a:r>
            <a:r>
              <a:rPr lang="en-US" dirty="0" smtClean="0">
                <a:latin typeface="Times New Roman"/>
                <a:cs typeface="Times New Roman"/>
              </a:rPr>
              <a:t>length 70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coupled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arginal SVT resolution </a:t>
            </a:r>
            <a:r>
              <a:rPr lang="en-US" dirty="0" smtClean="0">
                <a:latin typeface="Times New Roman"/>
                <a:cs typeface="Times New Roman"/>
              </a:rPr>
              <a:t>(the pointing resolution is about 250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Poor PID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smtClean="0">
                <a:latin typeface="Times New Roman"/>
                <a:cs typeface="Times New Roman"/>
              </a:rPr>
              <a:t>Lack of TOF+SVT data sets, </a:t>
            </a:r>
            <a:r>
              <a:rPr lang="en-US" dirty="0" err="1" smtClean="0"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/dx has limited resolving power.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957" y="3300968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dE/dx</a:t>
            </a:r>
            <a:r>
              <a:rPr lang="en-US" dirty="0" smtClean="0"/>
              <a:t> bands of </a:t>
            </a:r>
            <a:r>
              <a:rPr lang="en-US" b="1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22"/>
          <a:stretch/>
        </p:blipFill>
        <p:spPr>
          <a:xfrm>
            <a:off x="-88900" y="922717"/>
            <a:ext cx="4808148" cy="29956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26501" y="184053"/>
            <a:ext cx="673893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Decay Topology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3332" y="4342224"/>
            <a:ext cx="8263467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the Full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reconstruction/fit of the decay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vertex	</a:t>
            </a: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and Used the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full track error matrix for best error estimates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Optimization of cuts based on MC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studies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Better </a:t>
            </a:r>
            <a:r>
              <a:rPr lang="en-US" dirty="0" smtClean="0">
                <a:latin typeface="Calibri" charset="0"/>
              </a:rPr>
              <a:t>resolution in secondary vertex position is achieved with the fit method compared to usual helix swimming methods.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8148" y="1166348"/>
            <a:ext cx="4289807" cy="3097467"/>
            <a:chOff x="4107108" y="1125708"/>
            <a:chExt cx="4289807" cy="3097467"/>
          </a:xfrm>
        </p:grpSpPr>
        <p:pic>
          <p:nvPicPr>
            <p:cNvPr id="7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626014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" y="9413"/>
            <a:ext cx="9000067" cy="686741"/>
          </a:xfrm>
          <a:solidFill>
            <a:srgbClr val="EBF1D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Reconstructed Quantities (example) </a:t>
            </a:r>
            <a:r>
              <a:rPr lang="en-US" sz="2000" dirty="0" smtClean="0">
                <a:solidFill>
                  <a:srgbClr val="FF0000"/>
                </a:solidFill>
              </a:rPr>
              <a:t>(MC Data (pure D</a:t>
            </a:r>
            <a:r>
              <a:rPr lang="en-US" sz="2000" baseline="30000" dirty="0" smtClean="0">
                <a:solidFill>
                  <a:srgbClr val="FF0000"/>
                </a:solidFill>
              </a:rPr>
              <a:t>0)</a:t>
            </a:r>
            <a:r>
              <a:rPr lang="en-US" sz="2000" dirty="0" smtClean="0">
                <a:solidFill>
                  <a:srgbClr val="FF0000"/>
                </a:solidFill>
              </a:rPr>
              <a:t> Events)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8" y="966041"/>
            <a:ext cx="3791185" cy="269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76" y="770371"/>
            <a:ext cx="4151861" cy="278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2" y="768971"/>
            <a:ext cx="295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Reconstructed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152" y="714402"/>
            <a:ext cx="1464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pT Resolution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07" y="3766354"/>
            <a:ext cx="3892659" cy="26737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2129" y="3457229"/>
            <a:ext cx="244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Vertex Resolution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400" y="3652169"/>
            <a:ext cx="530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Resolution :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Inv Mass ~ </a:t>
            </a:r>
            <a:r>
              <a:rPr lang="en-US" b="1" dirty="0" smtClean="0"/>
              <a:t>13 MeV </a:t>
            </a:r>
            <a:r>
              <a:rPr lang="en-US" dirty="0" smtClean="0"/>
              <a:t>(</a:t>
            </a:r>
            <a:r>
              <a:rPr lang="en-US" b="1" dirty="0" smtClean="0"/>
              <a:t>0.7%</a:t>
            </a:r>
            <a:r>
              <a:rPr lang="en-US" dirty="0" smtClean="0"/>
              <a:t>, after a gauss fit)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Trans. Momentum ~ 17 MeV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Decay Vertex Coordinates ~ 220 </a:t>
            </a:r>
            <a:r>
              <a:rPr lang="en-US" dirty="0" err="1" smtClean="0"/>
              <a:t>μm</a:t>
            </a:r>
            <a:r>
              <a:rPr lang="en-US" dirty="0" smtClean="0"/>
              <a:t> (transverse)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					       ~ 200 </a:t>
            </a:r>
            <a:r>
              <a:rPr lang="en-US" dirty="0" err="1" smtClean="0"/>
              <a:t>μm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dirty="0" smtClean="0"/>
              <a:t>-direction)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The reconstructed parameters behave as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expected with the current detector resolution.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E35-5D1D-8141-B6C7-36D49A53220F}" type="slidenum">
              <a:rPr lang="en-US"/>
              <a:pPr/>
              <a:t>14</a:t>
            </a:fld>
            <a:endParaRPr lang="en-US"/>
          </a:p>
        </p:txBody>
      </p:sp>
      <p:pic>
        <p:nvPicPr>
          <p:cNvPr id="28678" name="Picture 11" descr="invMass_K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14675"/>
            <a:ext cx="472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994650" y="3332734"/>
            <a:ext cx="9271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After cut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593725"/>
            <a:ext cx="8991600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Test with K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baseline="-25000" dirty="0" smtClean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 decay reconstruction </a:t>
            </a:r>
            <a:r>
              <a:rPr lang="en-US" sz="2000" dirty="0" smtClean="0">
                <a:latin typeface="Calibri" charset="0"/>
              </a:rPr>
              <a:t>(about 200x the decay distance of D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dirty="0" smtClean="0">
                <a:latin typeface="Calibri" charset="0"/>
              </a:rPr>
              <a:t>s):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latin typeface="Calibri" charset="0"/>
                <a:sym typeface="Symbol" charset="2"/>
              </a:rPr>
              <a:t>c</a:t>
            </a:r>
            <a:r>
              <a:rPr lang="en-US" dirty="0" smtClean="0">
                <a:latin typeface="Calibri" charset="0"/>
                <a:sym typeface="Symbol" charset="2"/>
              </a:rPr>
              <a:t> = 2.68 cm </a:t>
            </a:r>
            <a:r>
              <a:rPr lang="en-US" dirty="0" smtClean="0">
                <a:latin typeface="Calibri" charset="0"/>
                <a:sym typeface="Symbol" charset="2"/>
              </a:rPr>
              <a:t> 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Signed decay length 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an </a:t>
            </a:r>
            <a:r>
              <a:rPr lang="en-US" dirty="0">
                <a:latin typeface="Calibri" charset="0"/>
              </a:rPr>
              <a:t>excess can be observed on the positive side of the decay length distribution, indicating the presence of long-lived decays.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use </a:t>
            </a:r>
            <a:r>
              <a:rPr lang="en-US" dirty="0">
                <a:latin typeface="Calibri" charset="0"/>
              </a:rPr>
              <a:t>the decay length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significance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L/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2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sym typeface="Symbol" charset="2"/>
              </a:rPr>
              <a:t>L </a:t>
            </a:r>
            <a:r>
              <a:rPr lang="en-US" dirty="0">
                <a:latin typeface="Calibri" charset="0"/>
                <a:sym typeface="Symbol" charset="2"/>
              </a:rPr>
              <a:t>to improve the signal.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libri" charset="0"/>
              </a:rPr>
              <a:t> more appropriate because of the momentum dependence of the decay length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360" y="81280"/>
            <a:ext cx="5161280" cy="512445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Proof of principle with K</a:t>
            </a:r>
            <a:r>
              <a:rPr lang="en-US" sz="3600" baseline="30000" dirty="0">
                <a:solidFill>
                  <a:srgbClr val="215968"/>
                </a:solidFill>
              </a:rPr>
              <a:t>0</a:t>
            </a:r>
            <a:r>
              <a:rPr lang="en-US" sz="3600" baseline="-25000" dirty="0">
                <a:solidFill>
                  <a:srgbClr val="215968"/>
                </a:solidFill>
              </a:rPr>
              <a:t>s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28677" name="Picture 10" descr="LdL_K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1148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844207" y="3332734"/>
            <a:ext cx="1058863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Before cut</a:t>
            </a:r>
          </a:p>
        </p:txBody>
      </p:sp>
      <p:sp>
        <p:nvSpPr>
          <p:cNvPr id="28682" name="Text Box 28"/>
          <p:cNvSpPr txBox="1">
            <a:spLocks noChangeArrowheads="1"/>
          </p:cNvSpPr>
          <p:nvPr/>
        </p:nvSpPr>
        <p:spPr bwMode="auto">
          <a:xfrm>
            <a:off x="762000" y="6146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sym typeface="Zapf Dingbats" charset="2"/>
              </a:rPr>
              <a:t>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After using a cut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baseline="-25000" dirty="0">
                <a:latin typeface="Calibri" charset="0"/>
              </a:rPr>
              <a:t>L </a:t>
            </a:r>
            <a:r>
              <a:rPr lang="en-US" sz="2000" dirty="0">
                <a:latin typeface="Calibri" charset="0"/>
              </a:rPr>
              <a:t>&gt; 10, a clear peak at the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sz="2000" baseline="30000" dirty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sz="2000" baseline="-25000" dirty="0">
                <a:latin typeface="Calibri" charset="0"/>
                <a:ea typeface="Bookman Old Style" charset="0"/>
                <a:cs typeface="Bookman Old Style" charset="0"/>
              </a:rPr>
              <a:t>S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mass is observed.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28683" name="AutoShape 29"/>
          <p:cNvSpPr>
            <a:spLocks noChangeArrowheads="1"/>
          </p:cNvSpPr>
          <p:nvPr/>
        </p:nvSpPr>
        <p:spPr bwMode="auto">
          <a:xfrm>
            <a:off x="3748088" y="4473575"/>
            <a:ext cx="976312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168775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background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49500" y="4295775"/>
            <a:ext cx="178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Signal+background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219200" y="4397375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743200" y="4549775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16" y="141105"/>
            <a:ext cx="8229600" cy="455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Signal (in 2007 Data)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37619" y="1509985"/>
            <a:ext cx="4038600" cy="4471715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24 Million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@ 200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events are used for this analysis.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degree polynomial fit is used for background estimation.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/>
              <a:t>F</a:t>
            </a:r>
            <a:r>
              <a:rPr lang="en-US" sz="2000" dirty="0" smtClean="0"/>
              <a:t>it yielded </a:t>
            </a:r>
            <a:r>
              <a:rPr lang="en-US" sz="2000" dirty="0" smtClean="0"/>
              <a:t>an </a:t>
            </a:r>
            <a:r>
              <a:rPr lang="en-US" sz="2000" dirty="0" smtClean="0"/>
              <a:t>apparent</a:t>
            </a:r>
            <a:r>
              <a:rPr lang="en-US" sz="2000" dirty="0" smtClean="0"/>
              <a:t> </a:t>
            </a:r>
            <a:r>
              <a:rPr lang="en-US" sz="2000" dirty="0" smtClean="0"/>
              <a:t>signal </a:t>
            </a:r>
            <a:r>
              <a:rPr lang="en-US" sz="2000" dirty="0" smtClean="0"/>
              <a:t>significance of </a:t>
            </a:r>
            <a:r>
              <a:rPr lang="en-US" sz="2000" dirty="0" smtClean="0"/>
              <a:t>10-σ </a:t>
            </a:r>
            <a:r>
              <a:rPr lang="en-US" sz="2000" dirty="0" smtClean="0"/>
              <a:t> (combined </a:t>
            </a:r>
            <a:r>
              <a:rPr lang="en-US" sz="2000" dirty="0" smtClean="0"/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+D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 </a:t>
            </a:r>
            <a:r>
              <a:rPr lang="en-US" sz="2000" dirty="0" smtClean="0"/>
              <a:t>signal)</a:t>
            </a: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Signal </a:t>
            </a:r>
            <a:r>
              <a:rPr lang="en-US" sz="2000" dirty="0" smtClean="0"/>
              <a:t>remained </a:t>
            </a:r>
            <a:r>
              <a:rPr lang="en-US" sz="2000" dirty="0" smtClean="0"/>
              <a:t>stable as cuts are varied.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" y="654806"/>
            <a:ext cx="4682678" cy="29976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07" y="2222500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Pol3 + gaus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893" y="2425700"/>
            <a:ext cx="4071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429" y="2591832"/>
            <a:ext cx="59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Pol3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275" y="2794000"/>
            <a:ext cx="40715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12" y="3665174"/>
            <a:ext cx="4809678" cy="3040426"/>
            <a:chOff x="120012" y="3817574"/>
            <a:chExt cx="4574570" cy="2803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12" y="3817574"/>
              <a:ext cx="4549170" cy="2803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12" y="3898900"/>
              <a:ext cx="4426588" cy="2455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116" y="595954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Mean = 1864.19 ± 10 MeV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417" y="4058166"/>
              <a:ext cx="123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gaus</a:t>
              </a:r>
              <a:r>
                <a:rPr lang="en-US" dirty="0" smtClean="0">
                  <a:solidFill>
                    <a:srgbClr val="FF0000"/>
                  </a:solidFill>
                </a:rPr>
                <a:t> fit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6" y="141105"/>
            <a:ext cx="8229600" cy="6661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 </a:t>
            </a:r>
            <a:r>
              <a:rPr lang="en-US" sz="3600" dirty="0" smtClean="0">
                <a:solidFill>
                  <a:srgbClr val="215968"/>
                </a:solidFill>
              </a:rPr>
              <a:t>and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bar separately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5" y="966778"/>
            <a:ext cx="384198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40" y="976473"/>
            <a:ext cx="408657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143" y="4038023"/>
            <a:ext cx="37008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bar/D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Ratio ~ 1.18 ± 0.24 </a:t>
            </a:r>
            <a:endParaRPr lang="en-US" sz="2400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44316" y="4978400"/>
            <a:ext cx="8643003" cy="17430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Blip>
                <a:blip r:embed="rId5"/>
              </a:buBlip>
            </a:pPr>
            <a:r>
              <a:rPr lang="en-US" sz="2000" dirty="0" smtClean="0"/>
              <a:t>Statistical thermal models predict vanishing baryonic chemical potential (μ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at </a:t>
            </a:r>
            <a:r>
              <a:rPr lang="en-US" sz="2000" smtClean="0"/>
              <a:t>RHIC energies </a:t>
            </a:r>
            <a:endParaRPr lang="en-US" sz="2000" dirty="0" smtClean="0"/>
          </a:p>
          <a:p>
            <a:pPr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2000" dirty="0" smtClean="0"/>
              <a:t>The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bar/D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ratio obtained here is compatible with unity indicating a vanishing 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. 							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7566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Attempts to extract physics</a:t>
            </a:r>
            <a:endParaRPr lang="en-US" sz="3600" dirty="0">
              <a:solidFill>
                <a:srgbClr val="215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1" y="712238"/>
            <a:ext cx="4648200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Uncorrected </a:t>
            </a:r>
            <a:r>
              <a:rPr lang="en-US" dirty="0" err="1" smtClean="0">
                <a:latin typeface="Times New Roman"/>
                <a:cs typeface="Times New Roman"/>
              </a:rPr>
              <a:t>pT</a:t>
            </a:r>
            <a:r>
              <a:rPr lang="en-US" dirty="0" smtClean="0">
                <a:latin typeface="Times New Roman"/>
                <a:cs typeface="Times New Roman"/>
              </a:rPr>
              <a:t> spectra:</a:t>
            </a: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normalized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 corrected for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 acceptance and efficiency is used to: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extract total charm cross-section, 	  freeze out parameters etc.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r>
              <a:rPr lang="en-US" i="1" baseline="-25000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calculate energy loss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</a:p>
          <a:p>
            <a:pPr lvl="1">
              <a:buClr>
                <a:srgbClr val="008000"/>
              </a:buClr>
              <a:buFont typeface="Lucida Grande"/>
              <a:buChar char="✿"/>
            </a:pPr>
            <a:endParaRPr lang="en-US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   At this time, we do not have a proper      	embedding sample to do corrections</a:t>
            </a:r>
          </a:p>
          <a:p>
            <a:pPr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sample has too few Silicon hits</a:t>
            </a:r>
          </a:p>
          <a:p>
            <a:endParaRPr lang="en-US" sz="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78068"/>
            <a:ext cx="3054768" cy="2099604"/>
          </a:xfrm>
          <a:prstGeom prst="rect">
            <a:avLst/>
          </a:prstGeom>
          <a:ln w="25400" cmpd="thickThin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67500" y="64960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501" y="5708517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Some of the results with a polynomial background estimate seem to be inconsistent.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A robust background estimation method needed to see if the peak observed was an artifact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	– a “same sign” background subtraction method was performed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176995"/>
            <a:ext cx="3098800" cy="199017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thickThin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-63499" y="775737"/>
            <a:ext cx="4660900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The ratio of central to MB yield in |</a:t>
            </a:r>
            <a:r>
              <a:rPr lang="en-US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|&lt;0.5, scaled by the number of binary collisions: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ratio </a:t>
            </a:r>
            <a:r>
              <a:rPr lang="en-US" dirty="0" smtClean="0">
                <a:latin typeface="Times New Roman"/>
                <a:cs typeface="Times New Roman"/>
              </a:rPr>
              <a:t>of ~1 </a:t>
            </a:r>
            <a:r>
              <a:rPr lang="en-US" dirty="0" smtClean="0">
                <a:latin typeface="Times New Roman"/>
                <a:cs typeface="Times New Roman"/>
              </a:rPr>
              <a:t>is expected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results from polynomial fit background is inconsistent with the binary collision scaling of charm. </a:t>
            </a:r>
            <a:r>
              <a:rPr lang="en-US" sz="2000" dirty="0" smtClean="0"/>
              <a:t>	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rd-invmas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7" b="-32647"/>
          <a:stretch>
            <a:fillRect/>
          </a:stretch>
        </p:blipFill>
        <p:spPr>
          <a:xfrm>
            <a:off x="81280" y="459740"/>
            <a:ext cx="4932680" cy="5069523"/>
          </a:xfrm>
        </p:spPr>
      </p:pic>
      <p:pic>
        <p:nvPicPr>
          <p:cNvPr id="7" name="Content Placeholder 6" descr="3rd-result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>
          <a:xfrm>
            <a:off x="5026660" y="535940"/>
            <a:ext cx="4038600" cy="4884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945923"/>
            <a:ext cx="89001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was a big surprise!!!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fact that about a third of the SVT/SSD system was dead during Run-7, combined with the marginal resolution of the previous generation silicon detector and combinatorial background limits our efforts. 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 smtClean="0">
                <a:latin typeface="Times New Roman"/>
                <a:cs typeface="Times New Roman"/>
              </a:rPr>
              <a:t>final effort to measure the signal using a multivariate analysis is in progress.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80" y="871974"/>
            <a:ext cx="8062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cuts are used to produce this picture that were used in the polynomial fit case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47320"/>
            <a:ext cx="8674100" cy="538480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An explanation for the non-consistent physics results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89300"/>
            <a:ext cx="2247900" cy="646331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Signal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= [(++) + (--)]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553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Ongoing Analysis with Multivariate Analysis (TMVA)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99" y="962018"/>
            <a:ext cx="8848377" cy="262351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TMVA is a </a:t>
            </a:r>
            <a:r>
              <a:rPr lang="en-US" sz="2000" dirty="0" smtClean="0">
                <a:latin typeface="+mj-lt"/>
                <a:cs typeface="Times New Roman"/>
              </a:rPr>
              <a:t>tool fo</a:t>
            </a:r>
            <a:r>
              <a:rPr lang="en-US" sz="2000" dirty="0" smtClean="0">
                <a:latin typeface="+mj-lt"/>
                <a:cs typeface="Times New Roman"/>
              </a:rPr>
              <a:t>r simultaneous optimization of many correlated cuts</a:t>
            </a:r>
            <a:r>
              <a:rPr lang="en-US" sz="2000" dirty="0" smtClean="0">
                <a:latin typeface="+mj-lt"/>
                <a:cs typeface="Times New Roman"/>
              </a:rPr>
              <a:t>. 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Training samples for signal (pure D</a:t>
            </a:r>
            <a:r>
              <a:rPr lang="en-US" sz="2000" baseline="30000" dirty="0" smtClean="0">
                <a:latin typeface="+mj-lt"/>
                <a:cs typeface="Times New Roman"/>
              </a:rPr>
              <a:t>0</a:t>
            </a:r>
            <a:r>
              <a:rPr lang="en-US" sz="2000" dirty="0" smtClean="0">
                <a:latin typeface="+mj-lt"/>
                <a:cs typeface="Times New Roman"/>
              </a:rPr>
              <a:t>) and background (`HIJING </a:t>
            </a:r>
            <a:r>
              <a:rPr lang="en-US" sz="2000" dirty="0" err="1" smtClean="0">
                <a:latin typeface="+mj-lt"/>
                <a:cs typeface="Times New Roman"/>
              </a:rPr>
              <a:t>Au+Au</a:t>
            </a:r>
            <a:r>
              <a:rPr lang="en-US" sz="2000" dirty="0" smtClean="0">
                <a:latin typeface="+mj-lt"/>
                <a:cs typeface="Times New Roman"/>
              </a:rPr>
              <a:t>’) are provided. </a:t>
            </a:r>
            <a:r>
              <a:rPr lang="en-US" sz="2000" dirty="0" smtClean="0">
                <a:latin typeface="+mj-lt"/>
                <a:cs typeface="Times New Roman"/>
              </a:rPr>
              <a:t>It then produces </a:t>
            </a:r>
            <a:r>
              <a:rPr lang="en-US" sz="2000" dirty="0" smtClean="0">
                <a:latin typeface="+mj-lt"/>
                <a:cs typeface="Times New Roman"/>
              </a:rPr>
              <a:t>a classifier output with weight files for signal and background</a:t>
            </a:r>
            <a:r>
              <a:rPr lang="en-US" sz="2000" dirty="0" smtClean="0">
                <a:latin typeface="+mj-lt"/>
                <a:cs typeface="Times New Roman"/>
              </a:rPr>
              <a:t>.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After training, testing can be done with Data sample (MC Embedding/Real)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8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MC D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Times New Roman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 Embedding					    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2007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 Data </a:t>
            </a:r>
            <a:r>
              <a:rPr lang="en-US" sz="1400" b="1" dirty="0" smtClean="0">
                <a:solidFill>
                  <a:srgbClr val="000090"/>
                </a:solidFill>
                <a:latin typeface="+mj-lt"/>
                <a:cs typeface="Times New Roman"/>
              </a:rPr>
              <a:t>(1-2% of available data)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endParaRPr lang="en-US" sz="20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8" y="3314602"/>
            <a:ext cx="4123977" cy="273906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895268" y="5147732"/>
            <a:ext cx="1213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7301"/>
            <a:ext cx="4073176" cy="2739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7797" y="6319908"/>
            <a:ext cx="847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cs typeface="Times New Roman"/>
              </a:rPr>
              <a:t>   Preliminary results looks </a:t>
            </a:r>
            <a:r>
              <a:rPr lang="en-US" dirty="0" smtClean="0">
                <a:cs typeface="Times New Roman"/>
              </a:rPr>
              <a:t>promising but… </a:t>
            </a:r>
            <a:r>
              <a:rPr lang="en-US" dirty="0" smtClean="0">
                <a:cs typeface="Times New Roman"/>
              </a:rPr>
              <a:t>work in </a:t>
            </a:r>
            <a:r>
              <a:rPr lang="en-US" dirty="0" smtClean="0">
                <a:cs typeface="Times New Roman"/>
              </a:rPr>
              <a:t>progress.</a:t>
            </a:r>
            <a:endParaRPr lang="en-US" dirty="0" smtClean="0"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3"/>
            <a:ext cx="8229600" cy="58310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Outline</a:t>
            </a:r>
            <a:endParaRPr lang="en-US" sz="40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506146" cy="54214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cs typeface="Times New Roman"/>
              </a:rPr>
              <a:t>Quick summary of my contributions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Introduction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Why collide nuclei at high energies?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RHIC and </a:t>
            </a:r>
            <a:r>
              <a:rPr lang="en-US" dirty="0" smtClean="0">
                <a:latin typeface="+mj-lt"/>
                <a:cs typeface="Times New Roman"/>
              </a:rPr>
              <a:t>STAR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Physics at RHIC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Important observations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Heavy quark sector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Charm measurement using Silicon Tracker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Secondary </a:t>
            </a:r>
            <a:r>
              <a:rPr lang="en-US" dirty="0" err="1" smtClean="0">
                <a:latin typeface="+mj-lt"/>
                <a:cs typeface="Times New Roman"/>
              </a:rPr>
              <a:t>vertexing</a:t>
            </a:r>
            <a:endParaRPr lang="en-US" dirty="0" smtClean="0">
              <a:latin typeface="+mj-lt"/>
              <a:cs typeface="Times New Roman"/>
            </a:endParaRP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Proof </a:t>
            </a:r>
            <a:r>
              <a:rPr lang="en-US" dirty="0" smtClean="0">
                <a:latin typeface="+mj-lt"/>
                <a:cs typeface="Times New Roman"/>
              </a:rPr>
              <a:t>of principle with K</a:t>
            </a:r>
            <a:r>
              <a:rPr lang="en-US" baseline="-25000" dirty="0" smtClean="0">
                <a:latin typeface="+mj-lt"/>
                <a:cs typeface="Times New Roman"/>
              </a:rPr>
              <a:t>s</a:t>
            </a:r>
            <a:r>
              <a:rPr lang="en-US" baseline="30000" dirty="0" smtClean="0">
                <a:latin typeface="+mj-lt"/>
                <a:cs typeface="Times New Roman"/>
              </a:rPr>
              <a:t>0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Results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New results using TOF detector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Future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5400" y="919477"/>
            <a:ext cx="5270500" cy="2423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STAR Time Of Flight (TOF) detector provides better particle ID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 measure particle velocity β</a:t>
            </a:r>
            <a:endParaRPr lang="en-US" sz="1050" dirty="0" smtClean="0">
              <a:latin typeface="Times New Roman"/>
              <a:cs typeface="Times New Roman"/>
            </a:endParaRPr>
          </a:p>
          <a:p>
            <a:r>
              <a:rPr lang="en-US" sz="1800" dirty="0" err="1" smtClean="0">
                <a:latin typeface="Times New Roman"/>
                <a:cs typeface="Times New Roman"/>
              </a:rPr>
              <a:t>dE</a:t>
            </a:r>
            <a:r>
              <a:rPr lang="en-US" sz="1800" dirty="0" smtClean="0">
                <a:latin typeface="Times New Roman"/>
                <a:cs typeface="Times New Roman"/>
              </a:rPr>
              <a:t>/dx + TOF  offers excellent K, π separation up to p ~ 1.5 - 2 </a:t>
            </a:r>
            <a:r>
              <a:rPr lang="en-US" sz="1800" dirty="0" err="1" smtClean="0">
                <a:latin typeface="Times New Roman"/>
                <a:cs typeface="Times New Roman"/>
              </a:rPr>
              <a:t>GeV</a:t>
            </a:r>
            <a:r>
              <a:rPr lang="en-US" sz="1800" dirty="0" smtClean="0">
                <a:latin typeface="Times New Roman"/>
                <a:cs typeface="Times New Roman"/>
              </a:rPr>
              <a:t>/c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New results use ~ 250 Million </a:t>
            </a:r>
            <a:r>
              <a:rPr lang="en-US" sz="1800" dirty="0" err="1" smtClean="0">
                <a:latin typeface="Times New Roman"/>
                <a:cs typeface="Times New Roman"/>
              </a:rPr>
              <a:t>Au+Au</a:t>
            </a:r>
            <a:r>
              <a:rPr lang="en-US" sz="1800" dirty="0" smtClean="0">
                <a:latin typeface="Times New Roman"/>
                <a:cs typeface="Times New Roman"/>
              </a:rPr>
              <a:t> Events from year 2010 and </a:t>
            </a:r>
            <a:r>
              <a:rPr lang="en-US" sz="1800" dirty="0" err="1" smtClean="0">
                <a:latin typeface="Times New Roman"/>
                <a:cs typeface="Times New Roman"/>
              </a:rPr>
              <a:t>p+p</a:t>
            </a:r>
            <a:r>
              <a:rPr lang="en-US" sz="1800" dirty="0" smtClean="0">
                <a:latin typeface="Times New Roman"/>
                <a:cs typeface="Times New Roman"/>
              </a:rPr>
              <a:t> events from 2009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62" y="905935"/>
            <a:ext cx="3327052" cy="247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52" y="3847511"/>
            <a:ext cx="3966637" cy="1912448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55994" y="3418909"/>
            <a:ext cx="38520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Corrected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 and R</a:t>
            </a:r>
            <a:r>
              <a:rPr lang="en-US" baseline="-25000" dirty="0" smtClean="0"/>
              <a:t>AA </a:t>
            </a:r>
            <a:r>
              <a:rPr lang="en-US" dirty="0" smtClean="0"/>
              <a:t>in </a:t>
            </a:r>
            <a:r>
              <a:rPr lang="en-US" dirty="0" err="1" smtClean="0"/>
              <a:t>AuAu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7" y="3855977"/>
            <a:ext cx="2285069" cy="19039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3208" y="5759959"/>
            <a:ext cx="894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Charm cross section shows scaling with number of binary collisions indicating charm production via initial hard scattering </a:t>
            </a:r>
          </a:p>
          <a:p>
            <a:pP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Suppression of charmed meson observed around ~ 4 </a:t>
            </a:r>
            <a:r>
              <a:rPr lang="en-US" dirty="0" err="1" smtClean="0">
                <a:latin typeface="Times New Roman"/>
                <a:cs typeface="Times New Roman"/>
              </a:rPr>
              <a:t>GeV/c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71" y="3427376"/>
            <a:ext cx="17942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59" y="3830577"/>
            <a:ext cx="2395672" cy="192938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00324" y="3410442"/>
            <a:ext cx="210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 Cross Section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05162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Future 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eavy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lavor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racker (</a:t>
            </a:r>
            <a:r>
              <a:rPr lang="en-US" sz="3200" dirty="0" smtClean="0">
                <a:solidFill>
                  <a:srgbClr val="FF0000"/>
                </a:solidFill>
              </a:rPr>
              <a:t>HFT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81" y="614183"/>
            <a:ext cx="8760098" cy="1347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is undergoing a detector upgrade for the unambiguous measurement of charm – The Heavy Flavor Tracker (HFT)</a:t>
            </a:r>
          </a:p>
        </p:txBody>
      </p:sp>
      <p:pic>
        <p:nvPicPr>
          <p:cNvPr id="5" name="Picture 8" descr="HFT_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723" y="1324211"/>
            <a:ext cx="3603977" cy="2155590"/>
          </a:xfr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69403" y="1877811"/>
            <a:ext cx="2743200" cy="46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8003" y="1105494"/>
            <a:ext cx="2497997" cy="1940739"/>
          </a:xfrm>
          <a:noFill/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4381" y="3454400"/>
            <a:ext cx="370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Measurements of HFT include:</a:t>
            </a:r>
          </a:p>
          <a:p>
            <a:r>
              <a:rPr lang="en-US" dirty="0" smtClean="0"/>
              <a:t>	(1) </a:t>
            </a:r>
            <a:r>
              <a:rPr lang="en-US" dirty="0" err="1" smtClean="0"/>
              <a:t>Rcp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68545" y="3733800"/>
            <a:ext cx="188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Elliptic flow,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5900" y="3530600"/>
            <a:ext cx="2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Charmed Baryon to Meson Enhancement</a:t>
            </a:r>
            <a:endParaRPr lang="en-US" dirty="0"/>
          </a:p>
        </p:txBody>
      </p:sp>
      <p:pic>
        <p:nvPicPr>
          <p:cNvPr id="12" name="Picture 11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" y="4088031"/>
            <a:ext cx="3253660" cy="230006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01933" y="6437935"/>
            <a:ext cx="6273534" cy="375629"/>
          </a:xfrm>
          <a:prstGeom prst="rect">
            <a:avLst/>
          </a:prstGeom>
          <a:solidFill>
            <a:srgbClr val="EBF1DE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methods we have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developed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are directly applicable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Bookman Old Style"/>
              </a:rPr>
              <a:t>in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HFT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n-ea"/>
              <a:cs typeface="Bookman Old Style"/>
            </a:endParaRPr>
          </a:p>
        </p:txBody>
      </p:sp>
      <p:pic>
        <p:nvPicPr>
          <p:cNvPr id="14" name="Picture 13" descr="D0v2_hyd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803" y="4077732"/>
            <a:ext cx="2878732" cy="2310368"/>
          </a:xfrm>
          <a:prstGeom prst="rect">
            <a:avLst/>
          </a:prstGeom>
        </p:spPr>
      </p:pic>
      <p:pic>
        <p:nvPicPr>
          <p:cNvPr id="15" name="Picture 2" descr="Lc_overD0_final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411" y="4100731"/>
            <a:ext cx="2775689" cy="23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59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Thank you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istance of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losest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pproach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143000"/>
            <a:ext cx="5746161" cy="3962400"/>
          </a:xfrm>
          <a:prstGeom prst="rect">
            <a:avLst/>
          </a:prstGeom>
          <a:ln w="38100" cmpd="dbl">
            <a:solidFill>
              <a:schemeClr val="accent5">
                <a:lumMod val="50000"/>
              </a:schemeClr>
            </a:solidFill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225" y="143163"/>
            <a:ext cx="643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Bookman Old Style"/>
              </a:rPr>
              <a:t>Secondary Vertex fit – Simulation</a:t>
            </a:r>
          </a:p>
        </p:txBody>
      </p:sp>
      <p:pic>
        <p:nvPicPr>
          <p:cNvPr id="20484" name="Picture 5" descr="correlation_slength_decay_ge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89208"/>
            <a:ext cx="3962400" cy="29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99331" y="4443997"/>
            <a:ext cx="8090623" cy="125778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There 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, which </a:t>
            </a:r>
            <a:r>
              <a:rPr lang="en-US" sz="2000" dirty="0">
                <a:latin typeface="Calibri" charset="0"/>
              </a:rPr>
              <a:t>is</a:t>
            </a:r>
            <a:r>
              <a:rPr lang="en-US" sz="2000" dirty="0" smtClean="0">
                <a:latin typeface="Calibri" charset="0"/>
              </a:rPr>
              <a:t> of 	the </a:t>
            </a:r>
            <a:r>
              <a:rPr lang="en-US" sz="2000" dirty="0">
                <a:latin typeface="Calibri" charset="0"/>
              </a:rPr>
              <a:t>order of the resolution of (SSD+SVT)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4914" y="1189208"/>
            <a:ext cx="2292586" cy="355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  vs. MC [cm]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7108" y="1125708"/>
            <a:ext cx="4482847" cy="3097467"/>
            <a:chOff x="4107108" y="1125708"/>
            <a:chExt cx="4482847" cy="3097467"/>
          </a:xfrm>
        </p:grpSpPr>
        <p:pic>
          <p:nvPicPr>
            <p:cNvPr id="20485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488" name="Text Box 38"/>
            <p:cNvSpPr txBox="1">
              <a:spLocks noChangeArrowheads="1"/>
            </p:cNvSpPr>
            <p:nvPr/>
          </p:nvSpPr>
          <p:spPr bwMode="auto">
            <a:xfrm>
              <a:off x="645318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288"/>
            <a:ext cx="8229600" cy="899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15968"/>
                </a:solidFill>
              </a:rPr>
              <a:t>Strategy of Reconstruction</a:t>
            </a:r>
            <a:endParaRPr lang="en-US" sz="4000" dirty="0">
              <a:solidFill>
                <a:srgbClr val="2159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359" y="1088393"/>
            <a:ext cx="4557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Select Event – Apply Event Level Cuts 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Select Trigger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Cuts on Z-Vertex Position and its error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257730" y="2129181"/>
            <a:ext cx="237669" cy="2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0091" y="2258798"/>
            <a:ext cx="54944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Loop over Tracks – Apply Track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Number of Silicon Hits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Transverse DCA (DCA</a:t>
            </a:r>
            <a:r>
              <a:rPr lang="en-US" baseline="-25000" dirty="0" smtClean="0">
                <a:latin typeface="Bookman Old Style"/>
                <a:cs typeface="Bookman Old Style"/>
              </a:rPr>
              <a:t>XY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Track Momentum etc.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284408" y="3575376"/>
            <a:ext cx="238001" cy="5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088" y="3709754"/>
            <a:ext cx="4993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Pair Association - D</a:t>
            </a:r>
            <a:r>
              <a:rPr lang="en-US" baseline="300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Candidate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rapidity, Cosine of </a:t>
            </a:r>
            <a:r>
              <a:rPr lang="en-US" dirty="0" err="1" smtClean="0">
                <a:latin typeface="Bookman Old Style"/>
                <a:cs typeface="Bookman Old Style"/>
              </a:rPr>
              <a:t>Kaon</a:t>
            </a:r>
            <a:r>
              <a:rPr lang="en-US" dirty="0" smtClean="0">
                <a:latin typeface="Bookman Old Style"/>
                <a:cs typeface="Bookman Old Style"/>
              </a:rPr>
              <a:t> decay angle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84255" y="4493033"/>
            <a:ext cx="263582" cy="1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2475" y="4625526"/>
            <a:ext cx="45257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Decay Vertex Fit – Decay fit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probability of fit, decay length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error of decay length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09673" y="5671964"/>
            <a:ext cx="227403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341" y="5795201"/>
            <a:ext cx="47243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Particle Identification – Apply PID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|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K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|, |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nσ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π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153" y="664390"/>
            <a:ext cx="21299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Cuts are applied in the analysis code to reduce background and to increase the candidate pool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86756" y="5982340"/>
            <a:ext cx="350804" cy="280085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9742" y="5796672"/>
            <a:ext cx="18871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 Saved for offline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7" grpId="0" animBg="1"/>
      <p:bldP spid="10" grpId="0" animBg="1"/>
      <p:bldP spid="12" grpId="0" animBg="1"/>
      <p:bldP spid="27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1117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Use of specific triggers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cs typeface="Calibri"/>
              </a:rPr>
              <a:t> Relative contribution of electrons from B and D mesons are unknown.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79686"/>
            <a:ext cx="4394200" cy="302081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5900" y="64325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3238">
            <a:off x="2823897" y="41999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949700"/>
            <a:ext cx="408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3201" y="3835399"/>
            <a:ext cx="34416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65" y="76200"/>
            <a:ext cx="83058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5968"/>
                </a:solidFill>
                <a:latin typeface="Times New Roman"/>
                <a:cs typeface="Times New Roman"/>
              </a:rPr>
              <a:t>Measurement via </a:t>
            </a:r>
            <a:r>
              <a:rPr lang="en-US" sz="3600" dirty="0" err="1" smtClean="0">
                <a:solidFill>
                  <a:srgbClr val="215968"/>
                </a:solidFill>
                <a:latin typeface="Times New Roman"/>
                <a:cs typeface="Times New Roman"/>
              </a:rPr>
              <a:t>hadronic</a:t>
            </a:r>
            <a:r>
              <a:rPr lang="en-US" sz="36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(direct) channels</a:t>
            </a:r>
            <a:endParaRPr lang="en-US" sz="36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85800"/>
            <a:ext cx="8255000" cy="13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800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sz="1800" dirty="0" smtClean="0">
                <a:latin typeface="Arial Black"/>
                <a:cs typeface="Arial Black"/>
              </a:rPr>
              <a:t>using a combinatorial </a:t>
            </a:r>
            <a:r>
              <a:rPr lang="en-US" sz="1800" dirty="0">
                <a:latin typeface="Arial Black"/>
                <a:cs typeface="Arial Black"/>
              </a:rPr>
              <a:t>method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Calibri" charset="0"/>
              </a:rPr>
              <a:t>Measurement of hadronic decay modes via invariant mass analysis.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 (D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)</a:t>
            </a:r>
            <a:r>
              <a:rPr lang="en-US" sz="1800" dirty="0">
                <a:latin typeface="Calibri" charset="0"/>
                <a:sym typeface="Symbol" charset="2"/>
              </a:rPr>
              <a:t>K</a:t>
            </a:r>
            <a:r>
              <a:rPr lang="en-US" sz="1800" baseline="30000" dirty="0">
                <a:latin typeface="Calibri" charset="0"/>
                <a:sym typeface="Symbol" charset="2"/>
              </a:rPr>
              <a:t>-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+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>
                <a:latin typeface="Calibri" charset="0"/>
                <a:sym typeface="Symbol" charset="2"/>
              </a:rPr>
              <a:t>K</a:t>
            </a:r>
            <a:r>
              <a:rPr lang="en-US" sz="1800" baseline="30000" dirty="0">
                <a:latin typeface="Calibri" charset="0"/>
                <a:sym typeface="Symbol" charset="2"/>
              </a:rPr>
              <a:t>+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-</a:t>
            </a:r>
            <a:r>
              <a:rPr lang="en-US" sz="1800" dirty="0">
                <a:latin typeface="Calibri" charset="0"/>
              </a:rPr>
              <a:t>)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3.8 %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+/-</a:t>
            </a:r>
            <a:r>
              <a:rPr lang="en-US" sz="1800" dirty="0">
                <a:latin typeface="Calibri" charset="0"/>
                <a:sym typeface="Symbol" charset="2"/>
              </a:rPr>
              <a:t>K</a:t>
            </a:r>
            <a:r>
              <a:rPr lang="en-US" sz="1800" dirty="0">
                <a:latin typeface="Calibri" charset="0"/>
              </a:rPr>
              <a:t>                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</a:t>
            </a:r>
            <a:r>
              <a:rPr lang="en-US" sz="1800" dirty="0" smtClean="0">
                <a:latin typeface="Calibri" charset="0"/>
              </a:rPr>
              <a:t>9.2%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4676" y="3797300"/>
            <a:ext cx="2295833" cy="2819400"/>
            <a:chOff x="3120" y="960"/>
            <a:chExt cx="2412" cy="2880"/>
          </a:xfrm>
        </p:grpSpPr>
        <p:pic>
          <p:nvPicPr>
            <p:cNvPr id="12295" name="Picture 23" descr="D0pea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0"/>
              <a:ext cx="24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24"/>
            <p:cNvSpPr>
              <a:spLocks noChangeArrowheads="1"/>
            </p:cNvSpPr>
            <p:nvPr/>
          </p:nvSpPr>
          <p:spPr bwMode="auto">
            <a:xfrm>
              <a:off x="3638" y="1046"/>
              <a:ext cx="1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800" baseline="30000">
                <a:ea typeface="Arial" charset="0"/>
                <a:cs typeface="Arial" charset="0"/>
              </a:endParaRPr>
            </a:p>
          </p:txBody>
        </p:sp>
      </p:grpSp>
      <p:pic>
        <p:nvPicPr>
          <p:cNvPr id="12313" name="Picture 2" descr="invm_pol2_openwid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557" y="3771900"/>
            <a:ext cx="2509805" cy="28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362" y="3782436"/>
            <a:ext cx="4252843" cy="2674324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5820" y="2825366"/>
            <a:ext cx="28663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STAR Time-Of-Flight (TOF) Detector</a:t>
            </a:r>
          </a:p>
          <a:p>
            <a:r>
              <a:rPr lang="en-US" dirty="0" smtClean="0"/>
              <a:t>(TOF+TPC offers better PID)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3608" y="3476764"/>
            <a:ext cx="18842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Only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124" y="2042636"/>
            <a:ext cx="5668876" cy="1200329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No triggers, no decay vertex reconstruction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for charm mesons due to small decay length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899" y="4053998"/>
            <a:ext cx="2005305" cy="235196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 dirty="0"/>
              <a:t>Cuts</a:t>
            </a:r>
            <a:r>
              <a:rPr lang="en-US" sz="2000" dirty="0" smtClean="0"/>
              <a:t> in 1st </a:t>
            </a:r>
            <a:r>
              <a:rPr lang="en-US" sz="2000" dirty="0"/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Cuts in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2nd 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SiliconHits&gt;1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 &gt;.8GeV/c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Radius of first hit on track :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 &lt; 13 cm else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2"/>
                </a:solidFill>
              </a:rPr>
              <a:t> 	</a:t>
            </a: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DF7BF-FEB1-FB4F-AA38-3D4D635848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6583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My contributions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74272"/>
            <a:ext cx="9042400" cy="5512278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3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Analysis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3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QA, Problem fixing, Resolution studies</a:t>
            </a:r>
            <a:endParaRPr lang="en-US" sz="7200" dirty="0" smtClean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Detailed </a:t>
            </a:r>
            <a:r>
              <a:rPr lang="en-US" sz="7200" dirty="0" smtClean="0">
                <a:latin typeface="Times New Roman"/>
                <a:cs typeface="Times New Roman"/>
              </a:rPr>
              <a:t>studies </a:t>
            </a:r>
            <a:r>
              <a:rPr lang="en-US" sz="7200" dirty="0" smtClean="0">
                <a:latin typeface="Times New Roman"/>
                <a:cs typeface="Times New Roman"/>
              </a:rPr>
              <a:t>for </a:t>
            </a:r>
            <a:r>
              <a:rPr lang="en-US" sz="7200" dirty="0" smtClean="0">
                <a:latin typeface="Times New Roman"/>
                <a:cs typeface="Times New Roman"/>
              </a:rPr>
              <a:t>‘online’/‘offline’ </a:t>
            </a:r>
            <a:r>
              <a:rPr lang="en-US" sz="7200" dirty="0">
                <a:latin typeface="Times New Roman"/>
                <a:cs typeface="Times New Roman"/>
              </a:rPr>
              <a:t>C</a:t>
            </a:r>
            <a:r>
              <a:rPr lang="en-US" sz="7200" dirty="0" smtClean="0">
                <a:latin typeface="Times New Roman"/>
                <a:cs typeface="Times New Roman"/>
              </a:rPr>
              <a:t>ut </a:t>
            </a:r>
            <a:r>
              <a:rPr lang="en-US" sz="7200" dirty="0" smtClean="0">
                <a:latin typeface="Times New Roman"/>
                <a:cs typeface="Times New Roman"/>
              </a:rPr>
              <a:t>optimization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Data Productions </a:t>
            </a:r>
            <a:r>
              <a:rPr lang="en-US" sz="7200" dirty="0">
                <a:latin typeface="Times New Roman"/>
                <a:cs typeface="Times New Roman"/>
              </a:rPr>
              <a:t>(</a:t>
            </a:r>
            <a:r>
              <a:rPr lang="en-US" sz="7200" dirty="0" smtClean="0">
                <a:latin typeface="Times New Roman"/>
                <a:cs typeface="Times New Roman"/>
              </a:rPr>
              <a:t>Micro/Pico</a:t>
            </a:r>
            <a:r>
              <a:rPr lang="en-US" sz="7200" dirty="0" smtClean="0">
                <a:latin typeface="Times New Roman"/>
                <a:cs typeface="Times New Roman"/>
              </a:rPr>
              <a:t>-</a:t>
            </a:r>
            <a:r>
              <a:rPr lang="en-US" sz="7200" dirty="0" smtClean="0">
                <a:latin typeface="Times New Roman"/>
                <a:cs typeface="Times New Roman"/>
              </a:rPr>
              <a:t>DSTs)</a:t>
            </a: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b="1" dirty="0" smtClean="0">
                <a:latin typeface="Times New Roman"/>
                <a:cs typeface="Times New Roman"/>
              </a:rPr>
              <a:t>First observation charmed meson signal in real data (from 2007 </a:t>
            </a:r>
            <a:r>
              <a:rPr lang="en-US" sz="7200" b="1" dirty="0" err="1" smtClean="0">
                <a:latin typeface="Times New Roman"/>
                <a:cs typeface="Times New Roman"/>
              </a:rPr>
              <a:t>Au+Au</a:t>
            </a:r>
            <a:r>
              <a:rPr lang="en-US" sz="7200" b="1" dirty="0" smtClean="0">
                <a:latin typeface="Times New Roman"/>
                <a:cs typeface="Times New Roman"/>
              </a:rPr>
              <a:t> dataset)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Signal extraction, optimization, fitting, </a:t>
            </a:r>
            <a:r>
              <a:rPr lang="en-US" sz="7200" dirty="0" err="1" smtClean="0">
                <a:latin typeface="Times New Roman"/>
                <a:cs typeface="Times New Roman"/>
              </a:rPr>
              <a:t>p</a:t>
            </a:r>
            <a:r>
              <a:rPr lang="en-US" sz="72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7200" dirty="0" smtClean="0">
                <a:latin typeface="Times New Roman"/>
                <a:cs typeface="Times New Roman"/>
              </a:rPr>
              <a:t> binning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Embedding QA, Study of Systematics and Physics Analysis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Work</a:t>
            </a:r>
            <a:endParaRPr lang="en-US" sz="7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acceptance of D-mesons with a prototype design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for the HFT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D</a:t>
            </a:r>
            <a:r>
              <a:rPr lang="en-US" sz="1400" baseline="30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	</a:t>
            </a:r>
            <a:r>
              <a:rPr lang="en-US" sz="1400" b="1">
                <a:solidFill>
                  <a:srgbClr val="0000FF"/>
                </a:solidFill>
              </a:rPr>
              <a:t>|y(D</a:t>
            </a:r>
            <a:r>
              <a:rPr lang="en-US" sz="1400" b="1" baseline="30000">
                <a:solidFill>
                  <a:srgbClr val="0000FF"/>
                </a:solidFill>
              </a:rPr>
              <a:t>0</a:t>
            </a:r>
            <a:r>
              <a:rPr lang="en-US" sz="1400" b="1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	|cos(</a:t>
            </a:r>
            <a:r>
              <a:rPr lang="en-US" sz="1400" b="1">
                <a:solidFill>
                  <a:srgbClr val="0000FF"/>
                </a:solidFill>
                <a:sym typeface="Symbol" charset="2"/>
              </a:rPr>
              <a:t>*</a:t>
            </a:r>
            <a:r>
              <a:rPr lang="en-US" sz="1400" b="1">
                <a:solidFill>
                  <a:srgbClr val="0000FF"/>
                </a:solidFill>
              </a:rPr>
              <a:t>)|&lt;0.8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&gt;0.01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41863" y="5132388"/>
            <a:ext cx="4054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*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)|&lt;0.6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daughters &lt; 300 µm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2590800" y="423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6633C"/>
                </a:solidFill>
                <a:latin typeface="Marker Felt" charset="0"/>
                <a:ea typeface="Marker Felt" charset="0"/>
                <a:cs typeface="Marker Felt" charset="0"/>
              </a:rPr>
              <a:t>Cuts Used for making a pico file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1244600" y="462280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Previous Production</a:t>
            </a: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5580063" y="467360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New Production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4992688"/>
            <a:ext cx="72977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244600" y="5199063"/>
            <a:ext cx="1963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|D0Eta|&lt;1.85</a:t>
            </a:r>
          </a:p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|Cos(θ*)&lt;0.6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38E-7E25-EB41-BE47-0C1AE51AB5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pT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5" y="1108842"/>
            <a:ext cx="2699772" cy="18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3" y="1070935"/>
            <a:ext cx="2650076" cy="19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35" y="1014073"/>
            <a:ext cx="2748650" cy="195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656" y="3250703"/>
            <a:ext cx="4035148" cy="27536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1" y="47035"/>
            <a:ext cx="7595671" cy="995472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31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311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plot1_v2_2april09.pdf"/>
          <p:cNvPicPr>
            <a:picLocks noChangeAspect="1"/>
          </p:cNvPicPr>
          <p:nvPr/>
        </p:nvPicPr>
        <p:blipFill>
          <a:blip r:embed="rId2"/>
          <a:srcRect b="9756"/>
          <a:stretch>
            <a:fillRect/>
          </a:stretch>
        </p:blipFill>
        <p:spPr>
          <a:xfrm>
            <a:off x="4515508" y="1601660"/>
            <a:ext cx="4185392" cy="2056577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213388" y="1601660"/>
            <a:ext cx="3947500" cy="204709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18176" y="11574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292" y="1149451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Partonic Energy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8176" y="6288148"/>
            <a:ext cx="2962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Behaves like an ideal fluid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01" y="6050582"/>
            <a:ext cx="36166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13" y="3864752"/>
            <a:ext cx="442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central </a:t>
            </a:r>
            <a:r>
              <a:rPr lang="en-US" sz="1600" dirty="0" err="1" smtClean="0">
                <a:latin typeface="Times New Roman"/>
                <a:cs typeface="Times New Roman"/>
              </a:rPr>
              <a:t>Au+Au</a:t>
            </a:r>
            <a:r>
              <a:rPr lang="en-US" sz="1600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Different for </a:t>
            </a:r>
            <a:r>
              <a:rPr lang="en-US" sz="1600" dirty="0" err="1" smtClean="0">
                <a:latin typeface="Times New Roman"/>
                <a:cs typeface="Times New Roman"/>
              </a:rPr>
              <a:t>p+p</a:t>
            </a:r>
            <a:r>
              <a:rPr lang="en-US" sz="1600" dirty="0" smtClean="0">
                <a:latin typeface="Times New Roman"/>
                <a:cs typeface="Times New Roman"/>
              </a:rPr>
              <a:t> and </a:t>
            </a:r>
            <a:r>
              <a:rPr lang="en-US" sz="1600" dirty="0" err="1" smtClean="0">
                <a:latin typeface="Times New Roman"/>
                <a:cs typeface="Times New Roman"/>
              </a:rPr>
              <a:t>d+Au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sz="1600" dirty="0" err="1" smtClean="0">
                <a:latin typeface="Times New Roman"/>
                <a:cs typeface="Times New Roman"/>
              </a:rPr>
              <a:t>pT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latin typeface="Times New Roman"/>
                <a:cs typeface="Times New Roman"/>
              </a:rPr>
              <a:t> using R</a:t>
            </a:r>
            <a:r>
              <a:rPr lang="en-US" sz="1600" baseline="-25000" dirty="0" smtClean="0">
                <a:latin typeface="Times New Roman"/>
                <a:cs typeface="Times New Roman"/>
              </a:rPr>
              <a:t>AB</a:t>
            </a:r>
            <a:r>
              <a:rPr lang="en-US" sz="1600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5508" y="3552754"/>
            <a:ext cx="4323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‘Same sign’ background subtraction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1062553"/>
            <a:ext cx="457267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062553"/>
            <a:ext cx="3784600" cy="22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36" y="3373953"/>
            <a:ext cx="3784600" cy="223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Heavy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Quark Energy 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Loss Puzzle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lang="en-US" altLang="zh-CN" sz="3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NPE Method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5217378"/>
            <a:ext cx="4318000" cy="830997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200" b="1" dirty="0">
                <a:solidFill>
                  <a:srgbClr val="0000FF"/>
                </a:solidFill>
                <a:cs typeface="Arial" charset="0"/>
              </a:rPr>
              <a:t>Surprising results</a:t>
            </a:r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challenge our understanding of the energy loss mechanism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force us to RE-think about the elastic-collisions energy loss</a:t>
            </a:r>
            <a:endParaRPr lang="en-US" altLang="zh-CN" sz="1200" i="1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Requires</a:t>
            </a:r>
            <a:r>
              <a:rPr lang="en-US" altLang="zh-CN" sz="1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direct measurements of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 and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-hadrons.</a:t>
            </a:r>
            <a:endParaRPr lang="en-US" altLang="zh-CN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62600" y="143793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/>
              <a:t>1) Non-photonic electrons (NPE) decayed from  - charm </a:t>
            </a:r>
            <a:r>
              <a:rPr lang="en-US" sz="2000" b="1" dirty="0"/>
              <a:t>and </a:t>
            </a:r>
            <a:r>
              <a:rPr lang="en-US" sz="2000" dirty="0"/>
              <a:t>beauty hadrons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2) At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≥ 6 </a:t>
            </a:r>
            <a:r>
              <a:rPr lang="en-US" sz="2000" dirty="0" err="1"/>
              <a:t>GeV/c</a:t>
            </a:r>
            <a:r>
              <a:rPr lang="en-US" sz="2000" dirty="0"/>
              <a:t>,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85131D"/>
                </a:solidFill>
              </a:rPr>
              <a:t>R</a:t>
            </a:r>
            <a:r>
              <a:rPr lang="en-US" sz="2000" baseline="-25000" dirty="0">
                <a:solidFill>
                  <a:srgbClr val="85131D"/>
                </a:solidFill>
              </a:rPr>
              <a:t>AA</a:t>
            </a:r>
            <a:r>
              <a:rPr lang="en-US" sz="2000" dirty="0">
                <a:solidFill>
                  <a:srgbClr val="85131D"/>
                </a:solidFill>
              </a:rPr>
              <a:t>(NPE)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 !!!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Contradicts naïve </a:t>
            </a:r>
          </a:p>
          <a:p>
            <a:pPr>
              <a:buFont typeface="Arial" charset="0"/>
              <a:buNone/>
            </a:pPr>
            <a:r>
              <a:rPr lang="en-US" sz="2000" dirty="0" err="1"/>
              <a:t>pQCD</a:t>
            </a:r>
            <a:r>
              <a:rPr lang="en-US" sz="2000" dirty="0"/>
              <a:t> predictions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644458" y="999888"/>
            <a:ext cx="45926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cs typeface="Arial" charset="0"/>
              </a:rPr>
              <a:t>STAR: Phys. </a:t>
            </a:r>
            <a:r>
              <a:rPr lang="en-US" altLang="ja-JP" sz="1400" dirty="0" err="1">
                <a:cs typeface="Arial" charset="0"/>
              </a:rPr>
              <a:t>Rew</a:t>
            </a:r>
            <a:r>
              <a:rPr lang="en-US" altLang="ja-JP" sz="1400" dirty="0">
                <a:cs typeface="Arial" charset="0"/>
              </a:rPr>
              <a:t>. </a:t>
            </a:r>
            <a:r>
              <a:rPr lang="en-US" altLang="ja-JP" sz="1400" dirty="0" err="1">
                <a:cs typeface="Arial" charset="0"/>
              </a:rPr>
              <a:t>Lett</a:t>
            </a:r>
            <a:r>
              <a:rPr lang="en-US" altLang="ja-JP" sz="1400" dirty="0">
                <a:cs typeface="Arial" charset="0"/>
              </a:rPr>
              <a:t>, </a:t>
            </a:r>
            <a:r>
              <a:rPr lang="en-US" altLang="ja-JP" sz="1400" b="1" u="sng" dirty="0">
                <a:cs typeface="Arial" charset="0"/>
              </a:rPr>
              <a:t>98</a:t>
            </a:r>
            <a:r>
              <a:rPr lang="en-US" altLang="ja-JP" sz="1400" dirty="0">
                <a:cs typeface="Arial" charset="0"/>
              </a:rPr>
              <a:t>, 192301(</a:t>
            </a:r>
            <a:r>
              <a:rPr lang="it-IT" altLang="ja-JP" sz="1400" dirty="0">
                <a:cs typeface="Arial" charset="0"/>
              </a:rPr>
              <a:t>2007</a:t>
            </a:r>
            <a:r>
              <a:rPr lang="en-US" altLang="ja-JP" sz="1400" dirty="0">
                <a:cs typeface="Arial" charset="0"/>
              </a:rPr>
              <a:t>)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and nucl-ex/0607012v3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908" y="746046"/>
            <a:ext cx="3824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Comic Sans MS" charset="0"/>
              </a:rPr>
              <a:t>Still the main method at RHIC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607" name="Picture 10" descr="RAA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7136"/>
            <a:ext cx="4724400" cy="3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Charm Cross-Section Comparison at 200 </a:t>
            </a:r>
            <a:r>
              <a:rPr lang="en-US" sz="2800" dirty="0" err="1">
                <a:ea typeface="ＭＳ Ｐゴシック" charset="0"/>
              </a:rPr>
              <a:t>GeV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3810000" y="838200"/>
            <a:ext cx="5334000" cy="4495800"/>
            <a:chOff x="990600" y="990600"/>
            <a:chExt cx="6629400" cy="5066201"/>
          </a:xfrm>
        </p:grpSpPr>
        <p:pic>
          <p:nvPicPr>
            <p:cNvPr id="33802" name="Picture 34" descr="cucu_cross_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r="8466"/>
            <a:stretch>
              <a:fillRect/>
            </a:stretch>
          </p:blipFill>
          <p:spPr bwMode="auto">
            <a:xfrm>
              <a:off x="990600" y="990600"/>
              <a:ext cx="6629400" cy="45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022600" y="4076700"/>
              <a:ext cx="184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3804" name="Rectangle 29"/>
            <p:cNvSpPr>
              <a:spLocks noChangeArrowheads="1"/>
            </p:cNvSpPr>
            <p:nvPr/>
          </p:nvSpPr>
          <p:spPr bwMode="auto">
            <a:xfrm>
              <a:off x="999454" y="5467198"/>
              <a:ext cx="3877346" cy="58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buSzPct val="100000"/>
              </a:pPr>
              <a:r>
                <a:rPr lang="en-US" sz="1400">
                  <a:solidFill>
                    <a:srgbClr val="800080"/>
                  </a:solidFill>
                </a:rPr>
                <a:t>NLO Ref: R. Vogt, arXiv:0709.2531v1 [hep-ph]</a:t>
              </a:r>
              <a:r>
                <a:rPr lang="en-US" sz="1400"/>
                <a:t> 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6200" y="2395782"/>
            <a:ext cx="35814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 smtClean="0">
                <a:latin typeface="+mj-lt"/>
              </a:rPr>
              <a:t>STAR and PHENIX do not agree about </a:t>
            </a:r>
            <a:r>
              <a:rPr lang="en-US" sz="1700" dirty="0">
                <a:latin typeface="+mj-lt"/>
              </a:rPr>
              <a:t>total </a:t>
            </a:r>
            <a:r>
              <a:rPr lang="en-US" sz="1700" dirty="0" smtClean="0">
                <a:latin typeface="+mj-lt"/>
              </a:rPr>
              <a:t>charm production x</a:t>
            </a:r>
            <a:r>
              <a:rPr lang="en-US" sz="1700" dirty="0">
                <a:latin typeface="+mj-lt"/>
              </a:rPr>
              <a:t>-</a:t>
            </a:r>
            <a:r>
              <a:rPr lang="en-US" sz="1700" dirty="0" smtClean="0">
                <a:latin typeface="+mj-lt"/>
              </a:rPr>
              <a:t>section</a:t>
            </a:r>
            <a:endParaRPr lang="en-US" sz="17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38" y="5793154"/>
            <a:ext cx="5847424" cy="523220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precise, exclusive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990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4257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Use of specific triggers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38">
            <a:off x="3763697" y="37300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03201" y="3962400"/>
            <a:ext cx="4241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1" y="58674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692401" y="6312932"/>
            <a:ext cx="4292600" cy="5231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Any information from direct reconstruction of D and B-mesons would help</a:t>
            </a:r>
          </a:p>
        </p:txBody>
      </p:sp>
      <p:pic>
        <p:nvPicPr>
          <p:cNvPr id="21" name="Picture 3" descr="Figure_02cucu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901700"/>
            <a:ext cx="3193143" cy="27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0" y="3924300"/>
            <a:ext cx="1917699" cy="21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4584700"/>
            <a:ext cx="2234991" cy="15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Why collide nuclei at high energies?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19096"/>
            <a:ext cx="4884285" cy="323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08" y="4426108"/>
            <a:ext cx="88462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Quantum Chromo Dynamics (QCD) is the theory of strong interactions. </a:t>
            </a:r>
            <a:r>
              <a:rPr lang="en-US" dirty="0" smtClean="0">
                <a:latin typeface="Times New Roman"/>
                <a:cs typeface="Times New Roman"/>
              </a:rPr>
              <a:t>A phase transition is predicted at sufficient high temperatures and/or densities.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Collisions of heavy ions at relativistic speeds creates extreme temperatures/densities: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Nuclear Matter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Quark-Gluon Plasma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partonic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matter)</a:t>
            </a:r>
          </a:p>
          <a:p>
            <a:endParaRPr lang="en-US" sz="9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Lattice </a:t>
            </a:r>
            <a:r>
              <a:rPr lang="en-US" dirty="0" smtClean="0">
                <a:latin typeface="Times New Roman"/>
                <a:cs typeface="Times New Roman"/>
              </a:rPr>
              <a:t>QCD predicts the phase transition at: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8668"/>
            <a:ext cx="381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Study the Strong Interaction at high temperatures/densities</a:t>
            </a:r>
          </a:p>
          <a:p>
            <a:pPr>
              <a:buClr>
                <a:srgbClr val="008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Understand how matter behaved at the dawn of the Universe</a:t>
            </a:r>
          </a:p>
          <a:p>
            <a:pPr>
              <a:buSzPct val="100000"/>
              <a:buBlip>
                <a:blip r:embed="rId4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Create and study the properties of the Quark-Gluon Plasma (QGP) phase of nuclear matter.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576" y="690919"/>
            <a:ext cx="22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Phase Diagram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8421" y="5428352"/>
            <a:ext cx="798057" cy="482858"/>
          </a:xfrm>
          <a:prstGeom prst="stripedRightArrow">
            <a:avLst/>
          </a:prstGeom>
          <a:gradFill flip="none" rotWithShape="1">
            <a:gsLst>
              <a:gs pos="7000">
                <a:srgbClr val="FF0000"/>
              </a:gs>
              <a:gs pos="8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113" y="3701659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Net Baryon Density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3029" y="6165129"/>
            <a:ext cx="41375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150 -170 MeV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1GeV/fm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8186738" cy="5046663"/>
            <a:chOff x="315" y="720"/>
            <a:chExt cx="5157" cy="3179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RHIC</a:t>
              </a:r>
            </a:p>
          </p:txBody>
        </p:sp>
        <p:sp>
          <p:nvSpPr>
            <p:cNvPr id="45070" name="Text Box 5"/>
            <p:cNvSpPr txBox="1">
              <a:spLocks noChangeArrowheads="1"/>
            </p:cNvSpPr>
            <p:nvPr/>
          </p:nvSpPr>
          <p:spPr bwMode="auto">
            <a:xfrm>
              <a:off x="3892" y="1180"/>
              <a:ext cx="8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BRAHMS</a:t>
              </a:r>
            </a:p>
          </p:txBody>
        </p:sp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PHOBOS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02" y="1401"/>
              <a:ext cx="7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PHENIX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2101" y="1526"/>
              <a:ext cx="63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 b="1" dirty="0" smtClean="0">
                  <a:solidFill>
                    <a:srgbClr val="FFCC00"/>
                  </a:solidFill>
                  <a:latin typeface="Helvetica" charset="0"/>
                </a:rPr>
                <a:t>STAR</a:t>
              </a:r>
              <a:endParaRPr lang="en-GB" sz="2400" b="1" dirty="0">
                <a:solidFill>
                  <a:srgbClr val="FFCC00"/>
                </a:solidFill>
                <a:latin typeface="Helvetica" charset="0"/>
              </a:endParaRP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AGS</a:t>
              </a:r>
            </a:p>
          </p:txBody>
        </p:sp>
        <p:sp>
          <p:nvSpPr>
            <p:cNvPr id="45075" name="Oval 10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Rectangle 14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5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8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Arc 19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0 w 21600"/>
                <a:gd name="T1" fmla="*/ 0 h 13185"/>
                <a:gd name="T2" fmla="*/ 0 w 21600"/>
                <a:gd name="T3" fmla="*/ 0 h 13185"/>
                <a:gd name="T4" fmla="*/ 0 w 21600"/>
                <a:gd name="T5" fmla="*/ 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Arc 20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0 h 21600"/>
                <a:gd name="T2" fmla="*/ 0 w 19051"/>
                <a:gd name="T3" fmla="*/ 0 h 21600"/>
                <a:gd name="T4" fmla="*/ 0 w 19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Oval 21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22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23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Text Box 24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charset="0"/>
                </a:rPr>
                <a:t>TANDEMS</a:t>
              </a:r>
            </a:p>
          </p:txBody>
        </p:sp>
      </p:grp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181600" y="5334000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1524000"/>
          </a:xfrm>
          <a:prstGeom prst="line">
            <a:avLst/>
          </a:prstGeom>
          <a:noFill/>
          <a:ln w="38100">
            <a:solidFill>
              <a:srgbClr val="FD3FEB"/>
            </a:solidFill>
            <a:round/>
            <a:headEnd type="triangle" w="lg" len="med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095750" y="1600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D3FEB"/>
                </a:solidFill>
                <a:latin typeface="Arial" charset="0"/>
              </a:rPr>
              <a:t>1 km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Relativistic Heavy Ion Collider (RHIC)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58393" grpId="1" animBg="1"/>
      <p:bldP spid="58394" grpId="0" animBg="1"/>
      <p:bldP spid="58394" grpId="1" animBg="1"/>
      <p:bldP spid="58397" grpId="0" animBg="1"/>
      <p:bldP spid="58397" grpId="1" animBg="1"/>
      <p:bldP spid="58397" grpId="2" animBg="1"/>
      <p:bldP spid="58400" grpId="0" animBg="1"/>
      <p:bldP spid="58400" grpId="1" animBg="1"/>
      <p:bldP spid="58401" grpId="0" animBg="1"/>
      <p:bldP spid="58401" grpId="1" animBg="1"/>
      <p:bldP spid="58401" grpId="2" animBg="1"/>
      <p:bldP spid="58403" grpId="0" animBg="1"/>
      <p:bldP spid="58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1247"/>
            <a:ext cx="8229600" cy="60141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ea typeface="Bookman Old Style" charset="0"/>
                <a:cs typeface="Times New Roman"/>
              </a:rPr>
              <a:t>RHIC Collisions</a:t>
            </a:r>
          </a:p>
        </p:txBody>
      </p:sp>
      <p:pic>
        <p:nvPicPr>
          <p:cNvPr id="17738" name="Picture 10" descr="STAR"/>
          <p:cNvPicPr>
            <a:picLocks noChangeAspect="1" noChangeArrowheads="1"/>
          </p:cNvPicPr>
          <p:nvPr/>
        </p:nvPicPr>
        <p:blipFill>
          <a:blip r:embed="rId3"/>
          <a:srcRect l="3131" t="10042" r="27380" b="4831"/>
          <a:stretch>
            <a:fillRect/>
          </a:stretch>
        </p:blipFill>
        <p:spPr bwMode="auto">
          <a:xfrm>
            <a:off x="7309603" y="842457"/>
            <a:ext cx="18065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12858" y="4540250"/>
            <a:ext cx="4134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Collision systems used at RHIC are: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Au+Au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at different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energies (7.7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to 500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for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dirty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40" name="Picture 4" descr="evolution4b"/>
          <p:cNvPicPr>
            <a:picLocks noChangeAspect="1" noChangeArrowheads="1"/>
          </p:cNvPicPr>
          <p:nvPr/>
        </p:nvPicPr>
        <p:blipFill>
          <a:blip r:embed="rId4"/>
          <a:srcRect b="60977"/>
          <a:stretch>
            <a:fillRect/>
          </a:stretch>
        </p:blipFill>
        <p:spPr bwMode="auto">
          <a:xfrm>
            <a:off x="1097" y="879541"/>
            <a:ext cx="7223294" cy="173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1" name="TextBox 340"/>
          <p:cNvSpPr txBox="1"/>
          <p:nvPr/>
        </p:nvSpPr>
        <p:spPr>
          <a:xfrm>
            <a:off x="299610" y="2413892"/>
            <a:ext cx="12021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677935" y="2771939"/>
            <a:ext cx="14542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high Q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345" name="Elbow Connector 344"/>
          <p:cNvCxnSpPr/>
          <p:nvPr/>
        </p:nvCxnSpPr>
        <p:spPr>
          <a:xfrm rot="16200000" flipH="1">
            <a:off x="1904900" y="2303913"/>
            <a:ext cx="556242" cy="398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Elbow Connector 345"/>
          <p:cNvCxnSpPr/>
          <p:nvPr/>
        </p:nvCxnSpPr>
        <p:spPr>
          <a:xfrm rot="16200000" flipH="1">
            <a:off x="3293825" y="2436376"/>
            <a:ext cx="646331" cy="6013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288507" y="3013188"/>
            <a:ext cx="16475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Partonic matter </a:t>
            </a:r>
          </a:p>
          <a:p>
            <a:pPr algn="ctr"/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5702189" y="2803662"/>
            <a:ext cx="15025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Hadronization</a:t>
            </a:r>
          </a:p>
          <a:p>
            <a:r>
              <a:rPr lang="en-US" dirty="0" smtClean="0"/>
              <a:t>Freeze-Out</a:t>
            </a:r>
            <a:endParaRPr lang="en-US" dirty="0"/>
          </a:p>
        </p:txBody>
      </p:sp>
      <p:cxnSp>
        <p:nvCxnSpPr>
          <p:cNvPr id="377" name="Straight Arrow Connector 376"/>
          <p:cNvCxnSpPr/>
          <p:nvPr/>
        </p:nvCxnSpPr>
        <p:spPr>
          <a:xfrm rot="16200000" flipH="1">
            <a:off x="6231804" y="2538221"/>
            <a:ext cx="530878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312625" y="2617854"/>
            <a:ext cx="18133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 Detector </a:t>
            </a:r>
          </a:p>
          <a:p>
            <a:pPr algn="ctr"/>
            <a:r>
              <a:rPr lang="en-US" dirty="0" smtClean="0"/>
              <a:t>view of the event</a:t>
            </a:r>
            <a:endParaRPr lang="en-US" dirty="0"/>
          </a:p>
        </p:txBody>
      </p:sp>
      <p:cxnSp>
        <p:nvCxnSpPr>
          <p:cNvPr id="24" name="Elbow Connector 23"/>
          <p:cNvCxnSpPr>
            <a:endCxn id="374" idx="1"/>
          </p:cNvCxnSpPr>
          <p:nvPr/>
        </p:nvCxnSpPr>
        <p:spPr>
          <a:xfrm>
            <a:off x="4665141" y="2259825"/>
            <a:ext cx="1037048" cy="8670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4" descr="pic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68" y="3659519"/>
            <a:ext cx="4264642" cy="31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2007)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46"/>
            <a:ext cx="4521055" cy="28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2270" y="1716533"/>
            <a:ext cx="638785" cy="4837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79004" y="1950052"/>
            <a:ext cx="1503266" cy="4264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5344982" y="924575"/>
            <a:ext cx="3048000" cy="203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4" descr="SVT-pict"/>
          <p:cNvPicPr>
            <a:picLocks noChangeAspect="1" noChangeArrowheads="1"/>
          </p:cNvPicPr>
          <p:nvPr/>
        </p:nvPicPr>
        <p:blipFill>
          <a:blip r:embed="rId4">
            <a:lum bright="9000"/>
          </a:blip>
          <a:srcRect/>
          <a:stretch>
            <a:fillRect/>
          </a:stretch>
        </p:blipFill>
        <p:spPr bwMode="auto">
          <a:xfrm>
            <a:off x="5344982" y="3029876"/>
            <a:ext cx="3048000" cy="1343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4511577" y="940498"/>
            <a:ext cx="823927" cy="76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rot="16200000" flipH="1">
            <a:off x="3843763" y="2893343"/>
            <a:ext cx="2178510" cy="823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4461570"/>
            <a:ext cx="88392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TPC : </a:t>
            </a:r>
            <a:r>
              <a:rPr lang="en-US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Silicon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detectors :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layer of silicon </a:t>
            </a:r>
            <a:r>
              <a:rPr lang="en-US" b="1" dirty="0">
                <a:latin typeface="Calibri" charset="0"/>
              </a:rPr>
              <a:t>strip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dirty="0">
                <a:latin typeface="Calibri" charset="0"/>
              </a:rPr>
              <a:t>) and 3 layers of silicon </a:t>
            </a:r>
            <a:r>
              <a:rPr lang="en-US" b="1" dirty="0">
                <a:latin typeface="Calibri" charset="0"/>
              </a:rPr>
              <a:t>drift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charset="0"/>
                <a:sym typeface="Wingdings" charset="2"/>
              </a:rPr>
              <a:t> </a:t>
            </a:r>
            <a:r>
              <a:rPr lang="en-US" b="1" dirty="0" smtClean="0">
                <a:latin typeface="Calibri" charset="0"/>
                <a:sym typeface="Wingdings" charset="2"/>
              </a:rPr>
              <a:t>higher </a:t>
            </a:r>
            <a:r>
              <a:rPr lang="en-US" b="1" dirty="0">
                <a:latin typeface="Calibri" charset="0"/>
                <a:sym typeface="Wingdings" charset="2"/>
              </a:rPr>
              <a:t>spatial resolution</a:t>
            </a:r>
            <a:r>
              <a:rPr lang="en-US" dirty="0">
                <a:latin typeface="Calibri" charset="0"/>
                <a:sym typeface="Wingdings" charset="2"/>
              </a:rPr>
              <a:t> : pointing resolution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dirty="0">
                <a:latin typeface="Calibri" charset="0"/>
                <a:sym typeface="Wingdings" charset="2"/>
              </a:rPr>
              <a:t>in transverse </a:t>
            </a:r>
            <a:r>
              <a:rPr lang="en-US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dirty="0">
                <a:latin typeface="Calibri" charset="0"/>
                <a:sym typeface="Wingdings" charset="2"/>
              </a:rPr>
              <a:t>was </a:t>
            </a:r>
            <a:r>
              <a:rPr lang="en-US" dirty="0" smtClean="0">
                <a:latin typeface="Calibri" charset="0"/>
                <a:sym typeface="Wingdings" charset="2"/>
              </a:rPr>
              <a:t>achieved.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" y="2686050"/>
            <a:ext cx="9136063" cy="4273550"/>
            <a:chOff x="88" y="1696"/>
            <a:chExt cx="5755" cy="2692"/>
          </a:xfrm>
        </p:grpSpPr>
        <p:grpSp>
          <p:nvGrpSpPr>
            <p:cNvPr id="105502" name="Group 3"/>
            <p:cNvGrpSpPr>
              <a:grpSpLocks/>
            </p:cNvGrpSpPr>
            <p:nvPr/>
          </p:nvGrpSpPr>
          <p:grpSpPr bwMode="auto">
            <a:xfrm>
              <a:off x="88" y="1696"/>
              <a:ext cx="5445" cy="2464"/>
              <a:chOff x="88" y="1696"/>
              <a:chExt cx="5445" cy="2464"/>
            </a:xfrm>
          </p:grpSpPr>
          <p:grpSp>
            <p:nvGrpSpPr>
              <p:cNvPr id="105518" name="Group 4"/>
              <p:cNvGrpSpPr>
                <a:grpSpLocks/>
              </p:cNvGrpSpPr>
              <p:nvPr/>
            </p:nvGrpSpPr>
            <p:grpSpPr bwMode="auto">
              <a:xfrm>
                <a:off x="3368" y="1696"/>
                <a:ext cx="1968" cy="1080"/>
                <a:chOff x="3376" y="1656"/>
                <a:chExt cx="1968" cy="816"/>
              </a:xfrm>
            </p:grpSpPr>
            <p:sp>
              <p:nvSpPr>
                <p:cNvPr id="105520" name="Rectangle 5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FF66CC"/>
                    </a:solidFill>
                    <a:latin typeface="Arial" charset="0"/>
                  </a:endParaRPr>
                </a:p>
              </p:txBody>
            </p:sp>
            <p:sp>
              <p:nvSpPr>
                <p:cNvPr id="105521" name="Oval 6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22" name="Oval 7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Rectangle 8"/>
              <p:cNvSpPr>
                <a:spLocks noChangeArrowheads="1"/>
              </p:cNvSpPr>
              <p:nvPr/>
            </p:nvSpPr>
            <p:spPr bwMode="auto">
              <a:xfrm>
                <a:off x="88" y="2890"/>
                <a:ext cx="5445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Scattered </a:t>
                </a:r>
                <a:r>
                  <a:rPr lang="en-US" sz="2000" dirty="0" err="1"/>
                  <a:t>partons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that propagate </a:t>
                </a:r>
                <a:r>
                  <a:rPr lang="en-US" sz="2000" dirty="0"/>
                  <a:t>through matter 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2000" dirty="0"/>
                  <a:t>	radiate energy (~ </a:t>
                </a:r>
                <a:r>
                  <a:rPr lang="en-US" sz="2000" dirty="0" err="1"/>
                  <a:t>GeV</a:t>
                </a:r>
                <a:r>
                  <a:rPr lang="en-US" sz="2000" dirty="0"/>
                  <a:t>/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) in colored medium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interaction of 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with </a:t>
                </a:r>
                <a:r>
                  <a:rPr lang="en-US" sz="2000" dirty="0" err="1"/>
                  <a:t>partonic</a:t>
                </a:r>
                <a:r>
                  <a:rPr lang="en-US" sz="2000" dirty="0"/>
                  <a:t> matter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high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p</a:t>
                </a:r>
                <a:r>
                  <a:rPr lang="en-US" sz="2000" baseline="-25000" dirty="0" err="1">
                    <a:solidFill>
                      <a:srgbClr val="0000CC"/>
                    </a:solidFill>
                  </a:rPr>
                  <a:t>t</a:t>
                </a:r>
                <a:r>
                  <a:rPr lang="en-US" sz="2000" dirty="0">
                    <a:solidFill>
                      <a:srgbClr val="0000CC"/>
                    </a:solidFill>
                  </a:rPr>
                  <a:t> particles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2000" dirty="0"/>
                  <a:t>	aka  </a:t>
                </a:r>
                <a:r>
                  <a:rPr lang="ja-JP" altLang="en-US" sz="2000" dirty="0"/>
                  <a:t>“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energy loss</a:t>
                </a:r>
                <a:r>
                  <a:rPr lang="ja-JP" altLang="en-US" sz="2000" dirty="0"/>
                  <a:t>”</a:t>
                </a:r>
                <a:r>
                  <a:rPr lang="en-US" sz="2000" dirty="0"/>
                  <a:t> or </a:t>
                </a:r>
                <a:r>
                  <a:rPr lang="ja-JP" altLang="en-US" sz="2000" dirty="0"/>
                  <a:t>“</a:t>
                </a:r>
                <a:r>
                  <a:rPr lang="en-US" sz="2000" dirty="0"/>
                  <a:t>jet quenching</a:t>
                </a:r>
                <a:r>
                  <a:rPr lang="ja-JP" altLang="en-US" sz="2000" dirty="0"/>
                  <a:t>”</a:t>
                </a:r>
                <a:endParaRPr lang="en-US" sz="20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angular correlation</a:t>
                </a:r>
              </a:p>
            </p:txBody>
          </p:sp>
        </p:grpSp>
        <p:grpSp>
          <p:nvGrpSpPr>
            <p:cNvPr id="105503" name="Group 9"/>
            <p:cNvGrpSpPr>
              <a:grpSpLocks/>
            </p:cNvGrpSpPr>
            <p:nvPr/>
          </p:nvGrpSpPr>
          <p:grpSpPr bwMode="auto">
            <a:xfrm>
              <a:off x="4804" y="2721"/>
              <a:ext cx="1039" cy="1667"/>
              <a:chOff x="4804" y="2721"/>
              <a:chExt cx="1039" cy="1667"/>
            </a:xfrm>
          </p:grpSpPr>
          <p:grpSp>
            <p:nvGrpSpPr>
              <p:cNvPr id="105504" name="Group 10"/>
              <p:cNvGrpSpPr>
                <a:grpSpLocks/>
              </p:cNvGrpSpPr>
              <p:nvPr/>
            </p:nvGrpSpPr>
            <p:grpSpPr bwMode="auto">
              <a:xfrm>
                <a:off x="4804" y="2721"/>
                <a:ext cx="228" cy="1574"/>
                <a:chOff x="4804" y="2721"/>
                <a:chExt cx="228" cy="1574"/>
              </a:xfrm>
            </p:grpSpPr>
            <p:grpSp>
              <p:nvGrpSpPr>
                <p:cNvPr id="105514" name="Group 11"/>
                <p:cNvGrpSpPr>
                  <a:grpSpLocks/>
                </p:cNvGrpSpPr>
                <p:nvPr/>
              </p:nvGrpSpPr>
              <p:grpSpPr bwMode="auto">
                <a:xfrm>
                  <a:off x="4804" y="2721"/>
                  <a:ext cx="228" cy="1574"/>
                  <a:chOff x="4804" y="2721"/>
                  <a:chExt cx="228" cy="1574"/>
                </a:xfrm>
              </p:grpSpPr>
              <p:sp>
                <p:nvSpPr>
                  <p:cNvPr id="105516" name="Line 12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156" y="3508"/>
                    <a:ext cx="157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17" name="Rectangle 13"/>
                  <p:cNvSpPr>
                    <a:spLocks noChangeArrowheads="1"/>
                  </p:cNvSpPr>
                  <p:nvPr/>
                </p:nvSpPr>
                <p:spPr bwMode="auto">
                  <a:xfrm rot="-3459229">
                    <a:off x="4663" y="3367"/>
                    <a:ext cx="509" cy="2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Wirefram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15" name="Text Box 14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4614" y="3319"/>
                  <a:ext cx="5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vacuum</a:t>
                  </a:r>
                </a:p>
              </p:txBody>
            </p:sp>
          </p:grpSp>
          <p:grpSp>
            <p:nvGrpSpPr>
              <p:cNvPr id="105505" name="Group 15"/>
              <p:cNvGrpSpPr>
                <a:grpSpLocks/>
              </p:cNvGrpSpPr>
              <p:nvPr/>
            </p:nvGrpSpPr>
            <p:grpSpPr bwMode="auto">
              <a:xfrm>
                <a:off x="4916" y="3143"/>
                <a:ext cx="927" cy="1245"/>
                <a:chOff x="4916" y="3143"/>
                <a:chExt cx="927" cy="1245"/>
              </a:xfrm>
            </p:grpSpPr>
            <p:grpSp>
              <p:nvGrpSpPr>
                <p:cNvPr id="105506" name="Group 16"/>
                <p:cNvGrpSpPr>
                  <a:grpSpLocks/>
                </p:cNvGrpSpPr>
                <p:nvPr/>
              </p:nvGrpSpPr>
              <p:grpSpPr bwMode="auto">
                <a:xfrm>
                  <a:off x="4916" y="3143"/>
                  <a:ext cx="927" cy="1245"/>
                  <a:chOff x="4916" y="3143"/>
                  <a:chExt cx="927" cy="1245"/>
                </a:xfrm>
              </p:grpSpPr>
              <p:sp>
                <p:nvSpPr>
                  <p:cNvPr id="105508" name="Line 17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651" y="4124"/>
                    <a:ext cx="52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5509" name="Group 18"/>
                  <p:cNvGrpSpPr>
                    <a:grpSpLocks/>
                  </p:cNvGrpSpPr>
                  <p:nvPr/>
                </p:nvGrpSpPr>
                <p:grpSpPr bwMode="auto">
                  <a:xfrm rot="-3459229">
                    <a:off x="5030" y="3294"/>
                    <a:ext cx="964" cy="662"/>
                    <a:chOff x="4596" y="3870"/>
                    <a:chExt cx="964" cy="662"/>
                  </a:xfrm>
                </p:grpSpPr>
                <p:grpSp>
                  <p:nvGrpSpPr>
                    <p:cNvPr id="1055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6" y="3870"/>
                      <a:ext cx="471" cy="244"/>
                      <a:chOff x="2145" y="3535"/>
                      <a:chExt cx="656" cy="339"/>
                    </a:xfrm>
                  </p:grpSpPr>
                  <p:sp>
                    <p:nvSpPr>
                      <p:cNvPr id="10551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3535"/>
                        <a:ext cx="656" cy="339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2" dir="t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chemeClr val="hlink"/>
                        </a:extrusionClr>
                      </a:sp3d>
                    </p:spPr>
                    <p:txBody>
                      <a:bodyPr wrap="none" anchor="ctr">
                        <a:flatTx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51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3618"/>
                        <a:ext cx="348" cy="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endParaRPr lang="en-US" sz="14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5511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90" y="3956"/>
                      <a:ext cx="370" cy="576"/>
                    </a:xfrm>
                    <a:custGeom>
                      <a:avLst/>
                      <a:gdLst>
                        <a:gd name="T0" fmla="*/ 0 w 13878"/>
                        <a:gd name="T1" fmla="*/ 0 h 21600"/>
                        <a:gd name="T2" fmla="*/ 0 w 13878"/>
                        <a:gd name="T3" fmla="*/ 0 h 21600"/>
                        <a:gd name="T4" fmla="*/ 0 w 1387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3878"/>
                        <a:gd name="T10" fmla="*/ 0 h 21600"/>
                        <a:gd name="T11" fmla="*/ 13878 w 1387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78" h="21600" fill="none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</a:path>
                        <a:path w="13878" h="21600" stroke="0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CC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5507" name="Text Box 23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5012" y="3624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993366"/>
                      </a:solidFill>
                      <a:latin typeface="Arial" charset="0"/>
                    </a:rPr>
                    <a:t>QGP</a:t>
                  </a:r>
                </a:p>
              </p:txBody>
            </p:sp>
          </p:grpSp>
        </p:grpSp>
      </p:grpSp>
      <p:sp>
        <p:nvSpPr>
          <p:cNvPr id="1054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" y="1016000"/>
            <a:ext cx="8643938" cy="3403600"/>
          </a:xfrm>
        </p:spPr>
        <p:txBody>
          <a:bodyPr>
            <a:normAutofit/>
          </a:bodyPr>
          <a:lstStyle/>
          <a:p>
            <a:pPr eaLnBrk="1" hangingPunct="1"/>
            <a:endParaRPr lang="en-US" sz="1800" i="1" u="sng" dirty="0" smtClean="0">
              <a:solidFill>
                <a:srgbClr val="D60093"/>
              </a:solidFill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Hard </a:t>
            </a:r>
            <a:r>
              <a:rPr lang="en-US" sz="1800" i="1" u="sng" dirty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Parton </a:t>
            </a:r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Scattering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Jets and mini-jets (from hard-scattering of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partons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30 - 50 % of particle production</a:t>
            </a:r>
          </a:p>
          <a:p>
            <a:pPr lvl="1" eaLnBrk="1" hangingPunct="1">
              <a:lnSpc>
                <a:spcPct val="70000"/>
              </a:lnSpc>
              <a:buFont typeface="Symbol" charset="0"/>
              <a:buChar char="®"/>
            </a:pPr>
            <a:r>
              <a:rPr lang="en-US" sz="2000" dirty="0" smtClean="0">
                <a:latin typeface="+mj-lt"/>
                <a:ea typeface="ＭＳ Ｐゴシック" charset="0"/>
              </a:rPr>
              <a:t>high </a:t>
            </a:r>
            <a:r>
              <a:rPr lang="en-US" sz="2000" dirty="0" err="1">
                <a:latin typeface="+mj-lt"/>
                <a:ea typeface="ＭＳ Ｐゴシック" charset="0"/>
              </a:rPr>
              <a:t>p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t</a:t>
            </a:r>
            <a:r>
              <a:rPr lang="en-US" sz="2000" dirty="0">
                <a:latin typeface="+mj-lt"/>
                <a:ea typeface="ＭＳ Ｐゴシック" charset="0"/>
              </a:rPr>
              <a:t> leading particles</a:t>
            </a: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 smtClean="0">
              <a:latin typeface="+mj-lt"/>
              <a:ea typeface="ＭＳ Ｐゴシック" charset="0"/>
            </a:endParaRP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Extends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into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perturbative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regime</a:t>
            </a:r>
          </a:p>
          <a:p>
            <a:pPr lvl="1" eaLnBrk="1" hangingPunct="1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Calculations reliable</a:t>
            </a:r>
            <a:endParaRPr lang="en-US" sz="12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05476" y="1419225"/>
            <a:ext cx="3167063" cy="3303588"/>
            <a:chOff x="3594" y="974"/>
            <a:chExt cx="1995" cy="2081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53" y="2525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176" y="2454"/>
              <a:ext cx="87" cy="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97" y="2420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57" y="13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</a:t>
              </a:r>
            </a:p>
            <a:p>
              <a:r>
                <a:rPr lang="en-US" sz="1200" b="1" dirty="0">
                  <a:latin typeface="Tahoma" charset="0"/>
                </a:rPr>
                <a:t>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3594" y="2882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 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974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schematic view of  jet production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6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387" y="883920"/>
            <a:ext cx="5074777" cy="3383280"/>
            <a:chOff x="213388" y="1149451"/>
            <a:chExt cx="3947500" cy="249930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 t="11539" r="2884"/>
            <a:stretch>
              <a:fillRect/>
            </a:stretch>
          </p:blipFill>
          <p:spPr bwMode="auto">
            <a:xfrm>
              <a:off x="213388" y="1601660"/>
              <a:ext cx="3947500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39292" y="1149451"/>
              <a:ext cx="213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15968"/>
                  </a:solidFill>
                </a:rPr>
                <a:t>Partonic Energy Loss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8700" y="6171684"/>
            <a:ext cx="69011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165" y="1326839"/>
            <a:ext cx="3957435" cy="279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Not the case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p+p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d+Au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using R</a:t>
            </a:r>
            <a:r>
              <a:rPr lang="en-US" baseline="-25000" dirty="0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3161" y="4533900"/>
            <a:ext cx="5643939" cy="129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80384">
              <a:spcBef>
                <a:spcPts val="844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Nuclear </a:t>
            </a:r>
            <a:r>
              <a:rPr lang="en-US" sz="1600" dirty="0">
                <a:latin typeface="Comic Sans MS"/>
                <a:cs typeface="Comic Sans MS"/>
              </a:rPr>
              <a:t>modification factor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6000" dirty="0" smtClean="0">
                <a:latin typeface="Comic Sans MS"/>
                <a:cs typeface="Comic Sans MS"/>
              </a:rPr>
              <a:t>AA</a:t>
            </a:r>
          </a:p>
          <a:p>
            <a:pPr marL="480384">
              <a:spcBef>
                <a:spcPts val="844"/>
              </a:spcBef>
            </a:pPr>
            <a:r>
              <a:rPr lang="en-US" sz="1600" b="1" baseline="-6000" dirty="0">
                <a:latin typeface="Comic Sans MS"/>
                <a:cs typeface="Comic Sans MS"/>
              </a:rPr>
              <a:t>	</a:t>
            </a:r>
            <a:r>
              <a:rPr lang="en-US" sz="1600" dirty="0" smtClean="0">
                <a:latin typeface="Comic Sans MS"/>
                <a:cs typeface="Comic Sans MS"/>
              </a:rPr>
              <a:t>→ </a:t>
            </a:r>
            <a:r>
              <a:rPr lang="en-US" sz="1600" dirty="0">
                <a:latin typeface="Comic Sans MS"/>
                <a:cs typeface="Comic Sans MS"/>
              </a:rPr>
              <a:t>energy loss </a:t>
            </a: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 err="1" smtClean="0">
                <a:latin typeface="Comic Sans MS"/>
                <a:cs typeface="Comic Sans MS"/>
              </a:rPr>
              <a:t>partonic</a:t>
            </a:r>
            <a:r>
              <a:rPr lang="en-US" sz="1600" dirty="0" smtClean="0">
                <a:latin typeface="Comic Sans MS"/>
                <a:cs typeface="Comic Sans MS"/>
              </a:rPr>
              <a:t> mater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634">
              <a:spcBef>
                <a:spcPts val="844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	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A-A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spectra)/(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p-p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 *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“volume”)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2927</Words>
  <Application>Microsoft Macintosh PowerPoint</Application>
  <PresentationFormat>On-screen Show (4:3)</PresentationFormat>
  <Paragraphs>541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Charmed Meson measurements using a Silicon Tracker in Au+Au collisions at √sNN = 200 GeV in STAR experiment at RHIC</vt:lpstr>
      <vt:lpstr>Outline</vt:lpstr>
      <vt:lpstr>My contributions</vt:lpstr>
      <vt:lpstr>Why collide nuclei at high energies?</vt:lpstr>
      <vt:lpstr>Relativistic Heavy Ion Collider (RHIC)</vt:lpstr>
      <vt:lpstr>RHIC Collisions</vt:lpstr>
      <vt:lpstr>STAR Detector (in 2007)</vt:lpstr>
      <vt:lpstr>PowerPoint Presentation</vt:lpstr>
      <vt:lpstr>Physics @ RHIC  Important observations (Light flavors)</vt:lpstr>
      <vt:lpstr>Physics @ RHIC – Heavy Quark Sector</vt:lpstr>
      <vt:lpstr>Measurement using Silicon Vertex Detector and decay vertex fit</vt:lpstr>
      <vt:lpstr>PowerPoint Presentation</vt:lpstr>
      <vt:lpstr>Reconstructed Quantities (example) (MC Data (pure D0) Events)</vt:lpstr>
      <vt:lpstr>Proof of principle with K0s</vt:lpstr>
      <vt:lpstr>PowerPoint Presentation</vt:lpstr>
      <vt:lpstr>D0 and D0bar separately</vt:lpstr>
      <vt:lpstr>Attempts to extract physics</vt:lpstr>
      <vt:lpstr>An explanation for the non-consistent physics results</vt:lpstr>
      <vt:lpstr>Ongoing Analysis with Multivariate Analysis (TMVA)</vt:lpstr>
      <vt:lpstr>Recent charm measurements with Time Of Flight (TOF) Detector</vt:lpstr>
      <vt:lpstr>Future Heavy Flavor Tracker (HFT)</vt:lpstr>
      <vt:lpstr>Thank you</vt:lpstr>
      <vt:lpstr>Back-Up</vt:lpstr>
      <vt:lpstr>Distance of Closest Approach resolution</vt:lpstr>
      <vt:lpstr>PowerPoint Presentation</vt:lpstr>
      <vt:lpstr>Strategy of Reconstruction</vt:lpstr>
      <vt:lpstr>Measurement via Semi leptonic (indirect) channels</vt:lpstr>
      <vt:lpstr>Measurement via hadronic (direct) channels</vt:lpstr>
      <vt:lpstr>Cuts in 1st Production</vt:lpstr>
      <vt:lpstr>Cuts from Previous production</vt:lpstr>
      <vt:lpstr>Uncorrected pT Spectra</vt:lpstr>
      <vt:lpstr>Physics @ RHIC   Important observations (Light flavors)</vt:lpstr>
      <vt:lpstr>‘Same sign’ background subtraction</vt:lpstr>
      <vt:lpstr>Heavy Quark Energy Loss Puzzle – NPE Method</vt:lpstr>
      <vt:lpstr>Charm Cross-Section Comparison at 200 GeV </vt:lpstr>
      <vt:lpstr>Measurement via Semi leptonic (indirect) channels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Meson measurements using a Silicon Tracker in Au+Au collisions at √SNN = 200GeV in STAR Experiment at RHIC</dc:title>
  <dc:creator>Jaiby Joseph</dc:creator>
  <cp:lastModifiedBy>Spyridon Margetis</cp:lastModifiedBy>
  <cp:revision>198</cp:revision>
  <cp:lastPrinted>2011-10-25T14:09:47Z</cp:lastPrinted>
  <dcterms:created xsi:type="dcterms:W3CDTF">2011-10-28T20:27:32Z</dcterms:created>
  <dcterms:modified xsi:type="dcterms:W3CDTF">2011-10-29T18:28:27Z</dcterms:modified>
</cp:coreProperties>
</file>