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app.xml" ContentType="application/vnd.openxmlformats-officedocument.extended-propertie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Default Extension="tiff" ContentType="image/tiff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62" r:id="rId9"/>
    <p:sldId id="263" r:id="rId10"/>
    <p:sldId id="264" r:id="rId11"/>
    <p:sldId id="265" r:id="rId12"/>
    <p:sldId id="272" r:id="rId13"/>
    <p:sldId id="266" r:id="rId14"/>
    <p:sldId id="273" r:id="rId15"/>
    <p:sldId id="267" r:id="rId16"/>
    <p:sldId id="274" r:id="rId17"/>
    <p:sldId id="268" r:id="rId18"/>
    <p:sldId id="275" r:id="rId19"/>
    <p:sldId id="269" r:id="rId20"/>
    <p:sldId id="270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9" autoAdjust="0"/>
    <p:restoredTop sz="94692" autoAdjust="0"/>
  </p:normalViewPr>
  <p:slideViewPr>
    <p:cSldViewPr snapToGrid="0" snapToObjects="1">
      <p:cViewPr varScale="1">
        <p:scale>
          <a:sx n="131" d="100"/>
          <a:sy n="131" d="100"/>
        </p:scale>
        <p:origin x="-1048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520784-F6A2-5749-B442-2FED5325C7DA}" type="datetimeFigureOut">
              <a:rPr lang="en-US" smtClean="0"/>
              <a:t>10/13/10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ABF315-ADA7-D84D-AF00-F364815B283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A32FB1-C87A-9B43-BEAC-B7D76CA78E28}" type="datetimeFigureOut">
              <a:rPr lang="en-US" smtClean="0"/>
              <a:t>10/13/10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9704C3-354F-794C-A944-B1C6452BA9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9704C3-354F-794C-A944-B1C6452BA9BF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918447"/>
            <a:ext cx="7583488" cy="1470025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478306"/>
            <a:ext cx="7583487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CB095-7215-3C46-ACFA-EFA0441EF575}" type="datetime1">
              <a:rPr lang="en-US" smtClean="0"/>
              <a:t>10/13/10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7DF1-C0D7-5042-9AEE-2821EA69EB6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4320"/>
            <a:ext cx="3959352" cy="1691640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64608" y="264907"/>
            <a:ext cx="3959352" cy="6328186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0801"/>
            <a:ext cx="3959352" cy="3200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lnSpc>
                <a:spcPct val="110000"/>
              </a:lnSpc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Font typeface="Calisto MT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70048" y="6356350"/>
            <a:ext cx="162763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B3E9CBB1-D469-F34A-A8EC-0DD3B728F878}" type="datetime1">
              <a:rPr lang="en-US" smtClean="0"/>
              <a:t>10/13/10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2808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38129"/>
            <a:ext cx="758952" cy="57607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DC837DF1-C0D7-5042-9AEE-2821EA69EB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038600"/>
            <a:ext cx="7620000" cy="990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ctr">
              <a:defRPr sz="3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 typeface="Calisto MT" pitchFamily="18" charset="0"/>
              <a:buNone/>
            </a:pPr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2900" y="265176"/>
            <a:ext cx="8458200" cy="369722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000"/>
              </a:spcBef>
              <a:buFont typeface="Calisto MT" pitchFamily="18" charset="0"/>
              <a:buNone/>
              <a:defRPr sz="2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5042647"/>
            <a:ext cx="7620000" cy="1129553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ct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42E3-49DC-A340-8A72-11F635F9D88C}" type="datetime1">
              <a:rPr lang="en-US" smtClean="0"/>
              <a:t>10/13/10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7DF1-C0D7-5042-9AEE-2821EA69EB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BADC1595-C116-AE4B-933B-07CDCB001A3D}" type="datetime1">
              <a:rPr lang="en-US" smtClean="0"/>
              <a:t>10/13/10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DC837DF1-C0D7-5042-9AEE-2821EA69EB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F7E2C-9931-A447-8F67-14DF42B358E9}" type="datetime1">
              <a:rPr lang="en-US" smtClean="0"/>
              <a:t>10/13/10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7DF1-C0D7-5042-9AEE-2821EA69EB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2"/>
          <a:srcRect r="14719"/>
          <a:stretch>
            <a:fillRect/>
          </a:stretch>
        </p:blipFill>
        <p:spPr>
          <a:xfrm>
            <a:off x="0" y="4482"/>
            <a:ext cx="779811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48600" y="457200"/>
            <a:ext cx="1219200" cy="5668963"/>
          </a:xfrm>
        </p:spPr>
        <p:txBody>
          <a:bodyPr vert="eaVert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457200"/>
            <a:ext cx="6383337" cy="5668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24800" y="6356350"/>
            <a:ext cx="1066800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25ED913C-9C2F-8B40-B29A-05F24EE6B2F5}" type="datetime1">
              <a:rPr lang="en-US" smtClean="0"/>
              <a:t>10/13/10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7DF1-C0D7-5042-9AEE-2821EA69EB6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5400000" flipH="1">
            <a:off x="4421262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24AFA-1497-3348-84CB-4E73E4C0016B}" type="datetime1">
              <a:rPr lang="en-US" smtClean="0"/>
              <a:t>10/13/10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7DF1-C0D7-5042-9AEE-2821EA69EB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789081"/>
            <a:ext cx="7583488" cy="1470025"/>
          </a:xfrm>
        </p:spPr>
        <p:txBody>
          <a:bodyPr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4724400"/>
            <a:ext cx="7583487" cy="1385047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D3EC5-5B5A-7748-8807-3A7E47BAD158}" type="datetime1">
              <a:rPr lang="en-US" smtClean="0"/>
              <a:t>10/13/10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7DF1-C0D7-5042-9AEE-2821EA69EB6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3677371" y="2564085"/>
            <a:ext cx="1789259" cy="1729830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46984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66667"/>
          <a:stretch>
            <a:fillRect/>
          </a:stretch>
        </p:blipFill>
        <p:spPr>
          <a:xfrm>
            <a:off x="0" y="4572000"/>
            <a:ext cx="9144000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71800"/>
            <a:ext cx="7583487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4724400"/>
            <a:ext cx="7583487" cy="139849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Font typeface="Calisto MT" pitchFamily="18" charset="0"/>
              <a:buNone/>
              <a:defRPr sz="1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D8F4D-F556-3342-9FE2-7C4E56BC8F71}" type="datetime1">
              <a:rPr lang="en-US" smtClean="0"/>
              <a:t>10/13/10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7DF1-C0D7-5042-9AEE-2821EA69EB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1" name="Picture 10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3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6791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9294-B97F-5F4B-898B-4CFC164AF35B}" type="datetime1">
              <a:rPr lang="en-US" smtClean="0"/>
              <a:t>10/13/10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7DF1-C0D7-5042-9AEE-2821EA69EB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3" name="Picture 12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6791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96791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F12B5-F110-1345-BD8D-7584618BFA3D}" type="datetime1">
              <a:rPr lang="en-US" smtClean="0"/>
              <a:t>10/13/10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7DF1-C0D7-5042-9AEE-2821EA69EB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1BFB5-FC5A-E745-B51B-0F37338221BC}" type="datetime1">
              <a:rPr lang="en-US" smtClean="0"/>
              <a:t>10/13/10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7DF1-C0D7-5042-9AEE-2821EA69EB6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Overlay-FullBackground.jpg"/>
          <p:cNvPicPr>
            <a:picLocks noChangeAspect="1"/>
          </p:cNvPicPr>
          <p:nvPr/>
        </p:nvPicPr>
        <p:blipFill>
          <a:blip r:embed="rId3"/>
          <a:srcRect t="21046"/>
          <a:stretch>
            <a:fillRect/>
          </a:stretch>
        </p:blipFill>
        <p:spPr>
          <a:xfrm>
            <a:off x="0" y="1447800"/>
            <a:ext cx="9144000" cy="54146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2BEF-B569-0C47-B4BE-5BCAD8619A61}" type="datetime1">
              <a:rPr lang="en-US" smtClean="0"/>
              <a:t>10/13/10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7DF1-C0D7-5042-9AEE-2821EA69EB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3049"/>
            <a:ext cx="3962400" cy="1690221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6401" y="273050"/>
            <a:ext cx="3959352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5104"/>
            <a:ext cx="3962400" cy="32004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67000" y="6356350"/>
            <a:ext cx="162261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7DE1338A-35F2-D040-A41C-16A9D6E32353}" type="datetime1">
              <a:rPr lang="en-US" smtClean="0"/>
              <a:t>10/13/10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1553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48338"/>
            <a:ext cx="762000" cy="57626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DC837DF1-C0D7-5042-9AEE-2821EA69EB6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8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3249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4F06B647-5ADC-3C44-BF83-D1499DC4C6E7}" type="datetime1">
              <a:rPr lang="en-US" smtClean="0"/>
              <a:t>10/13/10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047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DC837DF1-C0D7-5042-9AEE-2821EA69EB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Calisto MT" pitchFamily="18" charset="0"/>
        <a:buChar char="•"/>
        <a:defRPr sz="24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22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20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tif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tif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tif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tif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tif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tif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tif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tif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SSD Tasks and Costs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Howard Matis</a:t>
            </a:r>
          </a:p>
          <a:p>
            <a:r>
              <a:rPr lang="en-US" dirty="0" smtClean="0"/>
              <a:t>October 14, 2010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7DF1-C0D7-5042-9AEE-2821EA69EB6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Ladder-3</a:t>
            </a:r>
            <a:endParaRPr lang="en-US" dirty="0"/>
          </a:p>
        </p:txBody>
      </p:sp>
      <p:pic>
        <p:nvPicPr>
          <p:cNvPr id="4" name="Content Placeholder 3" descr="ladder3.tiff"/>
          <p:cNvPicPr>
            <a:picLocks noGrp="1" noChangeAspect="1"/>
          </p:cNvPicPr>
          <p:nvPr>
            <p:ph idx="1"/>
          </p:nvPr>
        </p:nvPicPr>
        <p:blipFill>
          <a:blip r:embed="rId2"/>
          <a:srcRect t="-70382" b="-70382"/>
          <a:stretch>
            <a:fillRect/>
          </a:stretch>
        </p:blipFill>
        <p:spPr>
          <a:xfrm>
            <a:off x="0" y="1387100"/>
            <a:ext cx="9144000" cy="5181664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7DF1-C0D7-5042-9AEE-2821EA69EB6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RDO</a:t>
            </a:r>
            <a:endParaRPr lang="en-US" dirty="0"/>
          </a:p>
        </p:txBody>
      </p:sp>
      <p:pic>
        <p:nvPicPr>
          <p:cNvPr id="6" name="Content Placeholder 5" descr="rdo.tiff"/>
          <p:cNvPicPr>
            <a:picLocks noGrp="1" noChangeAspect="1"/>
          </p:cNvPicPr>
          <p:nvPr>
            <p:ph idx="1"/>
          </p:nvPr>
        </p:nvPicPr>
        <p:blipFill>
          <a:blip r:embed="rId3"/>
          <a:srcRect l="-6897" r="-6897"/>
          <a:stretch>
            <a:fillRect/>
          </a:stretch>
        </p:blipFill>
        <p:spPr>
          <a:xfrm>
            <a:off x="-475013" y="1117922"/>
            <a:ext cx="10169156" cy="5762594"/>
          </a:xfrm>
        </p:spPr>
      </p:pic>
      <p:sp>
        <p:nvSpPr>
          <p:cNvPr id="8" name="Rounded Rectangle 7"/>
          <p:cNvSpPr/>
          <p:nvPr/>
        </p:nvSpPr>
        <p:spPr>
          <a:xfrm>
            <a:off x="1066356" y="1560895"/>
            <a:ext cx="4759824" cy="824075"/>
          </a:xfrm>
          <a:prstGeom prst="roundRect">
            <a:avLst/>
          </a:prstGeom>
          <a:solidFill>
            <a:srgbClr val="993232">
              <a:alpha val="47000"/>
            </a:srgbClr>
          </a:solidFill>
          <a:ln>
            <a:solidFill>
              <a:schemeClr val="accent1">
                <a:shade val="95000"/>
                <a:satMod val="105000"/>
                <a:alpha val="53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556247" y="2656430"/>
            <a:ext cx="1513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3333"/>
                </a:solidFill>
              </a:rPr>
              <a:t>Critical Items</a:t>
            </a:r>
            <a:endParaRPr lang="en-US" dirty="0">
              <a:solidFill>
                <a:srgbClr val="333333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rot="16200000" flipV="1">
            <a:off x="4982777" y="2452841"/>
            <a:ext cx="271460" cy="1357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7DF1-C0D7-5042-9AEE-2821EA69EB6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FPGA Progress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FPGAs critical to success of project</a:t>
            </a:r>
          </a:p>
          <a:p>
            <a:r>
              <a:rPr lang="en-US" dirty="0" smtClean="0"/>
              <a:t>FPGAs for VME and DAQ/Trigger</a:t>
            </a:r>
          </a:p>
          <a:p>
            <a:pPr lvl="1"/>
            <a:r>
              <a:rPr lang="en-US" dirty="0" smtClean="0"/>
              <a:t>VME design mostly done</a:t>
            </a:r>
          </a:p>
          <a:p>
            <a:pPr lvl="1"/>
            <a:r>
              <a:rPr lang="en-US" dirty="0" smtClean="0"/>
              <a:t>DAQ/Trigger big question</a:t>
            </a:r>
          </a:p>
          <a:p>
            <a:pPr lvl="2"/>
            <a:r>
              <a:rPr lang="en-US" dirty="0" smtClean="0"/>
              <a:t>Needs SUBATECH resources</a:t>
            </a:r>
          </a:p>
          <a:p>
            <a:pPr lvl="2"/>
            <a:r>
              <a:rPr lang="en-US" dirty="0" smtClean="0"/>
              <a:t>Have not received a date when this will be completed</a:t>
            </a:r>
          </a:p>
          <a:p>
            <a:pPr lvl="1"/>
            <a:r>
              <a:rPr lang="en-US" dirty="0" smtClean="0"/>
              <a:t>Need </a:t>
            </a:r>
            <a:r>
              <a:rPr lang="en-US" dirty="0" err="1" smtClean="0"/>
              <a:t>pinouts</a:t>
            </a:r>
            <a:r>
              <a:rPr lang="en-US" dirty="0" smtClean="0"/>
              <a:t> for RDO Board development</a:t>
            </a:r>
          </a:p>
          <a:p>
            <a:r>
              <a:rPr lang="en-US" dirty="0" smtClean="0"/>
              <a:t>Slave FPGA well underway by Micheal</a:t>
            </a:r>
          </a:p>
          <a:p>
            <a:r>
              <a:rPr lang="en-US" dirty="0" smtClean="0"/>
              <a:t>RDO board needed to test Ladder Board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7DF1-C0D7-5042-9AEE-2821EA69EB6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DAQ</a:t>
            </a:r>
            <a:endParaRPr lang="en-US" dirty="0"/>
          </a:p>
        </p:txBody>
      </p:sp>
      <p:pic>
        <p:nvPicPr>
          <p:cNvPr id="4" name="Content Placeholder 3" descr="daq.tiff"/>
          <p:cNvPicPr>
            <a:picLocks noGrp="1" noChangeAspect="1"/>
          </p:cNvPicPr>
          <p:nvPr>
            <p:ph idx="1"/>
          </p:nvPr>
        </p:nvPicPr>
        <p:blipFill>
          <a:blip r:embed="rId2"/>
          <a:srcRect t="-25867" b="-25867"/>
          <a:stretch>
            <a:fillRect/>
          </a:stretch>
        </p:blipFill>
        <p:spPr>
          <a:xfrm>
            <a:off x="0" y="1387100"/>
            <a:ext cx="9144000" cy="5181664"/>
          </a:xfrm>
        </p:spPr>
      </p:pic>
      <p:sp>
        <p:nvSpPr>
          <p:cNvPr id="5" name="TextBox 4"/>
          <p:cNvSpPr txBox="1"/>
          <p:nvPr/>
        </p:nvSpPr>
        <p:spPr>
          <a:xfrm>
            <a:off x="630119" y="6088459"/>
            <a:ext cx="318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3333"/>
                </a:solidFill>
              </a:rPr>
              <a:t>At least one TCD high priority</a:t>
            </a:r>
            <a:endParaRPr lang="en-US" dirty="0">
              <a:solidFill>
                <a:srgbClr val="33333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7DF1-C0D7-5042-9AEE-2821EA69EB6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DAQ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conventional DAQ for STAR</a:t>
            </a:r>
          </a:p>
          <a:p>
            <a:r>
              <a:rPr lang="en-US" dirty="0" smtClean="0"/>
              <a:t>Minimal technical risk</a:t>
            </a:r>
          </a:p>
          <a:p>
            <a:r>
              <a:rPr lang="en-US" dirty="0" smtClean="0"/>
              <a:t>Resources for this is minimal</a:t>
            </a:r>
          </a:p>
          <a:p>
            <a:r>
              <a:rPr lang="en-US" dirty="0" smtClean="0"/>
              <a:t>Tonko will do much of it</a:t>
            </a:r>
          </a:p>
          <a:p>
            <a:r>
              <a:rPr lang="en-US" dirty="0" smtClean="0"/>
              <a:t>Nevertheless, we need to develop diagnostic software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7DF1-C0D7-5042-9AEE-2821EA69EB6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System</a:t>
            </a:r>
            <a:endParaRPr lang="en-US" dirty="0"/>
          </a:p>
        </p:txBody>
      </p:sp>
      <p:pic>
        <p:nvPicPr>
          <p:cNvPr id="4" name="Content Placeholder 3" descr="test.tiff"/>
          <p:cNvPicPr>
            <a:picLocks noGrp="1" noChangeAspect="1"/>
          </p:cNvPicPr>
          <p:nvPr>
            <p:ph idx="1"/>
          </p:nvPr>
        </p:nvPicPr>
        <p:blipFill>
          <a:blip r:embed="rId2"/>
          <a:srcRect t="-71156" b="-71156"/>
          <a:stretch>
            <a:fillRect/>
          </a:stretch>
        </p:blipFill>
        <p:spPr>
          <a:xfrm>
            <a:off x="0" y="1387100"/>
            <a:ext cx="9144000" cy="5181664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7DF1-C0D7-5042-9AEE-2821EA69EB6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to purchase minimal elements of power supply soon</a:t>
            </a:r>
          </a:p>
          <a:p>
            <a:pPr lvl="1"/>
            <a:r>
              <a:rPr lang="en-US" dirty="0" smtClean="0"/>
              <a:t>As soon as we confirm power requirements of Ladder Board</a:t>
            </a:r>
          </a:p>
          <a:p>
            <a:r>
              <a:rPr lang="en-US" dirty="0" smtClean="0"/>
              <a:t>Slow controls needed soon</a:t>
            </a:r>
          </a:p>
          <a:p>
            <a:r>
              <a:rPr lang="en-US" dirty="0" smtClean="0"/>
              <a:t>Decide how many systems we need</a:t>
            </a:r>
          </a:p>
          <a:p>
            <a:r>
              <a:rPr lang="en-US" dirty="0" smtClean="0"/>
              <a:t>Do we need TCD and how soon can we get it?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7DF1-C0D7-5042-9AEE-2821EA69EB6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1.4.3 - Assembly</a:t>
            </a:r>
            <a:endParaRPr lang="en-US" dirty="0"/>
          </a:p>
        </p:txBody>
      </p:sp>
      <p:pic>
        <p:nvPicPr>
          <p:cNvPr id="4" name="Content Placeholder 3" descr="assembly.tiff"/>
          <p:cNvPicPr>
            <a:picLocks noGrp="1" noChangeAspect="1"/>
          </p:cNvPicPr>
          <p:nvPr>
            <p:ph idx="1"/>
          </p:nvPr>
        </p:nvPicPr>
        <p:blipFill>
          <a:blip r:embed="rId2"/>
          <a:srcRect t="-19970" b="-19970"/>
          <a:stretch>
            <a:fillRect/>
          </a:stretch>
        </p:blipFill>
        <p:spPr>
          <a:xfrm>
            <a:off x="0" y="1387100"/>
            <a:ext cx="9144000" cy="5181664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7DF1-C0D7-5042-9AEE-2821EA69EB6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Assembly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 to do testing?</a:t>
            </a:r>
          </a:p>
          <a:p>
            <a:pPr lvl="1"/>
            <a:r>
              <a:rPr lang="en-US" dirty="0" smtClean="0"/>
              <a:t>LBNL – requires extra airplane flight</a:t>
            </a:r>
          </a:p>
          <a:p>
            <a:pPr lvl="1"/>
            <a:r>
              <a:rPr lang="en-US" dirty="0" smtClean="0"/>
              <a:t>BNL – can alignment be done there</a:t>
            </a:r>
          </a:p>
          <a:p>
            <a:r>
              <a:rPr lang="en-US" dirty="0" smtClean="0"/>
              <a:t>Need to mount carbon elements to SSD ladders</a:t>
            </a:r>
          </a:p>
          <a:p>
            <a:pPr lvl="1"/>
            <a:r>
              <a:rPr lang="en-US" dirty="0" smtClean="0"/>
              <a:t>LBNL shop can do that</a:t>
            </a:r>
          </a:p>
          <a:p>
            <a:pPr lvl="1"/>
            <a:r>
              <a:rPr lang="en-US" dirty="0" smtClean="0"/>
              <a:t>Can BNL do it?</a:t>
            </a:r>
          </a:p>
          <a:p>
            <a:r>
              <a:rPr lang="en-US" dirty="0" smtClean="0"/>
              <a:t>Who will do the translation from measurements to STAR database?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7DF1-C0D7-5042-9AEE-2821EA69EB6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Infrastructure – 1.4.4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Cables 1.4.4.1</a:t>
            </a:r>
          </a:p>
          <a:p>
            <a:pPr lvl="1"/>
            <a:r>
              <a:rPr lang="en-US" dirty="0" smtClean="0"/>
              <a:t>Relatively easy to produce</a:t>
            </a:r>
          </a:p>
          <a:p>
            <a:pPr lvl="1"/>
            <a:r>
              <a:rPr lang="en-US" dirty="0" smtClean="0"/>
              <a:t>Some risk in aluminum cables</a:t>
            </a:r>
          </a:p>
          <a:p>
            <a:pPr lvl="2"/>
            <a:r>
              <a:rPr lang="en-US" dirty="0" smtClean="0"/>
              <a:t>Should start now</a:t>
            </a:r>
          </a:p>
          <a:p>
            <a:pPr lvl="1"/>
            <a:r>
              <a:rPr lang="en-US" dirty="0" smtClean="0"/>
              <a:t>Need to have concept of patch panels on OFC and ESC</a:t>
            </a:r>
          </a:p>
          <a:p>
            <a:pPr lvl="1"/>
            <a:r>
              <a:rPr lang="en-US" dirty="0" smtClean="0"/>
              <a:t>Pick power supply soon so that can develop slow controls</a:t>
            </a:r>
          </a:p>
          <a:p>
            <a:pPr lvl="2"/>
            <a:r>
              <a:rPr lang="en-US" dirty="0" smtClean="0"/>
              <a:t>Wiener is a good choice</a:t>
            </a:r>
          </a:p>
          <a:p>
            <a:pPr lvl="1"/>
            <a:r>
              <a:rPr lang="en-US" dirty="0" smtClean="0"/>
              <a:t>Need to start cooling</a:t>
            </a:r>
          </a:p>
          <a:p>
            <a:pPr lvl="2"/>
            <a:r>
              <a:rPr lang="en-US" dirty="0" smtClean="0"/>
              <a:t>Jim is coming back</a:t>
            </a:r>
          </a:p>
          <a:p>
            <a:pPr lvl="1"/>
            <a:r>
              <a:rPr lang="en-US" dirty="0" smtClean="0"/>
              <a:t>Slow controls big manpower gap</a:t>
            </a:r>
          </a:p>
          <a:p>
            <a:pPr lvl="2"/>
            <a:r>
              <a:rPr lang="en-US" dirty="0" smtClean="0"/>
              <a:t>Get hardware</a:t>
            </a:r>
          </a:p>
          <a:p>
            <a:pPr lvl="2"/>
            <a:r>
              <a:rPr lang="en-US" dirty="0" smtClean="0"/>
              <a:t>Need person soon  (within a year)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7DF1-C0D7-5042-9AEE-2821EA69EB6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Boundary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Tasks are 85% complete</a:t>
            </a:r>
          </a:p>
          <a:p>
            <a:r>
              <a:rPr lang="en-US" dirty="0" smtClean="0"/>
              <a:t>Schedule is about 30% done – lots of guesses</a:t>
            </a:r>
          </a:p>
          <a:p>
            <a:r>
              <a:rPr lang="en-US" dirty="0" smtClean="0"/>
              <a:t>Cost not done</a:t>
            </a:r>
            <a:endParaRPr lang="en-US" dirty="0" smtClean="0"/>
          </a:p>
          <a:p>
            <a:r>
              <a:rPr lang="en-US" dirty="0" smtClean="0"/>
              <a:t>Work </a:t>
            </a:r>
            <a:r>
              <a:rPr lang="en-US" dirty="0" smtClean="0"/>
              <a:t>done by a novice physicist – Not by an engineer</a:t>
            </a:r>
          </a:p>
          <a:p>
            <a:pPr lvl="1"/>
            <a:r>
              <a:rPr lang="en-US" dirty="0" smtClean="0"/>
              <a:t>Estimates of time has been optimistic in the past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7DF1-C0D7-5042-9AEE-2821EA69EB6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Current end date is 5/1/14</a:t>
            </a:r>
          </a:p>
          <a:p>
            <a:r>
              <a:rPr lang="en-US" dirty="0" smtClean="0"/>
              <a:t>Assuming perfect funding and </a:t>
            </a:r>
            <a:r>
              <a:rPr lang="en-US" dirty="0" smtClean="0"/>
              <a:t>manpower</a:t>
            </a:r>
          </a:p>
          <a:p>
            <a:r>
              <a:rPr lang="en-US" dirty="0" smtClean="0"/>
              <a:t>Funding</a:t>
            </a:r>
          </a:p>
          <a:p>
            <a:pPr lvl="1"/>
            <a:r>
              <a:rPr lang="en-US" dirty="0" smtClean="0"/>
              <a:t>We are using R&amp;D funding</a:t>
            </a:r>
          </a:p>
          <a:p>
            <a:pPr lvl="1"/>
            <a:r>
              <a:rPr lang="en-US" dirty="0" smtClean="0"/>
              <a:t>Need funds at LBNL</a:t>
            </a:r>
          </a:p>
          <a:p>
            <a:pPr lvl="1"/>
            <a:r>
              <a:rPr lang="en-US" dirty="0" smtClean="0"/>
              <a:t>Project funds</a:t>
            </a:r>
          </a:p>
          <a:p>
            <a:r>
              <a:rPr lang="en-US" dirty="0" smtClean="0"/>
              <a:t>We are physicist </a:t>
            </a:r>
            <a:r>
              <a:rPr lang="en-US" dirty="0" smtClean="0"/>
              <a:t>limited</a:t>
            </a:r>
          </a:p>
          <a:p>
            <a:pPr lvl="1"/>
            <a:r>
              <a:rPr lang="en-US" dirty="0" smtClean="0"/>
              <a:t>Need Slow Controls assistance</a:t>
            </a:r>
          </a:p>
          <a:p>
            <a:pPr lvl="1"/>
            <a:r>
              <a:rPr lang="en-US" dirty="0" smtClean="0"/>
              <a:t>Also alignme</a:t>
            </a:r>
            <a:r>
              <a:rPr lang="en-US" dirty="0" smtClean="0"/>
              <a:t>nt</a:t>
            </a:r>
            <a:endParaRPr lang="en-US" dirty="0" smtClean="0"/>
          </a:p>
          <a:p>
            <a:r>
              <a:rPr lang="en-US" dirty="0" smtClean="0"/>
              <a:t>Engineering support</a:t>
            </a:r>
          </a:p>
          <a:p>
            <a:pPr lvl="1"/>
            <a:r>
              <a:rPr lang="en-US" dirty="0" smtClean="0"/>
              <a:t>Develop cost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Some engineering needed today</a:t>
            </a:r>
          </a:p>
          <a:p>
            <a:r>
              <a:rPr lang="en-US" dirty="0" smtClean="0"/>
              <a:t>How to do commissioning</a:t>
            </a:r>
            <a:r>
              <a:rPr lang="en-US" dirty="0" smtClean="0"/>
              <a:t>?</a:t>
            </a:r>
          </a:p>
          <a:p>
            <a:r>
              <a:rPr lang="en-US" dirty="0" smtClean="0"/>
              <a:t>SUBATECH is not forever</a:t>
            </a:r>
          </a:p>
          <a:p>
            <a:pPr lvl="1"/>
            <a:r>
              <a:rPr lang="en-US" dirty="0" smtClean="0"/>
              <a:t>No physicist on project</a:t>
            </a:r>
          </a:p>
          <a:p>
            <a:pPr lvl="1"/>
            <a:r>
              <a:rPr lang="en-US" dirty="0" smtClean="0"/>
              <a:t>New director – not from our field</a:t>
            </a:r>
          </a:p>
          <a:p>
            <a:pPr lvl="1"/>
            <a:r>
              <a:rPr lang="en-US" dirty="0" smtClean="0"/>
              <a:t>Need resources to complete their contribution</a:t>
            </a:r>
          </a:p>
          <a:p>
            <a:r>
              <a:rPr lang="en-US" dirty="0" smtClean="0"/>
              <a:t>Funding transfer to LBNL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7DF1-C0D7-5042-9AEE-2821EA69EB6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WBS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1.4.1	Mechanics</a:t>
            </a:r>
          </a:p>
          <a:p>
            <a:r>
              <a:rPr lang="en-US" dirty="0" smtClean="0"/>
              <a:t>1.4.2	Electronics</a:t>
            </a:r>
          </a:p>
          <a:p>
            <a:r>
              <a:rPr lang="en-US" dirty="0" smtClean="0"/>
              <a:t>1.4.3	Assembly</a:t>
            </a:r>
          </a:p>
          <a:p>
            <a:r>
              <a:rPr lang="en-US" dirty="0" smtClean="0"/>
              <a:t>1.4.4	Infrastructure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7DF1-C0D7-5042-9AEE-2821EA69EB6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1.4.1 Mechanics</a:t>
            </a:r>
            <a:endParaRPr lang="en-US" dirty="0"/>
          </a:p>
        </p:txBody>
      </p:sp>
      <p:pic>
        <p:nvPicPr>
          <p:cNvPr id="4" name="Content Placeholder 3" descr="mechanics.tiff"/>
          <p:cNvPicPr>
            <a:picLocks noGrp="1" noChangeAspect="1"/>
          </p:cNvPicPr>
          <p:nvPr>
            <p:ph idx="1"/>
          </p:nvPr>
        </p:nvPicPr>
        <p:blipFill>
          <a:blip r:embed="rId2"/>
          <a:srcRect t="-10925" b="-10925"/>
          <a:stretch>
            <a:fillRect/>
          </a:stretch>
        </p:blipFill>
        <p:spPr>
          <a:xfrm>
            <a:off x="136071" y="1464207"/>
            <a:ext cx="8862002" cy="5021863"/>
          </a:xfrm>
        </p:spPr>
      </p:pic>
      <p:sp>
        <p:nvSpPr>
          <p:cNvPr id="5" name="Rectangular Callout 4"/>
          <p:cNvSpPr/>
          <p:nvPr/>
        </p:nvSpPr>
        <p:spPr>
          <a:xfrm>
            <a:off x="5060342" y="1464207"/>
            <a:ext cx="1328098" cy="775338"/>
          </a:xfrm>
          <a:prstGeom prst="wedgeRectCallou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Needed now</a:t>
            </a:r>
            <a:endParaRPr lang="en-US" dirty="0"/>
          </a:p>
        </p:txBody>
      </p:sp>
      <p:sp>
        <p:nvSpPr>
          <p:cNvPr id="6" name="Line Callout 1 5"/>
          <p:cNvSpPr/>
          <p:nvPr/>
        </p:nvSpPr>
        <p:spPr>
          <a:xfrm>
            <a:off x="4546553" y="2501310"/>
            <a:ext cx="1444427" cy="601090"/>
          </a:xfrm>
          <a:prstGeom prst="borderCallout1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Needs to be done during OSC design</a:t>
            </a:r>
            <a:endParaRPr lang="en-US" sz="1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7DF1-C0D7-5042-9AEE-2821EA69EB6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Mechanics -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Need envelope of ladder cable board soon</a:t>
            </a:r>
          </a:p>
          <a:p>
            <a:r>
              <a:rPr lang="en-US" dirty="0" smtClean="0"/>
              <a:t>Most of</a:t>
            </a:r>
            <a:r>
              <a:rPr lang="en-US" dirty="0" smtClean="0"/>
              <a:t> mechanical work can </a:t>
            </a:r>
            <a:r>
              <a:rPr lang="en-US" dirty="0" smtClean="0"/>
              <a:t>be done in 3 months</a:t>
            </a:r>
          </a:p>
          <a:p>
            <a:r>
              <a:rPr lang="en-US" dirty="0" smtClean="0"/>
              <a:t>Do we need to design brackets before OSC design is finished? </a:t>
            </a:r>
          </a:p>
          <a:p>
            <a:pPr lvl="1"/>
            <a:r>
              <a:rPr lang="en-US" dirty="0" smtClean="0"/>
              <a:t>Must put in those </a:t>
            </a:r>
            <a:r>
              <a:rPr lang="en-US" dirty="0" smtClean="0"/>
              <a:t>constraints</a:t>
            </a:r>
          </a:p>
          <a:p>
            <a:r>
              <a:rPr lang="en-US" dirty="0" smtClean="0"/>
              <a:t>Engineering support for WBS</a:t>
            </a:r>
          </a:p>
          <a:p>
            <a:r>
              <a:rPr lang="en-US" dirty="0" smtClean="0"/>
              <a:t>When will this be done</a:t>
            </a:r>
          </a:p>
          <a:p>
            <a:r>
              <a:rPr lang="en-US" dirty="0" smtClean="0"/>
              <a:t>SSD Mounting brackets needed before alignment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7DF1-C0D7-5042-9AEE-2821EA69EB6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1.4.2 - Electronics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Ladder Board</a:t>
            </a:r>
          </a:p>
          <a:p>
            <a:pPr lvl="1"/>
            <a:r>
              <a:rPr lang="en-US" dirty="0" smtClean="0"/>
              <a:t>Prototype</a:t>
            </a:r>
          </a:p>
          <a:p>
            <a:pPr lvl="1"/>
            <a:r>
              <a:rPr lang="en-US" dirty="0" smtClean="0"/>
              <a:t>Preproduction</a:t>
            </a:r>
          </a:p>
          <a:p>
            <a:pPr lvl="1"/>
            <a:r>
              <a:rPr lang="en-US" dirty="0" smtClean="0"/>
              <a:t>Production</a:t>
            </a:r>
          </a:p>
          <a:p>
            <a:r>
              <a:rPr lang="en-US" dirty="0" smtClean="0"/>
              <a:t>Ladder Board</a:t>
            </a:r>
          </a:p>
          <a:p>
            <a:pPr lvl="1"/>
            <a:r>
              <a:rPr lang="en-US" dirty="0" smtClean="0"/>
              <a:t>Prototype</a:t>
            </a:r>
          </a:p>
          <a:p>
            <a:pPr lvl="1"/>
            <a:r>
              <a:rPr lang="en-US" dirty="0" smtClean="0"/>
              <a:t>Preproduction</a:t>
            </a:r>
          </a:p>
          <a:p>
            <a:pPr lvl="1"/>
            <a:r>
              <a:rPr lang="en-US" dirty="0" smtClean="0"/>
              <a:t>Production</a:t>
            </a:r>
          </a:p>
          <a:p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DAQ</a:t>
            </a:r>
          </a:p>
          <a:p>
            <a:pPr lvl="1"/>
            <a:r>
              <a:rPr lang="en-US" dirty="0" smtClean="0"/>
              <a:t>Prototype</a:t>
            </a:r>
          </a:p>
          <a:p>
            <a:pPr lvl="1"/>
            <a:r>
              <a:rPr lang="en-US" dirty="0" smtClean="0"/>
              <a:t>Production</a:t>
            </a:r>
          </a:p>
          <a:p>
            <a:r>
              <a:rPr lang="en-US" dirty="0" smtClean="0"/>
              <a:t>Integrated Test System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7DF1-C0D7-5042-9AEE-2821EA69EB6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Preproduction does not start until have tested RDO and Ladder Board</a:t>
            </a:r>
          </a:p>
          <a:p>
            <a:r>
              <a:rPr lang="en-US" dirty="0" smtClean="0"/>
              <a:t>Modification</a:t>
            </a:r>
          </a:p>
          <a:p>
            <a:r>
              <a:rPr lang="en-US" dirty="0" smtClean="0"/>
              <a:t>Preproduction</a:t>
            </a:r>
          </a:p>
          <a:p>
            <a:r>
              <a:rPr lang="en-US" dirty="0" smtClean="0"/>
              <a:t>Modification if necessary</a:t>
            </a:r>
          </a:p>
          <a:p>
            <a:r>
              <a:rPr lang="en-US" dirty="0" smtClean="0"/>
              <a:t>Production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7DF1-C0D7-5042-9AEE-2821EA69EB6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Ladder - 1</a:t>
            </a:r>
            <a:endParaRPr lang="en-US" dirty="0"/>
          </a:p>
        </p:txBody>
      </p:sp>
      <p:pic>
        <p:nvPicPr>
          <p:cNvPr id="4" name="Content Placeholder 3" descr="ladder1.tiff"/>
          <p:cNvPicPr>
            <a:picLocks noGrp="1" noChangeAspect="1"/>
          </p:cNvPicPr>
          <p:nvPr>
            <p:ph idx="1"/>
          </p:nvPr>
        </p:nvPicPr>
        <p:blipFill>
          <a:blip r:embed="rId2"/>
          <a:srcRect t="-28680" b="-28680"/>
          <a:stretch>
            <a:fillRect/>
          </a:stretch>
        </p:blipFill>
        <p:spPr>
          <a:xfrm>
            <a:off x="0" y="1340693"/>
            <a:ext cx="9144000" cy="5181665"/>
          </a:xfrm>
        </p:spPr>
      </p:pic>
      <p:sp>
        <p:nvSpPr>
          <p:cNvPr id="5" name="Line Callout 1 4"/>
          <p:cNvSpPr/>
          <p:nvPr/>
        </p:nvSpPr>
        <p:spPr>
          <a:xfrm>
            <a:off x="779463" y="2918195"/>
            <a:ext cx="2254804" cy="698040"/>
          </a:xfrm>
          <a:prstGeom prst="borderCallout1">
            <a:avLst>
              <a:gd name="adj1" fmla="val -138194"/>
              <a:gd name="adj2" fmla="val 94421"/>
              <a:gd name="adj3" fmla="val 18056"/>
              <a:gd name="adj4" fmla="val 3800"/>
            </a:avLst>
          </a:prstGeom>
          <a:solidFill>
            <a:schemeClr val="accent6">
              <a:lumMod val="40000"/>
              <a:lumOff val="60000"/>
              <a:alpha val="33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34267" y="1773724"/>
            <a:ext cx="73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Done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7DF1-C0D7-5042-9AEE-2821EA69EB6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394454" y="5894685"/>
            <a:ext cx="4372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333333"/>
                </a:solidFill>
              </a:rPr>
              <a:t>The next big thing to do is test!!!</a:t>
            </a:r>
            <a:endParaRPr lang="en-US" sz="2400" dirty="0">
              <a:solidFill>
                <a:srgbClr val="333333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Ladder-2</a:t>
            </a:r>
            <a:endParaRPr lang="en-US"/>
          </a:p>
        </p:txBody>
      </p:sp>
      <p:pic>
        <p:nvPicPr>
          <p:cNvPr id="4" name="Content Placeholder 3" descr="ladder2.tiff"/>
          <p:cNvPicPr>
            <a:picLocks noGrp="1" noChangeAspect="1"/>
          </p:cNvPicPr>
          <p:nvPr>
            <p:ph idx="1"/>
          </p:nvPr>
        </p:nvPicPr>
        <p:blipFill>
          <a:blip r:embed="rId2"/>
          <a:srcRect t="-66677" b="-66677"/>
          <a:stretch>
            <a:fillRect/>
          </a:stretch>
        </p:blipFill>
        <p:spPr>
          <a:xfrm>
            <a:off x="0" y="944500"/>
            <a:ext cx="9144000" cy="5181664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7DF1-C0D7-5042-9AEE-2821EA69EB6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recedent">
  <a:themeElements>
    <a:clrScheme name="Precedent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Precedent">
      <a:majorFont>
        <a:latin typeface="Perpetua Titling MT"/>
        <a:ea typeface=""/>
        <a:cs typeface=""/>
        <a:font script="Jpan" typeface="ＭＳ Ｐ明朝"/>
      </a:majorFont>
      <a:minorFont>
        <a:latin typeface="Calisto MT"/>
        <a:ea typeface=""/>
        <a:cs typeface=""/>
        <a:font script="Jpan" typeface="ＭＳ Ｐ明朝"/>
      </a:minorFont>
    </a:fontScheme>
    <a:fmtScheme name="Preceden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Precedent.thmx</Template>
  <TotalTime>265</TotalTime>
  <Words>541</Words>
  <Application>Microsoft Macintosh PowerPoint</Application>
  <PresentationFormat>On-screen Show (4:3)</PresentationFormat>
  <Paragraphs>138</Paragraphs>
  <Slides>20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Precedent</vt:lpstr>
      <vt:lpstr>SSD Tasks and Costs</vt:lpstr>
      <vt:lpstr>Boundary Conditions</vt:lpstr>
      <vt:lpstr>WBS Structure</vt:lpstr>
      <vt:lpstr>1.4.1 Mechanics</vt:lpstr>
      <vt:lpstr>Mechanics - Comments</vt:lpstr>
      <vt:lpstr>1.4.2 - Electronics</vt:lpstr>
      <vt:lpstr>Assumptions</vt:lpstr>
      <vt:lpstr>Ladder - 1</vt:lpstr>
      <vt:lpstr>Ladder-2</vt:lpstr>
      <vt:lpstr>Ladder-3</vt:lpstr>
      <vt:lpstr>RDO</vt:lpstr>
      <vt:lpstr>FPGA Progress</vt:lpstr>
      <vt:lpstr>DAQ</vt:lpstr>
      <vt:lpstr>DAQ Comments</vt:lpstr>
      <vt:lpstr>Test System</vt:lpstr>
      <vt:lpstr>Test Comments</vt:lpstr>
      <vt:lpstr>1.4.3 - Assembly</vt:lpstr>
      <vt:lpstr>Assembly Comments</vt:lpstr>
      <vt:lpstr>Infrastructure – 1.4.4</vt:lpstr>
      <vt:lpstr>Summary</vt:lpstr>
    </vt:vector>
  </TitlesOfParts>
  <Company>LBNL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SSD Tasks and Costs</dc:title>
  <dc:creator>Howard Matis</dc:creator>
  <cp:lastModifiedBy>Howard Matis</cp:lastModifiedBy>
  <cp:revision>13</cp:revision>
  <dcterms:created xsi:type="dcterms:W3CDTF">2010-10-13T18:25:51Z</dcterms:created>
  <dcterms:modified xsi:type="dcterms:W3CDTF">2010-10-13T21:55:18Z</dcterms:modified>
</cp:coreProperties>
</file>