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2" r:id="rId2"/>
  </p:sldMasterIdLst>
  <p:notesMasterIdLst>
    <p:notesMasterId r:id="rId18"/>
  </p:notesMasterIdLst>
  <p:handoutMasterIdLst>
    <p:handoutMasterId r:id="rId19"/>
  </p:handoutMasterIdLst>
  <p:sldIdLst>
    <p:sldId id="367" r:id="rId3"/>
    <p:sldId id="429" r:id="rId4"/>
    <p:sldId id="443" r:id="rId5"/>
    <p:sldId id="444" r:id="rId6"/>
    <p:sldId id="445" r:id="rId7"/>
    <p:sldId id="446" r:id="rId8"/>
    <p:sldId id="447" r:id="rId9"/>
    <p:sldId id="448" r:id="rId10"/>
    <p:sldId id="442" r:id="rId11"/>
    <p:sldId id="441" r:id="rId12"/>
    <p:sldId id="439" r:id="rId13"/>
    <p:sldId id="430" r:id="rId14"/>
    <p:sldId id="431" r:id="rId15"/>
    <p:sldId id="440" r:id="rId16"/>
    <p:sldId id="42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2" autoAdjust="0"/>
  </p:normalViewPr>
  <p:slideViewPr>
    <p:cSldViewPr>
      <p:cViewPr>
        <p:scale>
          <a:sx n="100" d="100"/>
          <a:sy n="100" d="100"/>
        </p:scale>
        <p:origin x="-632" y="-160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64BE7D85-E178-F24E-B852-1A6277A9648E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8FD34F2-1A70-CD4B-82A8-C133560EDC52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07226F5-EA4D-EE42-9081-7C00E7CEBF40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BA6F01A-C1F6-0445-8165-5CFBB671FCDE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C6BFB25-4589-4345-BA77-9AC73630394B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52DFD12-B1BF-6448-99F3-8C797FFEC184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A553375-D541-2E45-A4A8-407BA0731C28}" type="slidenum">
              <a:rPr lang="en-US"/>
              <a:pPr/>
              <a:t>11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FF2CA-81CE-2D45-A3C8-2EA65771E7A8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678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4D8DE-E452-314B-B77B-79A9668ACF47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350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19463-87E1-0444-8C66-4526C3BEBADD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755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62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EF93E-21D9-6B4F-B9F8-0FAD266606A2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313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7C50A-4403-1243-82CE-18F0917D7523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46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F2F91-C1BA-E448-A584-9F14C7D7E383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028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B7BF6-31FC-0849-B7BE-D2574401C955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686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6049D-0A2D-B540-B90E-87A4D7F7690C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67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6A647-350E-9F45-A1B5-7A27C59C004C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558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80414-7D70-D347-A424-C7D0A6DE03B2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6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544A1-3293-9B40-B101-F0E660007E58}" type="slidenum">
              <a:rPr lang="en-US">
                <a:solidFill>
                  <a:srgbClr val="808080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2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620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808080"/>
                </a:solidFill>
                <a:latin typeface="Calibri"/>
                <a:ea typeface="ＭＳ Ｐゴシック" charset="0"/>
                <a:cs typeface="ＭＳ Ｐゴシック" charset="0"/>
              </a:rPr>
              <a:t>9/26/11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808080"/>
                </a:solidFill>
                <a:latin typeface="Calibri"/>
                <a:ea typeface="ＭＳ Ｐゴシック" charset="0"/>
                <a:cs typeface="ＭＳ Ｐゴシック" charset="0"/>
              </a:rPr>
              <a:t>HFT soft meeting, BNL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BDC97FCD-9378-9D46-BE83-2207A5C0ADC7}" type="slidenum">
              <a:rPr lang="en-US" smtClean="0">
                <a:solidFill>
                  <a:srgbClr val="808080"/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smtClean="0">
              <a:solidFill>
                <a:srgbClr val="80808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Evaluation Structures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J. </a:t>
            </a:r>
            <a:r>
              <a:rPr lang="en-US" dirty="0" err="1" smtClean="0">
                <a:solidFill>
                  <a:srgbClr val="0000FF"/>
                </a:solidFill>
              </a:rPr>
              <a:t>Bouchet</a:t>
            </a:r>
            <a:r>
              <a:rPr lang="en-US" smtClean="0">
                <a:solidFill>
                  <a:srgbClr val="0000FF"/>
                </a:solidFill>
              </a:rPr>
              <a:t>/S</a:t>
            </a:r>
            <a:r>
              <a:rPr lang="en-US" dirty="0" smtClean="0">
                <a:solidFill>
                  <a:srgbClr val="0000FF"/>
                </a:solidFill>
              </a:rPr>
              <a:t>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5"/>
            <a:ext cx="3472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HFT Software Day, September 26, 2011, </a:t>
            </a:r>
            <a:r>
              <a:rPr lang="en-US" sz="1200" dirty="0">
                <a:latin typeface="Comic Sans MS" charset="0"/>
              </a:rPr>
              <a:t>BNL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 descr="cut_dictionary_prod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15370" r="36182" b="32153"/>
          <a:stretch/>
        </p:blipFill>
        <p:spPr>
          <a:xfrm>
            <a:off x="-1" y="116632"/>
            <a:ext cx="4739607" cy="6525468"/>
          </a:xfrm>
          <a:prstGeom prst="rect">
            <a:avLst/>
          </a:prstGeom>
        </p:spPr>
      </p:pic>
      <p:pic>
        <p:nvPicPr>
          <p:cNvPr id="5" name="Picture 4" descr="cut_dictionary_prod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67542" r="47790" b="11258"/>
          <a:stretch/>
        </p:blipFill>
        <p:spPr>
          <a:xfrm>
            <a:off x="4860032" y="188640"/>
            <a:ext cx="3960440" cy="3384376"/>
          </a:xfrm>
          <a:prstGeom prst="rect">
            <a:avLst/>
          </a:prstGeom>
        </p:spPr>
      </p:pic>
      <p:pic>
        <p:nvPicPr>
          <p:cNvPr id="3" name="Picture 2" descr="cut_dictionary_prod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t="11481" r="36544" b="74074"/>
          <a:stretch/>
        </p:blipFill>
        <p:spPr>
          <a:xfrm>
            <a:off x="4918912" y="3429000"/>
            <a:ext cx="4123488" cy="266429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4427984" y="764704"/>
            <a:ext cx="432048" cy="144016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427984" y="1018828"/>
            <a:ext cx="432048" cy="144016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2987825" y="4047480"/>
            <a:ext cx="432048" cy="144016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6237312"/>
            <a:ext cx="4216168" cy="523220"/>
          </a:xfrm>
          <a:prstGeom prst="rect">
            <a:avLst/>
          </a:prstGeom>
          <a:solidFill>
            <a:srgbClr val="FFF5E6"/>
          </a:solidFill>
          <a:ln>
            <a:solidFill>
              <a:srgbClr val="E9020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+mn-lt"/>
              </a:rPr>
              <a:t>Output of user/fit code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809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OutlineFlowChar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23333" r="13181" b="23334"/>
          <a:stretch/>
        </p:blipFill>
        <p:spPr>
          <a:xfrm>
            <a:off x="13444" y="1052736"/>
            <a:ext cx="4728026" cy="4464496"/>
          </a:xfrm>
          <a:prstGeom prst="rect">
            <a:avLst/>
          </a:prstGeom>
        </p:spPr>
      </p:pic>
      <p:pic>
        <p:nvPicPr>
          <p:cNvPr id="9" name="Picture 8" descr="MiniMCReaderFlowChar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t="4074" r="19956" b="5185"/>
          <a:stretch/>
        </p:blipFill>
        <p:spPr>
          <a:xfrm>
            <a:off x="5724128" y="-4564"/>
            <a:ext cx="3240360" cy="67269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2987824" y="260648"/>
            <a:ext cx="2952328" cy="12961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043608" y="1268760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0432" y="116632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3068960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3068960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4725144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418" y="260648"/>
            <a:ext cx="2854217" cy="523220"/>
          </a:xfrm>
          <a:prstGeom prst="rect">
            <a:avLst/>
          </a:prstGeom>
          <a:solidFill>
            <a:srgbClr val="FFFF99"/>
          </a:solidFill>
          <a:ln>
            <a:solidFill>
              <a:srgbClr val="E9020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+mn-lt"/>
              </a:rPr>
              <a:t>Evaluation chain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Picture 1" descr="GeantReaderFlowCha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6297" r="25224" b="7592"/>
          <a:stretch/>
        </p:blipFill>
        <p:spPr>
          <a:xfrm>
            <a:off x="107504" y="118215"/>
            <a:ext cx="3240360" cy="6623153"/>
          </a:xfrm>
          <a:prstGeom prst="rect">
            <a:avLst/>
          </a:prstGeom>
        </p:spPr>
      </p:pic>
      <p:pic>
        <p:nvPicPr>
          <p:cNvPr id="6" name="Picture 5" descr="MuKpiReaderFlowChar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r="33377"/>
          <a:stretch/>
        </p:blipFill>
        <p:spPr>
          <a:xfrm>
            <a:off x="6588224" y="-8508"/>
            <a:ext cx="2368252" cy="6830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188640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188640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0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ComparisonFlowCha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12279" r="24270" b="16610"/>
          <a:stretch/>
        </p:blipFill>
        <p:spPr>
          <a:xfrm>
            <a:off x="179512" y="332656"/>
            <a:ext cx="2976240" cy="6334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332656"/>
            <a:ext cx="3642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4328" y="6093296"/>
            <a:ext cx="126872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90"/>
                </a:solidFill>
                <a:latin typeface="+mn-lt"/>
              </a:rPr>
              <a:t>Xrec-Xmc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2" name="Picture 1" descr="resolution-2gaus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7" b="32969"/>
          <a:stretch/>
        </p:blipFill>
        <p:spPr>
          <a:xfrm>
            <a:off x="4427984" y="334620"/>
            <a:ext cx="4336008" cy="57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1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84" y="1245840"/>
            <a:ext cx="8287072" cy="4343400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</a:rPr>
              <a:t>Streamlining the Evaluation/Analysis structure is a big advantage</a:t>
            </a:r>
          </a:p>
          <a:p>
            <a:r>
              <a:rPr lang="en-US" sz="2400" b="0" dirty="0" smtClean="0">
                <a:solidFill>
                  <a:srgbClr val="0000FF"/>
                </a:solidFill>
              </a:rPr>
              <a:t>It can be simple augmentation of current structures</a:t>
            </a:r>
          </a:p>
          <a:p>
            <a:r>
              <a:rPr lang="en-US" sz="2400" b="0" dirty="0" smtClean="0">
                <a:solidFill>
                  <a:srgbClr val="0000FF"/>
                </a:solidFill>
              </a:rPr>
              <a:t>It can be more (replace V0-finder with </a:t>
            </a:r>
            <a:r>
              <a:rPr lang="en-US" sz="2400" b="0" dirty="0" err="1" smtClean="0">
                <a:solidFill>
                  <a:srgbClr val="0000FF"/>
                </a:solidFill>
              </a:rPr>
              <a:t>Kalman</a:t>
            </a:r>
            <a:r>
              <a:rPr lang="en-US" sz="2400" b="0" dirty="0" smtClean="0">
                <a:solidFill>
                  <a:srgbClr val="0000FF"/>
                </a:solidFill>
              </a:rPr>
              <a:t> in BFC)</a:t>
            </a:r>
          </a:p>
          <a:p>
            <a:r>
              <a:rPr lang="en-US" sz="2400" b="0" dirty="0" smtClean="0">
                <a:solidFill>
                  <a:srgbClr val="0000FF"/>
                </a:solidFill>
              </a:rPr>
              <a:t>Need to prepare a comprehensive proposal of modifications/streamlining Evaluation/Analysis:</a:t>
            </a:r>
          </a:p>
          <a:p>
            <a:pPr lvl="1"/>
            <a:r>
              <a:rPr lang="en-US" sz="2400" b="0" dirty="0" smtClean="0">
                <a:solidFill>
                  <a:srgbClr val="0000FF"/>
                </a:solidFill>
              </a:rPr>
              <a:t>In consultation with Software-Infra group</a:t>
            </a:r>
          </a:p>
          <a:p>
            <a:pPr lvl="1"/>
            <a:r>
              <a:rPr lang="en-US" sz="2400" b="0" dirty="0" smtClean="0">
                <a:solidFill>
                  <a:srgbClr val="0000FF"/>
                </a:solidFill>
              </a:rPr>
              <a:t>Circulate in group for feedback</a:t>
            </a:r>
          </a:p>
          <a:p>
            <a:pPr lvl="1"/>
            <a:r>
              <a:rPr lang="en-US" sz="2400" b="0" dirty="0" err="1" smtClean="0">
                <a:solidFill>
                  <a:srgbClr val="0000FF"/>
                </a:solidFill>
              </a:rPr>
              <a:t>Yifei</a:t>
            </a:r>
            <a:r>
              <a:rPr lang="en-US" sz="2400" b="0" dirty="0" smtClean="0">
                <a:solidFill>
                  <a:srgbClr val="0000FF"/>
                </a:solidFill>
              </a:rPr>
              <a:t>, Jan, Jonathan and I can start on this</a:t>
            </a:r>
          </a:p>
          <a:p>
            <a:pPr marL="457200" lvl="1" indent="0">
              <a:buNone/>
            </a:pPr>
            <a:endParaRPr lang="en-US" sz="2400" b="0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600" y="1659285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Evaluation/Analysis structures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Current (STAR) way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An example (to avoid)</a:t>
            </a:r>
          </a:p>
          <a:p>
            <a:pPr lvl="1"/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things we can do/propose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2D44E-9EB1-4D41-BFCD-01B477B7E257}" type="slidenum">
              <a:rPr lang="en-US">
                <a:solidFill>
                  <a:srgbClr val="808080"/>
                </a:solidFill>
                <a:latin typeface="Calibri"/>
              </a:rPr>
              <a:pPr/>
              <a:t>3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" y="25400"/>
            <a:ext cx="2530475" cy="1117600"/>
          </a:xfrm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/>
              <a:t>Chain </a:t>
            </a:r>
            <a:br>
              <a:rPr lang="en-US" sz="3600"/>
            </a:br>
            <a:r>
              <a:rPr lang="en-US" sz="3600"/>
              <a:t>analysis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146550" y="76200"/>
            <a:ext cx="811213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fz file</a:t>
            </a:r>
            <a:r>
              <a:rPr lang="en-US" sz="2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744913" y="1141413"/>
            <a:ext cx="1644650" cy="1625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MuDst.root</a:t>
            </a:r>
          </a:p>
          <a:p>
            <a:pPr eaLnBrk="1" hangingPunct="1"/>
            <a:r>
              <a:rPr lang="en-US" sz="20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minimc.root</a:t>
            </a:r>
          </a:p>
          <a:p>
            <a:pPr eaLnBrk="1" hangingPunct="1"/>
            <a:r>
              <a:rPr lang="en-US" sz="20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geant.root</a:t>
            </a:r>
          </a:p>
          <a:p>
            <a:pPr eaLnBrk="1" hangingPunct="1"/>
            <a:r>
              <a:rPr lang="en-US" sz="20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event.root</a:t>
            </a:r>
          </a:p>
          <a:p>
            <a:pPr eaLnBrk="1" hangingPunct="1"/>
            <a:r>
              <a:rPr lang="en-US" sz="20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McEvent.root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46788" y="19050"/>
            <a:ext cx="2817812" cy="1535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StMiniMcMaker</a:t>
            </a:r>
          </a:p>
          <a:p>
            <a:pPr eaLnBrk="1" hangingPunct="1"/>
            <a:r>
              <a:rPr 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StAssociationMaker :</a:t>
            </a:r>
            <a:br>
              <a:rPr 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STAR makers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matched reconstructed data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simulated data.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4568825" y="542925"/>
            <a:ext cx="0" cy="5984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 flipV="1">
            <a:off x="4721225" y="863600"/>
            <a:ext cx="132556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835650" y="1935163"/>
            <a:ext cx="3140075" cy="1504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StRecTree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Private maker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Uses event.root to make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recTree containing vertex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matched track information.</a:t>
            </a:r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080125" y="3752850"/>
            <a:ext cx="2970213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i="1" smtClean="0">
                <a:solidFill>
                  <a:srgbClr val="00FF00"/>
                </a:solidFill>
                <a:latin typeface="Calibri" charset="0"/>
                <a:ea typeface="ＭＳ Ｐゴシック" charset="0"/>
                <a:cs typeface="ＭＳ Ｐゴシック" charset="0"/>
              </a:rPr>
              <a:t>rectree.root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Single track and pairs analysis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shown in CD0-1-R were done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using this structure.</a:t>
            </a:r>
            <a:endParaRPr lang="en-US" sz="18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4568825" y="2817813"/>
            <a:ext cx="1477963" cy="1373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5376863" y="2995613"/>
            <a:ext cx="446087" cy="520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6200" y="3778250"/>
            <a:ext cx="495300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i="1" smtClean="0">
                <a:solidFill>
                  <a:srgbClr val="00FF00"/>
                </a:solidFill>
                <a:latin typeface="Calibri" charset="0"/>
                <a:ea typeface="ＭＳ Ｐゴシック" charset="0"/>
                <a:cs typeface="ＭＳ Ｐゴシック" charset="0"/>
              </a:rPr>
              <a:t>User_analysis.root</a:t>
            </a:r>
            <a:endParaRPr lang="en-US" sz="1800" i="1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Analysis should use STAR framework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using minimc.root (for DCA resolution,.etc .. )</a:t>
            </a:r>
          </a:p>
          <a:p>
            <a:pPr eaLnBrk="1" hangingPunct="1"/>
            <a:r>
              <a:rPr lang="en-US" sz="18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MuDst (real data).</a:t>
            </a:r>
            <a:endParaRPr lang="en-US" sz="1800" i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>
            <a:off x="2235200" y="2817813"/>
            <a:ext cx="2333625" cy="920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76200" y="5051425"/>
            <a:ext cx="8915400" cy="1044575"/>
          </a:xfrm>
          <a:prstGeom prst="rect">
            <a:avLst/>
          </a:prstGeom>
          <a:solidFill>
            <a:srgbClr val="FFFF00">
              <a:alpha val="5399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Symbol" charset="0"/>
              <a:buChar char="®"/>
            </a:pPr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Does the minimc.root contains all the information needed for our analysis ?</a:t>
            </a:r>
          </a:p>
          <a:p>
            <a:pPr eaLnBrk="1" hangingPunct="1">
              <a:buFont typeface="Symbol" charset="0"/>
              <a:buNone/>
            </a:pPr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 If not, proposal to modify (without breaking its scheme) the current minimc tree with our needs. </a:t>
            </a:r>
            <a:endParaRPr lang="en-US" sz="20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E836-BFBC-8A4B-A485-6341EFC1BBDD}" type="slidenum">
              <a:rPr lang="en-US">
                <a:solidFill>
                  <a:srgbClr val="808080"/>
                </a:solidFill>
                <a:latin typeface="Calibri"/>
              </a:rPr>
              <a:pPr/>
              <a:t>4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StMiniMcTree structure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38450" y="1222375"/>
            <a:ext cx="1947863" cy="4699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StMiniMcTree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3813" y="2133600"/>
            <a:ext cx="2446337" cy="12001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Global variable:</a:t>
            </a:r>
          </a:p>
          <a:p>
            <a:pPr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Event</a:t>
            </a:r>
          </a:p>
          <a:p>
            <a:pPr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Primary vertex …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105400" y="2590800"/>
            <a:ext cx="2254250" cy="4699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Track collections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962400" y="3581400"/>
            <a:ext cx="1146175" cy="739775"/>
          </a:xfrm>
          <a:prstGeom prst="rect">
            <a:avLst/>
          </a:prstGeom>
          <a:solidFill>
            <a:srgbClr val="FFFF00">
              <a:alpha val="46001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Matched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181600" y="3581400"/>
            <a:ext cx="984250" cy="714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Splitted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248400" y="3581400"/>
            <a:ext cx="1285875" cy="714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MatGlobal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7620000" y="3581400"/>
            <a:ext cx="1077913" cy="714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McTrack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4800600" y="4648200"/>
            <a:ext cx="1008063" cy="714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Merged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7086600" y="4632325"/>
            <a:ext cx="1009650" cy="714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Contam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019800" y="4648200"/>
            <a:ext cx="908050" cy="714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Ghosts</a:t>
            </a:r>
          </a:p>
          <a:p>
            <a:r>
              <a:rPr lang="en-US" sz="20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Pairs</a:t>
            </a: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H="1">
            <a:off x="2209800" y="16002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4800600" y="1447800"/>
            <a:ext cx="13716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2" name="AutoShape 16"/>
          <p:cNvSpPr>
            <a:spLocks/>
          </p:cNvSpPr>
          <p:nvPr/>
        </p:nvSpPr>
        <p:spPr bwMode="auto">
          <a:xfrm rot="5400000">
            <a:off x="6210300" y="876300"/>
            <a:ext cx="152400" cy="4800600"/>
          </a:xfrm>
          <a:prstGeom prst="leftBrace">
            <a:avLst>
              <a:gd name="adj1" fmla="val 26250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152400" y="4648200"/>
            <a:ext cx="41306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2000" smtClean="0">
                <a:solidFill>
                  <a:srgbClr val="000000"/>
                </a:solidFill>
                <a:latin typeface="Calibri" charset="0"/>
              </a:rPr>
              <a:t>All track collections have the same tree structure.</a:t>
            </a:r>
          </a:p>
          <a:p>
            <a:pPr>
              <a:buFont typeface="Arial" charset="0"/>
              <a:buAutoNum type="arabicPeriod"/>
            </a:pPr>
            <a:r>
              <a:rPr lang="en-US" sz="2000" smtClean="0">
                <a:solidFill>
                  <a:srgbClr val="000000"/>
                </a:solidFill>
                <a:latin typeface="Calibri" charset="0"/>
              </a:rPr>
              <a:t>For analysis we are using mostly the matchedPairs collection.</a:t>
            </a:r>
            <a:endParaRPr lang="en-US" smtClean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D67F4-3200-C04B-9E58-A64546BA329D}" type="slidenum">
              <a:rPr lang="en-US">
                <a:solidFill>
                  <a:srgbClr val="808080"/>
                </a:solidFill>
                <a:latin typeface="Calibri"/>
              </a:rPr>
              <a:pPr/>
              <a:t>5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609600"/>
          </a:xfrm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MiniMcTree structure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15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/>
              <a:t>Event level :</a:t>
            </a:r>
            <a:endParaRPr lang="en-US" sz="2800"/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sym typeface="Wingdings" charset="0"/>
              </a:rPr>
              <a:t></a:t>
            </a:r>
            <a:r>
              <a:rPr lang="en-US" sz="2400"/>
              <a:t>Reconstructed primary vertex position and geant primary vertex position.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sym typeface="Wingdings" charset="0"/>
              </a:rPr>
              <a:t></a:t>
            </a:r>
            <a:r>
              <a:rPr lang="en-US" sz="2400"/>
              <a:t>Multiplicity, number of tracks, event id.</a:t>
            </a:r>
          </a:p>
          <a:p>
            <a:pPr>
              <a:lnSpc>
                <a:spcPct val="90000"/>
              </a:lnSpc>
              <a:buFont typeface="Times" charset="0"/>
              <a:buChar char="•"/>
            </a:pPr>
            <a:r>
              <a:rPr lang="en-US" sz="2800" b="1"/>
              <a:t>Track level </a:t>
            </a:r>
            <a:r>
              <a:rPr lang="en-US" sz="2000" b="1"/>
              <a:t>(for both the MonteCarlo track and the reconstructed track)</a:t>
            </a:r>
            <a:r>
              <a:rPr lang="en-US" sz="2800" b="1"/>
              <a:t> :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sym typeface="Wingdings" charset="0"/>
              </a:rPr>
              <a:t></a:t>
            </a:r>
            <a:r>
              <a:rPr lang="en-US" sz="2400"/>
              <a:t>Kinematic : Pt,Pz,η,φ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sym typeface="Wingdings" charset="0"/>
              </a:rPr>
              <a:t></a:t>
            </a:r>
            <a:r>
              <a:rPr lang="en-US" sz="2400"/>
              <a:t>Geant information : particle geant id, particle parent geant id, start and stop points.</a:t>
            </a:r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/>
              <a:t>Number of hits in detector used during tracking :</a:t>
            </a:r>
          </a:p>
          <a:p>
            <a:pPr lvl="2">
              <a:lnSpc>
                <a:spcPct val="90000"/>
              </a:lnSpc>
              <a:buFont typeface="Wingdings" charset="0"/>
              <a:buNone/>
            </a:pPr>
            <a:r>
              <a:rPr lang="en-US" sz="2000">
                <a:solidFill>
                  <a:srgbClr val="0000FF"/>
                </a:solidFill>
                <a:sym typeface="Wingdings" charset="0"/>
              </a:rPr>
              <a:t></a:t>
            </a:r>
            <a:r>
              <a:rPr lang="en-US" sz="2000"/>
              <a:t>TPC, SSD </a:t>
            </a:r>
          </a:p>
          <a:p>
            <a:pPr lvl="2">
              <a:lnSpc>
                <a:spcPct val="90000"/>
              </a:lnSpc>
              <a:buFont typeface="Wingdings" charset="0"/>
              <a:buNone/>
            </a:pPr>
            <a:r>
              <a:rPr lang="en-US" sz="2000">
                <a:solidFill>
                  <a:srgbClr val="FF0000"/>
                </a:solidFill>
                <a:sym typeface="Wingdings" charset="0"/>
              </a:rPr>
              <a:t></a:t>
            </a:r>
            <a:r>
              <a:rPr lang="en-US" sz="2000"/>
              <a:t>PIXEL, IST</a:t>
            </a:r>
          </a:p>
          <a:p>
            <a:pPr lvl="2">
              <a:lnSpc>
                <a:spcPct val="90000"/>
              </a:lnSpc>
              <a:buFont typeface="Wingdings" charset="0"/>
              <a:buNone/>
            </a:pPr>
            <a:r>
              <a:rPr lang="en-US" sz="2000">
                <a:solidFill>
                  <a:srgbClr val="FF0000"/>
                </a:solidFill>
                <a:sym typeface="Wingdings" charset="0"/>
              </a:rPr>
              <a:t></a:t>
            </a:r>
            <a:r>
              <a:rPr lang="en-US" sz="2000"/>
              <a:t>TOF information : NTOF hits, TOF Tray Id, TOF module, TOF local hits, TOF pathLength.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4450" y="5991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36525" y="6196013"/>
            <a:ext cx="313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</a:t>
            </a:r>
            <a:r>
              <a:rPr lang="en-US" sz="1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40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</a:t>
            </a:r>
            <a:r>
              <a:rPr lang="en-US" sz="1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)means (</a:t>
            </a:r>
            <a:r>
              <a:rPr lang="en-US" sz="140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not</a:t>
            </a:r>
            <a:r>
              <a:rPr lang="en-US" sz="14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) in common in RecTree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EEFE-ABCA-2847-B4AA-C68845516FCE}" type="slidenum">
              <a:rPr lang="en-US">
                <a:solidFill>
                  <a:srgbClr val="808080"/>
                </a:solidFill>
                <a:latin typeface="Calibri"/>
              </a:rPr>
              <a:pPr/>
              <a:t>6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458200" cy="609600"/>
          </a:xfrm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MiniMcTree structure (cont</a:t>
            </a:r>
            <a:r>
              <a:rPr lang="ja-JP" altLang="en-US"/>
              <a:t>’</a:t>
            </a:r>
            <a:r>
              <a:rPr lang="en-US"/>
              <a:t>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91600" cy="5257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400"/>
              <a:t>The DCA is also needed  for analysis</a:t>
            </a:r>
            <a:endParaRPr lang="en-US" sz="2800"/>
          </a:p>
          <a:p>
            <a:pPr marL="990600" lvl="1" indent="-533400">
              <a:buFont typeface="Arial" charset="0"/>
              <a:buAutoNum type="arabicPeriod"/>
            </a:pPr>
            <a:r>
              <a:rPr lang="en-US" sz="2400" b="1"/>
              <a:t>in minimc</a:t>
            </a:r>
            <a:r>
              <a:rPr lang="en-US" sz="2400"/>
              <a:t>: </a:t>
            </a:r>
          </a:p>
          <a:p>
            <a:pPr marL="1371600" lvl="2" indent="-457200">
              <a:buFontTx/>
              <a:buAutoNum type="arabicPeriod"/>
            </a:pPr>
            <a:r>
              <a:rPr lang="en-US" sz="2000"/>
              <a:t>dcaXYPr, dcaZPr,</a:t>
            </a:r>
            <a:r>
              <a:rPr lang="en-US" sz="2000">
                <a:solidFill>
                  <a:srgbClr val="0000FF"/>
                </a:solidFill>
              </a:rPr>
              <a:t>dcaXYPrMcV,dcaZPrMcV</a:t>
            </a:r>
            <a:r>
              <a:rPr lang="en-US" sz="2000"/>
              <a:t> are saved : DCA of primary tracks wrt the reconstructed and </a:t>
            </a:r>
            <a:r>
              <a:rPr lang="en-US" sz="2000">
                <a:solidFill>
                  <a:srgbClr val="0000FF"/>
                </a:solidFill>
              </a:rPr>
              <a:t>MC primary vertex</a:t>
            </a:r>
            <a:endParaRPr lang="en-US" sz="2000"/>
          </a:p>
          <a:p>
            <a:pPr marL="1371600" lvl="2" indent="-457200">
              <a:buFontTx/>
              <a:buAutoNum type="arabicPeriod"/>
            </a:pPr>
            <a:r>
              <a:rPr lang="en-US" sz="2000"/>
              <a:t>The same for global track </a:t>
            </a:r>
          </a:p>
          <a:p>
            <a:pPr marL="1371600" lvl="2" indent="-457200">
              <a:buFontTx/>
              <a:buNone/>
            </a:pPr>
            <a:r>
              <a:rPr lang="en-US" sz="2000">
                <a:sym typeface="Wingdings" charset="0"/>
              </a:rPr>
              <a:t></a:t>
            </a:r>
            <a:r>
              <a:rPr lang="en-US" sz="2000"/>
              <a:t>We should make sure that it corresponds to DCA filled in MuDst tree. </a:t>
            </a:r>
          </a:p>
          <a:p>
            <a:pPr marL="990600" lvl="1" indent="-533400">
              <a:buFontTx/>
              <a:buAutoNum type="arabicPeriod"/>
            </a:pPr>
            <a:r>
              <a:rPr lang="en-US" sz="2400" b="1"/>
              <a:t>in rectree</a:t>
            </a:r>
            <a:r>
              <a:rPr lang="en-US" sz="2400"/>
              <a:t> : </a:t>
            </a:r>
          </a:p>
          <a:p>
            <a:pPr marL="1371600" lvl="2" indent="-457200">
              <a:buFontTx/>
              <a:buAutoNum type="arabicPeriod"/>
            </a:pPr>
            <a:r>
              <a:rPr lang="en-US" sz="2000"/>
              <a:t>DCAXYPr (DCA in transverse plan wrt the reconstructed primary vertex) and DCAZPr (DCA along Z) are reconstructed (the same is saved also wrt the MC primary vertex)</a:t>
            </a:r>
          </a:p>
          <a:p>
            <a:pPr marL="1371600" lvl="2" indent="-457200">
              <a:buFontTx/>
              <a:buNone/>
            </a:pPr>
            <a:r>
              <a:rPr lang="en-US" sz="2000">
                <a:sym typeface="Wingdings" charset="0"/>
              </a:rPr>
              <a:t></a:t>
            </a:r>
            <a:r>
              <a:rPr lang="en-US" sz="2000"/>
              <a:t>We should also make sure that studies done minimc reproduce the results done with RecTree.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82C8-28FC-6D47-98B2-A16FFA7CFC08}" type="slidenum">
              <a:rPr lang="en-US">
                <a:solidFill>
                  <a:srgbClr val="808080"/>
                </a:solidFill>
                <a:latin typeface="Calibri"/>
              </a:rPr>
              <a:pPr/>
              <a:t>7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to question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3340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z="2400" i="1">
                <a:solidFill>
                  <a:srgbClr val="0000FF"/>
                </a:solidFill>
              </a:rPr>
              <a:t>4) Then propose what info might be saved in minimc</a:t>
            </a:r>
            <a:endParaRPr lang="en-US" sz="2800"/>
          </a:p>
          <a:p>
            <a:pPr marL="533400" indent="-533400">
              <a:lnSpc>
                <a:spcPct val="90000"/>
              </a:lnSpc>
              <a:buFont typeface="Wingdings" charset="0"/>
              <a:buChar char="è"/>
            </a:pPr>
            <a:r>
              <a:rPr lang="en-US" sz="2400">
                <a:sym typeface="Wingdings" charset="0"/>
              </a:rPr>
              <a:t>currently :</a:t>
            </a:r>
          </a:p>
          <a:p>
            <a:pPr marL="914400" lvl="1" indent="-457200">
              <a:lnSpc>
                <a:spcPct val="90000"/>
              </a:lnSpc>
              <a:buFont typeface="Times" charset="0"/>
              <a:buChar char="•"/>
            </a:pPr>
            <a:r>
              <a:rPr lang="en-US" sz="2400"/>
              <a:t>Minimc has only information about reconstructed track (daughters tracks) : </a:t>
            </a:r>
          </a:p>
          <a:p>
            <a:pPr marL="1295400" lvl="2" indent="-381000">
              <a:lnSpc>
                <a:spcPct val="90000"/>
              </a:lnSpc>
              <a:buFont typeface="Times" charset="0"/>
              <a:buChar char="•"/>
            </a:pPr>
            <a:r>
              <a:rPr lang="en-US" sz="2000"/>
              <a:t>Its start and stop point.</a:t>
            </a:r>
          </a:p>
          <a:p>
            <a:pPr marL="1295400" lvl="2" indent="-381000">
              <a:lnSpc>
                <a:spcPct val="90000"/>
              </a:lnSpc>
              <a:buFont typeface="Times" charset="0"/>
              <a:buChar char="•"/>
            </a:pPr>
            <a:r>
              <a:rPr lang="en-US" sz="2000"/>
              <a:t>For evaluation of secondary vertex, we need the stop point of the parent.</a:t>
            </a:r>
          </a:p>
          <a:p>
            <a:pPr marL="1295400" lvl="2" indent="-381000">
              <a:lnSpc>
                <a:spcPct val="90000"/>
              </a:lnSpc>
              <a:buFont typeface="Times" charset="0"/>
              <a:buChar char="•"/>
            </a:pPr>
            <a:r>
              <a:rPr lang="en-US" sz="2000"/>
              <a:t> This information is saved in geant.root</a:t>
            </a:r>
          </a:p>
          <a:p>
            <a:pPr marL="914400" lvl="1" indent="-457200">
              <a:lnSpc>
                <a:spcPct val="90000"/>
              </a:lnSpc>
              <a:buFont typeface="Times" charset="0"/>
              <a:buNone/>
            </a:pPr>
            <a:r>
              <a:rPr lang="en-US" sz="2400">
                <a:sym typeface="Wingdings" charset="0"/>
              </a:rPr>
              <a:t></a:t>
            </a:r>
            <a:r>
              <a:rPr lang="en-US" sz="2400"/>
              <a:t>To avoid multiple loops over different files to recover this information, we would like this information in the minimc tree.</a:t>
            </a:r>
          </a:p>
          <a:p>
            <a:pPr marL="914400" lvl="1" indent="-457200">
              <a:lnSpc>
                <a:spcPct val="90000"/>
              </a:lnSpc>
              <a:buFont typeface="Times" charset="0"/>
              <a:buNone/>
            </a:pPr>
            <a:r>
              <a:rPr lang="en-US" sz="2400">
                <a:sym typeface="Wingdings" charset="0"/>
              </a:rPr>
              <a:t></a:t>
            </a:r>
            <a:r>
              <a:rPr lang="en-US" sz="2400"/>
              <a:t>We need the PIXEL and IST hits in the minimc tree </a:t>
            </a:r>
          </a:p>
          <a:p>
            <a:pPr marL="1295400" lvl="2" indent="-381000">
              <a:lnSpc>
                <a:spcPct val="90000"/>
              </a:lnSpc>
              <a:buFont typeface="Times" charset="0"/>
              <a:buChar char="•"/>
            </a:pPr>
            <a:r>
              <a:rPr lang="en-US" sz="2000"/>
              <a:t>done in private code but should check the results.</a:t>
            </a:r>
          </a:p>
          <a:p>
            <a:pPr marL="1295400" lvl="2" indent="-381000">
              <a:lnSpc>
                <a:spcPct val="90000"/>
              </a:lnSpc>
              <a:buFont typeface="Times" charset="0"/>
              <a:buChar char="•"/>
            </a:pPr>
            <a:r>
              <a:rPr lang="en-US" sz="2000">
                <a:sym typeface="Wingdings" charset="0"/>
              </a:rPr>
              <a:t>issue : code crashes in DEV (bug #2137) because of StIstHitLoader</a:t>
            </a:r>
            <a:endParaRPr lang="en-US" sz="2000"/>
          </a:p>
          <a:p>
            <a:pPr marL="914400" lvl="1" indent="-457200">
              <a:lnSpc>
                <a:spcPct val="90000"/>
              </a:lnSpc>
              <a:buFont typeface="Times" charset="0"/>
              <a:buNone/>
            </a:pPr>
            <a:r>
              <a:rPr lang="en-US" sz="2400">
                <a:sym typeface="Wingdings" charset="0"/>
              </a:rPr>
              <a:t></a:t>
            </a:r>
            <a:r>
              <a:rPr lang="en-US" sz="2400"/>
              <a:t>We need the TOF information</a:t>
            </a:r>
          </a:p>
          <a:p>
            <a:pPr marL="1295400" lvl="2" indent="-381000">
              <a:lnSpc>
                <a:spcPct val="90000"/>
              </a:lnSpc>
              <a:buFont typeface="Times" charset="0"/>
              <a:buChar char="•"/>
            </a:pPr>
            <a:r>
              <a:rPr lang="en-US" sz="2000"/>
              <a:t>Not only related to HFT.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9/26/11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  <a:latin typeface="Calibri"/>
              </a:rPr>
              <a:t>HFT soft meeting,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3D3F-585F-F243-8C81-4F4CDDA13CB6}" type="slidenum">
              <a:rPr lang="en-US">
                <a:solidFill>
                  <a:srgbClr val="808080"/>
                </a:solidFill>
                <a:latin typeface="Calibri"/>
              </a:rPr>
              <a:pPr/>
              <a:t>8</a:t>
            </a:fld>
            <a:endParaRPr lang="en-US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to question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22040"/>
            <a:ext cx="8534400" cy="489924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5) Then propose some kind of structure for HFT (initial proposal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sz="2400" dirty="0"/>
          </a:p>
          <a:p>
            <a:pPr lvl="1">
              <a:buFont typeface="Wingdings" charset="0"/>
              <a:buChar char="è"/>
            </a:pPr>
            <a:r>
              <a:rPr lang="en-US" dirty="0" err="1">
                <a:sym typeface="Wingdings" charset="0"/>
              </a:rPr>
              <a:t>Kalman</a:t>
            </a:r>
            <a:r>
              <a:rPr lang="en-US" dirty="0">
                <a:sym typeface="Wingdings" charset="0"/>
              </a:rPr>
              <a:t> secondary vertex for pairs analysis.</a:t>
            </a:r>
          </a:p>
          <a:p>
            <a:pPr lvl="1">
              <a:buFont typeface="Wingdings" charset="0"/>
              <a:buChar char="è"/>
            </a:pPr>
            <a:r>
              <a:rPr lang="en-US" dirty="0">
                <a:sym typeface="Wingdings" charset="0"/>
              </a:rPr>
              <a:t>Should be directly integrated in a general output tree containing </a:t>
            </a:r>
            <a:r>
              <a:rPr lang="en-US" dirty="0" err="1">
                <a:sym typeface="Wingdings" charset="0"/>
              </a:rPr>
              <a:t>event,vertex</a:t>
            </a:r>
            <a:r>
              <a:rPr lang="en-US" dirty="0">
                <a:sym typeface="Wingdings" charset="0"/>
              </a:rPr>
              <a:t>, track information that all users can use. (according to their analysis).</a:t>
            </a:r>
          </a:p>
          <a:p>
            <a:pPr lvl="1">
              <a:buFont typeface="Wingdings" charset="0"/>
              <a:buChar char="è"/>
            </a:pPr>
            <a:r>
              <a:rPr lang="en-US" dirty="0">
                <a:sym typeface="Wingdings" charset="0"/>
              </a:rPr>
              <a:t>That means to have a code in /offline/users/HFT (or any official place) where </a:t>
            </a:r>
            <a:r>
              <a:rPr lang="en-US" dirty="0" err="1">
                <a:sym typeface="Wingdings" charset="0"/>
              </a:rPr>
              <a:t>MuDst</a:t>
            </a:r>
            <a:r>
              <a:rPr lang="en-US" dirty="0">
                <a:sym typeface="Wingdings" charset="0"/>
              </a:rPr>
              <a:t> (real data) are processed to add the secondary vertex information</a:t>
            </a:r>
            <a:r>
              <a:rPr lang="en-US" dirty="0" smtClean="0">
                <a:sym typeface="Wingdings" charset="0"/>
              </a:rPr>
              <a:t>.</a:t>
            </a:r>
            <a:endParaRPr lang="en-US" dirty="0"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59632" y="2636912"/>
            <a:ext cx="6934694" cy="523220"/>
          </a:xfrm>
          <a:prstGeom prst="rect">
            <a:avLst/>
          </a:prstGeom>
          <a:solidFill>
            <a:srgbClr val="FFF5E6"/>
          </a:solidFill>
          <a:ln>
            <a:solidFill>
              <a:srgbClr val="E9020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+mn-lt"/>
              </a:rPr>
              <a:t>A case study – SVT/SSD analysis of D</a:t>
            </a:r>
            <a:r>
              <a:rPr lang="en-US" baseline="30000" dirty="0" smtClean="0">
                <a:solidFill>
                  <a:srgbClr val="00009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s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015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ytemp">
  <a:themeElements>
    <a:clrScheme name="my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temp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my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7554</TotalTime>
  <Words>787</Words>
  <Application>Microsoft Macintosh PowerPoint</Application>
  <PresentationFormat>On-screen Show (4:3)</PresentationFormat>
  <Paragraphs>144</Paragraphs>
  <Slides>15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Blank Presentation</vt:lpstr>
      <vt:lpstr>mytemp</vt:lpstr>
      <vt:lpstr>PowerPoint.Show.8</vt:lpstr>
      <vt:lpstr>Evaluation Structures </vt:lpstr>
      <vt:lpstr>PowerPoint Presentation</vt:lpstr>
      <vt:lpstr>Chain  analysis</vt:lpstr>
      <vt:lpstr>StMiniMcTree structure</vt:lpstr>
      <vt:lpstr>MiniMcTree structure</vt:lpstr>
      <vt:lpstr>MiniMcTree structure (cont’)</vt:lpstr>
      <vt:lpstr>Answer to question</vt:lpstr>
      <vt:lpstr>Answer to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252</cp:revision>
  <cp:lastPrinted>2005-05-03T16:20:45Z</cp:lastPrinted>
  <dcterms:created xsi:type="dcterms:W3CDTF">2010-12-08T17:11:25Z</dcterms:created>
  <dcterms:modified xsi:type="dcterms:W3CDTF">2011-09-25T21:40:19Z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