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67" r:id="rId3"/>
    <p:sldId id="258" r:id="rId4"/>
    <p:sldId id="262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02C08-33C3-42D6-8B8B-F1DDE69A61D9}" type="datetimeFigureOut">
              <a:rPr lang="en-US" smtClean="0"/>
              <a:t>3/13/12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9B2DD-6F5F-46ED-BA18-8DB6C93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7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70BA1AC-7D41-466D-818C-F4378ADCDE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217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A1CF5C-6359-47B5-BE36-5CEC415EEEA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8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307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307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1CBB8F-3D6F-4055-BEBF-44E8C07601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761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650" y="161925"/>
            <a:ext cx="5165725" cy="723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70000"/>
            <a:ext cx="8229600" cy="51990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66175" y="6619875"/>
            <a:ext cx="377825" cy="238125"/>
          </a:xfrm>
        </p:spPr>
        <p:txBody>
          <a:bodyPr/>
          <a:lstStyle>
            <a:lvl1pPr>
              <a:defRPr/>
            </a:lvl1pPr>
          </a:lstStyle>
          <a:p>
            <a:fld id="{09DDED26-96B9-4938-8EC1-ABB4B39A3C2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9F0C20-B52A-4571-9060-E7771BBD51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83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C2C2EB-EC44-486B-9B0B-FF885B49DB6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9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0000"/>
            <a:ext cx="4038600" cy="5199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91410A-6751-4874-A69A-CCBF028F56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2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27C9E1-6FED-47A9-8081-521E98B022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57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D9AC03-0A86-4216-B27A-63DA042EE1E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32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48F42C-544C-403C-91B5-89C847CBC6D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296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77030C1-4114-451F-9E11-A2E9D55E017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9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3C5C63-6F70-4514-A4AA-C9A8B10400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59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1650" y="161925"/>
            <a:ext cx="516572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70000"/>
            <a:ext cx="82296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6175" y="6619875"/>
            <a:ext cx="3778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600739-9F96-4D2C-8602-7C44A4D596B7}" type="slidenum">
              <a:rPr lang="en-US" b="1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7877" name="Rectangle 5"/>
          <p:cNvSpPr>
            <a:spLocks noChangeArrowheads="1"/>
          </p:cNvSpPr>
          <p:nvPr userDrawn="1"/>
        </p:nvSpPr>
        <p:spPr bwMode="auto">
          <a:xfrm>
            <a:off x="0" y="987425"/>
            <a:ext cx="9144000" cy="42863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85558" tIns="42028" rIns="85558" bIns="42028"/>
          <a:lstStyle/>
          <a:p>
            <a:pPr algn="ctr" defTabSz="866775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sz="2200" b="1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  <p:pic>
        <p:nvPicPr>
          <p:cNvPr id="207878" name="Picture 6" descr="New_DOE_Logo_Color_042808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1925" y="171450"/>
            <a:ext cx="2563813" cy="6461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155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228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E9B14-53C6-4083-A139-DE31FF4D48B3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155700"/>
            <a:ext cx="8229600" cy="51990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135C00"/>
                </a:solidFill>
                <a:latin typeface="Arial" charset="0"/>
              </a:rPr>
              <a:t>OFFICE OF</a:t>
            </a:r>
            <a:r>
              <a:rPr lang="en-US" sz="1400" dirty="0">
                <a:solidFill>
                  <a:srgbClr val="135C00"/>
                </a:solidFill>
                <a:latin typeface="Arial" charset="0"/>
              </a:rPr>
              <a:t> </a:t>
            </a:r>
            <a:r>
              <a:rPr lang="en-US" sz="320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24326" y="1980419"/>
            <a:ext cx="705103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6600"/>
                </a:solidFill>
                <a:latin typeface="Arial Narrow" pitchFamily="34" charset="0"/>
              </a:rPr>
              <a:t>Office of Project Assessment  Review </a:t>
            </a:r>
          </a:p>
          <a:p>
            <a:pPr algn="ctr"/>
            <a:r>
              <a:rPr lang="en-US" sz="3600" b="1" dirty="0" smtClean="0">
                <a:solidFill>
                  <a:srgbClr val="006600"/>
                </a:solidFill>
                <a:latin typeface="Arial Narrow" pitchFamily="34" charset="0"/>
              </a:rPr>
              <a:t>of the </a:t>
            </a:r>
          </a:p>
          <a:p>
            <a:pPr algn="ctr"/>
            <a:r>
              <a:rPr lang="en-US" sz="3600" b="1" dirty="0" smtClean="0">
                <a:solidFill>
                  <a:srgbClr val="006600"/>
                </a:solidFill>
                <a:latin typeface="Arial Narrow" pitchFamily="34" charset="0"/>
              </a:rPr>
              <a:t>Heavy Flavor Tracker Project</a:t>
            </a:r>
          </a:p>
          <a:p>
            <a:pPr algn="ctr"/>
            <a:r>
              <a:rPr lang="en-US" sz="3600" b="1" dirty="0" smtClean="0">
                <a:solidFill>
                  <a:srgbClr val="006600"/>
                </a:solidFill>
                <a:latin typeface="Arial Narrow" pitchFamily="34" charset="0"/>
              </a:rPr>
              <a:t> at Brookhaven National Laboratory</a:t>
            </a:r>
          </a:p>
          <a:p>
            <a:pPr algn="ctr"/>
            <a:r>
              <a:rPr lang="en-US" sz="3600" b="1" dirty="0" smtClean="0">
                <a:solidFill>
                  <a:srgbClr val="006600"/>
                </a:solidFill>
                <a:latin typeface="Arial Narrow" pitchFamily="34" charset="0"/>
              </a:rPr>
              <a:t>July 17 – July 18, 2012</a:t>
            </a:r>
            <a:endParaRPr lang="en-US" sz="3600" b="1" dirty="0">
              <a:solidFill>
                <a:srgbClr val="0066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13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6E5ED-D974-4A06-A0AF-8B548FFC8BEF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775" y="128588"/>
            <a:ext cx="4160838" cy="641350"/>
          </a:xfrm>
        </p:spPr>
        <p:txBody>
          <a:bodyPr/>
          <a:lstStyle/>
          <a:p>
            <a:r>
              <a:rPr lang="en-US" b="1" dirty="0">
                <a:effectLst/>
                <a:latin typeface="Times New Roman" pitchFamily="18" charset="0"/>
                <a:cs typeface="Times New Roman" pitchFamily="18" charset="0"/>
              </a:rPr>
              <a:t>Agenda</a:t>
            </a:r>
          </a:p>
        </p:txBody>
      </p:sp>
      <p:sp>
        <p:nvSpPr>
          <p:cNvPr id="167951" name="Text Box 15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>
                <a:solidFill>
                  <a:srgbClr val="135C00"/>
                </a:solidFill>
              </a:rPr>
              <a:t>OFFICE OF</a:t>
            </a:r>
            <a:r>
              <a:rPr lang="en-US" sz="1400" b="0" dirty="0">
                <a:solidFill>
                  <a:srgbClr val="135C00"/>
                </a:solidFill>
              </a:rPr>
              <a:t> </a:t>
            </a:r>
            <a:r>
              <a:rPr lang="en-US" sz="3200" b="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8844" y="1028700"/>
            <a:ext cx="871833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100" u="sng" dirty="0" smtClean="0">
                <a:latin typeface="Times New Roman" pitchFamily="18" charset="0"/>
                <a:cs typeface="Times New Roman" pitchFamily="18" charset="0"/>
              </a:rPr>
              <a:t>Tuesday, July 17, 2011 – </a:t>
            </a:r>
            <a:r>
              <a:rPr lang="en-US" sz="1100" u="sng" dirty="0" err="1" smtClean="0">
                <a:latin typeface="Times New Roman" pitchFamily="18" charset="0"/>
                <a:cs typeface="Times New Roman" pitchFamily="18" charset="0"/>
              </a:rPr>
              <a:t>Berkner</a:t>
            </a:r>
            <a:r>
              <a:rPr lang="en-US" sz="1100" u="sng" dirty="0" smtClean="0">
                <a:latin typeface="Times New Roman" pitchFamily="18" charset="0"/>
                <a:cs typeface="Times New Roman" pitchFamily="18" charset="0"/>
              </a:rPr>
              <a:t> Hall, Room B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	 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8:00 am	DOE Full Committee Executive Session 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E. Merrill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8:30 am	Welcome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S. Vigdor/T. Ludlam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	  8:45 am	Project Overview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sz="1100" b="0" dirty="0" err="1" smtClean="0">
                <a:latin typeface="Times New Roman" pitchFamily="18" charset="0"/>
                <a:cs typeface="Times New Roman" pitchFamily="18" charset="0"/>
              </a:rPr>
              <a:t>Videbaek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9:45 am	</a:t>
            </a:r>
            <a:r>
              <a:rPr lang="en-US" sz="1100" dirty="0" smtClean="0">
                <a:solidFill>
                  <a:srgbClr val="006600"/>
                </a:solidFill>
              </a:rPr>
              <a:t>Global Structure and Engineering 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1100" b="0" dirty="0" err="1" smtClean="0">
                <a:latin typeface="Times New Roman" pitchFamily="18" charset="0"/>
                <a:cs typeface="Times New Roman" pitchFamily="18" charset="0"/>
              </a:rPr>
              <a:t>Anderssen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10:30 am	Break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10:45 am	PXL subsystem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L. Greiner</a:t>
            </a:r>
          </a:p>
          <a:p>
            <a:pPr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11:05 am        IST subsystem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G. van </a:t>
            </a:r>
            <a:r>
              <a:rPr lang="en-US" sz="1100" b="0" dirty="0" err="1" smtClean="0">
                <a:latin typeface="Times New Roman" pitchFamily="18" charset="0"/>
                <a:cs typeface="Times New Roman" pitchFamily="18" charset="0"/>
              </a:rPr>
              <a:t>Nieuwenhuizen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11:25 am	SSD subsystem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J. Thomas</a:t>
            </a:r>
          </a:p>
          <a:p>
            <a:pPr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11:45 am	Integration and Assembly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R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. Sharma</a:t>
            </a:r>
          </a:p>
          <a:p>
            <a:pPr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12:05 </a:t>
            </a:r>
            <a:r>
              <a:rPr lang="en-US" sz="11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m	Software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S. </a:t>
            </a:r>
            <a:r>
              <a:rPr lang="en-US" sz="1100" b="0" u="dotted" dirty="0" err="1" smtClean="0">
                <a:latin typeface="Times New Roman" pitchFamily="18" charset="0"/>
                <a:cs typeface="Times New Roman" pitchFamily="18" charset="0"/>
              </a:rPr>
              <a:t>Margetis</a:t>
            </a:r>
            <a:endParaRPr lang="en-US" sz="1100" b="0" u="dotted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12:25 pm 	Schedule and Budget Overvie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S. Morgan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12:45 pm	Lunch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2:00 pm	Breakout Sessions </a:t>
            </a:r>
            <a:r>
              <a:rPr lang="en-US" sz="1100" b="0" dirty="0" err="1" smtClean="0">
                <a:latin typeface="Times New Roman" pitchFamily="18" charset="0"/>
                <a:cs typeface="Times New Roman" pitchFamily="18" charset="0"/>
              </a:rPr>
              <a:t>Berkner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Hall 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Room B and Room D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	Technical			Pixel Detector, Intermediate Silicon Tracker, Silicon Strip Detector, Sensors, Mechanical, Electronics, Integration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	Management, Cost and Schedule, ES&amp;H –  			Cost and Schedule Overview, S. Morgan (20min)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	Cost and Schedule, Project Controls, Risk Analysis, Procurement, Contingency,  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Resources</a:t>
            </a: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	HFT ES&amp;H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4:30 pm	DOE Full committee Executive Session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5:30 pm	Adjourn</a:t>
            </a:r>
            <a:r>
              <a:rPr lang="en-US" sz="1100" b="0" u="dotte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All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u="sng" dirty="0" smtClean="0">
                <a:latin typeface="Times New Roman" pitchFamily="18" charset="0"/>
                <a:cs typeface="Times New Roman" pitchFamily="18" charset="0"/>
              </a:rPr>
              <a:t>Wednesday, July 18, 2012 – </a:t>
            </a:r>
            <a:r>
              <a:rPr lang="en-US" sz="1100" u="sng" dirty="0" err="1" smtClean="0">
                <a:latin typeface="Times New Roman" pitchFamily="18" charset="0"/>
                <a:cs typeface="Times New Roman" pitchFamily="18" charset="0"/>
              </a:rPr>
              <a:t>Berkner</a:t>
            </a:r>
            <a:r>
              <a:rPr lang="en-US" sz="1100" u="sng" dirty="0" smtClean="0">
                <a:latin typeface="Times New Roman" pitchFamily="18" charset="0"/>
                <a:cs typeface="Times New Roman" pitchFamily="18" charset="0"/>
              </a:rPr>
              <a:t> Hall, Room B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endParaRPr lang="en-US" sz="11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8:00 am	Tour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9:30 am	Continue Breakout Sessions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    11:00 am	Executive Session/Closeout Briefing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12:00 pm	Lunch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 1:00 pm	Closeout Presentation</a:t>
            </a:r>
          </a:p>
          <a:p>
            <a:pPr algn="l">
              <a:tabLst>
                <a:tab pos="117475" algn="l"/>
                <a:tab pos="914400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   2:00 p.m.	Adjourn</a:t>
            </a: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tabLst>
                <a:tab pos="117475" algn="l"/>
                <a:tab pos="1084263" algn="l"/>
                <a:tab pos="8348663" algn="r"/>
              </a:tabLst>
            </a:pPr>
            <a:r>
              <a:rPr lang="en-US" sz="1100" b="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>
              <a:tabLst>
                <a:tab pos="463550" algn="l"/>
                <a:tab pos="1425575" algn="l"/>
              </a:tabLst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92712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9E9B14-53C6-4083-A139-DE31FF4D48B3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703513" y="219075"/>
            <a:ext cx="4264025" cy="885825"/>
          </a:xfrm>
          <a:ln>
            <a:noFill/>
          </a:ln>
        </p:spPr>
        <p:txBody>
          <a:bodyPr/>
          <a:lstStyle/>
          <a:p>
            <a:pPr lvl="0">
              <a:defRPr/>
            </a:pPr>
            <a:r>
              <a:rPr lang="en-US" sz="1600" b="1" dirty="0" smtClean="0">
                <a:effectLst/>
                <a:latin typeface="Times New Roman" pitchFamily="18" charset="0"/>
                <a:cs typeface="Times New Roman" pitchFamily="18" charset="0"/>
              </a:rPr>
              <a:t>Project Status </a:t>
            </a:r>
            <a:br>
              <a:rPr lang="en-US" sz="1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155700"/>
            <a:ext cx="8229600" cy="5199063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n-US" sz="3200" dirty="0"/>
          </a:p>
          <a:p>
            <a:pPr algn="ctr"/>
            <a:endParaRPr lang="en-US" sz="3200" dirty="0"/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135C00"/>
                </a:solidFill>
                <a:latin typeface="Arial" charset="0"/>
              </a:rPr>
              <a:t>OFFICE OF</a:t>
            </a:r>
            <a:r>
              <a:rPr lang="en-US" sz="1400" dirty="0">
                <a:solidFill>
                  <a:srgbClr val="135C00"/>
                </a:solidFill>
                <a:latin typeface="Arial" charset="0"/>
              </a:rPr>
              <a:t> </a:t>
            </a:r>
            <a:r>
              <a:rPr lang="en-US" sz="320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45598"/>
              </p:ext>
            </p:extLst>
          </p:nvPr>
        </p:nvGraphicFramePr>
        <p:xfrm>
          <a:off x="488950" y="1150938"/>
          <a:ext cx="8119240" cy="5601931"/>
        </p:xfrm>
        <a:graphic>
          <a:graphicData uri="http://schemas.openxmlformats.org/drawingml/2006/table">
            <a:tbl>
              <a:tblPr/>
              <a:tblGrid>
                <a:gridCol w="2708552"/>
                <a:gridCol w="2705344"/>
                <a:gridCol w="2705344"/>
              </a:tblGrid>
              <a:tr h="37928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PROJECT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STATUS as of July 17, 2012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Project Type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MIE / Line Item / Cooperative Agreement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CD-1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Planned: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Q4FY10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Actual: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8/31/10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CD-2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Planned: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Q4FY11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Actual: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10/11/11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CD-3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Planned: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Q4FY11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Actual: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10/11/11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CD-4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Planned: 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Q3FY13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Actual:  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TPC Percent Complete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Planned:  _____%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Actual:  _____%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TPC Cost to Date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TPC Committed to Date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TPC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TEC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04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Contingency Cost                   (w/Mgmt Reserve)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_____% to go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Contingency Schedule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on CD-4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______months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_____%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CPI Cumulative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34257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SPI Cumulative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223" marR="7223" marT="72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89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55900" y="200025"/>
            <a:ext cx="4286250" cy="652463"/>
          </a:xfrm>
        </p:spPr>
        <p:txBody>
          <a:bodyPr/>
          <a:lstStyle/>
          <a:p>
            <a:r>
              <a:rPr lang="en-US" b="1" dirty="0">
                <a:effectLst/>
                <a:latin typeface="Times New Roman" pitchFamily="18" charset="0"/>
                <a:cs typeface="Times New Roman" pitchFamily="18" charset="0"/>
              </a:rPr>
              <a:t>Review Committee Participants</a:t>
            </a:r>
          </a:p>
        </p:txBody>
      </p:sp>
      <p:sp>
        <p:nvSpPr>
          <p:cNvPr id="157678" name="Text Box 1006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>
                <a:solidFill>
                  <a:srgbClr val="135C00"/>
                </a:solidFill>
              </a:rPr>
              <a:t>OFFICE OF</a:t>
            </a:r>
            <a:r>
              <a:rPr lang="en-US" sz="1400" b="0" dirty="0">
                <a:solidFill>
                  <a:srgbClr val="135C00"/>
                </a:solidFill>
              </a:rPr>
              <a:t> </a:t>
            </a:r>
            <a:r>
              <a:rPr lang="en-US" sz="3200" b="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8625" y="1073888"/>
            <a:ext cx="8215951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Department of Energy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Review Committee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Ethan Merrill, DOE/SC, Chairperson	</a:t>
            </a:r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Subcommittee 1:  Pixel Detector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 algn="l"/>
            <a:endParaRPr lang="fr-FR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Subcommittee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 2 :  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Silicon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				  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Tracker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Silicon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u="sng" dirty="0" err="1" smtClean="0">
                <a:latin typeface="Times New Roman" pitchFamily="18" charset="0"/>
                <a:cs typeface="Times New Roman" pitchFamily="18" charset="0"/>
              </a:rPr>
              <a:t>Strip</a:t>
            </a:r>
            <a:r>
              <a:rPr lang="fr-FR" sz="1600" u="sng" dirty="0" smtClean="0">
                <a:latin typeface="Times New Roman" pitchFamily="18" charset="0"/>
                <a:cs typeface="Times New Roman" pitchFamily="18" charset="0"/>
              </a:rPr>
              <a:t> Detector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sz="1600" b="0" dirty="0" smtClean="0">
                <a:latin typeface="Times New Roman" pitchFamily="18" charset="0"/>
                <a:cs typeface="Times New Roman" pitchFamily="18" charset="0"/>
              </a:rPr>
              <a:t>				</a:t>
            </a:r>
          </a:p>
          <a:p>
            <a:pPr algn="l"/>
            <a:endParaRPr lang="en-US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Subcommittee 3:  Electronics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de-DE" sz="1600" b="0" dirty="0" smtClean="0">
                <a:latin typeface="Times New Roman" pitchFamily="18" charset="0"/>
                <a:cs typeface="Times New Roman" pitchFamily="18" charset="0"/>
              </a:rPr>
              <a:t>				</a:t>
            </a:r>
            <a:endParaRPr lang="en-US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nl-NL" sz="1600" u="sng" dirty="0" smtClean="0">
                <a:latin typeface="Times New Roman" pitchFamily="18" charset="0"/>
                <a:cs typeface="Times New Roman" pitchFamily="18" charset="0"/>
              </a:rPr>
              <a:t>Probable Observers </a:t>
            </a:r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Subcommittee 4:  Integration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Helmut Marsiske </a:t>
            </a:r>
            <a:r>
              <a:rPr lang="de-DE" sz="1600" b="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de-DE" sz="1600" b="0" dirty="0" smtClean="0">
                <a:latin typeface="Times New Roman" pitchFamily="18" charset="0"/>
                <a:cs typeface="Times New Roman" pitchFamily="18" charset="0"/>
              </a:rPr>
              <a:t>Jehanne Gillo </a:t>
            </a:r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0" dirty="0" err="1" smtClean="0">
                <a:latin typeface="Times New Roman" pitchFamily="18" charset="0"/>
                <a:cs typeface="Times New Roman" pitchFamily="18" charset="0"/>
              </a:rPr>
              <a:t>Gulshan</a:t>
            </a:r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0" dirty="0" err="1" smtClean="0">
                <a:latin typeface="Times New Roman" pitchFamily="18" charset="0"/>
                <a:cs typeface="Times New Roman" pitchFamily="18" charset="0"/>
              </a:rPr>
              <a:t>Rai</a:t>
            </a:r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1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Subcommittee 5: Safety/</a:t>
            </a:r>
            <a:r>
              <a:rPr lang="nl-NL" sz="1600" u="sng" dirty="0" smtClean="0">
                <a:latin typeface="Times New Roman" pitchFamily="18" charset="0"/>
                <a:cs typeface="Times New Roman" pitchFamily="18" charset="0"/>
              </a:rPr>
              <a:t>ESH</a:t>
            </a:r>
            <a:r>
              <a:rPr lang="nl-NL" sz="16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Lloyd Nelson 						</a:t>
            </a:r>
          </a:p>
          <a:p>
            <a:pPr algn="l"/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Mike Holland 		</a:t>
            </a:r>
          </a:p>
          <a:p>
            <a:pPr algn="l"/>
            <a:r>
              <a:rPr lang="de-DE" sz="1600" i="1" dirty="0" smtClean="0">
                <a:latin typeface="Times New Roman" pitchFamily="18" charset="0"/>
                <a:cs typeface="Times New Roman" pitchFamily="18" charset="0"/>
              </a:rPr>
              <a:t> 				</a:t>
            </a:r>
            <a:r>
              <a:rPr lang="de-DE" sz="1600" u="sng" dirty="0" smtClean="0">
                <a:latin typeface="Times New Roman" pitchFamily="18" charset="0"/>
                <a:cs typeface="Times New Roman" pitchFamily="18" charset="0"/>
              </a:rPr>
              <a:t>Subcommittee 6:  </a:t>
            </a:r>
            <a:r>
              <a:rPr lang="en-US" sz="1600" u="sng" dirty="0" smtClean="0">
                <a:latin typeface="Times New Roman" pitchFamily="18" charset="0"/>
                <a:cs typeface="Times New Roman" pitchFamily="18" charset="0"/>
              </a:rPr>
              <a:t>Cost and Schedule/Management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600" b="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66175" y="6619875"/>
            <a:ext cx="377825" cy="238125"/>
          </a:xfrm>
        </p:spPr>
        <p:txBody>
          <a:bodyPr/>
          <a:lstStyle/>
          <a:p>
            <a:fld id="{8A9E9B14-53C6-4083-A139-DE31FF4D48B3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06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9F0C20-B52A-4571-9060-E7771BBD51B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842125" y="171450"/>
            <a:ext cx="23018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>
                <a:solidFill>
                  <a:srgbClr val="135C00"/>
                </a:solidFill>
              </a:rPr>
              <a:t>OFFICE OF</a:t>
            </a:r>
            <a:r>
              <a:rPr lang="en-US" sz="1400" b="0" dirty="0">
                <a:solidFill>
                  <a:srgbClr val="135C00"/>
                </a:solidFill>
              </a:rPr>
              <a:t> </a:t>
            </a:r>
            <a:r>
              <a:rPr lang="en-US" sz="3200" b="0" dirty="0">
                <a:solidFill>
                  <a:srgbClr val="135C00"/>
                </a:solidFill>
                <a:latin typeface="Arial Black" pitchFamily="34" charset="0"/>
              </a:rPr>
              <a:t>SCIENCE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6800" y="1752600"/>
            <a:ext cx="775885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Preparations: 1 month prior to review</a:t>
            </a:r>
          </a:p>
          <a:p>
            <a:endParaRPr lang="en-US" dirty="0"/>
          </a:p>
          <a:p>
            <a:r>
              <a:rPr lang="en-US" dirty="0" smtClean="0"/>
              <a:t>	Update Risk Registry</a:t>
            </a:r>
          </a:p>
          <a:p>
            <a:r>
              <a:rPr lang="en-US" dirty="0"/>
              <a:t>	</a:t>
            </a:r>
            <a:r>
              <a:rPr lang="en-US" dirty="0" smtClean="0"/>
              <a:t>	Show retired risks and costs</a:t>
            </a:r>
          </a:p>
          <a:p>
            <a:r>
              <a:rPr lang="en-US" dirty="0"/>
              <a:t>	</a:t>
            </a:r>
            <a:r>
              <a:rPr lang="en-US" dirty="0" smtClean="0"/>
              <a:t>	Show realized risks and costs</a:t>
            </a:r>
          </a:p>
          <a:p>
            <a:r>
              <a:rPr lang="en-US" dirty="0"/>
              <a:t>	</a:t>
            </a:r>
            <a:r>
              <a:rPr lang="en-US" dirty="0" smtClean="0"/>
              <a:t>	Identify new risks and costs</a:t>
            </a:r>
          </a:p>
          <a:p>
            <a:endParaRPr lang="en-US" dirty="0"/>
          </a:p>
          <a:p>
            <a:r>
              <a:rPr lang="en-US" dirty="0" smtClean="0"/>
              <a:t>	Verify Schedule and costs</a:t>
            </a:r>
          </a:p>
          <a:p>
            <a:endParaRPr lang="en-US" dirty="0"/>
          </a:p>
          <a:p>
            <a:r>
              <a:rPr lang="en-US" dirty="0" smtClean="0"/>
              <a:t>	Load </a:t>
            </a:r>
            <a:r>
              <a:rPr lang="en-US" dirty="0" err="1" smtClean="0"/>
              <a:t>eRoom</a:t>
            </a:r>
            <a:r>
              <a:rPr lang="en-US" dirty="0" smtClean="0"/>
              <a:t> with all documents</a:t>
            </a:r>
          </a:p>
          <a:p>
            <a:endParaRPr lang="en-US" dirty="0"/>
          </a:p>
          <a:p>
            <a:r>
              <a:rPr lang="en-US" dirty="0" smtClean="0"/>
              <a:t>	Complete drafts of presentations for the review</a:t>
            </a:r>
          </a:p>
          <a:p>
            <a:endParaRPr lang="en-US" dirty="0"/>
          </a:p>
          <a:p>
            <a:r>
              <a:rPr lang="en-US" dirty="0" smtClean="0"/>
              <a:t>	Complete final presentations for submittal to </a:t>
            </a:r>
            <a:r>
              <a:rPr lang="en-US" dirty="0" err="1" smtClean="0"/>
              <a:t>eRoom</a:t>
            </a:r>
            <a:r>
              <a:rPr lang="en-US" dirty="0" smtClean="0"/>
              <a:t> within two weeks of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98306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182</Words>
  <Application>Microsoft Macintosh PowerPoint</Application>
  <PresentationFormat>On-screen Show (4:3)</PresentationFormat>
  <Paragraphs>133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1_Default Design</vt:lpstr>
      <vt:lpstr>PowerPoint Presentation</vt:lpstr>
      <vt:lpstr>Agenda</vt:lpstr>
      <vt:lpstr>Project Status   </vt:lpstr>
      <vt:lpstr>Review Committee Participants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Nelson, Lloyd</dc:creator>
  <cp:lastModifiedBy>flemming videbaek</cp:lastModifiedBy>
  <cp:revision>7</cp:revision>
  <dcterms:created xsi:type="dcterms:W3CDTF">2012-03-09T16:57:17Z</dcterms:created>
  <dcterms:modified xsi:type="dcterms:W3CDTF">2012-03-13T16:11:10Z</dcterms:modified>
</cp:coreProperties>
</file>