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slides/slide63.xml" ContentType="application/vnd.openxmlformats-officedocument.presentationml.slide+xml"/>
  <Default Extension="doc" ContentType="application/msword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charts/chart3.xml" ContentType="application/vnd.openxmlformats-officedocument.drawingml.chart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804" r:id="rId1"/>
  </p:sldMasterIdLst>
  <p:notesMasterIdLst>
    <p:notesMasterId r:id="rId69"/>
  </p:notesMasterIdLst>
  <p:handoutMasterIdLst>
    <p:handoutMasterId r:id="rId70"/>
  </p:handoutMasterIdLst>
  <p:sldIdLst>
    <p:sldId id="280" r:id="rId2"/>
    <p:sldId id="300" r:id="rId3"/>
    <p:sldId id="299" r:id="rId4"/>
    <p:sldId id="323" r:id="rId5"/>
    <p:sldId id="312" r:id="rId6"/>
    <p:sldId id="329" r:id="rId7"/>
    <p:sldId id="325" r:id="rId8"/>
    <p:sldId id="292" r:id="rId9"/>
    <p:sldId id="281" r:id="rId10"/>
    <p:sldId id="298" r:id="rId11"/>
    <p:sldId id="270" r:id="rId12"/>
    <p:sldId id="274" r:id="rId13"/>
    <p:sldId id="297" r:id="rId14"/>
    <p:sldId id="275" r:id="rId15"/>
    <p:sldId id="327" r:id="rId16"/>
    <p:sldId id="328" r:id="rId17"/>
    <p:sldId id="278" r:id="rId18"/>
    <p:sldId id="310" r:id="rId19"/>
    <p:sldId id="324" r:id="rId20"/>
    <p:sldId id="287" r:id="rId21"/>
    <p:sldId id="265" r:id="rId22"/>
    <p:sldId id="321" r:id="rId23"/>
    <p:sldId id="315" r:id="rId24"/>
    <p:sldId id="320" r:id="rId25"/>
    <p:sldId id="291" r:id="rId26"/>
    <p:sldId id="294" r:id="rId27"/>
    <p:sldId id="326" r:id="rId28"/>
    <p:sldId id="302" r:id="rId29"/>
    <p:sldId id="303" r:id="rId30"/>
    <p:sldId id="264" r:id="rId31"/>
    <p:sldId id="301" r:id="rId32"/>
    <p:sldId id="296" r:id="rId33"/>
    <p:sldId id="318" r:id="rId34"/>
    <p:sldId id="309" r:id="rId35"/>
    <p:sldId id="333" r:id="rId36"/>
    <p:sldId id="330" r:id="rId37"/>
    <p:sldId id="332" r:id="rId38"/>
    <p:sldId id="334" r:id="rId39"/>
    <p:sldId id="335" r:id="rId40"/>
    <p:sldId id="336" r:id="rId41"/>
    <p:sldId id="311" r:id="rId42"/>
    <p:sldId id="284" r:id="rId43"/>
    <p:sldId id="279" r:id="rId44"/>
    <p:sldId id="316" r:id="rId45"/>
    <p:sldId id="314" r:id="rId46"/>
    <p:sldId id="267" r:id="rId47"/>
    <p:sldId id="273" r:id="rId48"/>
    <p:sldId id="256" r:id="rId49"/>
    <p:sldId id="258" r:id="rId50"/>
    <p:sldId id="261" r:id="rId51"/>
    <p:sldId id="285" r:id="rId52"/>
    <p:sldId id="277" r:id="rId53"/>
    <p:sldId id="269" r:id="rId54"/>
    <p:sldId id="271" r:id="rId55"/>
    <p:sldId id="272" r:id="rId56"/>
    <p:sldId id="259" r:id="rId57"/>
    <p:sldId id="260" r:id="rId58"/>
    <p:sldId id="282" r:id="rId59"/>
    <p:sldId id="293" r:id="rId60"/>
    <p:sldId id="305" r:id="rId61"/>
    <p:sldId id="288" r:id="rId62"/>
    <p:sldId id="289" r:id="rId63"/>
    <p:sldId id="308" r:id="rId64"/>
    <p:sldId id="286" r:id="rId65"/>
    <p:sldId id="322" r:id="rId66"/>
    <p:sldId id="295" r:id="rId67"/>
    <p:sldId id="268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117875"/>
    <a:srgbClr val="205DE7"/>
    <a:srgbClr val="62C26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22827" autoAdjust="0"/>
    <p:restoredTop sz="95791" autoAdjust="0"/>
  </p:normalViewPr>
  <p:slideViewPr>
    <p:cSldViewPr>
      <p:cViewPr>
        <p:scale>
          <a:sx n="100" d="100"/>
          <a:sy n="100" d="100"/>
        </p:scale>
        <p:origin x="-97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BNL:STAR:SSD:simulate%20dead%20time:dead%20tim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BNL:STAR:SSD:simulate%20dead%20time:dead%20tim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BNL:STAR:SSD:CD-1%20rehearsal:HFT%20Summary%20Costs%20Drast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938139875372721"/>
          <c:y val="0.039436953942401"/>
          <c:w val="0.721997408551779"/>
          <c:h val="0.867658022105035"/>
        </c:manualLayout>
      </c:layout>
      <c:scatterChart>
        <c:scatterStyle val="lineMarker"/>
        <c:ser>
          <c:idx val="0"/>
          <c:order val="0"/>
          <c:tx>
            <c:v>1 buffer</c:v>
          </c:tx>
          <c:spPr>
            <a:ln w="28575">
              <a:noFill/>
            </a:ln>
          </c:spPr>
          <c:xVal>
            <c:numRef>
              <c:f>'Not zero suppressed'!$D$2:$E$26</c:f>
              <c:numCache>
                <c:formatCode>General</c:formatCode>
                <c:ptCount val="25"/>
                <c:pt idx="0">
                  <c:v>100.0</c:v>
                </c:pt>
                <c:pt idx="1">
                  <c:v>150.0</c:v>
                </c:pt>
                <c:pt idx="2">
                  <c:v>200.0</c:v>
                </c:pt>
                <c:pt idx="3">
                  <c:v>250.0</c:v>
                </c:pt>
                <c:pt idx="4">
                  <c:v>300.0</c:v>
                </c:pt>
                <c:pt idx="5">
                  <c:v>350.0</c:v>
                </c:pt>
                <c:pt idx="6">
                  <c:v>400.0</c:v>
                </c:pt>
                <c:pt idx="7">
                  <c:v>450.0</c:v>
                </c:pt>
                <c:pt idx="8">
                  <c:v>500.0</c:v>
                </c:pt>
                <c:pt idx="9">
                  <c:v>550.0</c:v>
                </c:pt>
                <c:pt idx="10">
                  <c:v>600.0</c:v>
                </c:pt>
                <c:pt idx="11">
                  <c:v>650.0</c:v>
                </c:pt>
                <c:pt idx="12">
                  <c:v>700.0</c:v>
                </c:pt>
                <c:pt idx="13">
                  <c:v>750.0</c:v>
                </c:pt>
                <c:pt idx="14">
                  <c:v>800.0</c:v>
                </c:pt>
                <c:pt idx="15">
                  <c:v>850.0</c:v>
                </c:pt>
                <c:pt idx="16">
                  <c:v>900.0</c:v>
                </c:pt>
                <c:pt idx="17">
                  <c:v>950.0</c:v>
                </c:pt>
                <c:pt idx="18">
                  <c:v>1000.0</c:v>
                </c:pt>
                <c:pt idx="19">
                  <c:v>1050.0</c:v>
                </c:pt>
                <c:pt idx="20">
                  <c:v>1100.0</c:v>
                </c:pt>
                <c:pt idx="21">
                  <c:v>1150.0</c:v>
                </c:pt>
                <c:pt idx="22">
                  <c:v>1200.0</c:v>
                </c:pt>
                <c:pt idx="23">
                  <c:v>1250.0</c:v>
                </c:pt>
                <c:pt idx="24">
                  <c:v>1300.0</c:v>
                </c:pt>
              </c:numCache>
            </c:numRef>
          </c:xVal>
          <c:yVal>
            <c:numRef>
              <c:f>'Not zero suppressed'!$F$2:$F$26</c:f>
              <c:numCache>
                <c:formatCode>General</c:formatCode>
                <c:ptCount val="25"/>
                <c:pt idx="0">
                  <c:v>6.25</c:v>
                </c:pt>
                <c:pt idx="1">
                  <c:v>8.98</c:v>
                </c:pt>
                <c:pt idx="2">
                  <c:v>12.0</c:v>
                </c:pt>
                <c:pt idx="3">
                  <c:v>14.11</c:v>
                </c:pt>
                <c:pt idx="4">
                  <c:v>16.94</c:v>
                </c:pt>
                <c:pt idx="5">
                  <c:v>18.76</c:v>
                </c:pt>
                <c:pt idx="6">
                  <c:v>21.72</c:v>
                </c:pt>
                <c:pt idx="7">
                  <c:v>23.31</c:v>
                </c:pt>
                <c:pt idx="8">
                  <c:v>24.88</c:v>
                </c:pt>
                <c:pt idx="9">
                  <c:v>27.21</c:v>
                </c:pt>
                <c:pt idx="10">
                  <c:v>29.03</c:v>
                </c:pt>
                <c:pt idx="11">
                  <c:v>30.0</c:v>
                </c:pt>
                <c:pt idx="12">
                  <c:v>31.69</c:v>
                </c:pt>
                <c:pt idx="13">
                  <c:v>33.28</c:v>
                </c:pt>
                <c:pt idx="14">
                  <c:v>34.85</c:v>
                </c:pt>
                <c:pt idx="15">
                  <c:v>36.04</c:v>
                </c:pt>
                <c:pt idx="16">
                  <c:v>37.22</c:v>
                </c:pt>
                <c:pt idx="17">
                  <c:v>39.53</c:v>
                </c:pt>
                <c:pt idx="18">
                  <c:v>40.09</c:v>
                </c:pt>
                <c:pt idx="19">
                  <c:v>40.94</c:v>
                </c:pt>
                <c:pt idx="20">
                  <c:v>41.76</c:v>
                </c:pt>
                <c:pt idx="21">
                  <c:v>43.33</c:v>
                </c:pt>
                <c:pt idx="22">
                  <c:v>45.1</c:v>
                </c:pt>
                <c:pt idx="23">
                  <c:v>45.19</c:v>
                </c:pt>
                <c:pt idx="24">
                  <c:v>45.83</c:v>
                </c:pt>
              </c:numCache>
            </c:numRef>
          </c:yVal>
        </c:ser>
        <c:ser>
          <c:idx val="1"/>
          <c:order val="1"/>
          <c:tx>
            <c:v>2 buffers</c:v>
          </c:tx>
          <c:spPr>
            <a:ln w="28575">
              <a:noFill/>
            </a:ln>
          </c:spPr>
          <c:xVal>
            <c:numRef>
              <c:f>'Not zero suppressed'!$D$27:$E$51</c:f>
              <c:numCache>
                <c:formatCode>General</c:formatCode>
                <c:ptCount val="25"/>
                <c:pt idx="0">
                  <c:v>100.0</c:v>
                </c:pt>
                <c:pt idx="1">
                  <c:v>150.0</c:v>
                </c:pt>
                <c:pt idx="2">
                  <c:v>200.0</c:v>
                </c:pt>
                <c:pt idx="3">
                  <c:v>250.0</c:v>
                </c:pt>
                <c:pt idx="4">
                  <c:v>300.0</c:v>
                </c:pt>
                <c:pt idx="5">
                  <c:v>350.0</c:v>
                </c:pt>
                <c:pt idx="6">
                  <c:v>400.0</c:v>
                </c:pt>
                <c:pt idx="7">
                  <c:v>450.0</c:v>
                </c:pt>
                <c:pt idx="8">
                  <c:v>500.0</c:v>
                </c:pt>
                <c:pt idx="9">
                  <c:v>550.0</c:v>
                </c:pt>
                <c:pt idx="10">
                  <c:v>600.0</c:v>
                </c:pt>
                <c:pt idx="11">
                  <c:v>650.0</c:v>
                </c:pt>
                <c:pt idx="12">
                  <c:v>700.0</c:v>
                </c:pt>
                <c:pt idx="13">
                  <c:v>750.0</c:v>
                </c:pt>
                <c:pt idx="14">
                  <c:v>800.0</c:v>
                </c:pt>
                <c:pt idx="15">
                  <c:v>850.0</c:v>
                </c:pt>
                <c:pt idx="16">
                  <c:v>900.0</c:v>
                </c:pt>
                <c:pt idx="17">
                  <c:v>950.0</c:v>
                </c:pt>
                <c:pt idx="18">
                  <c:v>1000.0</c:v>
                </c:pt>
                <c:pt idx="19">
                  <c:v>1050.0</c:v>
                </c:pt>
                <c:pt idx="20">
                  <c:v>1100.0</c:v>
                </c:pt>
                <c:pt idx="21">
                  <c:v>1150.0</c:v>
                </c:pt>
                <c:pt idx="22">
                  <c:v>1200.0</c:v>
                </c:pt>
                <c:pt idx="23">
                  <c:v>1250.0</c:v>
                </c:pt>
                <c:pt idx="24">
                  <c:v>1300.0</c:v>
                </c:pt>
              </c:numCache>
            </c:numRef>
          </c:xVal>
          <c:yVal>
            <c:numRef>
              <c:f>'Not zero suppressed'!$F$27:$F$51</c:f>
              <c:numCache>
                <c:formatCode>General</c:formatCode>
                <c:ptCount val="25"/>
                <c:pt idx="0">
                  <c:v>1.61</c:v>
                </c:pt>
                <c:pt idx="1">
                  <c:v>2.78</c:v>
                </c:pt>
                <c:pt idx="2">
                  <c:v>3.61</c:v>
                </c:pt>
                <c:pt idx="3">
                  <c:v>4.359999999999998</c:v>
                </c:pt>
                <c:pt idx="4">
                  <c:v>5.29</c:v>
                </c:pt>
                <c:pt idx="5">
                  <c:v>6.04</c:v>
                </c:pt>
                <c:pt idx="6">
                  <c:v>7.21</c:v>
                </c:pt>
                <c:pt idx="7">
                  <c:v>8.1</c:v>
                </c:pt>
                <c:pt idx="8">
                  <c:v>9.140000000000001</c:v>
                </c:pt>
                <c:pt idx="9">
                  <c:v>9.88</c:v>
                </c:pt>
                <c:pt idx="10">
                  <c:v>10.98</c:v>
                </c:pt>
                <c:pt idx="11">
                  <c:v>12.14</c:v>
                </c:pt>
                <c:pt idx="12">
                  <c:v>12.41</c:v>
                </c:pt>
                <c:pt idx="13">
                  <c:v>13.58</c:v>
                </c:pt>
                <c:pt idx="14">
                  <c:v>14.54</c:v>
                </c:pt>
                <c:pt idx="15">
                  <c:v>15.4</c:v>
                </c:pt>
                <c:pt idx="16">
                  <c:v>15.67</c:v>
                </c:pt>
                <c:pt idx="17">
                  <c:v>17.11</c:v>
                </c:pt>
                <c:pt idx="18">
                  <c:v>18.51</c:v>
                </c:pt>
                <c:pt idx="19">
                  <c:v>18.51</c:v>
                </c:pt>
                <c:pt idx="20">
                  <c:v>19.78</c:v>
                </c:pt>
                <c:pt idx="21">
                  <c:v>21.02</c:v>
                </c:pt>
                <c:pt idx="22">
                  <c:v>21.84</c:v>
                </c:pt>
                <c:pt idx="23">
                  <c:v>22.22</c:v>
                </c:pt>
                <c:pt idx="24">
                  <c:v>23.38</c:v>
                </c:pt>
              </c:numCache>
            </c:numRef>
          </c:yVal>
        </c:ser>
        <c:ser>
          <c:idx val="2"/>
          <c:order val="2"/>
          <c:tx>
            <c:v>3 buffers</c:v>
          </c:tx>
          <c:spPr>
            <a:ln w="28575">
              <a:noFill/>
            </a:ln>
          </c:spPr>
          <c:xVal>
            <c:numRef>
              <c:f>'Not zero suppressed'!$D$52:$D$76</c:f>
              <c:numCache>
                <c:formatCode>General</c:formatCode>
                <c:ptCount val="25"/>
                <c:pt idx="0">
                  <c:v>100.0</c:v>
                </c:pt>
                <c:pt idx="1">
                  <c:v>150.0</c:v>
                </c:pt>
                <c:pt idx="2">
                  <c:v>200.0</c:v>
                </c:pt>
                <c:pt idx="3">
                  <c:v>250.0</c:v>
                </c:pt>
                <c:pt idx="4">
                  <c:v>300.0</c:v>
                </c:pt>
                <c:pt idx="5">
                  <c:v>350.0</c:v>
                </c:pt>
                <c:pt idx="6">
                  <c:v>400.0</c:v>
                </c:pt>
                <c:pt idx="7">
                  <c:v>450.0</c:v>
                </c:pt>
                <c:pt idx="8">
                  <c:v>500.0</c:v>
                </c:pt>
                <c:pt idx="9">
                  <c:v>550.0</c:v>
                </c:pt>
                <c:pt idx="10">
                  <c:v>600.0</c:v>
                </c:pt>
                <c:pt idx="11">
                  <c:v>650.0</c:v>
                </c:pt>
                <c:pt idx="12">
                  <c:v>700.0</c:v>
                </c:pt>
                <c:pt idx="13">
                  <c:v>750.0</c:v>
                </c:pt>
                <c:pt idx="14">
                  <c:v>800.0</c:v>
                </c:pt>
                <c:pt idx="15">
                  <c:v>850.0</c:v>
                </c:pt>
                <c:pt idx="16">
                  <c:v>900.0</c:v>
                </c:pt>
                <c:pt idx="17">
                  <c:v>950.0</c:v>
                </c:pt>
                <c:pt idx="18">
                  <c:v>1000.0</c:v>
                </c:pt>
                <c:pt idx="19">
                  <c:v>1050.0</c:v>
                </c:pt>
                <c:pt idx="20">
                  <c:v>1100.0</c:v>
                </c:pt>
                <c:pt idx="21">
                  <c:v>1150.0</c:v>
                </c:pt>
                <c:pt idx="22">
                  <c:v>1200.0</c:v>
                </c:pt>
                <c:pt idx="23">
                  <c:v>1250.0</c:v>
                </c:pt>
                <c:pt idx="24">
                  <c:v>1300.0</c:v>
                </c:pt>
              </c:numCache>
            </c:numRef>
          </c:xVal>
          <c:yVal>
            <c:numRef>
              <c:f>'Not zero suppressed'!$F$52:$F$76</c:f>
              <c:numCache>
                <c:formatCode>General</c:formatCode>
                <c:ptCount val="25"/>
                <c:pt idx="0">
                  <c:v>1.66</c:v>
                </c:pt>
                <c:pt idx="1">
                  <c:v>2.7</c:v>
                </c:pt>
                <c:pt idx="2">
                  <c:v>3.31</c:v>
                </c:pt>
                <c:pt idx="3">
                  <c:v>4.119999999999997</c:v>
                </c:pt>
                <c:pt idx="4">
                  <c:v>5.319999999999998</c:v>
                </c:pt>
                <c:pt idx="5">
                  <c:v>5.27</c:v>
                </c:pt>
                <c:pt idx="6">
                  <c:v>6.24</c:v>
                </c:pt>
                <c:pt idx="7">
                  <c:v>6.95</c:v>
                </c:pt>
                <c:pt idx="8">
                  <c:v>8.29</c:v>
                </c:pt>
                <c:pt idx="9">
                  <c:v>8.68</c:v>
                </c:pt>
                <c:pt idx="10">
                  <c:v>9.9</c:v>
                </c:pt>
                <c:pt idx="11">
                  <c:v>10.19</c:v>
                </c:pt>
                <c:pt idx="12">
                  <c:v>10.85</c:v>
                </c:pt>
                <c:pt idx="13">
                  <c:v>11.62</c:v>
                </c:pt>
                <c:pt idx="14">
                  <c:v>12.15</c:v>
                </c:pt>
                <c:pt idx="15">
                  <c:v>12.75</c:v>
                </c:pt>
                <c:pt idx="16">
                  <c:v>13.57</c:v>
                </c:pt>
                <c:pt idx="17">
                  <c:v>13.82</c:v>
                </c:pt>
                <c:pt idx="18">
                  <c:v>14.5</c:v>
                </c:pt>
                <c:pt idx="19">
                  <c:v>15.75</c:v>
                </c:pt>
                <c:pt idx="20">
                  <c:v>15.87</c:v>
                </c:pt>
                <c:pt idx="21">
                  <c:v>17.13</c:v>
                </c:pt>
                <c:pt idx="22">
                  <c:v>17.31</c:v>
                </c:pt>
                <c:pt idx="23">
                  <c:v>17.96</c:v>
                </c:pt>
                <c:pt idx="24">
                  <c:v>18.86</c:v>
                </c:pt>
              </c:numCache>
            </c:numRef>
          </c:yVal>
        </c:ser>
        <c:ser>
          <c:idx val="3"/>
          <c:order val="3"/>
          <c:tx>
            <c:v>4 buffers</c:v>
          </c:tx>
          <c:spPr>
            <a:ln w="28575">
              <a:noFill/>
            </a:ln>
          </c:spPr>
          <c:xVal>
            <c:numRef>
              <c:f>'Not zero suppressed'!$D$77:$D$101</c:f>
              <c:numCache>
                <c:formatCode>General</c:formatCode>
                <c:ptCount val="25"/>
                <c:pt idx="0">
                  <c:v>100.0</c:v>
                </c:pt>
                <c:pt idx="1">
                  <c:v>150.0</c:v>
                </c:pt>
                <c:pt idx="2">
                  <c:v>200.0</c:v>
                </c:pt>
                <c:pt idx="3">
                  <c:v>250.0</c:v>
                </c:pt>
                <c:pt idx="4">
                  <c:v>300.0</c:v>
                </c:pt>
                <c:pt idx="5">
                  <c:v>350.0</c:v>
                </c:pt>
                <c:pt idx="6">
                  <c:v>400.0</c:v>
                </c:pt>
                <c:pt idx="7">
                  <c:v>450.0</c:v>
                </c:pt>
                <c:pt idx="8">
                  <c:v>500.0</c:v>
                </c:pt>
                <c:pt idx="9">
                  <c:v>550.0</c:v>
                </c:pt>
                <c:pt idx="10">
                  <c:v>600.0</c:v>
                </c:pt>
                <c:pt idx="11">
                  <c:v>650.0</c:v>
                </c:pt>
                <c:pt idx="12">
                  <c:v>700.0</c:v>
                </c:pt>
                <c:pt idx="13">
                  <c:v>750.0</c:v>
                </c:pt>
                <c:pt idx="14">
                  <c:v>800.0</c:v>
                </c:pt>
                <c:pt idx="15">
                  <c:v>850.0</c:v>
                </c:pt>
                <c:pt idx="16">
                  <c:v>900.0</c:v>
                </c:pt>
                <c:pt idx="17">
                  <c:v>950.0</c:v>
                </c:pt>
                <c:pt idx="18">
                  <c:v>1000.0</c:v>
                </c:pt>
                <c:pt idx="19">
                  <c:v>1050.0</c:v>
                </c:pt>
                <c:pt idx="20">
                  <c:v>1100.0</c:v>
                </c:pt>
                <c:pt idx="21">
                  <c:v>1150.0</c:v>
                </c:pt>
                <c:pt idx="22">
                  <c:v>1200.0</c:v>
                </c:pt>
                <c:pt idx="23">
                  <c:v>1250.0</c:v>
                </c:pt>
                <c:pt idx="24">
                  <c:v>1300.0</c:v>
                </c:pt>
              </c:numCache>
            </c:numRef>
          </c:xVal>
          <c:yVal>
            <c:numRef>
              <c:f>'Not zero suppressed'!$F$77:$F$101</c:f>
              <c:numCache>
                <c:formatCode>General</c:formatCode>
                <c:ptCount val="25"/>
                <c:pt idx="0">
                  <c:v>1.66</c:v>
                </c:pt>
                <c:pt idx="1">
                  <c:v>2.68</c:v>
                </c:pt>
                <c:pt idx="2">
                  <c:v>3.24</c:v>
                </c:pt>
                <c:pt idx="3">
                  <c:v>4.2</c:v>
                </c:pt>
                <c:pt idx="4">
                  <c:v>5.17</c:v>
                </c:pt>
                <c:pt idx="5">
                  <c:v>5.74</c:v>
                </c:pt>
                <c:pt idx="6">
                  <c:v>5.9</c:v>
                </c:pt>
                <c:pt idx="7">
                  <c:v>7.119999999999997</c:v>
                </c:pt>
                <c:pt idx="8">
                  <c:v>7.88</c:v>
                </c:pt>
                <c:pt idx="9">
                  <c:v>8.220000000000001</c:v>
                </c:pt>
                <c:pt idx="10">
                  <c:v>9.2</c:v>
                </c:pt>
                <c:pt idx="11">
                  <c:v>10.19</c:v>
                </c:pt>
                <c:pt idx="12">
                  <c:v>10.99</c:v>
                </c:pt>
                <c:pt idx="13">
                  <c:v>11.25</c:v>
                </c:pt>
                <c:pt idx="14">
                  <c:v>12.6</c:v>
                </c:pt>
                <c:pt idx="15">
                  <c:v>12.99</c:v>
                </c:pt>
                <c:pt idx="16">
                  <c:v>13.47</c:v>
                </c:pt>
                <c:pt idx="17">
                  <c:v>14.4</c:v>
                </c:pt>
                <c:pt idx="18">
                  <c:v>14.16</c:v>
                </c:pt>
                <c:pt idx="19">
                  <c:v>15.14</c:v>
                </c:pt>
                <c:pt idx="20">
                  <c:v>15.94</c:v>
                </c:pt>
                <c:pt idx="21">
                  <c:v>15.8</c:v>
                </c:pt>
                <c:pt idx="22">
                  <c:v>17.56</c:v>
                </c:pt>
                <c:pt idx="23">
                  <c:v>18.09</c:v>
                </c:pt>
                <c:pt idx="24">
                  <c:v>18.15</c:v>
                </c:pt>
              </c:numCache>
            </c:numRef>
          </c:yVal>
        </c:ser>
        <c:axId val="439668056"/>
        <c:axId val="439675448"/>
      </c:scatterChart>
      <c:valAx>
        <c:axId val="43966805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random trigger rate (Hz)</a:t>
                </a:r>
              </a:p>
            </c:rich>
          </c:tx>
          <c:layout/>
        </c:title>
        <c:numFmt formatCode="General" sourceLinked="1"/>
        <c:tickLblPos val="nextTo"/>
        <c:crossAx val="439675448"/>
        <c:crosses val="autoZero"/>
        <c:crossBetween val="midCat"/>
      </c:valAx>
      <c:valAx>
        <c:axId val="439675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Dead time (%)</a:t>
                </a:r>
              </a:p>
            </c:rich>
          </c:tx>
          <c:layout/>
        </c:title>
        <c:numFmt formatCode="General" sourceLinked="1"/>
        <c:tickLblPos val="nextTo"/>
        <c:crossAx val="439668056"/>
        <c:crosses val="autoZero"/>
        <c:crossBetween val="midCat"/>
      </c:valAx>
    </c:plotArea>
    <c:legend>
      <c:legendPos val="r"/>
      <c:layout/>
    </c:legend>
    <c:plotVisOnly val="1"/>
  </c:chart>
  <c:spPr>
    <a:solidFill>
      <a:srgbClr val="C6D9F1">
        <a:alpha val="56000"/>
      </a:srgbClr>
    </a:solidFill>
    <a:ln>
      <a:solidFill>
        <a:srgbClr val="E6EEF9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938139875372721"/>
          <c:y val="0.039436953942401"/>
          <c:w val="0.721997408551779"/>
          <c:h val="0.867658022105035"/>
        </c:manualLayout>
      </c:layout>
      <c:scatterChart>
        <c:scatterStyle val="lineMarker"/>
        <c:ser>
          <c:idx val="0"/>
          <c:order val="0"/>
          <c:tx>
            <c:v>1 buffer</c:v>
          </c:tx>
          <c:spPr>
            <a:ln w="28575">
              <a:noFill/>
            </a:ln>
          </c:spPr>
          <c:xVal>
            <c:numRef>
              <c:f>'zs 3 per cent occ'!$D$2:$E$26</c:f>
              <c:numCache>
                <c:formatCode>General</c:formatCode>
                <c:ptCount val="25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  <c:pt idx="3">
                  <c:v>300.0</c:v>
                </c:pt>
                <c:pt idx="4">
                  <c:v>350.0</c:v>
                </c:pt>
                <c:pt idx="5">
                  <c:v>400.0</c:v>
                </c:pt>
                <c:pt idx="6">
                  <c:v>450.0</c:v>
                </c:pt>
                <c:pt idx="7">
                  <c:v>500.0</c:v>
                </c:pt>
                <c:pt idx="8">
                  <c:v>550.0</c:v>
                </c:pt>
                <c:pt idx="9">
                  <c:v>600.0</c:v>
                </c:pt>
                <c:pt idx="10">
                  <c:v>650.0</c:v>
                </c:pt>
                <c:pt idx="11">
                  <c:v>700.0</c:v>
                </c:pt>
                <c:pt idx="12">
                  <c:v>750.0</c:v>
                </c:pt>
                <c:pt idx="13">
                  <c:v>800.0</c:v>
                </c:pt>
                <c:pt idx="14">
                  <c:v>850.0</c:v>
                </c:pt>
                <c:pt idx="15">
                  <c:v>900.0</c:v>
                </c:pt>
                <c:pt idx="16">
                  <c:v>950.0</c:v>
                </c:pt>
                <c:pt idx="17">
                  <c:v>1000.0</c:v>
                </c:pt>
                <c:pt idx="18">
                  <c:v>1050.0</c:v>
                </c:pt>
                <c:pt idx="19">
                  <c:v>1100.0</c:v>
                </c:pt>
                <c:pt idx="20">
                  <c:v>1150.0</c:v>
                </c:pt>
                <c:pt idx="21">
                  <c:v>1200.0</c:v>
                </c:pt>
                <c:pt idx="22">
                  <c:v>1250.0</c:v>
                </c:pt>
                <c:pt idx="23">
                  <c:v>1300.0</c:v>
                </c:pt>
                <c:pt idx="24">
                  <c:v>100.0</c:v>
                </c:pt>
              </c:numCache>
            </c:numRef>
          </c:xVal>
          <c:yVal>
            <c:numRef>
              <c:f>'zs 3 per cent occ'!$F$2:$F$26</c:f>
              <c:numCache>
                <c:formatCode>General</c:formatCode>
                <c:ptCount val="25"/>
                <c:pt idx="0">
                  <c:v>3.25</c:v>
                </c:pt>
                <c:pt idx="1">
                  <c:v>4.319999999999998</c:v>
                </c:pt>
                <c:pt idx="2">
                  <c:v>5.08</c:v>
                </c:pt>
                <c:pt idx="3">
                  <c:v>6.21</c:v>
                </c:pt>
                <c:pt idx="4">
                  <c:v>6.91</c:v>
                </c:pt>
                <c:pt idx="5">
                  <c:v>8.86</c:v>
                </c:pt>
                <c:pt idx="6">
                  <c:v>9.44</c:v>
                </c:pt>
                <c:pt idx="7">
                  <c:v>9.66</c:v>
                </c:pt>
                <c:pt idx="8">
                  <c:v>10.73</c:v>
                </c:pt>
                <c:pt idx="9">
                  <c:v>12.08</c:v>
                </c:pt>
                <c:pt idx="10">
                  <c:v>12.22</c:v>
                </c:pt>
                <c:pt idx="11">
                  <c:v>13.12</c:v>
                </c:pt>
                <c:pt idx="12">
                  <c:v>13.94</c:v>
                </c:pt>
                <c:pt idx="13">
                  <c:v>14.89</c:v>
                </c:pt>
                <c:pt idx="14">
                  <c:v>15.16</c:v>
                </c:pt>
                <c:pt idx="15">
                  <c:v>16.46</c:v>
                </c:pt>
                <c:pt idx="16">
                  <c:v>17.0</c:v>
                </c:pt>
                <c:pt idx="17">
                  <c:v>18.51</c:v>
                </c:pt>
                <c:pt idx="18">
                  <c:v>18.85</c:v>
                </c:pt>
                <c:pt idx="19">
                  <c:v>19.4</c:v>
                </c:pt>
                <c:pt idx="20">
                  <c:v>20.64</c:v>
                </c:pt>
                <c:pt idx="21">
                  <c:v>21.68</c:v>
                </c:pt>
                <c:pt idx="22">
                  <c:v>21.28</c:v>
                </c:pt>
                <c:pt idx="23">
                  <c:v>22.04</c:v>
                </c:pt>
                <c:pt idx="24">
                  <c:v>1.56</c:v>
                </c:pt>
              </c:numCache>
            </c:numRef>
          </c:yVal>
        </c:ser>
        <c:ser>
          <c:idx val="1"/>
          <c:order val="1"/>
          <c:tx>
            <c:v>2 buffers</c:v>
          </c:tx>
          <c:spPr>
            <a:ln w="28575">
              <a:noFill/>
            </a:ln>
          </c:spPr>
          <c:xVal>
            <c:numRef>
              <c:f>'zs 3 per cent occ'!$D$27:$E$51</c:f>
              <c:numCache>
                <c:formatCode>General</c:formatCode>
                <c:ptCount val="25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  <c:pt idx="3">
                  <c:v>300.0</c:v>
                </c:pt>
                <c:pt idx="4">
                  <c:v>350.0</c:v>
                </c:pt>
                <c:pt idx="5">
                  <c:v>400.0</c:v>
                </c:pt>
                <c:pt idx="6">
                  <c:v>450.0</c:v>
                </c:pt>
                <c:pt idx="7">
                  <c:v>500.0</c:v>
                </c:pt>
                <c:pt idx="8">
                  <c:v>550.0</c:v>
                </c:pt>
                <c:pt idx="9">
                  <c:v>600.0</c:v>
                </c:pt>
                <c:pt idx="10">
                  <c:v>650.0</c:v>
                </c:pt>
                <c:pt idx="11">
                  <c:v>700.0</c:v>
                </c:pt>
                <c:pt idx="12">
                  <c:v>750.0</c:v>
                </c:pt>
                <c:pt idx="13">
                  <c:v>800.0</c:v>
                </c:pt>
                <c:pt idx="14">
                  <c:v>850.0</c:v>
                </c:pt>
                <c:pt idx="15">
                  <c:v>900.0</c:v>
                </c:pt>
                <c:pt idx="16">
                  <c:v>950.0</c:v>
                </c:pt>
                <c:pt idx="17">
                  <c:v>1000.0</c:v>
                </c:pt>
                <c:pt idx="18">
                  <c:v>1050.0</c:v>
                </c:pt>
                <c:pt idx="19">
                  <c:v>1100.0</c:v>
                </c:pt>
                <c:pt idx="20">
                  <c:v>1150.0</c:v>
                </c:pt>
                <c:pt idx="21">
                  <c:v>1200.0</c:v>
                </c:pt>
                <c:pt idx="22">
                  <c:v>1250.0</c:v>
                </c:pt>
                <c:pt idx="23">
                  <c:v>1300.0</c:v>
                </c:pt>
                <c:pt idx="24">
                  <c:v>100.0</c:v>
                </c:pt>
              </c:numCache>
            </c:numRef>
          </c:xVal>
          <c:yVal>
            <c:numRef>
              <c:f>'zs 3 per cent occ'!$F$27:$F$51</c:f>
              <c:numCache>
                <c:formatCode>General</c:formatCode>
                <c:ptCount val="25"/>
                <c:pt idx="0">
                  <c:v>2.61</c:v>
                </c:pt>
                <c:pt idx="1">
                  <c:v>3.37</c:v>
                </c:pt>
                <c:pt idx="2">
                  <c:v>4.06</c:v>
                </c:pt>
                <c:pt idx="3">
                  <c:v>4.78</c:v>
                </c:pt>
                <c:pt idx="4">
                  <c:v>5.41</c:v>
                </c:pt>
                <c:pt idx="5">
                  <c:v>6.52</c:v>
                </c:pt>
                <c:pt idx="6">
                  <c:v>7.21</c:v>
                </c:pt>
                <c:pt idx="7">
                  <c:v>8.06</c:v>
                </c:pt>
                <c:pt idx="8">
                  <c:v>8.57</c:v>
                </c:pt>
                <c:pt idx="9">
                  <c:v>9.57</c:v>
                </c:pt>
                <c:pt idx="10">
                  <c:v>10.03</c:v>
                </c:pt>
                <c:pt idx="11">
                  <c:v>10.53</c:v>
                </c:pt>
                <c:pt idx="12">
                  <c:v>11.47</c:v>
                </c:pt>
                <c:pt idx="13">
                  <c:v>12.16</c:v>
                </c:pt>
                <c:pt idx="14">
                  <c:v>12.94</c:v>
                </c:pt>
                <c:pt idx="15">
                  <c:v>12.83</c:v>
                </c:pt>
                <c:pt idx="16">
                  <c:v>13.82</c:v>
                </c:pt>
                <c:pt idx="17">
                  <c:v>15.02</c:v>
                </c:pt>
                <c:pt idx="18">
                  <c:v>14.87</c:v>
                </c:pt>
                <c:pt idx="19">
                  <c:v>16.13</c:v>
                </c:pt>
                <c:pt idx="20">
                  <c:v>16.62</c:v>
                </c:pt>
                <c:pt idx="21">
                  <c:v>17.04</c:v>
                </c:pt>
                <c:pt idx="22">
                  <c:v>17.42</c:v>
                </c:pt>
                <c:pt idx="23">
                  <c:v>18.38</c:v>
                </c:pt>
                <c:pt idx="24">
                  <c:v>1.66</c:v>
                </c:pt>
              </c:numCache>
            </c:numRef>
          </c:yVal>
        </c:ser>
        <c:ser>
          <c:idx val="2"/>
          <c:order val="2"/>
          <c:tx>
            <c:v>3 buffers</c:v>
          </c:tx>
          <c:spPr>
            <a:ln w="28575">
              <a:noFill/>
            </a:ln>
          </c:spPr>
          <c:xVal>
            <c:numRef>
              <c:f>'zs 3 per cent occ'!$D$52:$D$76</c:f>
              <c:numCache>
                <c:formatCode>General</c:formatCode>
                <c:ptCount val="25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  <c:pt idx="3">
                  <c:v>300.0</c:v>
                </c:pt>
                <c:pt idx="4">
                  <c:v>350.0</c:v>
                </c:pt>
                <c:pt idx="5">
                  <c:v>400.0</c:v>
                </c:pt>
                <c:pt idx="6">
                  <c:v>450.0</c:v>
                </c:pt>
                <c:pt idx="7">
                  <c:v>500.0</c:v>
                </c:pt>
                <c:pt idx="8">
                  <c:v>550.0</c:v>
                </c:pt>
                <c:pt idx="9">
                  <c:v>600.0</c:v>
                </c:pt>
                <c:pt idx="10">
                  <c:v>650.0</c:v>
                </c:pt>
                <c:pt idx="11">
                  <c:v>700.0</c:v>
                </c:pt>
                <c:pt idx="12">
                  <c:v>750.0</c:v>
                </c:pt>
                <c:pt idx="13">
                  <c:v>800.0</c:v>
                </c:pt>
                <c:pt idx="14">
                  <c:v>850.0</c:v>
                </c:pt>
                <c:pt idx="15">
                  <c:v>900.0</c:v>
                </c:pt>
                <c:pt idx="16">
                  <c:v>950.0</c:v>
                </c:pt>
                <c:pt idx="17">
                  <c:v>1000.0</c:v>
                </c:pt>
                <c:pt idx="18">
                  <c:v>1050.0</c:v>
                </c:pt>
                <c:pt idx="19">
                  <c:v>1100.0</c:v>
                </c:pt>
                <c:pt idx="20">
                  <c:v>1150.0</c:v>
                </c:pt>
                <c:pt idx="21">
                  <c:v>1200.0</c:v>
                </c:pt>
                <c:pt idx="22">
                  <c:v>1250.0</c:v>
                </c:pt>
                <c:pt idx="23">
                  <c:v>1300.0</c:v>
                </c:pt>
                <c:pt idx="24">
                  <c:v>100.0</c:v>
                </c:pt>
              </c:numCache>
            </c:numRef>
          </c:xVal>
          <c:yVal>
            <c:numRef>
              <c:f>'zs 3 per cent occ'!$F$52:$F$76</c:f>
              <c:numCache>
                <c:formatCode>General</c:formatCode>
                <c:ptCount val="25"/>
                <c:pt idx="0">
                  <c:v>2.7</c:v>
                </c:pt>
                <c:pt idx="1">
                  <c:v>3.31</c:v>
                </c:pt>
                <c:pt idx="2">
                  <c:v>4.119999999999997</c:v>
                </c:pt>
                <c:pt idx="3">
                  <c:v>5.319999999999998</c:v>
                </c:pt>
                <c:pt idx="4">
                  <c:v>5.27</c:v>
                </c:pt>
                <c:pt idx="5">
                  <c:v>6.23</c:v>
                </c:pt>
                <c:pt idx="6">
                  <c:v>6.95</c:v>
                </c:pt>
                <c:pt idx="7">
                  <c:v>8.28</c:v>
                </c:pt>
                <c:pt idx="8">
                  <c:v>8.66</c:v>
                </c:pt>
                <c:pt idx="9">
                  <c:v>9.81</c:v>
                </c:pt>
                <c:pt idx="10">
                  <c:v>10.15</c:v>
                </c:pt>
                <c:pt idx="11">
                  <c:v>10.81</c:v>
                </c:pt>
                <c:pt idx="12">
                  <c:v>11.55</c:v>
                </c:pt>
                <c:pt idx="13">
                  <c:v>12.04</c:v>
                </c:pt>
                <c:pt idx="14">
                  <c:v>12.67</c:v>
                </c:pt>
                <c:pt idx="15">
                  <c:v>13.34</c:v>
                </c:pt>
                <c:pt idx="16">
                  <c:v>13.65</c:v>
                </c:pt>
                <c:pt idx="17">
                  <c:v>14.34</c:v>
                </c:pt>
                <c:pt idx="18">
                  <c:v>15.37</c:v>
                </c:pt>
                <c:pt idx="19">
                  <c:v>15.64</c:v>
                </c:pt>
                <c:pt idx="20">
                  <c:v>16.65</c:v>
                </c:pt>
                <c:pt idx="21">
                  <c:v>16.95</c:v>
                </c:pt>
                <c:pt idx="22">
                  <c:v>17.43</c:v>
                </c:pt>
                <c:pt idx="23">
                  <c:v>18.4</c:v>
                </c:pt>
                <c:pt idx="24">
                  <c:v>1.66</c:v>
                </c:pt>
              </c:numCache>
            </c:numRef>
          </c:yVal>
        </c:ser>
        <c:ser>
          <c:idx val="3"/>
          <c:order val="3"/>
          <c:tx>
            <c:v>4 buffers</c:v>
          </c:tx>
          <c:spPr>
            <a:ln w="28575">
              <a:noFill/>
            </a:ln>
          </c:spPr>
          <c:xVal>
            <c:numRef>
              <c:f>'zs 3 per cent occ'!$D$77:$D$101</c:f>
              <c:numCache>
                <c:formatCode>General</c:formatCode>
                <c:ptCount val="25"/>
                <c:pt idx="0">
                  <c:v>150.0</c:v>
                </c:pt>
                <c:pt idx="1">
                  <c:v>200.0</c:v>
                </c:pt>
                <c:pt idx="2">
                  <c:v>250.0</c:v>
                </c:pt>
                <c:pt idx="3">
                  <c:v>300.0</c:v>
                </c:pt>
                <c:pt idx="4">
                  <c:v>350.0</c:v>
                </c:pt>
                <c:pt idx="5">
                  <c:v>400.0</c:v>
                </c:pt>
                <c:pt idx="6">
                  <c:v>450.0</c:v>
                </c:pt>
                <c:pt idx="7">
                  <c:v>500.0</c:v>
                </c:pt>
                <c:pt idx="8">
                  <c:v>550.0</c:v>
                </c:pt>
                <c:pt idx="9">
                  <c:v>600.0</c:v>
                </c:pt>
                <c:pt idx="10">
                  <c:v>650.0</c:v>
                </c:pt>
                <c:pt idx="11">
                  <c:v>700.0</c:v>
                </c:pt>
                <c:pt idx="12">
                  <c:v>750.0</c:v>
                </c:pt>
                <c:pt idx="13">
                  <c:v>800.0</c:v>
                </c:pt>
                <c:pt idx="14">
                  <c:v>850.0</c:v>
                </c:pt>
                <c:pt idx="15">
                  <c:v>900.0</c:v>
                </c:pt>
                <c:pt idx="16">
                  <c:v>950.0</c:v>
                </c:pt>
                <c:pt idx="17">
                  <c:v>1000.0</c:v>
                </c:pt>
                <c:pt idx="18">
                  <c:v>1050.0</c:v>
                </c:pt>
                <c:pt idx="19">
                  <c:v>1100.0</c:v>
                </c:pt>
                <c:pt idx="20">
                  <c:v>1150.0</c:v>
                </c:pt>
                <c:pt idx="21">
                  <c:v>1200.0</c:v>
                </c:pt>
                <c:pt idx="22">
                  <c:v>1250.0</c:v>
                </c:pt>
                <c:pt idx="23">
                  <c:v>1300.0</c:v>
                </c:pt>
              </c:numCache>
            </c:numRef>
          </c:xVal>
          <c:yVal>
            <c:numRef>
              <c:f>'zs 3 per cent occ'!$F$77:$F$101</c:f>
              <c:numCache>
                <c:formatCode>General</c:formatCode>
                <c:ptCount val="25"/>
                <c:pt idx="0">
                  <c:v>2.68</c:v>
                </c:pt>
                <c:pt idx="1">
                  <c:v>3.24</c:v>
                </c:pt>
                <c:pt idx="2">
                  <c:v>4.2</c:v>
                </c:pt>
                <c:pt idx="3">
                  <c:v>5.17</c:v>
                </c:pt>
                <c:pt idx="4">
                  <c:v>5.74</c:v>
                </c:pt>
                <c:pt idx="5">
                  <c:v>5.9</c:v>
                </c:pt>
                <c:pt idx="6">
                  <c:v>7.119999999999997</c:v>
                </c:pt>
                <c:pt idx="7">
                  <c:v>7.88</c:v>
                </c:pt>
                <c:pt idx="8">
                  <c:v>8.220000000000001</c:v>
                </c:pt>
                <c:pt idx="9">
                  <c:v>9.2</c:v>
                </c:pt>
                <c:pt idx="10">
                  <c:v>10.19</c:v>
                </c:pt>
                <c:pt idx="11">
                  <c:v>10.99</c:v>
                </c:pt>
                <c:pt idx="12">
                  <c:v>11.24</c:v>
                </c:pt>
                <c:pt idx="13">
                  <c:v>12.59</c:v>
                </c:pt>
                <c:pt idx="14">
                  <c:v>12.99</c:v>
                </c:pt>
                <c:pt idx="15">
                  <c:v>13.45</c:v>
                </c:pt>
                <c:pt idx="16">
                  <c:v>14.39</c:v>
                </c:pt>
                <c:pt idx="17">
                  <c:v>14.13</c:v>
                </c:pt>
                <c:pt idx="18">
                  <c:v>15.14</c:v>
                </c:pt>
                <c:pt idx="19">
                  <c:v>15.92</c:v>
                </c:pt>
                <c:pt idx="20">
                  <c:v>15.79</c:v>
                </c:pt>
                <c:pt idx="21">
                  <c:v>17.53</c:v>
                </c:pt>
                <c:pt idx="22">
                  <c:v>18.03</c:v>
                </c:pt>
                <c:pt idx="23">
                  <c:v>18.11</c:v>
                </c:pt>
              </c:numCache>
            </c:numRef>
          </c:yVal>
        </c:ser>
        <c:axId val="452055560"/>
        <c:axId val="452043848"/>
      </c:scatterChart>
      <c:valAx>
        <c:axId val="45205556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random trigger rate (Hz)</a:t>
                </a:r>
              </a:p>
            </c:rich>
          </c:tx>
          <c:layout/>
        </c:title>
        <c:numFmt formatCode="General" sourceLinked="1"/>
        <c:tickLblPos val="nextTo"/>
        <c:crossAx val="452043848"/>
        <c:crosses val="autoZero"/>
        <c:crossBetween val="midCat"/>
      </c:valAx>
      <c:valAx>
        <c:axId val="452043848"/>
        <c:scaling>
          <c:orientation val="minMax"/>
          <c:max val="50.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Dead time (%)</a:t>
                </a:r>
              </a:p>
            </c:rich>
          </c:tx>
          <c:layout/>
        </c:title>
        <c:numFmt formatCode="General" sourceLinked="1"/>
        <c:tickLblPos val="nextTo"/>
        <c:crossAx val="452055560"/>
        <c:crosses val="autoZero"/>
        <c:crossBetween val="midCat"/>
        <c:minorUnit val="1.0"/>
      </c:valAx>
    </c:plotArea>
    <c:legend>
      <c:legendPos val="r"/>
      <c:layout/>
    </c:legend>
    <c:plotVisOnly val="1"/>
  </c:chart>
  <c:spPr>
    <a:solidFill>
      <a:srgbClr val="C6D9F1">
        <a:alpha val="56000"/>
      </a:srgb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areaChart>
        <c:grouping val="stacked"/>
        <c:ser>
          <c:idx val="3"/>
          <c:order val="0"/>
          <c:tx>
            <c:strRef>
              <c:f>SUMMARY!$E$3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SUMMARY!$A$4:$A$9</c:f>
              <c:numCache>
                <c:formatCode>0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SUMMARY!$E$4:$E$9</c:f>
              <c:numCache>
                <c:formatCode>\$#,##0</c:formatCode>
                <c:ptCount val="6"/>
                <c:pt idx="0">
                  <c:v>0.0</c:v>
                </c:pt>
                <c:pt idx="1">
                  <c:v>120000.0</c:v>
                </c:pt>
                <c:pt idx="2">
                  <c:v>110000.0</c:v>
                </c:pt>
                <c:pt idx="3">
                  <c:v>220000.0</c:v>
                </c:pt>
                <c:pt idx="4">
                  <c:v>210000.0</c:v>
                </c:pt>
                <c:pt idx="5">
                  <c:v>0.0</c:v>
                </c:pt>
              </c:numCache>
            </c:numRef>
          </c:val>
        </c:ser>
        <c:ser>
          <c:idx val="8"/>
          <c:order val="1"/>
          <c:tx>
            <c:strRef>
              <c:f>SUMMARY!$N$3</c:f>
              <c:strCache>
                <c:ptCount val="1"/>
                <c:pt idx="0">
                  <c:v>SSD Cont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c:spPr>
          <c:cat>
            <c:numRef>
              <c:f>SUMMARY!$A$4:$A$9</c:f>
              <c:numCache>
                <c:formatCode>0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SUMMARY!$N$4:$N$9</c:f>
              <c:numCache>
                <c:formatCode>\$#,##0</c:formatCode>
                <c:ptCount val="6"/>
                <c:pt idx="0">
                  <c:v>0.0</c:v>
                </c:pt>
                <c:pt idx="1">
                  <c:v>30000.0</c:v>
                </c:pt>
                <c:pt idx="2">
                  <c:v>20000.0</c:v>
                </c:pt>
                <c:pt idx="3">
                  <c:v>220000.0</c:v>
                </c:pt>
                <c:pt idx="4">
                  <c:v>20000.0</c:v>
                </c:pt>
                <c:pt idx="5">
                  <c:v>0.0</c:v>
                </c:pt>
              </c:numCache>
            </c:numRef>
          </c:val>
        </c:ser>
        <c:axId val="450869592"/>
        <c:axId val="452122728"/>
      </c:areaChart>
      <c:catAx>
        <c:axId val="450869592"/>
        <c:scaling>
          <c:orientation val="minMax"/>
        </c:scaling>
        <c:axPos val="b"/>
        <c:numFmt formatCode="0" sourceLinked="1"/>
        <c:majorTickMark val="none"/>
        <c:minorTickMark val="out"/>
        <c:tickLblPos val="nextTo"/>
        <c:crossAx val="452122728"/>
        <c:crosses val="autoZero"/>
        <c:auto val="1"/>
        <c:lblAlgn val="ctr"/>
        <c:lblOffset val="100"/>
      </c:catAx>
      <c:valAx>
        <c:axId val="452122728"/>
        <c:scaling>
          <c:orientation val="minMax"/>
        </c:scaling>
        <c:axPos val="l"/>
        <c:majorGridlines/>
        <c:numFmt formatCode="\$#,##0" sourceLinked="1"/>
        <c:majorTickMark val="none"/>
        <c:tickLblPos val="nextTo"/>
        <c:crossAx val="4508695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BE26-D5BC-5F45-9649-0D4D9DD783C7}" type="datetimeFigureOut">
              <a:rPr lang="en-US" smtClean="0"/>
              <a:pPr/>
              <a:t>3/9/10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0C23-C286-9A4B-9FFE-EF32D1D75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fld id="{10AA1E1D-1532-4F0F-8BD3-620A8DED2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bnl.gov/public/ssd/STAR_operations.html%23LadderStatus" TargetMode="External"/><Relationship Id="rId4" Type="http://schemas.openxmlformats.org/officeDocument/2006/relationships/hyperlink" Target="http://www.star.bnl.gov/public/ssd/STAR_technique/ssd_cooling_system_doc_2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ヒラギノ角ゴ Pro W3" pitchFamily="1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CD7DB-77B2-48CA-8048-D5627684DF5D}" type="slidenum">
              <a:rPr lang="en-US" smtClean="0">
                <a:ea typeface="ヒラギノ角ゴ Pro W3" pitchFamily="1" charset="-128"/>
              </a:rPr>
              <a:pPr/>
              <a:t>1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Ladder</a:t>
            </a:r>
            <a:r>
              <a:rPr lang="en-US" baseline="0" dirty="0" smtClean="0"/>
              <a:t> cards: one on each end of ladder, each reads out one face of ladder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Fiber links connect ladders to RDO</a:t>
            </a:r>
          </a:p>
          <a:p>
            <a:endParaRPr lang="en-US" dirty="0" smtClean="0"/>
          </a:p>
          <a:p>
            <a:r>
              <a:rPr lang="en-US" dirty="0" smtClean="0"/>
              <a:t>5 ladder</a:t>
            </a:r>
            <a:r>
              <a:rPr lang="en-US" baseline="0" dirty="0" smtClean="0"/>
              <a:t> cards – 5 ladder faces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chip (slave FPGA) is dedicated to processing</a:t>
            </a:r>
            <a:r>
              <a:rPr lang="en-US" baseline="0" dirty="0" smtClean="0"/>
              <a:t> and buffering data from a single ladder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Master FPGA handles interaction with TRG and DAQ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Link to DAQ PC (DDL) is bidirectional 1.5 </a:t>
            </a:r>
            <a:r>
              <a:rPr lang="en-US" baseline="0" dirty="0" err="1" smtClean="0"/>
              <a:t>Gbps</a:t>
            </a:r>
            <a:r>
              <a:rPr lang="en-US" baseline="0" dirty="0" smtClean="0"/>
              <a:t> fiber [designed for ALICE @LHC</a:t>
            </a:r>
            <a:r>
              <a:rPr lang="en-US" b="1" baseline="0" dirty="0" smtClean="0"/>
              <a:t>]  in use in STAR for TPC and other detectors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E093E-A68A-49E4-BDA2-0EC76048E6A6}" type="slidenum">
              <a:rPr lang="en-US" smtClean="0">
                <a:ea typeface="ヒラギノ角ゴ Pro W3" pitchFamily="1" charset="-128"/>
              </a:rPr>
              <a:pPr/>
              <a:t>12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1" charset="-128"/>
              </a:rPr>
              <a:t>This is a “cartoon” version of the ladder card, focusing on the event dataflow.  </a:t>
            </a:r>
          </a:p>
          <a:p>
            <a:pPr eaLnBrk="1" hangingPunct="1"/>
            <a:r>
              <a:rPr lang="en-US" dirty="0" smtClean="0">
                <a:ea typeface="ヒラギノ角ゴ Pro W3" pitchFamily="1" charset="-128"/>
              </a:rPr>
              <a:t>ADC produces a 16-bit serial train.  We will use 10 bits.</a:t>
            </a:r>
          </a:p>
          <a:p>
            <a:pPr eaLnBrk="1" hangingPunct="1"/>
            <a:r>
              <a:rPr lang="en-US" dirty="0" smtClean="0">
                <a:ea typeface="ヒラギノ角ゴ Pro W3" pitchFamily="1" charset="-128"/>
              </a:rPr>
              <a:t>A single set of samples produces 16X10 bits, packed into 2 sets of 4X20 bit words at </a:t>
            </a:r>
            <a:r>
              <a:rPr lang="en-US" dirty="0" err="1" smtClean="0">
                <a:ea typeface="ヒラギノ角ゴ Pro W3" pitchFamily="1" charset="-128"/>
              </a:rPr>
              <a:t>serializer</a:t>
            </a:r>
            <a:endParaRPr lang="en-US" dirty="0" smtClean="0">
              <a:ea typeface="ヒラギノ角ゴ Pro W3" pitchFamily="1" charset="-128"/>
            </a:endParaRPr>
          </a:p>
          <a:p>
            <a:pPr eaLnBrk="1" hangingPunct="1"/>
            <a:endParaRPr lang="en-US" dirty="0" smtClean="0">
              <a:ea typeface="ヒラギノ角ゴ Pro W3" pitchFamily="1" charset="-128"/>
            </a:endParaRPr>
          </a:p>
          <a:p>
            <a:pPr eaLnBrk="1" hangingPunct="1"/>
            <a:r>
              <a:rPr lang="en-US" dirty="0" smtClean="0">
                <a:ea typeface="ヒラギノ角ゴ Pro W3" pitchFamily="1" charset="-128"/>
              </a:rPr>
              <a:t>Packer: 16 bits in, 20 bits (+ 1 bit start) out.  </a:t>
            </a:r>
          </a:p>
          <a:p>
            <a:pPr eaLnBrk="1" hangingPunct="1"/>
            <a:r>
              <a:rPr lang="en-US" dirty="0" smtClean="0">
                <a:ea typeface="ヒラギノ角ゴ Pro W3" pitchFamily="1" charset="-128"/>
              </a:rPr>
              <a:t>For every 5 16-bit word in, produce 4 20-bit words to </a:t>
            </a:r>
            <a:r>
              <a:rPr lang="en-US" dirty="0" err="1" smtClean="0">
                <a:ea typeface="ヒラギノ角ゴ Pro W3" pitchFamily="1" charset="-128"/>
              </a:rPr>
              <a:t>serializer</a:t>
            </a:r>
            <a:endParaRPr lang="en-US" dirty="0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Word</a:t>
            </a:r>
            <a:r>
              <a:rPr lang="en-US" baseline="0" dirty="0" smtClean="0"/>
              <a:t> 1 output when FIFO1 not empty</a:t>
            </a:r>
          </a:p>
          <a:p>
            <a:r>
              <a:rPr lang="en-US" baseline="0" dirty="0" smtClean="0"/>
              <a:t>Word 2 when FIFO2 not empty</a:t>
            </a:r>
          </a:p>
          <a:p>
            <a:r>
              <a:rPr lang="en-US" baseline="0" dirty="0" smtClean="0"/>
              <a:t>Word 3 when FIFO3 not empty</a:t>
            </a:r>
          </a:p>
          <a:p>
            <a:r>
              <a:rPr lang="en-US" baseline="0" dirty="0" smtClean="0"/>
              <a:t>Word 4 when FIFO4 not empty</a:t>
            </a:r>
          </a:p>
          <a:p>
            <a:r>
              <a:rPr lang="en-US" baseline="0" dirty="0" smtClean="0"/>
              <a:t>Followed by Word 5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Repeats ….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B3B8B-3FF0-4B5E-AC86-CC507DC7D6A3}" type="slidenum">
              <a:rPr lang="en-US" smtClean="0">
                <a:ea typeface="ヒラギノ角ゴ Pro W3" pitchFamily="1" charset="-128"/>
              </a:rPr>
              <a:pPr/>
              <a:t>14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" smtClean="0">
                <a:ea typeface="ヒラギノ角ゴ Pro W3" pitchFamily="1" charset="-128"/>
              </a:rPr>
              <a:t>Organization shown here follows RDO unpacker  (2</a:t>
            </a:r>
            <a:r>
              <a:rPr lang="en-US" sz="400" baseline="30000" smtClean="0">
                <a:ea typeface="ヒラギノ角ゴ Pro W3" pitchFamily="1" charset="-128"/>
              </a:rPr>
              <a:t>nd</a:t>
            </a:r>
            <a:r>
              <a:rPr lang="en-US" sz="400" smtClean="0">
                <a:ea typeface="ヒラギノ角ゴ Pro W3" pitchFamily="1" charset="-128"/>
              </a:rPr>
              <a:t> functional block)</a:t>
            </a:r>
          </a:p>
          <a:p>
            <a:pPr eaLnBrk="1" hangingPunct="1"/>
            <a:r>
              <a:rPr lang="en-US" sz="400" smtClean="0">
                <a:ea typeface="ヒラギノ角ゴ Pro W3" pitchFamily="1" charset="-128"/>
              </a:rPr>
              <a:t>No zero suppression - 16 buffers shown</a:t>
            </a:r>
          </a:p>
          <a:p>
            <a:pPr eaLnBrk="1" hangingPunct="1"/>
            <a:endParaRPr lang="en-US" sz="400" smtClean="0">
              <a:ea typeface="ヒラギノ角ゴ Pro W3" pitchFamily="1" charset="-128"/>
            </a:endParaRPr>
          </a:p>
          <a:p>
            <a:pPr eaLnBrk="1" hangingPunct="1"/>
            <a:r>
              <a:rPr lang="en-US" sz="400" smtClean="0">
                <a:ea typeface="ヒラギノ角ゴ Pro W3" pitchFamily="1" charset="-128"/>
              </a:rPr>
              <a:t>Case for zero suppression not illustrated here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7D33A-4882-4C11-B494-34A4AA1C5974}" type="slidenum">
              <a:rPr lang="en-US" smtClean="0">
                <a:ea typeface="ヒラギノ角ゴ Pro W3" pitchFamily="1" charset="-128"/>
              </a:rPr>
              <a:pPr/>
              <a:t>15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noProof="1" smtClean="0">
                <a:latin typeface="Times New Roman" pitchFamily="1" charset="0"/>
                <a:ea typeface="ヒラギノ角ゴ Pro W3" pitchFamily="1" charset="-128"/>
              </a:rPr>
              <a:t>Dead time as a function of random trigger rate for one or several de-randomizing buffers at the RDO. 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noProof="1" smtClean="0">
                <a:latin typeface="Times New Roman" pitchFamily="1" charset="0"/>
                <a:ea typeface="ヒラギノ角ゴ Pro W3" pitchFamily="1" charset="-128"/>
              </a:rPr>
              <a:t> No zero suppression is performed.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noProof="1" smtClean="0">
                <a:latin typeface="Times New Roman" pitchFamily="1" charset="0"/>
                <a:ea typeface="ヒラギノ角ゴ Pro W3" pitchFamily="1" charset="-128"/>
              </a:rPr>
              <a:t>Characteristic time for single buffer due to occupancy on DDL fiber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noProof="1" smtClean="0">
                <a:latin typeface="Times New Roman" pitchFamily="1" charset="0"/>
                <a:ea typeface="ヒラギノ角ゴ Pro W3" pitchFamily="1" charset="-128"/>
              </a:rPr>
              <a:t>DT @ 1kHz: ~33%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noProof="1" smtClean="0">
                <a:latin typeface="Times New Roman" pitchFamily="1" charset="0"/>
                <a:ea typeface="ヒラギノ角ゴ Pro W3" pitchFamily="1" charset="-128"/>
              </a:rPr>
              <a:t>With 4 buffers, DT ~11.2%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endParaRPr lang="en-US" b="1" noProof="1" smtClean="0">
              <a:latin typeface="Times New Roman" pitchFamily="1" charset="0"/>
              <a:ea typeface="ヒラギノ角ゴ Pro W3" pitchFamily="1" charset="-128"/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1600" b="1" noProof="1" smtClean="0">
                <a:latin typeface="Times New Roman" pitchFamily="1" charset="0"/>
                <a:ea typeface="ヒラギノ角ゴ Pro W3" pitchFamily="1" charset="-128"/>
              </a:rPr>
              <a:t>For comparison --  existing readout gives 30% DT @ 100Hz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1600" b="1" noProof="1" smtClean="0">
                <a:latin typeface="Times New Roman" pitchFamily="1" charset="0"/>
                <a:ea typeface="ヒラギノ角ゴ Pro W3" pitchFamily="1" charset="-128"/>
              </a:rPr>
              <a:t>			        &gt;80%</a:t>
            </a:r>
            <a:r>
              <a:rPr lang="en-US" sz="1600" b="1" baseline="0" noProof="1" smtClean="0">
                <a:latin typeface="Times New Roman" pitchFamily="1" charset="0"/>
                <a:ea typeface="ヒラギノ角ゴ Pro W3" pitchFamily="1" charset="-128"/>
              </a:rPr>
              <a:t> DT @ 1kHz</a:t>
            </a:r>
            <a:endParaRPr lang="en-US" sz="1600" b="1" dirty="0" smtClean="0">
              <a:latin typeface="Times New Roman" pitchFamily="1" charset="0"/>
              <a:ea typeface="ヒラギノ角ゴ Pro W3" pitchFamily="1" charset="-128"/>
            </a:endParaRPr>
          </a:p>
          <a:p>
            <a:pPr eaLnBrk="1" hangingPunct="1"/>
            <a:endParaRPr lang="en-US" dirty="0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75101-6DA8-44A9-901B-7EC1CC32519C}" type="slidenum">
              <a:rPr lang="en-US" smtClean="0">
                <a:ea typeface="ヒラギノ角ゴ Pro W3" pitchFamily="1" charset="-128"/>
              </a:rPr>
              <a:pPr/>
              <a:t>16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" charset="0"/>
                <a:ea typeface="ヒラギノ角ゴ Pro W3" pitchFamily="1" charset="-128"/>
              </a:rPr>
              <a:t>Dead time as a function of random trigger rates, for one or several de-randomizing buffers in the RDO.  Empty strips are suppressed in the RDO; 3 per cent occupancy is assumed.  Under these conditions, it is clear that multiple buffers offer no advantage.</a:t>
            </a:r>
          </a:p>
          <a:p>
            <a:pPr eaLnBrk="1" hangingPunct="1"/>
            <a:r>
              <a:rPr lang="en-US" b="1" dirty="0" smtClean="0">
                <a:latin typeface="Times New Roman" pitchFamily="1" charset="0"/>
                <a:ea typeface="ヒラギノ角ゴ Pro W3" pitchFamily="1" charset="-128"/>
              </a:rPr>
              <a:t>Principal advantage is to relieve DAQ computer of extraneous traffic on PCI bus.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F6430-D945-4947-8DAD-E6A2F610D157}" type="slidenum">
              <a:rPr lang="en-US" smtClean="0">
                <a:ea typeface="ヒラギノ角ゴ Pro W3" pitchFamily="1" charset="-128"/>
              </a:rPr>
              <a:pPr/>
              <a:t>17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Documentation of many details now in 63-page document:</a:t>
            </a:r>
          </a:p>
          <a:p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Connector pin-outs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Data formats, headers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Command definitions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803D8-2EF9-496E-905D-195B6CFEFF7C}" type="slidenum">
              <a:rPr lang="en-US" smtClean="0">
                <a:ea typeface="ヒラギノ角ゴ Pro W3" pitchFamily="1" charset="-128"/>
              </a:rPr>
              <a:pPr/>
              <a:t>21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Radius reduced from 23cm to 22.4cm</a:t>
            </a:r>
            <a:r>
              <a:rPr lang="en-US" sz="1600" dirty="0" smtClean="0"/>
              <a:t>, resulting in better coverage:</a:t>
            </a:r>
          </a:p>
          <a:p>
            <a:endParaRPr lang="en-US" sz="1600" dirty="0" smtClean="0"/>
          </a:p>
          <a:p>
            <a:r>
              <a:rPr lang="en-US" sz="1600" dirty="0" smtClean="0"/>
              <a:t>Improved </a:t>
            </a:r>
            <a:r>
              <a:rPr lang="en-US" sz="1600" dirty="0" err="1" smtClean="0"/>
              <a:t>hermiticity</a:t>
            </a:r>
            <a:r>
              <a:rPr lang="en-US" sz="1600" dirty="0" smtClean="0"/>
              <a:t>:</a:t>
            </a:r>
            <a:r>
              <a:rPr lang="en-US" sz="1600" baseline="0" dirty="0" smtClean="0"/>
              <a:t>  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It will be the 7degree tilt with something between 0.088 and 0.132 %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overlap(i.e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. hermetic).  Old SSD had an 'average' -0.16% (negative, i.e.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holes),calculation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for different staves of old SSD Layout in lower left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corner.Calculation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for straight radial tracks, no curvature.  </a:t>
            </a:r>
            <a:r>
              <a:rPr lang="en-US" sz="1600" b="1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0.132 is 1 full strip overlap past the dead triangle.</a:t>
            </a:r>
          </a:p>
          <a:p>
            <a:endParaRPr lang="en-US" sz="1600" b="1" kern="1200" dirty="0" smtClean="0">
              <a:solidFill>
                <a:schemeClr val="tx1"/>
              </a:solidFill>
              <a:latin typeface="Arial" charset="0"/>
              <a:ea typeface="ヒラギノ角ゴ Pro W3" pitchFamily="112" charset="-128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The triangle corners where there is only one active trip are overlapped.  What is not overlapped is the 1 mm gap around each module in the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z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direction.  The wafers are 75 mm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x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42 mm.  The active area is 73 mm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x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40 mm. </a:t>
            </a:r>
            <a:r>
              <a:rPr lang="en-US" sz="1600" b="1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 So the net active area is 40/42  = 95%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/>
              <a:t>Cooling</a:t>
            </a:r>
            <a:r>
              <a:rPr lang="en-US" b="1" baseline="0" dirty="0" smtClean="0"/>
              <a:t> plenum is provided by </a:t>
            </a:r>
            <a:r>
              <a:rPr lang="en-US" b="1" baseline="0" dirty="0" err="1" smtClean="0"/>
              <a:t>mylar</a:t>
            </a:r>
            <a:r>
              <a:rPr lang="en-US" b="1" baseline="0" dirty="0" smtClean="0"/>
              <a:t> film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Services (cables) pass through FGT </a:t>
            </a:r>
            <a:r>
              <a:rPr lang="en-US" dirty="0" err="1" smtClean="0"/>
              <a:t>chordal</a:t>
            </a:r>
            <a:r>
              <a:rPr lang="en-US" dirty="0" smtClean="0"/>
              <a:t> gaps</a:t>
            </a:r>
          </a:p>
          <a:p>
            <a:r>
              <a:rPr lang="en-US" dirty="0" smtClean="0"/>
              <a:t>Vacuum plumbing attaches at East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Source: Christophe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Renard</a:t>
            </a:r>
            <a:r>
              <a:rPr lang="en-US" baseline="0" dirty="0" smtClean="0"/>
              <a:t> detailed bottom up calculation</a:t>
            </a:r>
          </a:p>
          <a:p>
            <a:endParaRPr lang="en-US" baseline="0" dirty="0" smtClean="0"/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hlinkClick r:id="rId3"/>
              </a:rPr>
              <a:t>http://www.star.bnl.gov/public/ssd/STAR_operations.html#LadderStatus </a:t>
            </a:r>
          </a:p>
          <a:p>
            <a:r>
              <a:rPr lang="en-US" sz="1200" u="none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hlinkClick r:id="rId3"/>
              </a:rPr>
              <a:t>says for old SSD, one ladder side, including C2D2 card and floatind part of ADC card:0.5A@-2V, 2.0A@+2V and 0.4A@5V that make 2.5A x 2V + 0.4A x 5V = 7W +-20%Remark1: voltage sense is done one the C2D2 card . So it is higher than the real voltage on the hybrids that must be as close as possible to +2V and -2V.Remark2: The non floating part of the ADC card was powered by the RDO card. It was around 200mA@+5V = 1W.</a:t>
            </a:r>
            <a:endParaRPr lang="en-US" sz="1200" u="none" kern="1200" dirty="0" smtClean="0">
              <a:solidFill>
                <a:schemeClr val="tx1"/>
              </a:solidFill>
              <a:latin typeface="Arial" charset="0"/>
              <a:ea typeface="ヒラギノ角ゴ Pro W3" pitchFamily="112" charset="-128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hlinkClick r:id="rId4"/>
              </a:rPr>
              <a:t>http://www.star.bnl.gov/public/ssd/STAR_technique/ssd_cooling_system_doc_2.pdf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hlinkClick r:id="rId4"/>
              </a:rPr>
              <a:t>says for old SSD, one ladder side:- without C2D2/ADC cards: 9.8W/2 predicted and 10W/2 measured.- only C2D2/ADC cards: 6W/2 predicted and 6W/2 measured- Costar = 44mW = 11mA x 4VIn v07, Table 70 says for one ladder side, without C2D2/ADC cards:- old SSD: 1356.352mA@-2V and 2674.73mA@+2V that make 4031.082mA x 2V = 8062.164mW- SSD upgrade: 1609.952mA@-2V and 2912.48mA@+2V that make 4522.432mA x 2V = 9044.864mW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1.4.1 Electronics:</a:t>
            </a:r>
            <a:r>
              <a:rPr lang="en-US" baseline="0" dirty="0" smtClean="0"/>
              <a:t> ladder cards, RDO boards</a:t>
            </a:r>
            <a:endParaRPr lang="en-US" dirty="0" smtClean="0"/>
          </a:p>
          <a:p>
            <a:r>
              <a:rPr lang="en-US" dirty="0" smtClean="0"/>
              <a:t>1.4.2 Mechanics:</a:t>
            </a:r>
            <a:r>
              <a:rPr lang="en-US" baseline="0" dirty="0" smtClean="0"/>
              <a:t>  mounting hardware, cable supports and patch panels</a:t>
            </a:r>
          </a:p>
          <a:p>
            <a:r>
              <a:rPr lang="en-US" baseline="0" dirty="0" smtClean="0"/>
              <a:t>1.4.3 Detector assembly: attach ladder boards to existing ladders, ship to assembly area for testing</a:t>
            </a:r>
          </a:p>
          <a:p>
            <a:r>
              <a:rPr lang="en-US" baseline="0" dirty="0" smtClean="0"/>
              <a:t>1.4.5 Installation/Assembly: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The completed ladders are mounted on the cone system.</a:t>
            </a:r>
            <a:r>
              <a:rPr lang="en-US" dirty="0" smtClean="0"/>
              <a:t> Alignment.</a:t>
            </a:r>
            <a:r>
              <a:rPr lang="en-US" baseline="0" dirty="0" smtClean="0"/>
              <a:t> Install cables on new cones.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/>
              <a:t>Existing</a:t>
            </a:r>
            <a:r>
              <a:rPr lang="en-US" b="1" baseline="0" dirty="0" smtClean="0"/>
              <a:t> detector!  Essential for HFT to provide improved pointing accuracy from TPC tracks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Cylindrical coverage: radius</a:t>
            </a:r>
            <a:r>
              <a:rPr lang="en-US" baseline="0" dirty="0" smtClean="0"/>
              <a:t> ~22.4 cm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Eta</a:t>
            </a:r>
            <a:r>
              <a:rPr lang="en-US" baseline="0" dirty="0" smtClean="0"/>
              <a:t> coverage: +/- 1.2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Resolution R-phi ~ 20µm   Z ~ 750 µ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24699-7944-4F90-928F-A3C5D01AC1C5}" type="slidenum">
              <a:rPr lang="en-US" smtClean="0">
                <a:ea typeface="ヒラギノ角ゴ Pro W3" pitchFamily="1" charset="-128"/>
              </a:rPr>
              <a:pPr/>
              <a:t>30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1" charset="-128"/>
              </a:rPr>
              <a:t>FY12-13</a:t>
            </a:r>
            <a:r>
              <a:rPr lang="en-US" baseline="0" dirty="0" smtClean="0">
                <a:ea typeface="ヒラギノ角ゴ Pro W3" pitchFamily="1" charset="-128"/>
              </a:rPr>
              <a:t> contingency: covers eventual replacement of entire power supply to provide maintainability over service life</a:t>
            </a:r>
            <a:endParaRPr lang="en-US" dirty="0" smtClean="0">
              <a:ea typeface="ヒラギノ角ゴ Pro W3" pitchFamily="1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24699-7944-4F90-928F-A3C5D01AC1C5}" type="slidenum">
              <a:rPr lang="en-US" smtClean="0">
                <a:ea typeface="ヒラギノ角ゴ Pro W3" pitchFamily="1" charset="-128"/>
              </a:rPr>
              <a:pPr/>
              <a:t>31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/>
              <a:t>Observations using SSD ladder:</a:t>
            </a:r>
          </a:p>
          <a:p>
            <a:r>
              <a:rPr lang="en-US" dirty="0" smtClean="0"/>
              <a:t>Analog signal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pulser</a:t>
            </a:r>
            <a:r>
              <a:rPr lang="en-US" baseline="0" dirty="0" smtClean="0"/>
              <a:t> on nearest module observed at ADC input</a:t>
            </a:r>
          </a:p>
          <a:p>
            <a:r>
              <a:rPr lang="en-US" baseline="0" dirty="0" smtClean="0"/>
              <a:t>ADC aperture adjustable in 12 ns increments</a:t>
            </a:r>
          </a:p>
          <a:p>
            <a:endParaRPr lang="en-US" dirty="0" smtClean="0"/>
          </a:p>
          <a:p>
            <a:r>
              <a:rPr lang="en-US" dirty="0" smtClean="0"/>
              <a:t>100 ns/cm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1B40D-7BE2-4743-A309-CD51EABA57F2}" type="slidenum">
              <a:rPr lang="en-US" smtClean="0">
                <a:ea typeface="ヒラギノ角ゴ Pro W3" pitchFamily="1" charset="-128"/>
              </a:rPr>
              <a:pPr/>
              <a:t>44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1" charset="-128"/>
              </a:rPr>
              <a:t>Existing readout: A single ADC digitizes 16 X 768 strips, sequentially @3MHz sampling rate.</a:t>
            </a:r>
          </a:p>
          <a:p>
            <a:pPr eaLnBrk="1" hangingPunct="1"/>
            <a:r>
              <a:rPr lang="en-US" smtClean="0">
                <a:ea typeface="ヒラギノ角ゴ Pro W3" pitchFamily="1" charset="-128"/>
              </a:rPr>
              <a:t>10 ADC cards connected to a single [copper] parallel bus (30MHz)</a:t>
            </a:r>
          </a:p>
          <a:p>
            <a:pPr eaLnBrk="1" hangingPunct="1"/>
            <a:r>
              <a:rPr lang="en-US" smtClean="0">
                <a:ea typeface="ヒラギノ角ゴ Pro W3" pitchFamily="1" charset="-128"/>
              </a:rPr>
              <a:t>Link from RDO to DAQ services 10 ladder sides  @ 120 Mbyte/s</a:t>
            </a:r>
          </a:p>
          <a:p>
            <a:pPr eaLnBrk="1" hangingPunct="1"/>
            <a:r>
              <a:rPr lang="en-US" smtClean="0">
                <a:ea typeface="ヒラギノ角ゴ Pro W3" pitchFamily="1" charset="-128"/>
              </a:rPr>
              <a:t>Designed to readout at 100 Hz. Meets this requirement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1" charset="-128"/>
              </a:rPr>
              <a:t>One quarter of the SSD cylinder</a:t>
            </a:r>
            <a:r>
              <a:rPr lang="en-US" baseline="0" dirty="0" smtClean="0">
                <a:ea typeface="ヒラギノ角ゴ Pro W3" pitchFamily="1" charset="-128"/>
              </a:rPr>
              <a:t> </a:t>
            </a:r>
            <a:r>
              <a:rPr lang="en-US" dirty="0" smtClean="0">
                <a:ea typeface="ヒラギノ角ゴ Pro W3" pitchFamily="1" charset="-128"/>
              </a:rPr>
              <a:t>(5 ladders)</a:t>
            </a:r>
          </a:p>
          <a:p>
            <a:endParaRPr lang="en-US" dirty="0" smtClean="0">
              <a:ea typeface="ヒラギノ角ゴ Pro W3" pitchFamily="1" charset="-128"/>
            </a:endParaRPr>
          </a:p>
          <a:p>
            <a:r>
              <a:rPr lang="en-US" dirty="0" smtClean="0">
                <a:ea typeface="ヒラギノ角ゴ Pro W3" pitchFamily="1" charset="-128"/>
              </a:rPr>
              <a:t>16 silicon modules on each ladder visible in this view</a:t>
            </a:r>
          </a:p>
          <a:p>
            <a:endParaRPr lang="en-US" dirty="0" smtClean="0">
              <a:ea typeface="ヒラギノ角ゴ Pro W3" pitchFamily="1" charset="-128"/>
            </a:endParaRPr>
          </a:p>
          <a:p>
            <a:r>
              <a:rPr lang="en-US" dirty="0" smtClean="0">
                <a:ea typeface="ヒラギノ角ゴ Pro W3" pitchFamily="1" charset="-128"/>
              </a:rPr>
              <a:t>Readout electronics at both ends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4844A-0514-438A-8649-1FFF03BBE3D5}" type="slidenum">
              <a:rPr lang="en-US" smtClean="0">
                <a:ea typeface="ヒラギノ角ゴ Pro W3" pitchFamily="1" charset="-128"/>
              </a:rPr>
              <a:pPr/>
              <a:t>46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ヒラギノ角ゴ Pro W3" pitchFamily="1" charset="-128"/>
              </a:rPr>
              <a:t>3 ladders shown out of 20 total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06B27-5232-4D0B-9994-63B8A584A810}" type="slidenum">
              <a:rPr lang="en-US" smtClean="0">
                <a:ea typeface="ヒラギノ角ゴ Pro W3" pitchFamily="1" charset="-128"/>
              </a:rPr>
              <a:pPr/>
              <a:t>48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Existing detector – in use in STAR from 2003</a:t>
            </a:r>
            <a:r>
              <a:rPr lang="en-US" baseline="0" dirty="0" smtClean="0"/>
              <a:t> to 2007</a:t>
            </a:r>
          </a:p>
          <a:p>
            <a:r>
              <a:rPr lang="en-US" baseline="0" dirty="0" smtClean="0"/>
              <a:t>Radius near midpoint between beam axis and TPC inner radius</a:t>
            </a:r>
          </a:p>
          <a:p>
            <a:r>
              <a:rPr lang="en-US" baseline="0" dirty="0" smtClean="0"/>
              <a:t>Improves pointing accuracy to PXL detector (note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in Z direction)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C12C4-6402-418E-B891-D7446105E311}" type="slidenum">
              <a:rPr lang="en-US" smtClean="0">
                <a:ea typeface="ヒラギノ角ゴ Pro W3" pitchFamily="1" charset="-128"/>
              </a:rPr>
              <a:pPr/>
              <a:t>49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1" charset="-128"/>
              </a:rPr>
              <a:t>Ladder consists of 16 modules. Each module has 2 faces, read out independently</a:t>
            </a:r>
          </a:p>
          <a:p>
            <a:pPr eaLnBrk="1" hangingPunct="1"/>
            <a:endParaRPr lang="en-US" dirty="0" smtClean="0">
              <a:ea typeface="ヒラギノ角ゴ Pro W3" pitchFamily="1" charset="-128"/>
            </a:endParaRPr>
          </a:p>
          <a:p>
            <a:pPr eaLnBrk="1" hangingPunct="1"/>
            <a:endParaRPr lang="en-US" dirty="0" smtClean="0">
              <a:ea typeface="ヒラギノ角ゴ Pro W3" pitchFamily="1" charset="-128"/>
            </a:endParaRPr>
          </a:p>
          <a:p>
            <a:pPr eaLnBrk="1" hangingPunct="1"/>
            <a:r>
              <a:rPr lang="en-US" dirty="0" smtClean="0">
                <a:ea typeface="ヒラギノ角ゴ Pro W3" pitchFamily="1" charset="-128"/>
              </a:rPr>
              <a:t>Module:</a:t>
            </a:r>
            <a:r>
              <a:rPr lang="en-US" baseline="0" dirty="0" smtClean="0">
                <a:ea typeface="ヒラギノ角ゴ Pro W3" pitchFamily="1" charset="-128"/>
              </a:rPr>
              <a:t> Si wafer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42 mm by 75 mm  doubled sided with 768 strips on each side of the detector.</a:t>
            </a: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ヒラギノ角ゴ Pro W3" pitchFamily="112" charset="-128"/>
              <a:cs typeface="+mn-cs"/>
            </a:endParaRPr>
          </a:p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</a:t>
            </a:r>
            <a:endParaRPr lang="en-US" dirty="0" smtClean="0">
              <a:ea typeface="ヒラギノ角ゴ Pro W3" pitchFamily="1" charset="-128"/>
            </a:endParaRPr>
          </a:p>
          <a:p>
            <a:pPr eaLnBrk="1" hangingPunct="1"/>
            <a:r>
              <a:rPr lang="en-US" dirty="0" smtClean="0">
                <a:ea typeface="ヒラギノ角ゴ Pro W3" pitchFamily="1" charset="-128"/>
              </a:rPr>
              <a:t>20 physical ladders, but from readout point of view, there are 40 faces (also called ladders)</a:t>
            </a:r>
          </a:p>
          <a:p>
            <a:pPr eaLnBrk="1" hangingPunct="1"/>
            <a:r>
              <a:rPr lang="en-US" dirty="0" smtClean="0">
                <a:ea typeface="ヒラギノ角ゴ Pro W3" pitchFamily="1" charset="-128"/>
              </a:rPr>
              <a:t>P- and N- faces read out separately, from opposite ends of the same ladder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39AF3-E670-4764-A50A-30462071A22D}" type="slidenum">
              <a:rPr lang="en-US" smtClean="0">
                <a:ea typeface="ヒラギノ角ゴ Pro W3" pitchFamily="1" charset="-128"/>
              </a:rPr>
              <a:pPr/>
              <a:t>50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1" charset="-128"/>
              </a:rPr>
              <a:t>Each face has 768 strips, connected to 6 ALICE128 analog multiplexers, connected in a daisy chain, read out at the end of the ladder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ヒラギノ角ゴ Pro W3" pitchFamily="1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180FE-DD19-4404-B8FB-51540EF45AED}" type="slidenum">
              <a:rPr lang="en-US" smtClean="0">
                <a:ea typeface="ヒラギノ角ゴ Pro W3" pitchFamily="1" charset="-128"/>
              </a:rPr>
              <a:pPr/>
              <a:t>54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1B40D-7BE2-4743-A309-CD51EABA57F2}" type="slidenum">
              <a:rPr lang="en-US" smtClean="0">
                <a:ea typeface="ヒラギノ角ゴ Pro W3" pitchFamily="1" charset="-128"/>
              </a:rPr>
              <a:pPr/>
              <a:t>56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1" charset="-128"/>
              </a:rPr>
              <a:t>Existing readout: A single ADC digitizes 16 X 768 strips, sequentially @3MHz sampling rate.</a:t>
            </a:r>
          </a:p>
          <a:p>
            <a:pPr eaLnBrk="1" hangingPunct="1"/>
            <a:r>
              <a:rPr lang="en-US" smtClean="0">
                <a:ea typeface="ヒラギノ角ゴ Pro W3" pitchFamily="1" charset="-128"/>
              </a:rPr>
              <a:t>10 ADC cards connected to a single [copper] parallel bus (30MHz)</a:t>
            </a:r>
          </a:p>
          <a:p>
            <a:pPr eaLnBrk="1" hangingPunct="1"/>
            <a:r>
              <a:rPr lang="en-US" smtClean="0">
                <a:ea typeface="ヒラギノ角ゴ Pro W3" pitchFamily="1" charset="-128"/>
              </a:rPr>
              <a:t>Link from RDO to DAQ services 10 ladder sides  @ 120 Mbyte/s</a:t>
            </a:r>
          </a:p>
          <a:p>
            <a:pPr eaLnBrk="1" hangingPunct="1"/>
            <a:r>
              <a:rPr lang="en-US" smtClean="0">
                <a:ea typeface="ヒラギノ角ゴ Pro W3" pitchFamily="1" charset="-128"/>
              </a:rPr>
              <a:t>Designed to readout at 100 Hz. Meets this requirement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87365-FCE0-4DDF-808C-4F77D0673859}" type="slidenum">
              <a:rPr lang="en-US" smtClean="0">
                <a:ea typeface="ヒラギノ角ゴ Pro W3" pitchFamily="1" charset="-128"/>
              </a:rPr>
              <a:pPr/>
              <a:t>57</a:t>
            </a:fld>
            <a:endParaRPr lang="en-US" smtClean="0">
              <a:ea typeface="ヒラギノ角ゴ Pro W3" pitchFamily="1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ヒラギノ角ゴ Pro W3" pitchFamily="1" charset="-128"/>
              </a:rPr>
              <a:t>Note that RDO is organized around 5 (ladder-specific) slave FPGAs and a master FPGA (Christophe)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mtClean="0">
                <a:solidFill>
                  <a:schemeClr val="tx2"/>
                </a:solidFill>
              </a:rPr>
              <a:t>Each yellow box (x5) represents one ladder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Connection card + ADC card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Dual input ADC (x8) with bit-serial outputs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16 outputs feed 1 gigabit serializer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mtClean="0">
                <a:solidFill>
                  <a:schemeClr val="tx2"/>
                </a:solidFill>
              </a:rPr>
              <a:t>Green boxes: readout card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mtClean="0">
                <a:solidFill>
                  <a:schemeClr val="tx2"/>
                </a:solidFill>
              </a:rPr>
              <a:t>Connection to readout card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 gigabit fiber pair per ladder</a:t>
            </a:r>
            <a:endParaRPr lang="en-US" sz="2000" smtClean="0"/>
          </a:p>
          <a:p>
            <a:pPr>
              <a:defRPr/>
            </a:pPr>
            <a:endParaRPr lang="en-US" smtClean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smtClean="0">
                <a:solidFill>
                  <a:schemeClr val="tx2"/>
                </a:solidFill>
              </a:rPr>
              <a:t>Per ladder (5X):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smtClean="0">
                <a:solidFill>
                  <a:schemeClr val="tx2"/>
                </a:solidFill>
              </a:rPr>
              <a:t>Optical link 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smtClean="0">
                <a:solidFill>
                  <a:schemeClr val="tx2"/>
                </a:solidFill>
              </a:rPr>
              <a:t>Deserializer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smtClean="0">
                <a:solidFill>
                  <a:schemeClr val="tx2"/>
                </a:solidFill>
              </a:rPr>
              <a:t>Slave FPGA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smtClean="0">
                <a:solidFill>
                  <a:schemeClr val="tx2"/>
                </a:solidFill>
              </a:rPr>
              <a:t>1 master FPGA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Manages data from the ladder FPGAs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Manages the DDL connection to the DAQ PC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Manages connection to TRG</a:t>
            </a:r>
          </a:p>
          <a:p>
            <a:pPr eaLnBrk="1" hangingPunct="1">
              <a:defRPr/>
            </a:pPr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eaLnBrk="1" hangingPunct="1">
              <a:spcBef>
                <a:spcPct val="200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sz="2000" smtClean="0">
                <a:solidFill>
                  <a:schemeClr val="tx2"/>
                </a:solidFill>
              </a:rPr>
              <a:t>Ladder-modular organization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5  ladders send data to a readout card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4 readout cards @ each end of SSD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mtClean="0">
                <a:solidFill>
                  <a:schemeClr val="tx2"/>
                </a:solidFill>
              </a:rPr>
              <a:t>Each readout card feeds a DDL link </a:t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>
                <a:solidFill>
                  <a:schemeClr val="tx2"/>
                </a:solidFill>
              </a:rPr>
              <a:t>to a DAQ PC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smtClean="0">
                <a:solidFill>
                  <a:schemeClr val="tx2"/>
                </a:solidFill>
              </a:rPr>
              <a:t>A PC-based DRORC card hosts 2 DDL fibers</a:t>
            </a:r>
            <a:endParaRPr lang="en-US" sz="2000" smtClean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47EA1-3A68-4BF4-92EB-2CF7E1287476}" type="slidenum">
              <a:rPr lang="en-US" smtClean="0">
                <a:ea typeface="ヒラギノ角ゴ Pro W3" pitchFamily="1" charset="-128"/>
              </a:rPr>
              <a:pPr/>
              <a:t>58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AAB0F-1B55-423B-A0E3-88C240E662E9}" type="slidenum">
              <a:rPr lang="en-US"/>
              <a:pPr/>
              <a:t>61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only change in the analog part is the ADC.</a:t>
            </a:r>
          </a:p>
          <a:p>
            <a:r>
              <a:rPr lang="en-US"/>
              <a:t>The 16 analog lines were multiplexed to 1 ADC.</a:t>
            </a:r>
          </a:p>
          <a:p>
            <a:r>
              <a:rPr lang="en-US"/>
              <a:t>Now, each analog line has a dedicated ADC.</a:t>
            </a:r>
          </a:p>
          <a:p>
            <a:r>
              <a:rPr lang="en-US"/>
              <a:t>The new ADC works at lower voltage, implying level shifting for the analog lines.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091A2-E627-40B3-A11F-6BA7DDBF50CC}" type="slidenum">
              <a:rPr lang="en-US"/>
              <a:pPr/>
              <a:t>62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digital part of the ladder board is mostly new, due to the changes</a:t>
            </a:r>
          </a:p>
          <a:p>
            <a:r>
              <a:rPr lang="en-US"/>
              <a:t>	from 1 to 16 ADC (now, we convert data from the 16 sensors at the same time),</a:t>
            </a:r>
          </a:p>
          <a:p>
            <a:r>
              <a:rPr lang="en-US"/>
              <a:t>	from parallel ADC to serial ADC</a:t>
            </a:r>
          </a:p>
          <a:p>
            <a:r>
              <a:rPr lang="en-US"/>
              <a:t>	from daisy chain copper bus to high speed serial optical line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ea typeface="ヒラギノ角ゴ Pro W3" pitchFamily="1" charset="-128"/>
              </a:rPr>
              <a:t>FY12</a:t>
            </a:r>
            <a:r>
              <a:rPr lang="en-US" b="1" baseline="0" dirty="0" smtClean="0">
                <a:ea typeface="ヒラギノ角ゴ Pro W3" pitchFamily="1" charset="-128"/>
              </a:rPr>
              <a:t> contingency bump </a:t>
            </a:r>
            <a:r>
              <a:rPr lang="en-US" baseline="0" dirty="0" smtClean="0">
                <a:ea typeface="ヒラギノ角ゴ Pro W3" pitchFamily="1" charset="-128"/>
              </a:rPr>
              <a:t>to account for eventual replacement of power supply system to allow for maintenance during service life</a:t>
            </a:r>
          </a:p>
          <a:p>
            <a:endParaRPr lang="en-US" dirty="0" smtClean="0">
              <a:ea typeface="ヒラギノ角ゴ Pro W3" pitchFamily="1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24699-7944-4F90-928F-A3C5D01AC1C5}" type="slidenum">
              <a:rPr lang="en-US" smtClean="0">
                <a:ea typeface="ヒラギノ角ゴ Pro W3" pitchFamily="1" charset="-128"/>
              </a:rPr>
              <a:pPr/>
              <a:t>63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16 modules</a:t>
            </a:r>
            <a:r>
              <a:rPr lang="en-US" baseline="0" dirty="0" smtClean="0"/>
              <a:t> per ladder</a:t>
            </a:r>
          </a:p>
          <a:p>
            <a:r>
              <a:rPr lang="en-US" baseline="0" dirty="0" smtClean="0"/>
              <a:t>Modules have 768 strips each side, at stereo angle of ~2 deg</a:t>
            </a:r>
          </a:p>
          <a:p>
            <a:r>
              <a:rPr lang="en-US" baseline="0" dirty="0" smtClean="0"/>
              <a:t>Each face (P- and N-) read out separately at both ends of ladder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1D718-68D9-4C93-BE2C-52759FCBF417}" type="slidenum">
              <a:rPr lang="en-US"/>
              <a:pPr/>
              <a:t>64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Outline is done.</a:t>
            </a:r>
          </a:p>
          <a:p>
            <a:r>
              <a:rPr lang="en-US" dirty="0"/>
              <a:t>Main components are in.</a:t>
            </a:r>
          </a:p>
          <a:p>
            <a:r>
              <a:rPr lang="en-US" dirty="0"/>
              <a:t>Detailed place to be done before route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Note</a:t>
            </a:r>
            <a:r>
              <a:rPr lang="en-US" dirty="0" smtClean="0"/>
              <a:t>:</a:t>
            </a:r>
            <a:r>
              <a:rPr lang="en-US" baseline="0" dirty="0" smtClean="0"/>
              <a:t> no connectors for inter-board connections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1) H.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Matis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private communication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ヒラギノ角ゴ Pro W3" pitchFamily="112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2) M.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Germain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</a:rPr>
              <a:t> et al. / Nuclear Instruments and Methods in Physics Research A 482 (2002) 634–643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Inner detector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1" charset="-128"/>
              </a:rPr>
              <a:t>Readout at ladder </a:t>
            </a:r>
          </a:p>
          <a:p>
            <a:r>
              <a:rPr lang="en-US" dirty="0" smtClean="0">
                <a:ea typeface="ヒラギノ角ゴ Pro W3" pitchFamily="1" charset="-128"/>
              </a:rPr>
              <a:t>	Formerly: </a:t>
            </a:r>
            <a:r>
              <a:rPr lang="en-US" b="1" dirty="0" smtClean="0">
                <a:ea typeface="ヒラギノ角ゴ Pro W3" pitchFamily="1" charset="-128"/>
              </a:rPr>
              <a:t>2.5ms</a:t>
            </a:r>
          </a:p>
          <a:p>
            <a:r>
              <a:rPr lang="en-US" dirty="0" smtClean="0">
                <a:ea typeface="ヒラギノ角ゴ Pro W3" pitchFamily="1" charset="-128"/>
              </a:rPr>
              <a:t>	Now:       </a:t>
            </a:r>
            <a:r>
              <a:rPr lang="en-US" b="1" dirty="0" smtClean="0">
                <a:ea typeface="ヒラギノ角ゴ Pro W3" pitchFamily="1" charset="-128"/>
              </a:rPr>
              <a:t>154 us</a:t>
            </a:r>
          </a:p>
          <a:p>
            <a:endParaRPr lang="en-US" b="1" dirty="0" smtClean="0">
              <a:ea typeface="ヒラギノ角ゴ Pro W3" pitchFamily="1" charset="-128"/>
            </a:endParaRPr>
          </a:p>
          <a:p>
            <a:r>
              <a:rPr lang="en-US" dirty="0" smtClean="0">
                <a:ea typeface="ヒラギノ角ゴ Pro W3" pitchFamily="1" charset="-128"/>
              </a:rPr>
              <a:t>Link transfer time:</a:t>
            </a:r>
          </a:p>
          <a:p>
            <a:r>
              <a:rPr lang="en-US" dirty="0" smtClean="0">
                <a:ea typeface="ヒラギノ角ゴ Pro W3" pitchFamily="1" charset="-128"/>
              </a:rPr>
              <a:t>	</a:t>
            </a:r>
            <a:r>
              <a:rPr lang="en-US" u="sng" dirty="0" smtClean="0">
                <a:ea typeface="ヒラギノ角ゴ Pro W3" pitchFamily="1" charset="-128"/>
              </a:rPr>
              <a:t>Link formerly served 10 ladders</a:t>
            </a:r>
            <a:r>
              <a:rPr lang="en-US" dirty="0" smtClean="0">
                <a:ea typeface="ヒラギノ角ゴ Pro W3" pitchFamily="1" charset="-128"/>
              </a:rPr>
              <a:t>, was encumbered by ~40% overhead to fit TPC </a:t>
            </a:r>
            <a:r>
              <a:rPr lang="en-US" dirty="0" err="1" smtClean="0">
                <a:ea typeface="ヒラギノ角ゴ Pro W3" pitchFamily="1" charset="-128"/>
              </a:rPr>
              <a:t>recvr</a:t>
            </a:r>
            <a:r>
              <a:rPr lang="en-US" dirty="0" smtClean="0">
                <a:ea typeface="ヒラギノ角ゴ Pro W3" pitchFamily="1" charset="-128"/>
              </a:rPr>
              <a:t> board format</a:t>
            </a:r>
          </a:p>
          <a:p>
            <a:r>
              <a:rPr lang="en-US" dirty="0" smtClean="0">
                <a:ea typeface="ヒラギノ角ゴ Pro W3" pitchFamily="1" charset="-128"/>
              </a:rPr>
              <a:t>	Formerly: </a:t>
            </a:r>
            <a:r>
              <a:rPr lang="en-US" b="1" dirty="0" smtClean="0">
                <a:ea typeface="ヒラギノ角ゴ Pro W3" pitchFamily="1" charset="-128"/>
              </a:rPr>
              <a:t>1850 us</a:t>
            </a:r>
          </a:p>
          <a:p>
            <a:r>
              <a:rPr lang="en-US" dirty="0" smtClean="0">
                <a:ea typeface="ヒラギノ角ゴ Pro W3" pitchFamily="1" charset="-128"/>
              </a:rPr>
              <a:t>	Now:         </a:t>
            </a:r>
            <a:r>
              <a:rPr lang="en-US" b="1" dirty="0" smtClean="0">
                <a:ea typeface="ヒラギノ角ゴ Pro W3" pitchFamily="1" charset="-128"/>
              </a:rPr>
              <a:t>450 us</a:t>
            </a:r>
          </a:p>
          <a:p>
            <a:endParaRPr lang="en-US" b="1" dirty="0" smtClean="0">
              <a:ea typeface="ヒラギノ角ゴ Pro W3" pitchFamily="1" charset="-128"/>
            </a:endParaRPr>
          </a:p>
          <a:p>
            <a:r>
              <a:rPr lang="en-US" b="1" dirty="0" smtClean="0">
                <a:ea typeface="ヒラギノ角ゴ Pro W3" pitchFamily="1" charset="-128"/>
              </a:rPr>
              <a:t>Now dead time characterized by two different times – dead</a:t>
            </a:r>
            <a:r>
              <a:rPr lang="en-US" b="1" baseline="0" dirty="0" smtClean="0">
                <a:ea typeface="ヒラギノ角ゴ Pro W3" pitchFamily="1" charset="-128"/>
              </a:rPr>
              <a:t> time @ 750Hz now 12% and &lt;2% @ 100Hz</a:t>
            </a:r>
            <a:endParaRPr lang="en-US" b="1" dirty="0" smtClean="0">
              <a:ea typeface="ヒラギノ角ゴ Pro W3" pitchFamily="1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E99C0-11E2-4FA5-9CF8-5CBCE27EBBD5}" type="slidenum">
              <a:rPr lang="en-US" smtClean="0">
                <a:ea typeface="ヒラギノ角ゴ Pro W3" pitchFamily="1" charset="-128"/>
              </a:rPr>
              <a:pPr/>
              <a:t>9</a:t>
            </a:fld>
            <a:endParaRPr lang="en-US" smtClean="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1"/>
            <a:ext cx="7239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DD0A26-EAFF-4D14-847B-72B1F32CA9DE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1"/>
            <a:ext cx="7239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253B0C-5E77-4C5C-BAB0-84ABBD7A038E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BB6A2D-B9F1-465B-B28D-46C0180E424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CF88-9D68-4EB6-B95F-87F51EAFF0B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220B4C-5618-428E-B1E4-07CEF17CD34E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718599-50A3-46E1-92BB-21C66A6E18AC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C689F4-F863-47F5-A74A-FF62EBFD2739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4800" y="65532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M.J. LeVine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C01DA-1EDC-624F-BC4C-9AC386087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65532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90"/>
                </a:solidFill>
              </a:rPr>
              <a:t>STAR HFT meeting, Mar</a:t>
            </a:r>
            <a:r>
              <a:rPr lang="en-US" sz="1200" b="1" i="1" baseline="0" dirty="0" smtClean="0">
                <a:solidFill>
                  <a:srgbClr val="000090"/>
                </a:solidFill>
              </a:rPr>
              <a:t> 10, </a:t>
            </a:r>
            <a:r>
              <a:rPr lang="en-US" sz="1200" b="1" i="1" dirty="0" smtClean="0">
                <a:solidFill>
                  <a:srgbClr val="000090"/>
                </a:solidFill>
              </a:rPr>
              <a:t>2010</a:t>
            </a:r>
            <a:endParaRPr lang="en-US" sz="1400" b="1" i="1" dirty="0">
              <a:solidFill>
                <a:srgbClr val="000090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34938" y="228600"/>
            <a:ext cx="474663" cy="42068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i="1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28601" y="365125"/>
            <a:ext cx="10158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0C057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1" charset="0"/>
              </a:rPr>
              <a:t>STAR</a:t>
            </a:r>
            <a:endParaRPr lang="en-US" sz="1800" b="1" i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1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219200" y="609600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" descr="BNL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6527801"/>
            <a:ext cx="990600" cy="3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SC-Banner-CMYK-whitethumb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6531282"/>
            <a:ext cx="838200" cy="3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???" TargetMode="External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!OLE_LINK16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!OLE_LINK14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SSD upgrade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1F497D"/>
                </a:solidFill>
              </a:rPr>
              <a:t>M. LeVine, R. </a:t>
            </a:r>
            <a:r>
              <a:rPr lang="en-US" sz="2800" dirty="0" err="1" smtClean="0">
                <a:solidFill>
                  <a:srgbClr val="1F497D"/>
                </a:solidFill>
              </a:rPr>
              <a:t>Scheetz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BNL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Ch. </a:t>
            </a:r>
            <a:r>
              <a:rPr lang="en-US" sz="2800" dirty="0" err="1" smtClean="0">
                <a:solidFill>
                  <a:srgbClr val="1F497D"/>
                </a:solidFill>
              </a:rPr>
              <a:t>Renard</a:t>
            </a:r>
            <a:r>
              <a:rPr lang="en-US" sz="2800" dirty="0" smtClean="0">
                <a:solidFill>
                  <a:srgbClr val="1F497D"/>
                </a:solidFill>
              </a:rPr>
              <a:t>, S. </a:t>
            </a:r>
            <a:r>
              <a:rPr lang="en-US" sz="2800" dirty="0" err="1" smtClean="0">
                <a:solidFill>
                  <a:srgbClr val="1F497D"/>
                </a:solidFill>
              </a:rPr>
              <a:t>Bouvier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Subatech</a:t>
            </a:r>
            <a:endParaRPr lang="en-US" sz="2000" dirty="0" smtClean="0">
              <a:solidFill>
                <a:srgbClr val="1F497D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1F497D"/>
                </a:solidFill>
              </a:rPr>
              <a:t>H. </a:t>
            </a:r>
            <a:r>
              <a:rPr lang="en-US" sz="2800" dirty="0" err="1" smtClean="0">
                <a:solidFill>
                  <a:srgbClr val="1F497D"/>
                </a:solidFill>
              </a:rPr>
              <a:t>Matis</a:t>
            </a:r>
            <a:r>
              <a:rPr lang="en-US" sz="2800" dirty="0" smtClean="0">
                <a:solidFill>
                  <a:srgbClr val="1F497D"/>
                </a:solidFill>
              </a:rPr>
              <a:t>, J. Thomas </a:t>
            </a:r>
            <a:r>
              <a:rPr lang="en-US" sz="2000" dirty="0" smtClean="0">
                <a:solidFill>
                  <a:srgbClr val="1F497D"/>
                </a:solidFill>
              </a:rPr>
              <a:t>LBNL</a:t>
            </a:r>
            <a:r>
              <a:rPr lang="en-US" sz="2800" dirty="0" smtClean="0">
                <a:solidFill>
                  <a:srgbClr val="1F497D"/>
                </a:solidFill>
              </a:rPr>
              <a:t/>
            </a:r>
            <a:br>
              <a:rPr lang="en-US" sz="2800" dirty="0" smtClean="0">
                <a:solidFill>
                  <a:srgbClr val="1F497D"/>
                </a:solidFill>
              </a:rPr>
            </a:b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1700" y="65405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28601" y="2057400"/>
            <a:ext cx="1552223" cy="762000"/>
            <a:chOff x="152400" y="3413743"/>
            <a:chExt cx="1904997" cy="1371603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1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28601" y="2895601"/>
            <a:ext cx="1552223" cy="838200"/>
            <a:chOff x="152400" y="3413743"/>
            <a:chExt cx="1904997" cy="1371603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3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8601" y="3810000"/>
            <a:ext cx="1552223" cy="838200"/>
            <a:chOff x="152400" y="3413743"/>
            <a:chExt cx="1904997" cy="1371603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5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6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6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28601" y="4724400"/>
            <a:ext cx="1552223" cy="838201"/>
            <a:chOff x="152400" y="3413743"/>
            <a:chExt cx="1904997" cy="1371603"/>
          </a:xfrm>
        </p:grpSpPr>
        <p:sp>
          <p:nvSpPr>
            <p:cNvPr id="177" name="Rectangle 17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7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8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8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96" name="Picture 20" descr="C:\Documents and Settings\Micheal LeVine\Local Settings\Temporary Internet Files\Content.IE5\IDWCR10J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" name="Rectangle 81"/>
          <p:cNvSpPr>
            <a:spLocks noChangeArrowheads="1"/>
          </p:cNvSpPr>
          <p:nvPr/>
        </p:nvSpPr>
        <p:spPr bwMode="auto">
          <a:xfrm>
            <a:off x="7542605" y="2774950"/>
            <a:ext cx="116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00"/>
                </a:solidFill>
              </a:rPr>
              <a:t>DAQ PC</a:t>
            </a:r>
          </a:p>
        </p:txBody>
      </p:sp>
      <p:sp>
        <p:nvSpPr>
          <p:cNvPr id="199" name="TextBox 87"/>
          <p:cNvSpPr txBox="1">
            <a:spLocks noChangeArrowheads="1"/>
          </p:cNvSpPr>
          <p:nvPr/>
        </p:nvSpPr>
        <p:spPr bwMode="auto">
          <a:xfrm>
            <a:off x="6629400" y="3276601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DDL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0" name="TextBox 95"/>
          <p:cNvSpPr txBox="1">
            <a:spLocks noChangeArrowheads="1"/>
          </p:cNvSpPr>
          <p:nvPr/>
        </p:nvSpPr>
        <p:spPr bwMode="auto">
          <a:xfrm>
            <a:off x="6705600" y="5878514"/>
            <a:ext cx="2057400" cy="369332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DAQ room</a:t>
            </a:r>
          </a:p>
        </p:txBody>
      </p:sp>
      <p:sp>
        <p:nvSpPr>
          <p:cNvPr id="201" name="TextBox 93"/>
          <p:cNvSpPr txBox="1">
            <a:spLocks noChangeArrowheads="1"/>
          </p:cNvSpPr>
          <p:nvPr/>
        </p:nvSpPr>
        <p:spPr bwMode="auto">
          <a:xfrm>
            <a:off x="152400" y="5715001"/>
            <a:ext cx="2057400" cy="646331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Outer support cone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02" name="TextBox 94"/>
          <p:cNvSpPr txBox="1">
            <a:spLocks noChangeArrowheads="1"/>
          </p:cNvSpPr>
          <p:nvPr/>
        </p:nvSpPr>
        <p:spPr bwMode="auto">
          <a:xfrm>
            <a:off x="3657600" y="5638801"/>
            <a:ext cx="2057400" cy="646331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South platform VME crate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352800" y="7282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RDO (1 of 8)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819400" y="1371600"/>
            <a:ext cx="3276600" cy="381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/>
          <p:cNvGrpSpPr/>
          <p:nvPr/>
        </p:nvGrpSpPr>
        <p:grpSpPr>
          <a:xfrm>
            <a:off x="3035300" y="1616335"/>
            <a:ext cx="609600" cy="533400"/>
            <a:chOff x="3035300" y="1311533"/>
            <a:chExt cx="609600" cy="533400"/>
          </a:xfrm>
        </p:grpSpPr>
        <p:sp>
          <p:nvSpPr>
            <p:cNvPr id="207" name="Rectangle 206"/>
            <p:cNvSpPr/>
            <p:nvPr/>
          </p:nvSpPr>
          <p:spPr>
            <a:xfrm>
              <a:off x="3048000" y="1311533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035300" y="134740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</a:p>
            <a:p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3048000" y="2335858"/>
            <a:ext cx="609600" cy="533400"/>
            <a:chOff x="3048000" y="2031057"/>
            <a:chExt cx="609600" cy="533400"/>
          </a:xfrm>
        </p:grpSpPr>
        <p:sp>
          <p:nvSpPr>
            <p:cNvPr id="208" name="Rectangle 207"/>
            <p:cNvSpPr/>
            <p:nvPr/>
          </p:nvSpPr>
          <p:spPr>
            <a:xfrm>
              <a:off x="3048000" y="2031057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048000" y="206692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</a:p>
            <a:p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048000" y="3031183"/>
            <a:ext cx="609600" cy="533400"/>
            <a:chOff x="3048000" y="2726382"/>
            <a:chExt cx="609600" cy="533400"/>
          </a:xfrm>
        </p:grpSpPr>
        <p:sp>
          <p:nvSpPr>
            <p:cNvPr id="209" name="Rectangle 208"/>
            <p:cNvSpPr/>
            <p:nvPr/>
          </p:nvSpPr>
          <p:spPr>
            <a:xfrm>
              <a:off x="3048000" y="2726382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048000" y="276225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</a:p>
            <a:p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048000" y="3740410"/>
            <a:ext cx="609600" cy="533400"/>
            <a:chOff x="3048000" y="3435608"/>
            <a:chExt cx="609600" cy="533400"/>
          </a:xfrm>
        </p:grpSpPr>
        <p:sp>
          <p:nvSpPr>
            <p:cNvPr id="210" name="Rectangle 209"/>
            <p:cNvSpPr/>
            <p:nvPr/>
          </p:nvSpPr>
          <p:spPr>
            <a:xfrm>
              <a:off x="3048000" y="3435608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048000" y="347147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  <a:br>
                <a:rPr lang="en-US" sz="1200" dirty="0" smtClean="0"/>
              </a:br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3048000" y="4435735"/>
            <a:ext cx="609600" cy="533400"/>
            <a:chOff x="3048000" y="4130933"/>
            <a:chExt cx="609600" cy="533400"/>
          </a:xfrm>
        </p:grpSpPr>
        <p:sp>
          <p:nvSpPr>
            <p:cNvPr id="211" name="Rectangle 210"/>
            <p:cNvSpPr/>
            <p:nvPr/>
          </p:nvSpPr>
          <p:spPr>
            <a:xfrm>
              <a:off x="3048000" y="4130933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048000" y="416680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  <a:br>
                <a:rPr lang="en-US" sz="1200" dirty="0" smtClean="0"/>
              </a:br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962400" y="2400300"/>
            <a:ext cx="1371600" cy="1828800"/>
            <a:chOff x="4191000" y="1966382"/>
            <a:chExt cx="1371600" cy="2133600"/>
          </a:xfrm>
        </p:grpSpPr>
        <p:sp>
          <p:nvSpPr>
            <p:cNvPr id="222" name="Rectangle 221"/>
            <p:cNvSpPr/>
            <p:nvPr/>
          </p:nvSpPr>
          <p:spPr>
            <a:xfrm>
              <a:off x="4191000" y="1966382"/>
              <a:ext cx="1371600" cy="2133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419600" y="2786390"/>
              <a:ext cx="914400" cy="610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Master FPGA</a:t>
              </a:r>
              <a:endParaRPr lang="en-US" sz="1400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715001" y="2743200"/>
            <a:ext cx="304800" cy="1143000"/>
            <a:chOff x="5715000" y="2438400"/>
            <a:chExt cx="304800" cy="1143000"/>
          </a:xfrm>
        </p:grpSpPr>
        <p:sp>
          <p:nvSpPr>
            <p:cNvPr id="225" name="Rectangle 224"/>
            <p:cNvSpPr/>
            <p:nvPr/>
          </p:nvSpPr>
          <p:spPr>
            <a:xfrm>
              <a:off x="5715000" y="2438400"/>
              <a:ext cx="304800" cy="1143000"/>
            </a:xfrm>
            <a:prstGeom prst="rect">
              <a:avLst/>
            </a:prstGeom>
            <a:solidFill>
              <a:srgbClr val="62C2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/>
            <p:cNvSpPr txBox="1"/>
            <p:nvPr/>
          </p:nvSpPr>
          <p:spPr>
            <a:xfrm rot="16200000">
              <a:off x="5297100" y="28714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DAQ interface</a:t>
              </a:r>
              <a:endParaRPr lang="en-US" sz="1200" dirty="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715000" y="3886201"/>
            <a:ext cx="304800" cy="1243400"/>
            <a:chOff x="5715000" y="3581400"/>
            <a:chExt cx="304800" cy="1243400"/>
          </a:xfrm>
        </p:grpSpPr>
        <p:sp>
          <p:nvSpPr>
            <p:cNvPr id="226" name="Rectangle 225"/>
            <p:cNvSpPr/>
            <p:nvPr/>
          </p:nvSpPr>
          <p:spPr>
            <a:xfrm>
              <a:off x="5715000" y="3631600"/>
              <a:ext cx="304800" cy="1143000"/>
            </a:xfrm>
            <a:prstGeom prst="rect">
              <a:avLst/>
            </a:prstGeom>
            <a:solidFill>
              <a:srgbClr val="62C2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TextBox 231"/>
            <p:cNvSpPr txBox="1"/>
            <p:nvPr/>
          </p:nvSpPr>
          <p:spPr>
            <a:xfrm rot="16200000">
              <a:off x="5245701" y="4064600"/>
              <a:ext cx="124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TRG interface</a:t>
              </a:r>
              <a:endParaRPr lang="en-US" sz="1200" dirty="0"/>
            </a:p>
          </p:txBody>
        </p:sp>
      </p:grpSp>
      <p:cxnSp>
        <p:nvCxnSpPr>
          <p:cNvPr id="239" name="Shape 238"/>
          <p:cNvCxnSpPr>
            <a:stCxn id="226" idx="1"/>
            <a:endCxn id="222" idx="2"/>
          </p:cNvCxnSpPr>
          <p:nvPr/>
        </p:nvCxnSpPr>
        <p:spPr>
          <a:xfrm rot="10800000">
            <a:off x="4648200" y="4229100"/>
            <a:ext cx="1066800" cy="2788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4267200" y="1524000"/>
            <a:ext cx="7620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VME FPGA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42" name="Elbow Connector 241"/>
          <p:cNvCxnSpPr>
            <a:stCxn id="240" idx="3"/>
          </p:cNvCxnSpPr>
          <p:nvPr/>
        </p:nvCxnSpPr>
        <p:spPr>
          <a:xfrm>
            <a:off x="5029200" y="1790700"/>
            <a:ext cx="685800" cy="1905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240" idx="2"/>
            <a:endCxn id="222" idx="0"/>
          </p:cNvCxnSpPr>
          <p:nvPr/>
        </p:nvCxnSpPr>
        <p:spPr>
          <a:xfrm rot="5400000">
            <a:off x="4476750" y="2228850"/>
            <a:ext cx="3429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stCxn id="222" idx="3"/>
            <a:endCxn id="230" idx="0"/>
          </p:cNvCxnSpPr>
          <p:nvPr/>
        </p:nvCxnSpPr>
        <p:spPr>
          <a:xfrm>
            <a:off x="5334000" y="3314700"/>
            <a:ext cx="39610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hape 249"/>
          <p:cNvCxnSpPr/>
          <p:nvPr/>
        </p:nvCxnSpPr>
        <p:spPr>
          <a:xfrm>
            <a:off x="3581401" y="1828801"/>
            <a:ext cx="469900" cy="59569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581400" y="25908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3581400" y="32004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3581400" y="3960813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3"/>
          <p:cNvCxnSpPr/>
          <p:nvPr/>
        </p:nvCxnSpPr>
        <p:spPr>
          <a:xfrm rot="10800000" flipV="1">
            <a:off x="3584575" y="4235450"/>
            <a:ext cx="685800" cy="457200"/>
          </a:xfrm>
          <a:prstGeom prst="bentConnector3">
            <a:avLst>
              <a:gd name="adj1" fmla="val 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Curved Connector 302"/>
          <p:cNvCxnSpPr>
            <a:stCxn id="327" idx="1"/>
            <a:endCxn id="212" idx="1"/>
          </p:cNvCxnSpPr>
          <p:nvPr/>
        </p:nvCxnSpPr>
        <p:spPr>
          <a:xfrm rot="16200000" flipH="1">
            <a:off x="2236582" y="1084318"/>
            <a:ext cx="342960" cy="1254476"/>
          </a:xfrm>
          <a:prstGeom prst="curvedConnector4">
            <a:avLst>
              <a:gd name="adj1" fmla="val -66655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Curved Connector 304"/>
          <p:cNvCxnSpPr>
            <a:stCxn id="117" idx="3"/>
            <a:endCxn id="208" idx="1"/>
          </p:cNvCxnSpPr>
          <p:nvPr/>
        </p:nvCxnSpPr>
        <p:spPr>
          <a:xfrm>
            <a:off x="1780821" y="2438401"/>
            <a:ext cx="1267179" cy="164157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>
            <a:stCxn id="137" idx="3"/>
            <a:endCxn id="214" idx="1"/>
          </p:cNvCxnSpPr>
          <p:nvPr/>
        </p:nvCxnSpPr>
        <p:spPr>
          <a:xfrm flipV="1">
            <a:off x="1780824" y="3297884"/>
            <a:ext cx="1267176" cy="16817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Curved Connector 308"/>
          <p:cNvCxnSpPr>
            <a:stCxn id="157" idx="3"/>
            <a:endCxn id="215" idx="1"/>
          </p:cNvCxnSpPr>
          <p:nvPr/>
        </p:nvCxnSpPr>
        <p:spPr>
          <a:xfrm flipV="1">
            <a:off x="1780824" y="4007111"/>
            <a:ext cx="1267176" cy="221989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Curved Connector 310"/>
          <p:cNvCxnSpPr>
            <a:stCxn id="177" idx="3"/>
            <a:endCxn id="216" idx="1"/>
          </p:cNvCxnSpPr>
          <p:nvPr/>
        </p:nvCxnSpPr>
        <p:spPr>
          <a:xfrm flipV="1">
            <a:off x="1780824" y="4702436"/>
            <a:ext cx="1267176" cy="441065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1828800" y="18566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Fiber links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313559" y="728246"/>
            <a:ext cx="1382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</a:rPr>
              <a:t>Ladder cards 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20" name="Curved Connector 319"/>
          <p:cNvCxnSpPr/>
          <p:nvPr/>
        </p:nvCxnSpPr>
        <p:spPr>
          <a:xfrm>
            <a:off x="6019800" y="3277821"/>
            <a:ext cx="1371600" cy="106558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/>
          <p:cNvGrpSpPr/>
          <p:nvPr/>
        </p:nvGrpSpPr>
        <p:grpSpPr>
          <a:xfrm>
            <a:off x="5715001" y="1076742"/>
            <a:ext cx="304800" cy="2123658"/>
            <a:chOff x="5715000" y="759242"/>
            <a:chExt cx="304800" cy="2123658"/>
          </a:xfrm>
        </p:grpSpPr>
        <p:sp>
          <p:nvSpPr>
            <p:cNvPr id="227" name="Rectangle 226"/>
            <p:cNvSpPr/>
            <p:nvPr/>
          </p:nvSpPr>
          <p:spPr>
            <a:xfrm>
              <a:off x="5715000" y="1249570"/>
              <a:ext cx="304800" cy="1143000"/>
            </a:xfrm>
            <a:prstGeom prst="rect">
              <a:avLst/>
            </a:prstGeom>
            <a:solidFill>
              <a:srgbClr val="62C2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/>
            <p:cNvSpPr txBox="1"/>
            <p:nvPr/>
          </p:nvSpPr>
          <p:spPr>
            <a:xfrm rot="16200000">
              <a:off x="4805571" y="1682571"/>
              <a:ext cx="2123658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200" dirty="0" smtClean="0"/>
                <a:t>VME interface</a:t>
              </a:r>
              <a:endParaRPr lang="en-US" sz="1200" dirty="0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228601" y="1181100"/>
            <a:ext cx="1552223" cy="762000"/>
            <a:chOff x="152400" y="3413743"/>
            <a:chExt cx="1904997" cy="1371603"/>
          </a:xfrm>
        </p:grpSpPr>
        <p:sp>
          <p:nvSpPr>
            <p:cNvPr id="326" name="Rectangle 325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327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29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30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3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4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5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6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7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9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0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1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2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3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4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1" name="Title 3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kern="1200" dirty="0" smtClean="0">
                <a:solidFill>
                  <a:srgbClr val="000000"/>
                </a:solidFill>
                <a:cs typeface="+mn-cs"/>
              </a:rPr>
              <a:t>Data formats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lang="en-US" sz="2800" u="sng" dirty="0">
                <a:solidFill>
                  <a:srgbClr val="000000"/>
                </a:solidFill>
              </a:rPr>
              <a:t>non zero-suppressed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3 10-bit ADC values to a 32-bit word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Fixed order: position in buffer/word -&gt; geographical position of strip</a:t>
            </a:r>
            <a:endParaRPr lang="en-US" sz="2800" dirty="0">
              <a:solidFill>
                <a:srgbClr val="FFFF00"/>
              </a:solidFill>
            </a:endParaRPr>
          </a:p>
          <a:p>
            <a:pPr marL="742950" lvl="1" indent="-285750" eaLnBrk="1" hangingPunct="1">
              <a:lnSpc>
                <a:spcPct val="200000"/>
              </a:lnSpc>
              <a:spcBef>
                <a:spcPct val="20000"/>
              </a:spcBef>
            </a:pPr>
            <a:r>
              <a:rPr lang="en-US" sz="2800" u="sng" dirty="0">
                <a:solidFill>
                  <a:srgbClr val="000000"/>
                </a:solidFill>
              </a:rPr>
              <a:t>zero suppressed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Only strips with ADC value above threshold are present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ADC value (10 bits) + strip location (14 bits)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One strip per 32-bit word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Alleviates large memory access burden on DAQ PC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Doing this in real time in FPGA is simple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4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Ladder data path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7543800" y="3413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1000" y="1889125"/>
            <a:ext cx="609600" cy="228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module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381000" y="4784725"/>
            <a:ext cx="609600" cy="228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module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457201" y="3184526"/>
            <a:ext cx="595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X16</a:t>
            </a:r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990600" y="19653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990600" y="489426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1050925" y="1743075"/>
            <a:ext cx="629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 MHz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1066800" y="4656139"/>
            <a:ext cx="629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 MHz</a:t>
            </a:r>
          </a:p>
        </p:txBody>
      </p:sp>
      <p:sp>
        <p:nvSpPr>
          <p:cNvPr id="26636" name="AutoShape 11"/>
          <p:cNvSpPr>
            <a:spLocks noChangeArrowheads="1"/>
          </p:cNvSpPr>
          <p:nvPr/>
        </p:nvSpPr>
        <p:spPr bwMode="auto">
          <a:xfrm rot="-5400000">
            <a:off x="1790700" y="1812925"/>
            <a:ext cx="381000" cy="304800"/>
          </a:xfrm>
          <a:prstGeom prst="flowChartManualOperatio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637" name="AutoShape 12"/>
          <p:cNvSpPr>
            <a:spLocks noChangeArrowheads="1"/>
          </p:cNvSpPr>
          <p:nvPr/>
        </p:nvSpPr>
        <p:spPr bwMode="auto">
          <a:xfrm rot="-5400000">
            <a:off x="1801813" y="4735513"/>
            <a:ext cx="381000" cy="304800"/>
          </a:xfrm>
          <a:prstGeom prst="flowChartManualOperatio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1524001" y="2193925"/>
            <a:ext cx="1236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adc 12bit</a:t>
            </a:r>
          </a:p>
          <a:p>
            <a:r>
              <a:rPr lang="en-US" sz="1000"/>
              <a:t>16 bit serial output</a:t>
            </a: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1524001" y="5089525"/>
            <a:ext cx="1236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adc 12bit</a:t>
            </a:r>
          </a:p>
          <a:p>
            <a:r>
              <a:rPr lang="en-US" sz="1000"/>
              <a:t>16 bit serial output</a:t>
            </a:r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2968625" y="28035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>
            <a:off x="3048000" y="40227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2176464" y="1747839"/>
            <a:ext cx="714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80 MHz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2166940" y="4641850"/>
            <a:ext cx="714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80 MHz</a:t>
            </a:r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2133600" y="19653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>
            <a:off x="2154239" y="488156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>
            <a:off x="2971800" y="19653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22"/>
          <p:cNvSpPr>
            <a:spLocks noChangeShapeType="1"/>
          </p:cNvSpPr>
          <p:nvPr/>
        </p:nvSpPr>
        <p:spPr bwMode="auto">
          <a:xfrm>
            <a:off x="3025775" y="40338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3"/>
          <p:cNvSpPr>
            <a:spLocks noChangeArrowheads="1"/>
          </p:cNvSpPr>
          <p:nvPr/>
        </p:nvSpPr>
        <p:spPr bwMode="auto">
          <a:xfrm>
            <a:off x="3810000" y="2574925"/>
            <a:ext cx="533400" cy="1752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 rot="5400000">
            <a:off x="3785655" y="3337511"/>
            <a:ext cx="6519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FIFO</a:t>
            </a:r>
            <a:endParaRPr lang="en-US" sz="1000"/>
          </a:p>
        </p:txBody>
      </p:sp>
      <p:grpSp>
        <p:nvGrpSpPr>
          <p:cNvPr id="26650" name="Group 25"/>
          <p:cNvGrpSpPr>
            <a:grpSpLocks/>
          </p:cNvGrpSpPr>
          <p:nvPr/>
        </p:nvGrpSpPr>
        <p:grpSpPr bwMode="auto">
          <a:xfrm>
            <a:off x="4327525" y="3095627"/>
            <a:ext cx="930275" cy="703264"/>
            <a:chOff x="2678" y="1240"/>
            <a:chExt cx="586" cy="443"/>
          </a:xfrm>
        </p:grpSpPr>
        <p:sp>
          <p:nvSpPr>
            <p:cNvPr id="26678" name="Line 26"/>
            <p:cNvSpPr>
              <a:spLocks noChangeShapeType="1"/>
            </p:cNvSpPr>
            <p:nvPr/>
          </p:nvSpPr>
          <p:spPr bwMode="auto">
            <a:xfrm>
              <a:off x="2688" y="144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Line 27"/>
            <p:cNvSpPr>
              <a:spLocks noChangeShapeType="1"/>
            </p:cNvSpPr>
            <p:nvPr/>
          </p:nvSpPr>
          <p:spPr bwMode="auto">
            <a:xfrm>
              <a:off x="2784" y="139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Text Box 28"/>
            <p:cNvSpPr txBox="1">
              <a:spLocks noChangeArrowheads="1"/>
            </p:cNvSpPr>
            <p:nvPr/>
          </p:nvSpPr>
          <p:spPr bwMode="auto">
            <a:xfrm>
              <a:off x="2678" y="1240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16</a:t>
              </a:r>
            </a:p>
          </p:txBody>
        </p:sp>
        <p:sp>
          <p:nvSpPr>
            <p:cNvPr id="26681" name="Text Box 29"/>
            <p:cNvSpPr txBox="1">
              <a:spLocks noChangeArrowheads="1"/>
            </p:cNvSpPr>
            <p:nvPr/>
          </p:nvSpPr>
          <p:spPr bwMode="auto">
            <a:xfrm>
              <a:off x="2678" y="1528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50 MHz</a:t>
              </a:r>
            </a:p>
          </p:txBody>
        </p:sp>
      </p:grpSp>
      <p:sp>
        <p:nvSpPr>
          <p:cNvPr id="26651" name="Rectangle 30"/>
          <p:cNvSpPr>
            <a:spLocks noChangeArrowheads="1"/>
          </p:cNvSpPr>
          <p:nvPr/>
        </p:nvSpPr>
        <p:spPr bwMode="auto">
          <a:xfrm>
            <a:off x="5257800" y="2684463"/>
            <a:ext cx="685800" cy="1447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Text Box 31"/>
          <p:cNvSpPr txBox="1">
            <a:spLocks noChangeArrowheads="1"/>
          </p:cNvSpPr>
          <p:nvPr/>
        </p:nvSpPr>
        <p:spPr bwMode="auto">
          <a:xfrm rot="5400000">
            <a:off x="5178215" y="3216861"/>
            <a:ext cx="80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packer</a:t>
            </a:r>
            <a:endParaRPr lang="en-US" sz="1600"/>
          </a:p>
        </p:txBody>
      </p:sp>
      <p:sp>
        <p:nvSpPr>
          <p:cNvPr id="26653" name="Line 33"/>
          <p:cNvSpPr>
            <a:spLocks noChangeShapeType="1"/>
          </p:cNvSpPr>
          <p:nvPr/>
        </p:nvSpPr>
        <p:spPr bwMode="auto">
          <a:xfrm>
            <a:off x="6569075" y="44799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Text Box 34"/>
          <p:cNvSpPr txBox="1">
            <a:spLocks noChangeArrowheads="1"/>
          </p:cNvSpPr>
          <p:nvPr/>
        </p:nvSpPr>
        <p:spPr bwMode="auto">
          <a:xfrm>
            <a:off x="6248401" y="4391026"/>
            <a:ext cx="255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</a:t>
            </a:r>
          </a:p>
        </p:txBody>
      </p:sp>
      <p:sp>
        <p:nvSpPr>
          <p:cNvPr id="26655" name="Text Box 35"/>
          <p:cNvSpPr txBox="1">
            <a:spLocks noChangeArrowheads="1"/>
          </p:cNvSpPr>
          <p:nvPr/>
        </p:nvSpPr>
        <p:spPr bwMode="auto">
          <a:xfrm rot="5400000">
            <a:off x="6354232" y="4413965"/>
            <a:ext cx="871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JTAG TDOs</a:t>
            </a:r>
          </a:p>
        </p:txBody>
      </p:sp>
      <p:grpSp>
        <p:nvGrpSpPr>
          <p:cNvPr id="26656" name="Group 36"/>
          <p:cNvGrpSpPr>
            <a:grpSpLocks/>
          </p:cNvGrpSpPr>
          <p:nvPr/>
        </p:nvGrpSpPr>
        <p:grpSpPr bwMode="auto">
          <a:xfrm>
            <a:off x="5927725" y="3092452"/>
            <a:ext cx="930275" cy="703264"/>
            <a:chOff x="2678" y="1240"/>
            <a:chExt cx="586" cy="443"/>
          </a:xfrm>
        </p:grpSpPr>
        <p:sp>
          <p:nvSpPr>
            <p:cNvPr id="26674" name="Line 37"/>
            <p:cNvSpPr>
              <a:spLocks noChangeShapeType="1"/>
            </p:cNvSpPr>
            <p:nvPr/>
          </p:nvSpPr>
          <p:spPr bwMode="auto">
            <a:xfrm>
              <a:off x="2688" y="144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38"/>
            <p:cNvSpPr>
              <a:spLocks noChangeShapeType="1"/>
            </p:cNvSpPr>
            <p:nvPr/>
          </p:nvSpPr>
          <p:spPr bwMode="auto">
            <a:xfrm>
              <a:off x="2784" y="139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Text Box 39"/>
            <p:cNvSpPr txBox="1">
              <a:spLocks noChangeArrowheads="1"/>
            </p:cNvSpPr>
            <p:nvPr/>
          </p:nvSpPr>
          <p:spPr bwMode="auto">
            <a:xfrm>
              <a:off x="2678" y="1240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</a:t>
              </a:r>
            </a:p>
          </p:txBody>
        </p:sp>
        <p:sp>
          <p:nvSpPr>
            <p:cNvPr id="26677" name="Text Box 40"/>
            <p:cNvSpPr txBox="1">
              <a:spLocks noChangeArrowheads="1"/>
            </p:cNvSpPr>
            <p:nvPr/>
          </p:nvSpPr>
          <p:spPr bwMode="auto">
            <a:xfrm>
              <a:off x="2678" y="1528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40 MHz</a:t>
              </a:r>
            </a:p>
          </p:txBody>
        </p:sp>
      </p:grpSp>
      <p:sp>
        <p:nvSpPr>
          <p:cNvPr id="26657" name="AutoShape 41"/>
          <p:cNvSpPr>
            <a:spLocks noChangeArrowheads="1"/>
          </p:cNvSpPr>
          <p:nvPr/>
        </p:nvSpPr>
        <p:spPr bwMode="auto">
          <a:xfrm rot="-5400000">
            <a:off x="6858000" y="3041650"/>
            <a:ext cx="762000" cy="762000"/>
          </a:xfrm>
          <a:prstGeom prst="flowChartManualOperatio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Text Box 42"/>
          <p:cNvSpPr txBox="1">
            <a:spLocks noChangeArrowheads="1"/>
          </p:cNvSpPr>
          <p:nvPr/>
        </p:nvSpPr>
        <p:spPr bwMode="auto">
          <a:xfrm>
            <a:off x="6781800" y="32766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</a:rPr>
              <a:t>serializer</a:t>
            </a:r>
            <a:endParaRPr lang="en-US" sz="1400"/>
          </a:p>
        </p:txBody>
      </p:sp>
      <p:sp>
        <p:nvSpPr>
          <p:cNvPr id="26659" name="Text Box 43"/>
          <p:cNvSpPr txBox="1">
            <a:spLocks noChangeArrowheads="1"/>
          </p:cNvSpPr>
          <p:nvPr/>
        </p:nvSpPr>
        <p:spPr bwMode="auto">
          <a:xfrm>
            <a:off x="7985126" y="3298825"/>
            <a:ext cx="6591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to fiber</a:t>
            </a:r>
          </a:p>
        </p:txBody>
      </p:sp>
      <p:sp>
        <p:nvSpPr>
          <p:cNvPr id="26660" name="Text Box 44"/>
          <p:cNvSpPr txBox="1">
            <a:spLocks noChangeArrowheads="1"/>
          </p:cNvSpPr>
          <p:nvPr/>
        </p:nvSpPr>
        <p:spPr bwMode="auto">
          <a:xfrm>
            <a:off x="3505202" y="2117725"/>
            <a:ext cx="127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16 bit width</a:t>
            </a:r>
            <a:br>
              <a:rPr lang="en-US" sz="1200"/>
            </a:br>
            <a:r>
              <a:rPr lang="en-US" sz="1200"/>
              <a:t>32 words deep </a:t>
            </a:r>
          </a:p>
        </p:txBody>
      </p:sp>
      <p:sp>
        <p:nvSpPr>
          <p:cNvPr id="26661" name="Line 45"/>
          <p:cNvSpPr>
            <a:spLocks noChangeShapeType="1"/>
          </p:cNvSpPr>
          <p:nvPr/>
        </p:nvSpPr>
        <p:spPr bwMode="auto">
          <a:xfrm flipV="1">
            <a:off x="4114800" y="4327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Text Box 46"/>
          <p:cNvSpPr txBox="1">
            <a:spLocks noChangeArrowheads="1"/>
          </p:cNvSpPr>
          <p:nvPr/>
        </p:nvSpPr>
        <p:spPr bwMode="auto">
          <a:xfrm>
            <a:off x="3352800" y="486092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Write enable:</a:t>
            </a:r>
            <a:br>
              <a:rPr lang="en-US" sz="1200"/>
            </a:br>
            <a:r>
              <a:rPr lang="en-US" sz="1200"/>
              <a:t>true on 10 clocks only </a:t>
            </a:r>
          </a:p>
        </p:txBody>
      </p:sp>
      <p:sp>
        <p:nvSpPr>
          <p:cNvPr id="26663" name="Rectangle 47"/>
          <p:cNvSpPr>
            <a:spLocks noChangeArrowheads="1"/>
          </p:cNvSpPr>
          <p:nvPr/>
        </p:nvSpPr>
        <p:spPr bwMode="auto">
          <a:xfrm>
            <a:off x="3810000" y="609601"/>
            <a:ext cx="184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6665" name="Text Box 50"/>
          <p:cNvSpPr txBox="1">
            <a:spLocks noChangeArrowheads="1"/>
          </p:cNvSpPr>
          <p:nvPr/>
        </p:nvSpPr>
        <p:spPr bwMode="auto">
          <a:xfrm>
            <a:off x="2286000" y="561022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66" name="Text Box 51"/>
          <p:cNvSpPr txBox="1">
            <a:spLocks noChangeArrowheads="1"/>
          </p:cNvSpPr>
          <p:nvPr/>
        </p:nvSpPr>
        <p:spPr bwMode="auto">
          <a:xfrm>
            <a:off x="1012826" y="5783264"/>
            <a:ext cx="4092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1 set of adc samples: 10 </a:t>
            </a:r>
            <a:r>
              <a:rPr lang="en-US" sz="1800" i="1">
                <a:solidFill>
                  <a:schemeClr val="tx2"/>
                </a:solidFill>
                <a:sym typeface="Zapf Dingbats" pitchFamily="1" charset="2"/>
              </a:rPr>
              <a:t>X</a:t>
            </a:r>
            <a:r>
              <a:rPr lang="en-US" sz="1800">
                <a:solidFill>
                  <a:schemeClr val="tx2"/>
                </a:solidFill>
              </a:rPr>
              <a:t> 16 bits   =&gt;</a:t>
            </a:r>
          </a:p>
        </p:txBody>
      </p:sp>
      <p:sp>
        <p:nvSpPr>
          <p:cNvPr id="26667" name="Text Box 52"/>
          <p:cNvSpPr txBox="1">
            <a:spLocks noChangeArrowheads="1"/>
          </p:cNvSpPr>
          <p:nvPr/>
        </p:nvSpPr>
        <p:spPr bwMode="auto">
          <a:xfrm>
            <a:off x="5162551" y="5783264"/>
            <a:ext cx="4016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repacked into: 2 </a:t>
            </a:r>
            <a:r>
              <a:rPr lang="en-US" sz="1800" i="1">
                <a:solidFill>
                  <a:schemeClr val="tx2"/>
                </a:solidFill>
                <a:sym typeface="Zapf Dingbats" pitchFamily="1" charset="2"/>
              </a:rPr>
              <a:t>X</a:t>
            </a:r>
            <a:r>
              <a:rPr lang="en-US" sz="1800">
                <a:solidFill>
                  <a:schemeClr val="tx2"/>
                </a:solidFill>
              </a:rPr>
              <a:t> 4 </a:t>
            </a:r>
            <a:r>
              <a:rPr lang="en-US" sz="1800" i="1">
                <a:solidFill>
                  <a:schemeClr val="tx2"/>
                </a:solidFill>
                <a:sym typeface="Zapf Dingbats" pitchFamily="1" charset="2"/>
              </a:rPr>
              <a:t>X</a:t>
            </a:r>
            <a:r>
              <a:rPr lang="en-US" sz="1800">
                <a:solidFill>
                  <a:schemeClr val="tx2"/>
                </a:solidFill>
              </a:rPr>
              <a:t> 20 bits</a:t>
            </a:r>
          </a:p>
        </p:txBody>
      </p:sp>
      <p:cxnSp>
        <p:nvCxnSpPr>
          <p:cNvPr id="26669" name="Straight Connector 66"/>
          <p:cNvCxnSpPr>
            <a:cxnSpLocks noChangeShapeType="1"/>
          </p:cNvCxnSpPr>
          <p:nvPr/>
        </p:nvCxnSpPr>
        <p:spPr bwMode="auto">
          <a:xfrm rot="5400000" flipH="1" flipV="1">
            <a:off x="6019801" y="4267201"/>
            <a:ext cx="12192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70" name="Straight Arrow Connector 68"/>
          <p:cNvCxnSpPr>
            <a:cxnSpLocks noChangeShapeType="1"/>
          </p:cNvCxnSpPr>
          <p:nvPr/>
        </p:nvCxnSpPr>
        <p:spPr bwMode="auto">
          <a:xfrm>
            <a:off x="6629400" y="36576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71" name="Oval 54"/>
          <p:cNvSpPr>
            <a:spLocks noChangeArrowheads="1"/>
          </p:cNvSpPr>
          <p:nvPr/>
        </p:nvSpPr>
        <p:spPr bwMode="auto">
          <a:xfrm>
            <a:off x="3200400" y="2971800"/>
            <a:ext cx="152400" cy="152400"/>
          </a:xfrm>
          <a:prstGeom prst="ellipse">
            <a:avLst/>
          </a:prstGeom>
          <a:noFill/>
          <a:ln w="9525" algn="ctr">
            <a:solidFill>
              <a:srgbClr val="00646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Oval 55"/>
          <p:cNvSpPr>
            <a:spLocks noChangeArrowheads="1"/>
          </p:cNvSpPr>
          <p:nvPr/>
        </p:nvSpPr>
        <p:spPr bwMode="auto">
          <a:xfrm>
            <a:off x="3200400" y="3657600"/>
            <a:ext cx="152400" cy="152400"/>
          </a:xfrm>
          <a:prstGeom prst="ellipse">
            <a:avLst/>
          </a:prstGeom>
          <a:noFill/>
          <a:ln w="9525" algn="ctr">
            <a:solidFill>
              <a:srgbClr val="00646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Oval 56"/>
          <p:cNvSpPr>
            <a:spLocks noChangeArrowheads="1"/>
          </p:cNvSpPr>
          <p:nvPr/>
        </p:nvSpPr>
        <p:spPr bwMode="auto">
          <a:xfrm>
            <a:off x="3200400" y="3314700"/>
            <a:ext cx="152400" cy="152400"/>
          </a:xfrm>
          <a:prstGeom prst="ellipse">
            <a:avLst/>
          </a:prstGeom>
          <a:noFill/>
          <a:ln w="9525" algn="ctr">
            <a:solidFill>
              <a:srgbClr val="00646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13716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7" name="Rectangle 71" descr="60%"/>
          <p:cNvSpPr>
            <a:spLocks noChangeArrowheads="1"/>
          </p:cNvSpPr>
          <p:nvPr/>
        </p:nvSpPr>
        <p:spPr bwMode="auto">
          <a:xfrm>
            <a:off x="2057400" y="1905000"/>
            <a:ext cx="4648200" cy="4114800"/>
          </a:xfrm>
          <a:prstGeom prst="rect">
            <a:avLst/>
          </a:prstGeom>
          <a:gradFill flip="none" rotWithShape="1">
            <a:gsLst>
              <a:gs pos="21000">
                <a:srgbClr val="62C260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604044" y="3434556"/>
            <a:ext cx="1066800" cy="7508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161616"/>
                </a:solidFill>
              </a:rPr>
              <a:t>deserialize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5400000">
            <a:off x="2046288" y="3581400"/>
            <a:ext cx="9906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161616"/>
                </a:solidFill>
              </a:rPr>
              <a:t>demux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429000" y="2133600"/>
            <a:ext cx="381000" cy="3429000"/>
            <a:chOff x="2112" y="1344"/>
            <a:chExt cx="240" cy="2160"/>
          </a:xfrm>
        </p:grpSpPr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 rot="5400000">
              <a:off x="1992" y="1464"/>
              <a:ext cx="480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rgbClr val="161616"/>
                </a:solidFill>
              </a:endParaRPr>
            </a:p>
            <a:p>
              <a:pPr algn="ctr"/>
              <a:r>
                <a:rPr lang="en-US" sz="1200">
                  <a:solidFill>
                    <a:srgbClr val="161616"/>
                  </a:solidFill>
                </a:rPr>
                <a:t>FIFO1</a:t>
              </a:r>
            </a:p>
            <a:p>
              <a:pPr algn="ctr"/>
              <a:endParaRPr lang="en-US" sz="1200">
                <a:solidFill>
                  <a:srgbClr val="161616"/>
                </a:solidFill>
              </a:endParaRP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 rot="5400000">
              <a:off x="1992" y="2024"/>
              <a:ext cx="480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rgbClr val="161616"/>
                </a:solidFill>
              </a:endParaRPr>
            </a:p>
            <a:p>
              <a:pPr algn="ctr"/>
              <a:r>
                <a:rPr lang="en-US" sz="1200">
                  <a:solidFill>
                    <a:srgbClr val="161616"/>
                  </a:solidFill>
                </a:rPr>
                <a:t>FIFO2</a:t>
              </a:r>
            </a:p>
            <a:p>
              <a:pPr algn="ctr"/>
              <a:endParaRPr lang="en-US" sz="1200">
                <a:solidFill>
                  <a:srgbClr val="161616"/>
                </a:solidFill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 rot="5400000">
              <a:off x="1992" y="2584"/>
              <a:ext cx="480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rgbClr val="161616"/>
                </a:solidFill>
              </a:endParaRPr>
            </a:p>
            <a:p>
              <a:pPr algn="ctr"/>
              <a:r>
                <a:rPr lang="en-US" sz="1200">
                  <a:solidFill>
                    <a:srgbClr val="161616"/>
                  </a:solidFill>
                </a:rPr>
                <a:t>FIFO3</a:t>
              </a:r>
            </a:p>
            <a:p>
              <a:pPr algn="ctr"/>
              <a:endParaRPr lang="en-US" sz="1200">
                <a:solidFill>
                  <a:srgbClr val="161616"/>
                </a:solidFill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 rot="5400000">
              <a:off x="1992" y="3144"/>
              <a:ext cx="480" cy="2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>
                <a:solidFill>
                  <a:srgbClr val="161616"/>
                </a:solidFill>
              </a:endParaRPr>
            </a:p>
            <a:p>
              <a:pPr algn="ctr"/>
              <a:r>
                <a:rPr lang="en-US" sz="1200">
                  <a:solidFill>
                    <a:srgbClr val="161616"/>
                  </a:solidFill>
                </a:rPr>
                <a:t>FIFO4</a:t>
              </a:r>
            </a:p>
            <a:p>
              <a:pPr algn="ctr"/>
              <a:endParaRPr lang="en-US" sz="1200">
                <a:solidFill>
                  <a:srgbClr val="161616"/>
                </a:solidFill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694242" y="2209800"/>
            <a:ext cx="483972" cy="3276600"/>
            <a:chOff x="2964" y="1440"/>
            <a:chExt cx="226" cy="1392"/>
          </a:xfrm>
        </p:grpSpPr>
        <p:sp>
          <p:nvSpPr>
            <p:cNvPr id="66" name="AutoShape 12"/>
            <p:cNvSpPr>
              <a:spLocks noChangeArrowheads="1"/>
            </p:cNvSpPr>
            <p:nvPr/>
          </p:nvSpPr>
          <p:spPr bwMode="auto">
            <a:xfrm rot="-5400000">
              <a:off x="2364" y="2040"/>
              <a:ext cx="1392" cy="192"/>
            </a:xfrm>
            <a:custGeom>
              <a:avLst/>
              <a:gdLst>
                <a:gd name="G0" fmla="+- 7965 0 0"/>
                <a:gd name="G1" fmla="+- 21600 0 7965"/>
                <a:gd name="G2" fmla="*/ 7965 1 2"/>
                <a:gd name="G3" fmla="+- 21600 0 G2"/>
                <a:gd name="G4" fmla="+/ 7965 21600 2"/>
                <a:gd name="G5" fmla="+/ G1 0 2"/>
                <a:gd name="G6" fmla="*/ 21600 21600 7965"/>
                <a:gd name="G7" fmla="*/ G6 1 2"/>
                <a:gd name="G8" fmla="+- 21600 0 G7"/>
                <a:gd name="G9" fmla="*/ 21600 1 2"/>
                <a:gd name="G10" fmla="+- 7965 0 G9"/>
                <a:gd name="G11" fmla="?: G10 G8 0"/>
                <a:gd name="G12" fmla="?: G10 G7 21600"/>
                <a:gd name="T0" fmla="*/ 17617 w 21600"/>
                <a:gd name="T1" fmla="*/ 10800 h 21600"/>
                <a:gd name="T2" fmla="*/ 10800 w 21600"/>
                <a:gd name="T3" fmla="*/ 21600 h 21600"/>
                <a:gd name="T4" fmla="*/ 3983 w 21600"/>
                <a:gd name="T5" fmla="*/ 10800 h 21600"/>
                <a:gd name="T6" fmla="*/ 10800 w 21600"/>
                <a:gd name="T7" fmla="*/ 0 h 21600"/>
                <a:gd name="T8" fmla="*/ 5783 w 21600"/>
                <a:gd name="T9" fmla="*/ 5783 h 21600"/>
                <a:gd name="T10" fmla="*/ 15817 w 21600"/>
                <a:gd name="T11" fmla="*/ 158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965" y="21600"/>
                  </a:lnTo>
                  <a:lnTo>
                    <a:pt x="1363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auto">
            <a:xfrm rot="5400000">
              <a:off x="2913" y="2026"/>
              <a:ext cx="33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61616"/>
                  </a:solidFill>
                </a:rPr>
                <a:t>mux</a:t>
              </a:r>
            </a:p>
          </p:txBody>
        </p:sp>
      </p:grpSp>
      <p:sp>
        <p:nvSpPr>
          <p:cNvPr id="12" name="Rectangle 15"/>
          <p:cNvSpPr>
            <a:spLocks noChangeArrowheads="1"/>
          </p:cNvSpPr>
          <p:nvPr/>
        </p:nvSpPr>
        <p:spPr bwMode="auto">
          <a:xfrm rot="5400000">
            <a:off x="5410200" y="3581400"/>
            <a:ext cx="9906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161616"/>
                </a:solidFill>
              </a:rPr>
              <a:t>FIFO</a:t>
            </a: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6888163" y="3467100"/>
            <a:ext cx="990600" cy="762000"/>
            <a:chOff x="4128" y="1584"/>
            <a:chExt cx="624" cy="480"/>
          </a:xfrm>
        </p:grpSpPr>
        <p:sp>
          <p:nvSpPr>
            <p:cNvPr id="64" name="AutoShape 18"/>
            <p:cNvSpPr>
              <a:spLocks noChangeArrowheads="1"/>
            </p:cNvSpPr>
            <p:nvPr/>
          </p:nvSpPr>
          <p:spPr bwMode="auto">
            <a:xfrm rot="5400000" flipH="1">
              <a:off x="4320" y="1632"/>
              <a:ext cx="288" cy="5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000">
                <a:solidFill>
                  <a:srgbClr val="161616"/>
                </a:solidFill>
              </a:endParaRPr>
            </a:p>
          </p:txBody>
        </p:sp>
        <p:sp>
          <p:nvSpPr>
            <p:cNvPr id="65" name="AutoShape 16"/>
            <p:cNvSpPr>
              <a:spLocks noChangeArrowheads="1"/>
            </p:cNvSpPr>
            <p:nvPr/>
          </p:nvSpPr>
          <p:spPr bwMode="auto">
            <a:xfrm rot="5400000" flipH="1">
              <a:off x="4224" y="1488"/>
              <a:ext cx="384" cy="5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161616"/>
                  </a:solidFill>
                </a:rPr>
                <a:t>1:10 </a:t>
              </a:r>
              <a:r>
                <a:rPr lang="en-US" sz="1000" dirty="0" err="1">
                  <a:solidFill>
                    <a:srgbClr val="161616"/>
                  </a:solidFill>
                </a:rPr>
                <a:t>deserialize</a:t>
              </a:r>
              <a:endParaRPr lang="en-US" sz="1000" dirty="0">
                <a:solidFill>
                  <a:srgbClr val="161616"/>
                </a:solidFill>
              </a:endParaRPr>
            </a:p>
          </p:txBody>
        </p:sp>
      </p:grp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228600" y="38481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524000" y="38481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5240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2819400" y="38481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3124200" y="25146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3124200" y="2514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31242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>
            <a:off x="3124200" y="4267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>
            <a:off x="3124200" y="5257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4" name="AutoShape 34"/>
          <p:cNvSpPr>
            <a:spLocks/>
          </p:cNvSpPr>
          <p:nvPr/>
        </p:nvSpPr>
        <p:spPr bwMode="auto">
          <a:xfrm>
            <a:off x="3810000" y="21336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5" name="AutoShape 35"/>
          <p:cNvSpPr>
            <a:spLocks/>
          </p:cNvSpPr>
          <p:nvPr/>
        </p:nvSpPr>
        <p:spPr bwMode="auto">
          <a:xfrm>
            <a:off x="3810000" y="2752726"/>
            <a:ext cx="228600" cy="676275"/>
          </a:xfrm>
          <a:prstGeom prst="rightBrace">
            <a:avLst>
              <a:gd name="adj1" fmla="val 24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6" name="AutoShape 36"/>
          <p:cNvSpPr>
            <a:spLocks/>
          </p:cNvSpPr>
          <p:nvPr/>
        </p:nvSpPr>
        <p:spPr bwMode="auto">
          <a:xfrm>
            <a:off x="3810000" y="3457576"/>
            <a:ext cx="228600" cy="733425"/>
          </a:xfrm>
          <a:prstGeom prst="rightBrace">
            <a:avLst>
              <a:gd name="adj1" fmla="val 267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7" name="AutoShape 37"/>
          <p:cNvSpPr>
            <a:spLocks/>
          </p:cNvSpPr>
          <p:nvPr/>
        </p:nvSpPr>
        <p:spPr bwMode="auto">
          <a:xfrm>
            <a:off x="3810000" y="4229100"/>
            <a:ext cx="228600" cy="723900"/>
          </a:xfrm>
          <a:prstGeom prst="rightBrace">
            <a:avLst>
              <a:gd name="adj1" fmla="val 26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40386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4038600" y="309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038600" y="383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40386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5105400" y="38481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61722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4" name="Line 45"/>
          <p:cNvSpPr>
            <a:spLocks noChangeShapeType="1"/>
          </p:cNvSpPr>
          <p:nvPr/>
        </p:nvSpPr>
        <p:spPr bwMode="auto">
          <a:xfrm>
            <a:off x="61722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7802563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7878763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 rot="5400000">
            <a:off x="1307218" y="2542303"/>
            <a:ext cx="906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161616"/>
                </a:solidFill>
              </a:rPr>
              <a:t>JTAG  TDOs</a:t>
            </a: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1716089" y="3124201"/>
            <a:ext cx="255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161616"/>
                </a:solidFill>
              </a:rPr>
              <a:t>2</a:t>
            </a:r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>
            <a:off x="1666875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1676400" y="37671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1731963" y="3641726"/>
            <a:ext cx="3273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rgbClr val="161616"/>
                </a:solidFill>
              </a:rPr>
              <a:t>20</a:t>
            </a:r>
            <a:endParaRPr lang="en-US" sz="1000" dirty="0">
              <a:solidFill>
                <a:srgbClr val="161616"/>
              </a:solidFill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1447801" y="4114801"/>
            <a:ext cx="672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61616"/>
                </a:solidFill>
              </a:rPr>
              <a:t>first wd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 rot="10800000">
            <a:off x="2800290" y="2565708"/>
            <a:ext cx="400110" cy="71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161616"/>
                </a:solidFill>
              </a:rPr>
              <a:t>40 MHz</a:t>
            </a: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29201" y="3456802"/>
            <a:ext cx="714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61616"/>
                </a:solidFill>
              </a:rPr>
              <a:t>50 MHz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3946525" y="2133600"/>
            <a:ext cx="80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61616"/>
                </a:solidFill>
              </a:rPr>
              <a:t>word 1</a:t>
            </a: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3946525" y="2743200"/>
            <a:ext cx="80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61616"/>
                </a:solidFill>
              </a:rPr>
              <a:t>word 2</a:t>
            </a:r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3946525" y="3505200"/>
            <a:ext cx="80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61616"/>
                </a:solidFill>
              </a:rPr>
              <a:t>word 3</a:t>
            </a:r>
          </a:p>
        </p:txBody>
      </p:sp>
      <p:sp>
        <p:nvSpPr>
          <p:cNvPr id="48" name="Text Box 59"/>
          <p:cNvSpPr txBox="1">
            <a:spLocks noChangeArrowheads="1"/>
          </p:cNvSpPr>
          <p:nvPr/>
        </p:nvSpPr>
        <p:spPr bwMode="auto">
          <a:xfrm>
            <a:off x="3962400" y="4233446"/>
            <a:ext cx="80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61616"/>
                </a:solidFill>
              </a:rPr>
              <a:t>word 4</a:t>
            </a:r>
          </a:p>
        </p:txBody>
      </p:sp>
      <p:sp>
        <p:nvSpPr>
          <p:cNvPr id="49" name="Text Box 60"/>
          <p:cNvSpPr txBox="1">
            <a:spLocks noChangeArrowheads="1"/>
          </p:cNvSpPr>
          <p:nvPr/>
        </p:nvSpPr>
        <p:spPr bwMode="auto">
          <a:xfrm>
            <a:off x="3325081" y="5638801"/>
            <a:ext cx="561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61616"/>
                </a:solidFill>
              </a:rPr>
              <a:t>20 </a:t>
            </a:r>
            <a:r>
              <a:rPr lang="en-US" sz="1200" dirty="0" smtClean="0">
                <a:solidFill>
                  <a:srgbClr val="161616"/>
                </a:solidFill>
              </a:rPr>
              <a:t>bit</a:t>
            </a:r>
            <a:endParaRPr lang="en-US" sz="1200" dirty="0">
              <a:solidFill>
                <a:srgbClr val="161616"/>
              </a:solidFill>
            </a:endParaRP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5635138" y="4419602"/>
            <a:ext cx="765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161616"/>
                </a:solidFill>
              </a:rPr>
              <a:t>16 bit</a:t>
            </a:r>
            <a:endParaRPr lang="en-US" sz="1200" dirty="0">
              <a:solidFill>
                <a:srgbClr val="161616"/>
              </a:solidFill>
            </a:endParaRPr>
          </a:p>
        </p:txBody>
      </p:sp>
      <p:sp>
        <p:nvSpPr>
          <p:cNvPr id="51" name="Text Box 62"/>
          <p:cNvSpPr txBox="1">
            <a:spLocks noChangeArrowheads="1"/>
          </p:cNvSpPr>
          <p:nvPr/>
        </p:nvSpPr>
        <p:spPr bwMode="auto">
          <a:xfrm>
            <a:off x="6143142" y="3456802"/>
            <a:ext cx="714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61616"/>
                </a:solidFill>
              </a:rPr>
              <a:t>50 MHz</a:t>
            </a:r>
          </a:p>
        </p:txBody>
      </p:sp>
      <p:grpSp>
        <p:nvGrpSpPr>
          <p:cNvPr id="52" name="Group 65"/>
          <p:cNvGrpSpPr>
            <a:grpSpLocks/>
          </p:cNvGrpSpPr>
          <p:nvPr/>
        </p:nvGrpSpPr>
        <p:grpSpPr bwMode="auto">
          <a:xfrm>
            <a:off x="7977208" y="3424250"/>
            <a:ext cx="327026" cy="309563"/>
            <a:chOff x="4958" y="2157"/>
            <a:chExt cx="206" cy="195"/>
          </a:xfrm>
        </p:grpSpPr>
        <p:sp>
          <p:nvSpPr>
            <p:cNvPr id="62" name="Line 63"/>
            <p:cNvSpPr>
              <a:spLocks noChangeShapeType="1"/>
            </p:cNvSpPr>
            <p:nvPr/>
          </p:nvSpPr>
          <p:spPr bwMode="auto">
            <a:xfrm>
              <a:off x="4992" y="22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63" name="Text Box 64"/>
            <p:cNvSpPr txBox="1">
              <a:spLocks noChangeArrowheads="1"/>
            </p:cNvSpPr>
            <p:nvPr/>
          </p:nvSpPr>
          <p:spPr bwMode="auto">
            <a:xfrm>
              <a:off x="4958" y="2157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161616"/>
                  </a:solidFill>
                </a:rPr>
                <a:t>10</a:t>
              </a:r>
            </a:p>
          </p:txBody>
        </p:sp>
      </p:grpSp>
      <p:grpSp>
        <p:nvGrpSpPr>
          <p:cNvPr id="53" name="Group 66"/>
          <p:cNvGrpSpPr>
            <a:grpSpLocks/>
          </p:cNvGrpSpPr>
          <p:nvPr/>
        </p:nvGrpSpPr>
        <p:grpSpPr bwMode="auto">
          <a:xfrm>
            <a:off x="8010522" y="3805250"/>
            <a:ext cx="327026" cy="309563"/>
            <a:chOff x="4958" y="2157"/>
            <a:chExt cx="206" cy="195"/>
          </a:xfrm>
        </p:grpSpPr>
        <p:sp>
          <p:nvSpPr>
            <p:cNvPr id="60" name="Line 67"/>
            <p:cNvSpPr>
              <a:spLocks noChangeShapeType="1"/>
            </p:cNvSpPr>
            <p:nvPr/>
          </p:nvSpPr>
          <p:spPr bwMode="auto">
            <a:xfrm>
              <a:off x="4992" y="225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61" name="Text Box 68"/>
            <p:cNvSpPr txBox="1">
              <a:spLocks noChangeArrowheads="1"/>
            </p:cNvSpPr>
            <p:nvPr/>
          </p:nvSpPr>
          <p:spPr bwMode="auto">
            <a:xfrm>
              <a:off x="4958" y="2157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161616"/>
                  </a:solidFill>
                </a:rPr>
                <a:t>10</a:t>
              </a:r>
            </a:p>
          </p:txBody>
        </p:sp>
      </p:grpSp>
      <p:sp>
        <p:nvSpPr>
          <p:cNvPr id="54" name="Text Box 69"/>
          <p:cNvSpPr txBox="1">
            <a:spLocks noChangeArrowheads="1"/>
          </p:cNvSpPr>
          <p:nvPr/>
        </p:nvSpPr>
        <p:spPr bwMode="auto">
          <a:xfrm>
            <a:off x="7878763" y="2971800"/>
            <a:ext cx="7774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61616"/>
                </a:solidFill>
              </a:rPr>
              <a:t>5 MHz</a:t>
            </a:r>
          </a:p>
        </p:txBody>
      </p:sp>
      <p:sp>
        <p:nvSpPr>
          <p:cNvPr id="55" name="Text Box 70"/>
          <p:cNvSpPr txBox="1">
            <a:spLocks noChangeArrowheads="1"/>
          </p:cNvSpPr>
          <p:nvPr/>
        </p:nvSpPr>
        <p:spPr bwMode="auto">
          <a:xfrm rot="16200000">
            <a:off x="8385723" y="3908792"/>
            <a:ext cx="43088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61616"/>
                </a:solidFill>
              </a:rPr>
              <a:t>x16</a:t>
            </a: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 rot="16200000">
            <a:off x="6463844" y="3746957"/>
            <a:ext cx="4001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161616"/>
                </a:solidFill>
              </a:rPr>
              <a:t>x16</a:t>
            </a:r>
          </a:p>
        </p:txBody>
      </p:sp>
      <p:sp>
        <p:nvSpPr>
          <p:cNvPr id="57" name="AutoShape 73"/>
          <p:cNvSpPr>
            <a:spLocks/>
          </p:cNvSpPr>
          <p:nvPr/>
        </p:nvSpPr>
        <p:spPr bwMode="auto">
          <a:xfrm>
            <a:off x="3810000" y="49530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58" name="Line 74"/>
          <p:cNvSpPr>
            <a:spLocks noChangeShapeType="1"/>
          </p:cNvSpPr>
          <p:nvPr/>
        </p:nvSpPr>
        <p:spPr bwMode="auto">
          <a:xfrm>
            <a:off x="4038600" y="525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3962400" y="4919246"/>
            <a:ext cx="80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61616"/>
                </a:solidFill>
              </a:rPr>
              <a:t>word 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00200" y="10668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solidFill>
                  <a:srgbClr val="000000"/>
                </a:solidFill>
              </a:rPr>
              <a:t>unpacking 4 20-bit words to 5 16-bit words</a:t>
            </a:r>
          </a:p>
          <a:p>
            <a:endParaRPr lang="en-US" dirty="0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RDO slave - </a:t>
            </a:r>
            <a:r>
              <a:rPr lang="en-US" dirty="0" err="1" smtClean="0"/>
              <a:t>unpacker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772400" cy="838200"/>
          </a:xfrm>
        </p:spPr>
        <p:txBody>
          <a:bodyPr/>
          <a:lstStyle/>
          <a:p>
            <a:pPr eaLnBrk="1" hangingPunct="1">
              <a:lnSpc>
                <a:spcPts val="2500"/>
              </a:lnSpc>
            </a:pPr>
            <a:r>
              <a:rPr lang="en-US" dirty="0" smtClean="0"/>
              <a:t>Slave FPGA – </a:t>
            </a:r>
            <a:r>
              <a:rPr lang="en-US" sz="2400" dirty="0" smtClean="0"/>
              <a:t>ADC processing</a:t>
            </a:r>
          </a:p>
        </p:txBody>
      </p:sp>
      <p:sp>
        <p:nvSpPr>
          <p:cNvPr id="28676" name="Rectangle 109"/>
          <p:cNvSpPr>
            <a:spLocks noChangeArrowheads="1"/>
          </p:cNvSpPr>
          <p:nvPr/>
        </p:nvSpPr>
        <p:spPr bwMode="auto">
          <a:xfrm>
            <a:off x="914400" y="6553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1600"/>
          </a:p>
        </p:txBody>
      </p:sp>
      <p:sp>
        <p:nvSpPr>
          <p:cNvPr id="28681" name="Text Box 62"/>
          <p:cNvSpPr txBox="1">
            <a:spLocks noChangeArrowheads="1"/>
          </p:cNvSpPr>
          <p:nvPr/>
        </p:nvSpPr>
        <p:spPr bwMode="auto">
          <a:xfrm>
            <a:off x="1479549" y="6086476"/>
            <a:ext cx="1314451" cy="2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</a:rPr>
              <a:t>Pedestal write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609601" y="1295401"/>
            <a:ext cx="7487524" cy="4829175"/>
            <a:chOff x="609600" y="1295400"/>
            <a:chExt cx="7487524" cy="4829175"/>
          </a:xfrm>
        </p:grpSpPr>
        <p:sp>
          <p:nvSpPr>
            <p:cNvPr id="28682" name="Line 2"/>
            <p:cNvSpPr>
              <a:spLocks noChangeShapeType="1"/>
            </p:cNvSpPr>
            <p:nvPr/>
          </p:nvSpPr>
          <p:spPr bwMode="auto">
            <a:xfrm flipV="1">
              <a:off x="4197350" y="2600325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3" name="Line 3"/>
            <p:cNvSpPr>
              <a:spLocks noChangeShapeType="1"/>
            </p:cNvSpPr>
            <p:nvPr/>
          </p:nvSpPr>
          <p:spPr bwMode="auto">
            <a:xfrm flipV="1">
              <a:off x="3425825" y="2413000"/>
              <a:ext cx="0" cy="276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4" name="Line 4"/>
            <p:cNvSpPr>
              <a:spLocks noChangeShapeType="1"/>
            </p:cNvSpPr>
            <p:nvPr/>
          </p:nvSpPr>
          <p:spPr bwMode="auto">
            <a:xfrm flipV="1">
              <a:off x="2301875" y="2098675"/>
              <a:ext cx="0" cy="2894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8685" name="Group 5"/>
            <p:cNvGrpSpPr>
              <a:grpSpLocks/>
            </p:cNvGrpSpPr>
            <p:nvPr/>
          </p:nvGrpSpPr>
          <p:grpSpPr bwMode="auto">
            <a:xfrm>
              <a:off x="609600" y="2079626"/>
              <a:ext cx="674790" cy="287067"/>
              <a:chOff x="283" y="802"/>
              <a:chExt cx="461" cy="218"/>
            </a:xfrm>
          </p:grpSpPr>
          <p:sp>
            <p:nvSpPr>
              <p:cNvPr id="28783" name="Rectangle 6"/>
              <p:cNvSpPr>
                <a:spLocks noChangeArrowheads="1"/>
              </p:cNvSpPr>
              <p:nvPr/>
            </p:nvSpPr>
            <p:spPr bwMode="auto">
              <a:xfrm>
                <a:off x="283" y="802"/>
                <a:ext cx="43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4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84" name="Text Box 7"/>
              <p:cNvSpPr txBox="1">
                <a:spLocks noChangeArrowheads="1"/>
              </p:cNvSpPr>
              <p:nvPr/>
            </p:nvSpPr>
            <p:spPr bwMode="auto">
              <a:xfrm>
                <a:off x="299" y="810"/>
                <a:ext cx="44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ADC 1</a:t>
                </a:r>
              </a:p>
            </p:txBody>
          </p:sp>
        </p:grpSp>
        <p:grpSp>
          <p:nvGrpSpPr>
            <p:cNvPr id="28686" name="Group 8"/>
            <p:cNvGrpSpPr>
              <a:grpSpLocks/>
            </p:cNvGrpSpPr>
            <p:nvPr/>
          </p:nvGrpSpPr>
          <p:grpSpPr bwMode="auto">
            <a:xfrm>
              <a:off x="609600" y="3829052"/>
              <a:ext cx="736548" cy="287055"/>
              <a:chOff x="504" y="2136"/>
              <a:chExt cx="504" cy="220"/>
            </a:xfrm>
          </p:grpSpPr>
          <p:sp>
            <p:nvSpPr>
              <p:cNvPr id="28781" name="Rectangle 9"/>
              <p:cNvSpPr>
                <a:spLocks noChangeArrowheads="1"/>
              </p:cNvSpPr>
              <p:nvPr/>
            </p:nvSpPr>
            <p:spPr bwMode="auto">
              <a:xfrm>
                <a:off x="514" y="2136"/>
                <a:ext cx="43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82" name="Text Box 10"/>
              <p:cNvSpPr txBox="1">
                <a:spLocks noChangeArrowheads="1"/>
              </p:cNvSpPr>
              <p:nvPr/>
            </p:nvSpPr>
            <p:spPr bwMode="auto">
              <a:xfrm>
                <a:off x="504" y="2144"/>
                <a:ext cx="504" cy="21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46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</a:rPr>
                  <a:t>ADC 16</a:t>
                </a:r>
              </a:p>
            </p:txBody>
          </p:sp>
        </p:grpSp>
        <p:sp>
          <p:nvSpPr>
            <p:cNvPr id="28687" name="Line 11"/>
            <p:cNvSpPr>
              <a:spLocks noChangeShapeType="1"/>
            </p:cNvSpPr>
            <p:nvPr/>
          </p:nvSpPr>
          <p:spPr bwMode="auto">
            <a:xfrm>
              <a:off x="1249363" y="2224088"/>
              <a:ext cx="1895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8" name="Line 12"/>
            <p:cNvSpPr>
              <a:spLocks noChangeShapeType="1"/>
            </p:cNvSpPr>
            <p:nvPr/>
          </p:nvSpPr>
          <p:spPr bwMode="auto">
            <a:xfrm>
              <a:off x="1249363" y="3922713"/>
              <a:ext cx="18240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8689" name="Group 13"/>
            <p:cNvGrpSpPr>
              <a:grpSpLocks/>
            </p:cNvGrpSpPr>
            <p:nvPr/>
          </p:nvGrpSpPr>
          <p:grpSpPr bwMode="auto">
            <a:xfrm>
              <a:off x="1951038" y="4992688"/>
              <a:ext cx="1173163" cy="754063"/>
              <a:chOff x="720" y="3024"/>
              <a:chExt cx="802" cy="576"/>
            </a:xfrm>
          </p:grpSpPr>
          <p:sp>
            <p:nvSpPr>
              <p:cNvPr id="28779" name="Rectangle 14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528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4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80" name="Text Box 15"/>
              <p:cNvSpPr txBox="1">
                <a:spLocks noChangeArrowheads="1"/>
              </p:cNvSpPr>
              <p:nvPr/>
            </p:nvSpPr>
            <p:spPr bwMode="auto">
              <a:xfrm>
                <a:off x="768" y="3168"/>
                <a:ext cx="754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counter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</a:rPr>
                  <a:t>0-767</a:t>
                </a:r>
              </a:p>
            </p:txBody>
          </p:sp>
        </p:grpSp>
        <p:sp>
          <p:nvSpPr>
            <p:cNvPr id="28690" name="Rectangle 16"/>
            <p:cNvSpPr>
              <a:spLocks noChangeArrowheads="1"/>
            </p:cNvSpPr>
            <p:nvPr/>
          </p:nvSpPr>
          <p:spPr bwMode="auto">
            <a:xfrm>
              <a:off x="2020888" y="1595438"/>
              <a:ext cx="631825" cy="503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Pedestal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8691" name="Rectangle 17"/>
            <p:cNvSpPr>
              <a:spLocks noChangeArrowheads="1"/>
            </p:cNvSpPr>
            <p:nvPr/>
          </p:nvSpPr>
          <p:spPr bwMode="auto">
            <a:xfrm>
              <a:off x="2020888" y="3294063"/>
              <a:ext cx="631825" cy="503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Pedestal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8692" name="Text Box 18"/>
            <p:cNvSpPr txBox="1">
              <a:spLocks noChangeArrowheads="1"/>
            </p:cNvSpPr>
            <p:nvPr/>
          </p:nvSpPr>
          <p:spPr bwMode="auto">
            <a:xfrm rot="16200000">
              <a:off x="1657240" y="4129494"/>
              <a:ext cx="10828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read address</a:t>
              </a:r>
            </a:p>
          </p:txBody>
        </p:sp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>
              <a:off x="2232025" y="4792663"/>
              <a:ext cx="139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2259013" y="4727575"/>
              <a:ext cx="327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8695" name="Line 21"/>
            <p:cNvSpPr>
              <a:spLocks noChangeShapeType="1"/>
            </p:cNvSpPr>
            <p:nvPr/>
          </p:nvSpPr>
          <p:spPr bwMode="auto">
            <a:xfrm>
              <a:off x="2652713" y="1846263"/>
              <a:ext cx="492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6" name="Line 22"/>
            <p:cNvSpPr>
              <a:spLocks noChangeShapeType="1"/>
            </p:cNvSpPr>
            <p:nvPr/>
          </p:nvSpPr>
          <p:spPr bwMode="auto">
            <a:xfrm>
              <a:off x="2652713" y="3544888"/>
              <a:ext cx="420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7" name="AutoShape 23"/>
            <p:cNvSpPr>
              <a:spLocks noChangeArrowheads="1"/>
            </p:cNvSpPr>
            <p:nvPr/>
          </p:nvSpPr>
          <p:spPr bwMode="auto">
            <a:xfrm rot="16200000">
              <a:off x="2984500" y="1817688"/>
              <a:ext cx="881063" cy="560388"/>
            </a:xfrm>
            <a:custGeom>
              <a:avLst/>
              <a:gdLst>
                <a:gd name="T0" fmla="*/ 35970128 w 21600"/>
                <a:gd name="T1" fmla="*/ 1362314 h 21600"/>
                <a:gd name="T2" fmla="*/ 19410142 w 21600"/>
                <a:gd name="T3" fmla="*/ 2723978 h 21600"/>
                <a:gd name="T4" fmla="*/ 5565463 w 21600"/>
                <a:gd name="T5" fmla="*/ 1362314 h 21600"/>
                <a:gd name="T6" fmla="*/ 1941014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6 w 21600"/>
                <a:gd name="T13" fmla="*/ 4467 h 21600"/>
                <a:gd name="T14" fmla="*/ 17124 w 21600"/>
                <a:gd name="T15" fmla="*/ 171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698" name="AutoShape 24"/>
            <p:cNvSpPr>
              <a:spLocks noChangeArrowheads="1"/>
            </p:cNvSpPr>
            <p:nvPr/>
          </p:nvSpPr>
          <p:spPr bwMode="auto">
            <a:xfrm rot="16200000">
              <a:off x="2913063" y="3454400"/>
              <a:ext cx="881063" cy="561975"/>
            </a:xfrm>
            <a:custGeom>
              <a:avLst/>
              <a:gdLst>
                <a:gd name="T0" fmla="*/ 35970128 w 21600"/>
                <a:gd name="T1" fmla="*/ 1373430 h 21600"/>
                <a:gd name="T2" fmla="*/ 19410142 w 21600"/>
                <a:gd name="T3" fmla="*/ 2747537 h 21600"/>
                <a:gd name="T4" fmla="*/ 5565463 w 21600"/>
                <a:gd name="T5" fmla="*/ 1373430 h 21600"/>
                <a:gd name="T6" fmla="*/ 1941014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6 w 21600"/>
                <a:gd name="T13" fmla="*/ 4515 h 21600"/>
                <a:gd name="T14" fmla="*/ 17124 w 21600"/>
                <a:gd name="T15" fmla="*/ 170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3090863" y="1963738"/>
              <a:ext cx="6978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Subtract/</a:t>
              </a:r>
            </a:p>
            <a:p>
              <a:r>
                <a:rPr lang="en-US" sz="1000" dirty="0">
                  <a:solidFill>
                    <a:srgbClr val="000000"/>
                  </a:solidFill>
                </a:rPr>
                <a:t>multiplex</a:t>
              </a:r>
            </a:p>
          </p:txBody>
        </p:sp>
        <p:sp>
          <p:nvSpPr>
            <p:cNvPr id="28700" name="Text Box 26"/>
            <p:cNvSpPr txBox="1">
              <a:spLocks noChangeArrowheads="1"/>
            </p:cNvSpPr>
            <p:nvPr/>
          </p:nvSpPr>
          <p:spPr bwMode="auto">
            <a:xfrm>
              <a:off x="3040063" y="3579813"/>
              <a:ext cx="6978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Subtract/</a:t>
              </a:r>
            </a:p>
            <a:p>
              <a:r>
                <a:rPr lang="en-US" sz="1000">
                  <a:solidFill>
                    <a:srgbClr val="000000"/>
                  </a:solidFill>
                </a:rPr>
                <a:t>multiplex</a:t>
              </a:r>
            </a:p>
          </p:txBody>
        </p:sp>
        <p:sp>
          <p:nvSpPr>
            <p:cNvPr id="28701" name="Line 27"/>
            <p:cNvSpPr>
              <a:spLocks noChangeShapeType="1"/>
            </p:cNvSpPr>
            <p:nvPr/>
          </p:nvSpPr>
          <p:spPr bwMode="auto">
            <a:xfrm>
              <a:off x="3355975" y="4679950"/>
              <a:ext cx="139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2" name="Text Box 28"/>
            <p:cNvSpPr txBox="1">
              <a:spLocks noChangeArrowheads="1"/>
            </p:cNvSpPr>
            <p:nvPr/>
          </p:nvSpPr>
          <p:spPr bwMode="auto">
            <a:xfrm>
              <a:off x="3381375" y="4614863"/>
              <a:ext cx="2559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703" name="Text Box 29"/>
            <p:cNvSpPr txBox="1">
              <a:spLocks noChangeArrowheads="1"/>
            </p:cNvSpPr>
            <p:nvPr/>
          </p:nvSpPr>
          <p:spPr bwMode="auto">
            <a:xfrm rot="16200000">
              <a:off x="3064819" y="4213632"/>
              <a:ext cx="569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mode</a:t>
              </a:r>
            </a:p>
          </p:txBody>
        </p:sp>
        <p:sp>
          <p:nvSpPr>
            <p:cNvPr id="28704" name="Text Box 30"/>
            <p:cNvSpPr txBox="1">
              <a:spLocks noChangeArrowheads="1"/>
            </p:cNvSpPr>
            <p:nvPr/>
          </p:nvSpPr>
          <p:spPr bwMode="auto">
            <a:xfrm>
              <a:off x="3130549" y="5295900"/>
              <a:ext cx="87602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Mode: ADC,</a:t>
              </a:r>
            </a:p>
            <a:p>
              <a:r>
                <a:rPr lang="en-US" sz="1000">
                  <a:solidFill>
                    <a:srgbClr val="000000"/>
                  </a:solidFill>
                </a:rPr>
                <a:t>pedestal, or</a:t>
              </a:r>
            </a:p>
            <a:p>
              <a:r>
                <a:rPr lang="en-US" sz="1000">
                  <a:solidFill>
                    <a:srgbClr val="000000"/>
                  </a:solidFill>
                </a:rPr>
                <a:t>difference</a:t>
              </a:r>
            </a:p>
          </p:txBody>
        </p:sp>
        <p:grpSp>
          <p:nvGrpSpPr>
            <p:cNvPr id="28705" name="Group 31"/>
            <p:cNvGrpSpPr>
              <a:grpSpLocks/>
            </p:cNvGrpSpPr>
            <p:nvPr/>
          </p:nvGrpSpPr>
          <p:grpSpPr bwMode="auto">
            <a:xfrm>
              <a:off x="2847973" y="1646238"/>
              <a:ext cx="260233" cy="623610"/>
              <a:chOff x="1814" y="471"/>
              <a:chExt cx="177" cy="476"/>
            </a:xfrm>
          </p:grpSpPr>
          <p:sp>
            <p:nvSpPr>
              <p:cNvPr id="28777" name="Text Box 32"/>
              <p:cNvSpPr txBox="1">
                <a:spLocks noChangeArrowheads="1"/>
              </p:cNvSpPr>
              <p:nvPr/>
            </p:nvSpPr>
            <p:spPr bwMode="auto">
              <a:xfrm>
                <a:off x="1814" y="471"/>
                <a:ext cx="155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-</a:t>
                </a:r>
              </a:p>
            </p:txBody>
          </p:sp>
          <p:sp>
            <p:nvSpPr>
              <p:cNvPr id="28778" name="Text Box 33"/>
              <p:cNvSpPr txBox="1">
                <a:spLocks noChangeArrowheads="1"/>
              </p:cNvSpPr>
              <p:nvPr/>
            </p:nvSpPr>
            <p:spPr bwMode="auto">
              <a:xfrm>
                <a:off x="1814" y="759"/>
                <a:ext cx="177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grpSp>
          <p:nvGrpSpPr>
            <p:cNvPr id="28706" name="Group 34"/>
            <p:cNvGrpSpPr>
              <a:grpSpLocks/>
            </p:cNvGrpSpPr>
            <p:nvPr/>
          </p:nvGrpSpPr>
          <p:grpSpPr bwMode="auto">
            <a:xfrm>
              <a:off x="2835273" y="3355975"/>
              <a:ext cx="260233" cy="625202"/>
              <a:chOff x="1814" y="472"/>
              <a:chExt cx="177" cy="476"/>
            </a:xfrm>
          </p:grpSpPr>
          <p:sp>
            <p:nvSpPr>
              <p:cNvPr id="28775" name="Text Box 35"/>
              <p:cNvSpPr txBox="1">
                <a:spLocks noChangeArrowheads="1"/>
              </p:cNvSpPr>
              <p:nvPr/>
            </p:nvSpPr>
            <p:spPr bwMode="auto">
              <a:xfrm>
                <a:off x="1814" y="472"/>
                <a:ext cx="155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-</a:t>
                </a:r>
              </a:p>
            </p:txBody>
          </p:sp>
          <p:sp>
            <p:nvSpPr>
              <p:cNvPr id="28776" name="Text Box 36"/>
              <p:cNvSpPr txBox="1">
                <a:spLocks noChangeArrowheads="1"/>
              </p:cNvSpPr>
              <p:nvPr/>
            </p:nvSpPr>
            <p:spPr bwMode="auto">
              <a:xfrm>
                <a:off x="1814" y="761"/>
                <a:ext cx="177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sp>
          <p:nvSpPr>
            <p:cNvPr id="28707" name="Text Box 37"/>
            <p:cNvSpPr txBox="1">
              <a:spLocks noChangeArrowheads="1"/>
            </p:cNvSpPr>
            <p:nvPr/>
          </p:nvSpPr>
          <p:spPr bwMode="auto">
            <a:xfrm rot="16200000">
              <a:off x="7157123" y="2880441"/>
              <a:ext cx="1633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Readout to master FPGA</a:t>
              </a:r>
            </a:p>
          </p:txBody>
        </p:sp>
        <p:sp>
          <p:nvSpPr>
            <p:cNvPr id="28708" name="AutoShape 38"/>
            <p:cNvSpPr>
              <a:spLocks noChangeArrowheads="1"/>
            </p:cNvSpPr>
            <p:nvPr/>
          </p:nvSpPr>
          <p:spPr bwMode="auto">
            <a:xfrm>
              <a:off x="4478338" y="2035175"/>
              <a:ext cx="422275" cy="188913"/>
            </a:xfrm>
            <a:prstGeom prst="rightArrow">
              <a:avLst>
                <a:gd name="adj1" fmla="val 50000"/>
                <a:gd name="adj2" fmla="val 558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9" name="Rectangle 39"/>
            <p:cNvSpPr>
              <a:spLocks noChangeArrowheads="1"/>
            </p:cNvSpPr>
            <p:nvPr/>
          </p:nvSpPr>
          <p:spPr bwMode="auto">
            <a:xfrm>
              <a:off x="5100638" y="1917700"/>
              <a:ext cx="844550" cy="9445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10" name="Rectangle 40"/>
            <p:cNvSpPr>
              <a:spLocks noChangeArrowheads="1"/>
            </p:cNvSpPr>
            <p:nvPr/>
          </p:nvSpPr>
          <p:spPr bwMode="auto">
            <a:xfrm>
              <a:off x="5030788" y="1854200"/>
              <a:ext cx="842963" cy="942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11" name="Rectangle 41"/>
            <p:cNvSpPr>
              <a:spLocks noChangeArrowheads="1"/>
            </p:cNvSpPr>
            <p:nvPr/>
          </p:nvSpPr>
          <p:spPr bwMode="auto">
            <a:xfrm>
              <a:off x="4970463" y="1760538"/>
              <a:ext cx="841375" cy="9445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12" name="Rectangle 42"/>
            <p:cNvSpPr>
              <a:spLocks noChangeArrowheads="1"/>
            </p:cNvSpPr>
            <p:nvPr/>
          </p:nvSpPr>
          <p:spPr bwMode="auto">
            <a:xfrm>
              <a:off x="4900613" y="1690688"/>
              <a:ext cx="841375" cy="942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13" name="Text Box 43"/>
            <p:cNvSpPr txBox="1">
              <a:spLocks noChangeArrowheads="1"/>
            </p:cNvSpPr>
            <p:nvPr/>
          </p:nvSpPr>
          <p:spPr bwMode="auto">
            <a:xfrm>
              <a:off x="4964113" y="1708150"/>
              <a:ext cx="8619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Buffer 0..3</a:t>
              </a:r>
            </a:p>
            <a:p>
              <a:r>
                <a:rPr lang="en-US" sz="1000">
                  <a:solidFill>
                    <a:srgbClr val="000000"/>
                  </a:solidFill>
                </a:rPr>
                <a:t>256X32 bits</a:t>
              </a:r>
            </a:p>
          </p:txBody>
        </p:sp>
        <p:sp>
          <p:nvSpPr>
            <p:cNvPr id="28714" name="AutoShape 44"/>
            <p:cNvSpPr>
              <a:spLocks noChangeArrowheads="1"/>
            </p:cNvSpPr>
            <p:nvPr/>
          </p:nvSpPr>
          <p:spPr bwMode="auto">
            <a:xfrm>
              <a:off x="6373813" y="2978150"/>
              <a:ext cx="1474788" cy="188913"/>
            </a:xfrm>
            <a:prstGeom prst="rightArrow">
              <a:avLst>
                <a:gd name="adj1" fmla="val 50000"/>
                <a:gd name="adj2" fmla="val 195168"/>
              </a:avLst>
            </a:prstGeom>
            <a:solidFill>
              <a:srgbClr val="62C26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5" name="Line 45"/>
            <p:cNvSpPr>
              <a:spLocks noChangeShapeType="1"/>
            </p:cNvSpPr>
            <p:nvPr/>
          </p:nvSpPr>
          <p:spPr bwMode="auto">
            <a:xfrm>
              <a:off x="2301875" y="4614863"/>
              <a:ext cx="3019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6" name="Text Box 46"/>
            <p:cNvSpPr txBox="1">
              <a:spLocks noChangeArrowheads="1"/>
            </p:cNvSpPr>
            <p:nvPr/>
          </p:nvSpPr>
          <p:spPr bwMode="auto">
            <a:xfrm>
              <a:off x="3413125" y="4408488"/>
              <a:ext cx="6408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address</a:t>
              </a:r>
            </a:p>
          </p:txBody>
        </p:sp>
        <p:sp>
          <p:nvSpPr>
            <p:cNvPr id="28717" name="Line 47"/>
            <p:cNvSpPr>
              <a:spLocks noChangeShapeType="1"/>
            </p:cNvSpPr>
            <p:nvPr/>
          </p:nvSpPr>
          <p:spPr bwMode="auto">
            <a:xfrm flipV="1">
              <a:off x="5321300" y="2665413"/>
              <a:ext cx="0" cy="1941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8" name="Text Box 48"/>
            <p:cNvSpPr txBox="1">
              <a:spLocks noChangeArrowheads="1"/>
            </p:cNvSpPr>
            <p:nvPr/>
          </p:nvSpPr>
          <p:spPr bwMode="auto">
            <a:xfrm>
              <a:off x="4530725" y="5106988"/>
              <a:ext cx="18466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grpSp>
          <p:nvGrpSpPr>
            <p:cNvPr id="28719" name="Group 49"/>
            <p:cNvGrpSpPr>
              <a:grpSpLocks/>
            </p:cNvGrpSpPr>
            <p:nvPr/>
          </p:nvGrpSpPr>
          <p:grpSpPr bwMode="auto">
            <a:xfrm>
              <a:off x="1416050" y="1720850"/>
              <a:ext cx="681500" cy="4403725"/>
              <a:chOff x="834" y="528"/>
              <a:chExt cx="466" cy="3360"/>
            </a:xfrm>
          </p:grpSpPr>
          <p:sp>
            <p:nvSpPr>
              <p:cNvPr id="28763" name="Line 50"/>
              <p:cNvSpPr>
                <a:spLocks noChangeShapeType="1"/>
              </p:cNvSpPr>
              <p:nvPr/>
            </p:nvSpPr>
            <p:spPr bwMode="auto">
              <a:xfrm>
                <a:off x="1104" y="6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4" name="Line 51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5" name="Line 52"/>
              <p:cNvSpPr>
                <a:spLocks noChangeShapeType="1"/>
              </p:cNvSpPr>
              <p:nvPr/>
            </p:nvSpPr>
            <p:spPr bwMode="auto">
              <a:xfrm>
                <a:off x="1104" y="624"/>
                <a:ext cx="0" cy="3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6" name="Line 53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7" name="Line 54"/>
              <p:cNvSpPr>
                <a:spLocks noChangeShapeType="1"/>
              </p:cNvSpPr>
              <p:nvPr/>
            </p:nvSpPr>
            <p:spPr bwMode="auto">
              <a:xfrm>
                <a:off x="1008" y="182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8" name="Line 55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3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9" name="Line 56"/>
              <p:cNvSpPr>
                <a:spLocks noChangeShapeType="1"/>
              </p:cNvSpPr>
              <p:nvPr/>
            </p:nvSpPr>
            <p:spPr bwMode="auto">
              <a:xfrm>
                <a:off x="960" y="288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70" name="Text Box 57"/>
              <p:cNvSpPr txBox="1">
                <a:spLocks noChangeArrowheads="1"/>
              </p:cNvSpPr>
              <p:nvPr/>
            </p:nvSpPr>
            <p:spPr bwMode="auto">
              <a:xfrm>
                <a:off x="834" y="2886"/>
                <a:ext cx="224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28771" name="Line 58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72" name="Text Box 59"/>
              <p:cNvSpPr txBox="1">
                <a:spLocks noChangeArrowheads="1"/>
              </p:cNvSpPr>
              <p:nvPr/>
            </p:nvSpPr>
            <p:spPr bwMode="auto">
              <a:xfrm>
                <a:off x="1069" y="2669"/>
                <a:ext cx="231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28773" name="Text Box 60"/>
              <p:cNvSpPr txBox="1">
                <a:spLocks noChangeArrowheads="1"/>
              </p:cNvSpPr>
              <p:nvPr/>
            </p:nvSpPr>
            <p:spPr bwMode="auto">
              <a:xfrm rot="16200000">
                <a:off x="629" y="1193"/>
                <a:ext cx="107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write ped address</a:t>
                </a:r>
              </a:p>
            </p:txBody>
          </p:sp>
          <p:sp>
            <p:nvSpPr>
              <p:cNvPr id="28774" name="Text Box 61"/>
              <p:cNvSpPr txBox="1">
                <a:spLocks noChangeArrowheads="1"/>
              </p:cNvSpPr>
              <p:nvPr/>
            </p:nvSpPr>
            <p:spPr bwMode="auto">
              <a:xfrm rot="16200000">
                <a:off x="517" y="1285"/>
                <a:ext cx="87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write ped data</a:t>
                </a:r>
              </a:p>
            </p:txBody>
          </p:sp>
        </p:grpSp>
        <p:sp>
          <p:nvSpPr>
            <p:cNvPr id="28720" name="Text Box 63"/>
            <p:cNvSpPr txBox="1">
              <a:spLocks noChangeArrowheads="1"/>
            </p:cNvSpPr>
            <p:nvPr/>
          </p:nvSpPr>
          <p:spPr bwMode="auto">
            <a:xfrm>
              <a:off x="3130549" y="5800725"/>
              <a:ext cx="29455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Select:  ADC, pedestal only, or max(difference,0)</a:t>
              </a:r>
            </a:p>
          </p:txBody>
        </p:sp>
        <p:sp>
          <p:nvSpPr>
            <p:cNvPr id="28721" name="Line 68"/>
            <p:cNvSpPr>
              <a:spLocks noChangeShapeType="1"/>
            </p:cNvSpPr>
            <p:nvPr/>
          </p:nvSpPr>
          <p:spPr bwMode="auto">
            <a:xfrm>
              <a:off x="3775075" y="2033588"/>
              <a:ext cx="139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22" name="Text Box 69"/>
            <p:cNvSpPr txBox="1">
              <a:spLocks noChangeArrowheads="1"/>
            </p:cNvSpPr>
            <p:nvPr/>
          </p:nvSpPr>
          <p:spPr bwMode="auto">
            <a:xfrm>
              <a:off x="3744913" y="1901825"/>
              <a:ext cx="327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8723" name="Text Box 70"/>
            <p:cNvSpPr txBox="1">
              <a:spLocks noChangeArrowheads="1"/>
            </p:cNvSpPr>
            <p:nvPr/>
          </p:nvSpPr>
          <p:spPr bwMode="auto">
            <a:xfrm>
              <a:off x="3981449" y="1295400"/>
              <a:ext cx="6408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Packing </a:t>
              </a:r>
            </a:p>
            <a:p>
              <a:r>
                <a:rPr lang="en-US" sz="1000">
                  <a:solidFill>
                    <a:srgbClr val="000000"/>
                  </a:solidFill>
                </a:rPr>
                <a:t>register</a:t>
              </a:r>
            </a:p>
          </p:txBody>
        </p:sp>
        <p:grpSp>
          <p:nvGrpSpPr>
            <p:cNvPr id="28724" name="Group 114"/>
            <p:cNvGrpSpPr>
              <a:grpSpLocks/>
            </p:cNvGrpSpPr>
            <p:nvPr/>
          </p:nvGrpSpPr>
          <p:grpSpPr bwMode="auto">
            <a:xfrm>
              <a:off x="4057650" y="1657350"/>
              <a:ext cx="420688" cy="1015625"/>
              <a:chOff x="2504" y="989"/>
              <a:chExt cx="271" cy="666"/>
            </a:xfrm>
          </p:grpSpPr>
          <p:sp>
            <p:nvSpPr>
              <p:cNvPr id="28759" name="Rectangle 72"/>
              <p:cNvSpPr>
                <a:spLocks noChangeArrowheads="1"/>
              </p:cNvSpPr>
              <p:nvPr/>
            </p:nvSpPr>
            <p:spPr bwMode="auto">
              <a:xfrm>
                <a:off x="2504" y="989"/>
                <a:ext cx="271" cy="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4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0" name="Line 73"/>
              <p:cNvSpPr>
                <a:spLocks noChangeShapeType="1"/>
              </p:cNvSpPr>
              <p:nvPr/>
            </p:nvSpPr>
            <p:spPr bwMode="auto">
              <a:xfrm>
                <a:off x="2504" y="1402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1" name="Line 74"/>
              <p:cNvSpPr>
                <a:spLocks noChangeShapeType="1"/>
              </p:cNvSpPr>
              <p:nvPr/>
            </p:nvSpPr>
            <p:spPr bwMode="auto">
              <a:xfrm>
                <a:off x="2504" y="1195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2" name="Text Box 75"/>
              <p:cNvSpPr txBox="1">
                <a:spLocks noChangeArrowheads="1"/>
              </p:cNvSpPr>
              <p:nvPr/>
            </p:nvSpPr>
            <p:spPr bwMode="auto">
              <a:xfrm>
                <a:off x="2539" y="989"/>
                <a:ext cx="165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1</a:t>
                </a:r>
              </a:p>
              <a:p>
                <a:endParaRPr lang="en-US" sz="1000">
                  <a:solidFill>
                    <a:srgbClr val="000000"/>
                  </a:solidFill>
                </a:endParaRPr>
              </a:p>
              <a:p>
                <a:endParaRPr lang="en-US" sz="1000">
                  <a:solidFill>
                    <a:srgbClr val="000000"/>
                  </a:solidFill>
                </a:endParaRPr>
              </a:p>
              <a:p>
                <a:r>
                  <a:rPr lang="en-US" sz="1000">
                    <a:solidFill>
                      <a:srgbClr val="000000"/>
                    </a:solidFill>
                  </a:rPr>
                  <a:t>2</a:t>
                </a:r>
              </a:p>
              <a:p>
                <a:endParaRPr lang="en-US" sz="1000">
                  <a:solidFill>
                    <a:srgbClr val="000000"/>
                  </a:solidFill>
                </a:endParaRPr>
              </a:p>
              <a:p>
                <a:r>
                  <a:rPr lang="en-US" sz="10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sp>
          <p:nvSpPr>
            <p:cNvPr id="28725" name="Line 76"/>
            <p:cNvSpPr>
              <a:spLocks noChangeShapeType="1"/>
            </p:cNvSpPr>
            <p:nvPr/>
          </p:nvSpPr>
          <p:spPr bwMode="auto">
            <a:xfrm>
              <a:off x="3705225" y="2098675"/>
              <a:ext cx="352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26" name="Line 77"/>
            <p:cNvSpPr>
              <a:spLocks noChangeShapeType="1"/>
            </p:cNvSpPr>
            <p:nvPr/>
          </p:nvSpPr>
          <p:spPr bwMode="auto">
            <a:xfrm flipV="1">
              <a:off x="3705225" y="1782763"/>
              <a:ext cx="352425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27" name="Line 78"/>
            <p:cNvSpPr>
              <a:spLocks noChangeShapeType="1"/>
            </p:cNvSpPr>
            <p:nvPr/>
          </p:nvSpPr>
          <p:spPr bwMode="auto">
            <a:xfrm>
              <a:off x="3705225" y="2160588"/>
              <a:ext cx="352425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28" name="Line 79"/>
            <p:cNvSpPr>
              <a:spLocks noChangeShapeType="1"/>
            </p:cNvSpPr>
            <p:nvPr/>
          </p:nvSpPr>
          <p:spPr bwMode="auto">
            <a:xfrm>
              <a:off x="3705225" y="3670300"/>
              <a:ext cx="141288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29" name="Text Box 80"/>
            <p:cNvSpPr txBox="1">
              <a:spLocks noChangeArrowheads="1"/>
            </p:cNvSpPr>
            <p:nvPr/>
          </p:nvSpPr>
          <p:spPr bwMode="auto">
            <a:xfrm>
              <a:off x="3678237" y="3536950"/>
              <a:ext cx="327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10</a:t>
              </a:r>
            </a:p>
          </p:txBody>
        </p:sp>
        <p:grpSp>
          <p:nvGrpSpPr>
            <p:cNvPr id="28730" name="Group 113"/>
            <p:cNvGrpSpPr>
              <a:grpSpLocks/>
            </p:cNvGrpSpPr>
            <p:nvPr/>
          </p:nvGrpSpPr>
          <p:grpSpPr bwMode="auto">
            <a:xfrm>
              <a:off x="3987800" y="3284539"/>
              <a:ext cx="420688" cy="1015625"/>
              <a:chOff x="2459" y="2057"/>
              <a:chExt cx="271" cy="666"/>
            </a:xfrm>
          </p:grpSpPr>
          <p:sp>
            <p:nvSpPr>
              <p:cNvPr id="28755" name="Rectangle 82"/>
              <p:cNvSpPr>
                <a:spLocks noChangeArrowheads="1"/>
              </p:cNvSpPr>
              <p:nvPr/>
            </p:nvSpPr>
            <p:spPr bwMode="auto">
              <a:xfrm>
                <a:off x="2459" y="2063"/>
                <a:ext cx="271" cy="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46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6" name="Line 83"/>
              <p:cNvSpPr>
                <a:spLocks noChangeShapeType="1"/>
              </p:cNvSpPr>
              <p:nvPr/>
            </p:nvSpPr>
            <p:spPr bwMode="auto">
              <a:xfrm>
                <a:off x="2459" y="2476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7" name="Line 84"/>
              <p:cNvSpPr>
                <a:spLocks noChangeShapeType="1"/>
              </p:cNvSpPr>
              <p:nvPr/>
            </p:nvSpPr>
            <p:spPr bwMode="auto">
              <a:xfrm>
                <a:off x="2459" y="2269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8" name="Text Box 85"/>
              <p:cNvSpPr txBox="1">
                <a:spLocks noChangeArrowheads="1"/>
              </p:cNvSpPr>
              <p:nvPr/>
            </p:nvSpPr>
            <p:spPr bwMode="auto">
              <a:xfrm>
                <a:off x="2496" y="2057"/>
                <a:ext cx="165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1</a:t>
                </a:r>
              </a:p>
              <a:p>
                <a:endParaRPr lang="en-US" sz="1000">
                  <a:solidFill>
                    <a:srgbClr val="000000"/>
                  </a:solidFill>
                </a:endParaRPr>
              </a:p>
              <a:p>
                <a:endParaRPr lang="en-US" sz="1000">
                  <a:solidFill>
                    <a:srgbClr val="000000"/>
                  </a:solidFill>
                </a:endParaRPr>
              </a:p>
              <a:p>
                <a:r>
                  <a:rPr lang="en-US" sz="1000">
                    <a:solidFill>
                      <a:srgbClr val="000000"/>
                    </a:solidFill>
                  </a:rPr>
                  <a:t>2</a:t>
                </a:r>
              </a:p>
              <a:p>
                <a:endParaRPr lang="en-US" sz="1000">
                  <a:solidFill>
                    <a:srgbClr val="000000"/>
                  </a:solidFill>
                </a:endParaRPr>
              </a:p>
              <a:p>
                <a:r>
                  <a:rPr lang="en-US" sz="10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sp>
          <p:nvSpPr>
            <p:cNvPr id="28731" name="Line 86"/>
            <p:cNvSpPr>
              <a:spLocks noChangeShapeType="1"/>
            </p:cNvSpPr>
            <p:nvPr/>
          </p:nvSpPr>
          <p:spPr bwMode="auto">
            <a:xfrm>
              <a:off x="3635375" y="3733800"/>
              <a:ext cx="352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32" name="Line 87"/>
            <p:cNvSpPr>
              <a:spLocks noChangeShapeType="1"/>
            </p:cNvSpPr>
            <p:nvPr/>
          </p:nvSpPr>
          <p:spPr bwMode="auto">
            <a:xfrm flipV="1">
              <a:off x="3635375" y="3419475"/>
              <a:ext cx="352425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33" name="Line 88"/>
            <p:cNvSpPr>
              <a:spLocks noChangeShapeType="1"/>
            </p:cNvSpPr>
            <p:nvPr/>
          </p:nvSpPr>
          <p:spPr bwMode="auto">
            <a:xfrm>
              <a:off x="3635375" y="3797300"/>
              <a:ext cx="352425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34" name="AutoShape 89"/>
            <p:cNvSpPr>
              <a:spLocks noChangeArrowheads="1"/>
            </p:cNvSpPr>
            <p:nvPr/>
          </p:nvSpPr>
          <p:spPr bwMode="auto">
            <a:xfrm>
              <a:off x="4408488" y="3662363"/>
              <a:ext cx="420688" cy="188913"/>
            </a:xfrm>
            <a:prstGeom prst="rightArrow">
              <a:avLst>
                <a:gd name="adj1" fmla="val 50000"/>
                <a:gd name="adj2" fmla="val 5567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35" name="Rectangle 90"/>
            <p:cNvSpPr>
              <a:spLocks noChangeArrowheads="1"/>
            </p:cNvSpPr>
            <p:nvPr/>
          </p:nvSpPr>
          <p:spPr bwMode="auto">
            <a:xfrm>
              <a:off x="5030788" y="3544888"/>
              <a:ext cx="842963" cy="9445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36" name="Rectangle 91"/>
            <p:cNvSpPr>
              <a:spLocks noChangeArrowheads="1"/>
            </p:cNvSpPr>
            <p:nvPr/>
          </p:nvSpPr>
          <p:spPr bwMode="auto">
            <a:xfrm>
              <a:off x="4960938" y="3482975"/>
              <a:ext cx="842963" cy="942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37" name="Rectangle 92"/>
            <p:cNvSpPr>
              <a:spLocks noChangeArrowheads="1"/>
            </p:cNvSpPr>
            <p:nvPr/>
          </p:nvSpPr>
          <p:spPr bwMode="auto">
            <a:xfrm>
              <a:off x="4900613" y="3389313"/>
              <a:ext cx="841375" cy="942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38" name="Rectangle 93"/>
            <p:cNvSpPr>
              <a:spLocks noChangeArrowheads="1"/>
            </p:cNvSpPr>
            <p:nvPr/>
          </p:nvSpPr>
          <p:spPr bwMode="auto">
            <a:xfrm>
              <a:off x="4829175" y="3317875"/>
              <a:ext cx="842963" cy="9445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8739" name="Text Box 94"/>
            <p:cNvSpPr txBox="1">
              <a:spLocks noChangeArrowheads="1"/>
            </p:cNvSpPr>
            <p:nvPr/>
          </p:nvSpPr>
          <p:spPr bwMode="auto">
            <a:xfrm>
              <a:off x="5180013" y="2098675"/>
              <a:ext cx="2845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740" name="Text Box 95"/>
            <p:cNvSpPr txBox="1">
              <a:spLocks noChangeArrowheads="1"/>
            </p:cNvSpPr>
            <p:nvPr/>
          </p:nvSpPr>
          <p:spPr bwMode="auto">
            <a:xfrm>
              <a:off x="5110163" y="3735388"/>
              <a:ext cx="3843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28741" name="Text Box 96"/>
            <p:cNvSpPr txBox="1">
              <a:spLocks noChangeArrowheads="1"/>
            </p:cNvSpPr>
            <p:nvPr/>
          </p:nvSpPr>
          <p:spPr bwMode="auto">
            <a:xfrm>
              <a:off x="4899025" y="3343275"/>
              <a:ext cx="8619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Buffer 0..3</a:t>
              </a:r>
            </a:p>
            <a:p>
              <a:r>
                <a:rPr lang="en-US" sz="1000">
                  <a:solidFill>
                    <a:srgbClr val="000000"/>
                  </a:solidFill>
                </a:rPr>
                <a:t>256X32 bits</a:t>
              </a:r>
            </a:p>
          </p:txBody>
        </p:sp>
        <p:sp>
          <p:nvSpPr>
            <p:cNvPr id="28742" name="Rectangle 97"/>
            <p:cNvSpPr>
              <a:spLocks noChangeArrowheads="1"/>
            </p:cNvSpPr>
            <p:nvPr/>
          </p:nvSpPr>
          <p:spPr bwMode="auto">
            <a:xfrm>
              <a:off x="3987800" y="4425950"/>
              <a:ext cx="420688" cy="3778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 ÷ 3</a:t>
              </a:r>
            </a:p>
          </p:txBody>
        </p:sp>
        <p:sp>
          <p:nvSpPr>
            <p:cNvPr id="28743" name="Line 98"/>
            <p:cNvSpPr>
              <a:spLocks noChangeShapeType="1"/>
            </p:cNvSpPr>
            <p:nvPr/>
          </p:nvSpPr>
          <p:spPr bwMode="auto">
            <a:xfrm>
              <a:off x="4851400" y="4543425"/>
              <a:ext cx="139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4" name="Text Box 99"/>
            <p:cNvSpPr txBox="1">
              <a:spLocks noChangeArrowheads="1"/>
            </p:cNvSpPr>
            <p:nvPr/>
          </p:nvSpPr>
          <p:spPr bwMode="auto">
            <a:xfrm>
              <a:off x="4851400" y="4421188"/>
              <a:ext cx="2559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8745" name="Rectangle 100"/>
            <p:cNvSpPr>
              <a:spLocks noChangeArrowheads="1"/>
            </p:cNvSpPr>
            <p:nvPr/>
          </p:nvSpPr>
          <p:spPr bwMode="auto">
            <a:xfrm>
              <a:off x="6164263" y="2098675"/>
              <a:ext cx="209550" cy="2012950"/>
            </a:xfrm>
            <a:prstGeom prst="rect">
              <a:avLst/>
            </a:prstGeom>
            <a:solidFill>
              <a:srgbClr val="62C260"/>
            </a:solidFill>
            <a:ln w="9525">
              <a:solidFill>
                <a:srgbClr val="62C2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6" name="AutoShape 101"/>
            <p:cNvSpPr>
              <a:spLocks noChangeArrowheads="1"/>
            </p:cNvSpPr>
            <p:nvPr/>
          </p:nvSpPr>
          <p:spPr bwMode="auto">
            <a:xfrm>
              <a:off x="5881688" y="2224088"/>
              <a:ext cx="282575" cy="188913"/>
            </a:xfrm>
            <a:prstGeom prst="rightArrow">
              <a:avLst>
                <a:gd name="adj1" fmla="val 50000"/>
                <a:gd name="adj2" fmla="val 37395"/>
              </a:avLst>
            </a:prstGeom>
            <a:solidFill>
              <a:srgbClr val="62C26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7" name="Rectangle 102"/>
            <p:cNvSpPr>
              <a:spLocks noChangeArrowheads="1"/>
            </p:cNvSpPr>
            <p:nvPr/>
          </p:nvSpPr>
          <p:spPr bwMode="auto">
            <a:xfrm>
              <a:off x="6316663" y="3032125"/>
              <a:ext cx="69850" cy="84138"/>
            </a:xfrm>
            <a:prstGeom prst="rect">
              <a:avLst/>
            </a:prstGeom>
            <a:solidFill>
              <a:srgbClr val="62C2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8" name="Line 103"/>
            <p:cNvSpPr>
              <a:spLocks noChangeShapeType="1"/>
            </p:cNvSpPr>
            <p:nvPr/>
          </p:nvSpPr>
          <p:spPr bwMode="auto">
            <a:xfrm flipH="1">
              <a:off x="6024563" y="4364038"/>
              <a:ext cx="1684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9" name="Line 104"/>
            <p:cNvSpPr>
              <a:spLocks noChangeShapeType="1"/>
            </p:cNvSpPr>
            <p:nvPr/>
          </p:nvSpPr>
          <p:spPr bwMode="auto">
            <a:xfrm flipV="1">
              <a:off x="6024563" y="2538413"/>
              <a:ext cx="0" cy="1825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50" name="Line 105"/>
            <p:cNvSpPr>
              <a:spLocks noChangeShapeType="1"/>
            </p:cNvSpPr>
            <p:nvPr/>
          </p:nvSpPr>
          <p:spPr bwMode="auto">
            <a:xfrm flipH="1">
              <a:off x="5741988" y="4048125"/>
              <a:ext cx="282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51" name="Line 106"/>
            <p:cNvSpPr>
              <a:spLocks noChangeShapeType="1"/>
            </p:cNvSpPr>
            <p:nvPr/>
          </p:nvSpPr>
          <p:spPr bwMode="auto">
            <a:xfrm flipH="1">
              <a:off x="5741988" y="2538413"/>
              <a:ext cx="282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52" name="Text Box 107"/>
            <p:cNvSpPr txBox="1">
              <a:spLocks noChangeArrowheads="1"/>
            </p:cNvSpPr>
            <p:nvPr/>
          </p:nvSpPr>
          <p:spPr bwMode="auto">
            <a:xfrm>
              <a:off x="6630988" y="4175125"/>
              <a:ext cx="93319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read address</a:t>
              </a:r>
            </a:p>
          </p:txBody>
        </p:sp>
        <p:sp>
          <p:nvSpPr>
            <p:cNvPr id="28753" name="AutoShape 108"/>
            <p:cNvSpPr>
              <a:spLocks noChangeArrowheads="1"/>
            </p:cNvSpPr>
            <p:nvPr/>
          </p:nvSpPr>
          <p:spPr bwMode="auto">
            <a:xfrm>
              <a:off x="5811838" y="3733800"/>
              <a:ext cx="352425" cy="188913"/>
            </a:xfrm>
            <a:prstGeom prst="rightArrow">
              <a:avLst>
                <a:gd name="adj1" fmla="val 50000"/>
                <a:gd name="adj2" fmla="val 46639"/>
              </a:avLst>
            </a:prstGeom>
            <a:solidFill>
              <a:srgbClr val="62C260"/>
            </a:solidFill>
            <a:ln w="9525">
              <a:solidFill>
                <a:srgbClr val="00646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54" name="Text Box 110"/>
            <p:cNvSpPr txBox="1">
              <a:spLocks noChangeArrowheads="1"/>
            </p:cNvSpPr>
            <p:nvPr/>
          </p:nvSpPr>
          <p:spPr bwMode="auto">
            <a:xfrm rot="16200000">
              <a:off x="3735389" y="2824878"/>
              <a:ext cx="7619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remainder</a:t>
              </a:r>
            </a:p>
          </p:txBody>
        </p:sp>
      </p:grpSp>
      <p:sp>
        <p:nvSpPr>
          <p:cNvPr id="28680" name="TextBox 115"/>
          <p:cNvSpPr txBox="1">
            <a:spLocks noChangeArrowheads="1"/>
          </p:cNvSpPr>
          <p:nvPr/>
        </p:nvSpPr>
        <p:spPr bwMode="auto">
          <a:xfrm>
            <a:off x="152400" y="2743201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from </a:t>
            </a:r>
            <a:r>
              <a:rPr lang="en-US" sz="2000" dirty="0" err="1">
                <a:solidFill>
                  <a:srgbClr val="000000"/>
                </a:solidFill>
              </a:rPr>
              <a:t>unpacker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09800" y="76200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 zero suppression)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-762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Dead time calculation - </a:t>
            </a:r>
            <a:r>
              <a:rPr lang="en-US" sz="2667" dirty="0" smtClean="0">
                <a:solidFill>
                  <a:srgbClr val="000000"/>
                </a:solidFill>
              </a:rPr>
              <a:t>no zero suppression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771651" y="939801"/>
          <a:ext cx="56007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-1016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Dead time calculations – </a:t>
            </a:r>
            <a:r>
              <a:rPr lang="en-US" sz="2667" dirty="0" smtClean="0">
                <a:solidFill>
                  <a:srgbClr val="000000"/>
                </a:solidFill>
              </a:rPr>
              <a:t>zero suppression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771651" y="1216153"/>
          <a:ext cx="56007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6858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3 % occupancy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dirty="0" smtClean="0">
                <a:solidFill>
                  <a:srgbClr val="000000"/>
                </a:solidFill>
              </a:rPr>
              <a:t>Status: slave FPGA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Components chosen</a:t>
            </a:r>
          </a:p>
          <a:p>
            <a:pPr lvl="1" eaLnBrk="1" hangingPunct="1"/>
            <a:r>
              <a:rPr lang="en-US" sz="2000" dirty="0" err="1" smtClean="0">
                <a:solidFill>
                  <a:schemeClr val="tx2"/>
                </a:solidFill>
              </a:rPr>
              <a:t>Altera</a:t>
            </a:r>
            <a:r>
              <a:rPr lang="en-US" sz="2000" dirty="0" smtClean="0">
                <a:solidFill>
                  <a:schemeClr val="tx2"/>
                </a:solidFill>
              </a:rPr>
              <a:t> Cyclone III EP3C55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FPGA code largely finished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Functional simulations complete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Post P&amp;R done for subsystems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Full place and route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ladder 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en-US" dirty="0" smtClean="0"/>
              <a:t>Analog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Level shifter (</a:t>
            </a:r>
            <a:r>
              <a:rPr lang="en-US" sz="1800" dirty="0" err="1" smtClean="0">
                <a:solidFill>
                  <a:schemeClr val="tx2"/>
                </a:solidFill>
              </a:rPr>
              <a:t>mux</a:t>
            </a:r>
            <a:r>
              <a:rPr lang="en-US" sz="1800" dirty="0" smtClean="0">
                <a:solidFill>
                  <a:schemeClr val="tx2"/>
                </a:solidFill>
              </a:rPr>
              <a:t> replacement)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Serial ADC (16 inputs instead of 1)</a:t>
            </a:r>
          </a:p>
          <a:p>
            <a:r>
              <a:rPr lang="en-US" dirty="0" smtClean="0"/>
              <a:t>Digital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Serial ADC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Event control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Data packer</a:t>
            </a:r>
          </a:p>
          <a:p>
            <a:pPr lvl="1">
              <a:buFont typeface="Wingdings" charset="2"/>
              <a:buChar char="ü"/>
            </a:pPr>
            <a:r>
              <a:rPr lang="en-US" sz="1800" dirty="0" err="1" smtClean="0">
                <a:solidFill>
                  <a:schemeClr val="tx2"/>
                </a:solidFill>
              </a:rPr>
              <a:t>SerDes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GBIC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4 temperature monitors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Slow control (JTAG)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Debug (USB interface)</a:t>
            </a:r>
          </a:p>
          <a:p>
            <a:r>
              <a:rPr lang="en-US" dirty="0" smtClean="0"/>
              <a:t>Status - layout of PCB complete</a:t>
            </a:r>
          </a:p>
          <a:p>
            <a:pPr lvl="1"/>
            <a:endParaRPr lang="en-US" dirty="0" smtClean="0"/>
          </a:p>
          <a:p>
            <a:pPr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board PCB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48193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Flex circuit layer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4" name="Content Placeholder 13" descr="ladder_presentation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6518" r="-36518"/>
          <a:stretch>
            <a:fillRect/>
          </a:stretch>
        </p:blipFill>
        <p:spPr>
          <a:xfrm>
            <a:off x="457200" y="838201"/>
            <a:ext cx="8229600" cy="4525963"/>
          </a:xfrm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876804" y="4800604"/>
            <a:ext cx="1142995" cy="22860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144096" y="990600"/>
            <a:ext cx="9035821" cy="5425481"/>
            <a:chOff x="144094" y="381000"/>
            <a:chExt cx="9081521" cy="5807557"/>
          </a:xfrm>
        </p:grpSpPr>
        <p:grpSp>
          <p:nvGrpSpPr>
            <p:cNvPr id="3" name="Group 41"/>
            <p:cNvGrpSpPr/>
            <p:nvPr/>
          </p:nvGrpSpPr>
          <p:grpSpPr>
            <a:xfrm>
              <a:off x="144094" y="381000"/>
              <a:ext cx="8892253" cy="5791200"/>
              <a:chOff x="144094" y="1066800"/>
              <a:chExt cx="8892253" cy="57912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152400" y="1066800"/>
                <a:ext cx="8883947" cy="5791200"/>
                <a:chOff x="152400" y="914400"/>
                <a:chExt cx="8883947" cy="5791200"/>
              </a:xfrm>
            </p:grpSpPr>
            <p:pic>
              <p:nvPicPr>
                <p:cNvPr id="1026" name="Picture 2" descr="C:\Users\ECAnderssen_local\Desktop\Figures Integration\STAR HALL 3D_Zoom_1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2400" y="914400"/>
                  <a:ext cx="8883947" cy="5791200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Oval 4"/>
                <p:cNvSpPr/>
                <p:nvPr/>
              </p:nvSpPr>
              <p:spPr>
                <a:xfrm>
                  <a:off x="4953000" y="990600"/>
                  <a:ext cx="4038600" cy="2667000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FF0000"/>
                      </a:solidFill>
                    </a:ln>
                    <a:noFill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581400" y="3124200"/>
                  <a:ext cx="1676400" cy="1066800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FF0000"/>
                      </a:solidFill>
                    </a:ln>
                    <a:noFill/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 rot="5400000">
                  <a:off x="3657600" y="1905000"/>
                  <a:ext cx="1524000" cy="137160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0800000" flipV="1">
                  <a:off x="4572000" y="3581400"/>
                  <a:ext cx="3124200" cy="60960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/>
              <p:cNvSpPr/>
              <p:nvPr/>
            </p:nvSpPr>
            <p:spPr>
              <a:xfrm>
                <a:off x="4364638" y="4981977"/>
                <a:ext cx="1197962" cy="65253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TPC</a:t>
                </a:r>
              </a:p>
              <a:p>
                <a:pPr algn="ctr"/>
                <a:r>
                  <a:rPr lang="en-US" sz="2000" dirty="0" smtClean="0"/>
                  <a:t>Volume</a:t>
                </a:r>
                <a:endParaRPr lang="en-US" sz="20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9935684">
                <a:off x="144094" y="3670563"/>
                <a:ext cx="1824767" cy="12848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pPr algn="ctr"/>
                <a:r>
                  <a:rPr lang="en-US" sz="24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Magnet </a:t>
                </a:r>
              </a:p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Return Iron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95205">
                <a:off x="1725235" y="5680743"/>
                <a:ext cx="2293751" cy="4941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pPr algn="ctr"/>
                <a:r>
                  <a:rPr lang="en-US" sz="24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Solenoid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22028" y="1944469"/>
                <a:ext cx="2091367" cy="757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IFC</a:t>
                </a: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Inner Field Cage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" name="Straight Arrow Connector 40"/>
              <p:cNvCxnSpPr>
                <a:stCxn id="39" idx="2"/>
              </p:cNvCxnSpPr>
              <p:nvPr/>
            </p:nvCxnSpPr>
            <p:spPr>
              <a:xfrm rot="5400000">
                <a:off x="3275461" y="2703348"/>
                <a:ext cx="193394" cy="191110"/>
              </a:xfrm>
              <a:prstGeom prst="straightConnector1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8077200" y="1066800"/>
              <a:ext cx="662627" cy="988353"/>
            </a:xfrm>
            <a:prstGeom prst="rect">
              <a:avLst/>
            </a:prstGeom>
            <a:solidFill>
              <a:srgbClr val="FFFFFF">
                <a:alpha val="58824"/>
              </a:srgbClr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800" dirty="0" smtClean="0"/>
                <a:t>SSD</a:t>
              </a:r>
            </a:p>
            <a:p>
              <a:r>
                <a:rPr lang="en-US" sz="1800" dirty="0" smtClean="0"/>
                <a:t>IST</a:t>
              </a:r>
            </a:p>
            <a:p>
              <a:r>
                <a:rPr lang="en-US" sz="1800" dirty="0" smtClean="0"/>
                <a:t>PXL</a:t>
              </a:r>
              <a:endParaRPr lang="en-US" sz="18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0800000" flipV="1">
              <a:off x="7315200" y="1219200"/>
              <a:ext cx="762000" cy="152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1"/>
            </p:cNvCxnSpPr>
            <p:nvPr/>
          </p:nvCxnSpPr>
          <p:spPr>
            <a:xfrm rot="10800000" flipV="1">
              <a:off x="7162803" y="1560977"/>
              <a:ext cx="914398" cy="115422"/>
            </a:xfrm>
            <a:prstGeom prst="straightConnector1">
              <a:avLst/>
            </a:prstGeom>
            <a:ln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 flipV="1">
              <a:off x="6934200" y="1828802"/>
              <a:ext cx="1143000" cy="152398"/>
            </a:xfrm>
            <a:prstGeom prst="straightConnector1">
              <a:avLst/>
            </a:prstGeom>
            <a:ln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 rot="1282124">
              <a:off x="1006421" y="5250903"/>
              <a:ext cx="1285585" cy="6259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EAST</a:t>
              </a:r>
              <a:endPara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848599" y="5562600"/>
              <a:ext cx="1377016" cy="6259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WEST</a:t>
              </a:r>
              <a:endPara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380863">
              <a:off x="5020331" y="3623292"/>
              <a:ext cx="663783" cy="293131"/>
            </a:xfrm>
            <a:prstGeom prst="ellipse">
              <a:avLst/>
            </a:prstGeom>
            <a:solidFill>
              <a:srgbClr val="FFFFFF">
                <a:alpha val="43137"/>
              </a:srgb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FGT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14424" y="533400"/>
              <a:ext cx="1066800" cy="381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800" dirty="0" smtClean="0"/>
                <a:t>HFT</a:t>
              </a:r>
              <a:endParaRPr lang="en-US" sz="1800" dirty="0"/>
            </a:p>
          </p:txBody>
        </p:sp>
      </p:grpSp>
      <p:sp>
        <p:nvSpPr>
          <p:cNvPr id="62" name="Title 6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HFT components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documentation</a:t>
            </a:r>
            <a:endParaRPr lang="en-US" dirty="0"/>
          </a:p>
        </p:txBody>
      </p:sp>
      <p:pic>
        <p:nvPicPr>
          <p:cNvPr id="5" name="Picture 4" descr="star_ssdU_v08_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90800" y="685800"/>
            <a:ext cx="4475018" cy="579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Testing road map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Ladder board standalone test </a:t>
            </a:r>
          </a:p>
          <a:p>
            <a:pPr lvl="1"/>
            <a:r>
              <a:rPr lang="en-US" sz="1600" dirty="0" smtClean="0">
                <a:solidFill>
                  <a:srgbClr val="1F497D"/>
                </a:solidFill>
              </a:rPr>
              <a:t>JTAG header to program FPGA for testing</a:t>
            </a:r>
          </a:p>
          <a:p>
            <a:pPr lvl="1"/>
            <a:r>
              <a:rPr lang="en-US" sz="1600" dirty="0" smtClean="0">
                <a:solidFill>
                  <a:srgbClr val="1F497D"/>
                </a:solidFill>
              </a:rPr>
              <a:t>Use USB interface to verify/correct FPGA behavior up to </a:t>
            </a:r>
            <a:r>
              <a:rPr lang="en-US" sz="1600" dirty="0" err="1" smtClean="0">
                <a:solidFill>
                  <a:srgbClr val="1F497D"/>
                </a:solidFill>
              </a:rPr>
              <a:t>serdes</a:t>
            </a:r>
            <a:endParaRPr lang="en-US" sz="1600" dirty="0" smtClean="0">
              <a:solidFill>
                <a:srgbClr val="1F497D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RDO standalone test </a:t>
            </a:r>
          </a:p>
          <a:p>
            <a:pPr lvl="1"/>
            <a:r>
              <a:rPr lang="en-US" sz="1600" dirty="0" smtClean="0">
                <a:solidFill>
                  <a:srgbClr val="1F497D"/>
                </a:solidFill>
              </a:rPr>
              <a:t>VME interface to program, probe master, slaves</a:t>
            </a:r>
          </a:p>
          <a:p>
            <a:pPr lvl="1"/>
            <a:r>
              <a:rPr lang="en-US" sz="1600" dirty="0" smtClean="0">
                <a:solidFill>
                  <a:srgbClr val="1F497D"/>
                </a:solidFill>
              </a:rPr>
              <a:t>Use user-defined JTAG to verify, debug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Integrate ladder, RDO with fiber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Entire system can be tested w/o DAQ PC</a:t>
            </a:r>
          </a:p>
          <a:p>
            <a:pPr lvl="1"/>
            <a:r>
              <a:rPr lang="en-US" sz="1600" dirty="0" smtClean="0">
                <a:solidFill>
                  <a:srgbClr val="1F497D"/>
                </a:solidFill>
              </a:rPr>
              <a:t>Use VME to communicate with master FPGA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mounting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7863"/>
            <a:ext cx="7620000" cy="5544038"/>
          </a:xfrm>
          <a:prstGeom prst="rect">
            <a:avLst/>
          </a:prstGeom>
        </p:spPr>
      </p:pic>
      <p:pic>
        <p:nvPicPr>
          <p:cNvPr id="22" name="Picture 21" descr="shingl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2" y="1066801"/>
            <a:ext cx="3428999" cy="2001602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SSD ladder arrangement</a:t>
            </a:r>
            <a:endParaRPr lang="en-US" dirty="0"/>
          </a:p>
        </p:txBody>
      </p:sp>
      <p:pic>
        <p:nvPicPr>
          <p:cNvPr id="4" name="Picture 3" descr="shingl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143000"/>
            <a:ext cx="7717023" cy="4504644"/>
          </a:xfrm>
          <a:prstGeom prst="rect">
            <a:avLst/>
          </a:prstGeom>
          <a:ln w="38100" cmpd="dbl">
            <a:solidFill>
              <a:schemeClr val="tx2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3086100" y="4000500"/>
            <a:ext cx="914400" cy="838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0" y="4800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Cooling plenum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services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-2605" y="767865"/>
            <a:ext cx="9106100" cy="5495180"/>
            <a:chOff x="-2605" y="767865"/>
            <a:chExt cx="9106100" cy="549518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0970" y="3425831"/>
              <a:ext cx="4105275" cy="2828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3" descr="C:\Users\ECAnderssen_local\Desktop\Figures Integration\New Folder (2)\Snap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73982" flipH="1" flipV="1">
              <a:off x="5068378" y="1058581"/>
              <a:ext cx="3657600" cy="28124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2" name="Freeform 71"/>
            <p:cNvSpPr/>
            <p:nvPr/>
          </p:nvSpPr>
          <p:spPr>
            <a:xfrm>
              <a:off x="6697785" y="1860713"/>
              <a:ext cx="2117969" cy="919610"/>
            </a:xfrm>
            <a:custGeom>
              <a:avLst/>
              <a:gdLst>
                <a:gd name="connsiteX0" fmla="*/ 0 w 2117969"/>
                <a:gd name="connsiteY0" fmla="*/ 919610 h 919610"/>
                <a:gd name="connsiteX1" fmla="*/ 218830 w 2117969"/>
                <a:gd name="connsiteY1" fmla="*/ 716410 h 919610"/>
                <a:gd name="connsiteX2" fmla="*/ 226646 w 2117969"/>
                <a:gd name="connsiteY2" fmla="*/ 138072 h 919610"/>
                <a:gd name="connsiteX3" fmla="*/ 281353 w 2117969"/>
                <a:gd name="connsiteY3" fmla="*/ 20841 h 919610"/>
                <a:gd name="connsiteX4" fmla="*/ 382953 w 2117969"/>
                <a:gd name="connsiteY4" fmla="*/ 13025 h 919610"/>
                <a:gd name="connsiteX5" fmla="*/ 601784 w 2117969"/>
                <a:gd name="connsiteY5" fmla="*/ 91179 h 919610"/>
                <a:gd name="connsiteX6" fmla="*/ 2000738 w 2117969"/>
                <a:gd name="connsiteY6" fmla="*/ 661702 h 919610"/>
                <a:gd name="connsiteX7" fmla="*/ 2117969 w 2117969"/>
                <a:gd name="connsiteY7" fmla="*/ 708595 h 91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7969" h="919610">
                  <a:moveTo>
                    <a:pt x="0" y="919610"/>
                  </a:moveTo>
                  <a:cubicBezTo>
                    <a:pt x="90528" y="883138"/>
                    <a:pt x="181056" y="846666"/>
                    <a:pt x="218830" y="716410"/>
                  </a:cubicBezTo>
                  <a:cubicBezTo>
                    <a:pt x="256604" y="586154"/>
                    <a:pt x="216226" y="254000"/>
                    <a:pt x="226646" y="138072"/>
                  </a:cubicBezTo>
                  <a:cubicBezTo>
                    <a:pt x="237066" y="22144"/>
                    <a:pt x="255302" y="41682"/>
                    <a:pt x="281353" y="20841"/>
                  </a:cubicBezTo>
                  <a:cubicBezTo>
                    <a:pt x="307404" y="0"/>
                    <a:pt x="329548" y="1302"/>
                    <a:pt x="382953" y="13025"/>
                  </a:cubicBezTo>
                  <a:cubicBezTo>
                    <a:pt x="436358" y="24748"/>
                    <a:pt x="601784" y="91179"/>
                    <a:pt x="601784" y="91179"/>
                  </a:cubicBezTo>
                  <a:lnTo>
                    <a:pt x="2000738" y="661702"/>
                  </a:lnTo>
                  <a:lnTo>
                    <a:pt x="2117969" y="70859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16200000" flipV="1">
              <a:off x="3657600" y="3962400"/>
              <a:ext cx="31242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71" idx="1"/>
            </p:cNvCxnSpPr>
            <p:nvPr/>
          </p:nvCxnSpPr>
          <p:spPr>
            <a:xfrm flipV="1">
              <a:off x="5562600" y="3722741"/>
              <a:ext cx="2373116" cy="2144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315200" y="5181600"/>
              <a:ext cx="17882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Chordal</a:t>
              </a:r>
              <a:r>
                <a:rPr lang="en-US" sz="1800" dirty="0" smtClean="0"/>
                <a:t> Gaps</a:t>
              </a:r>
            </a:p>
            <a:p>
              <a:r>
                <a:rPr lang="en-US" sz="1800" dirty="0" smtClean="0"/>
                <a:t>Between FGT</a:t>
              </a:r>
            </a:p>
            <a:p>
              <a:r>
                <a:rPr lang="en-US" sz="1800" dirty="0" smtClean="0"/>
                <a:t>And WSC Shell</a:t>
              </a:r>
              <a:endParaRPr lang="en-US" sz="1800" dirty="0"/>
            </a:p>
          </p:txBody>
        </p:sp>
        <p:cxnSp>
          <p:nvCxnSpPr>
            <p:cNvPr id="76" name="Straight Arrow Connector 75"/>
            <p:cNvCxnSpPr>
              <a:stCxn id="75" idx="1"/>
            </p:cNvCxnSpPr>
            <p:nvPr/>
          </p:nvCxnSpPr>
          <p:spPr>
            <a:xfrm rot="10800000" flipV="1">
              <a:off x="5892670" y="5643264"/>
              <a:ext cx="1422530" cy="3003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6200000" flipV="1">
              <a:off x="7124700" y="4838700"/>
              <a:ext cx="533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4" descr="C:\Users\ECAnderssen_local\Desktop\Figures Integration\New Folder (2)\Snap3.png"/>
            <p:cNvPicPr>
              <a:picLocks noChangeAspect="1" noChangeArrowheads="1"/>
            </p:cNvPicPr>
            <p:nvPr/>
          </p:nvPicPr>
          <p:blipFill>
            <a:blip r:embed="rId5" cstate="print"/>
            <a:srcRect l="17409" r="21053"/>
            <a:stretch>
              <a:fillRect/>
            </a:stretch>
          </p:blipFill>
          <p:spPr bwMode="auto">
            <a:xfrm flipH="1">
              <a:off x="152400" y="914400"/>
              <a:ext cx="4876800" cy="2438400"/>
            </a:xfrm>
            <a:prstGeom prst="rect">
              <a:avLst/>
            </a:prstGeom>
            <a:noFill/>
          </p:spPr>
        </p:pic>
        <p:sp>
          <p:nvSpPr>
            <p:cNvPr id="79" name="Freeform 78"/>
            <p:cNvSpPr/>
            <p:nvPr/>
          </p:nvSpPr>
          <p:spPr>
            <a:xfrm>
              <a:off x="-2605" y="1097410"/>
              <a:ext cx="1401559" cy="323036"/>
            </a:xfrm>
            <a:custGeom>
              <a:avLst/>
              <a:gdLst>
                <a:gd name="connsiteX0" fmla="*/ 1401559 w 1401559"/>
                <a:gd name="connsiteY0" fmla="*/ 323036 h 323036"/>
                <a:gd name="connsiteX1" fmla="*/ 1284328 w 1401559"/>
                <a:gd name="connsiteY1" fmla="*/ 283959 h 323036"/>
                <a:gd name="connsiteX2" fmla="*/ 1198359 w 1401559"/>
                <a:gd name="connsiteY2" fmla="*/ 143282 h 323036"/>
                <a:gd name="connsiteX3" fmla="*/ 1135836 w 1401559"/>
                <a:gd name="connsiteY3" fmla="*/ 26052 h 323036"/>
                <a:gd name="connsiteX4" fmla="*/ 1026420 w 1401559"/>
                <a:gd name="connsiteY4" fmla="*/ 18236 h 323036"/>
                <a:gd name="connsiteX5" fmla="*/ 158913 w 1401559"/>
                <a:gd name="connsiteY5" fmla="*/ 2605 h 323036"/>
                <a:gd name="connsiteX6" fmla="*/ 72943 w 1401559"/>
                <a:gd name="connsiteY6" fmla="*/ 2605 h 32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559" h="323036">
                  <a:moveTo>
                    <a:pt x="1401559" y="323036"/>
                  </a:moveTo>
                  <a:cubicBezTo>
                    <a:pt x="1359877" y="318477"/>
                    <a:pt x="1318195" y="313918"/>
                    <a:pt x="1284328" y="283959"/>
                  </a:cubicBezTo>
                  <a:cubicBezTo>
                    <a:pt x="1250461" y="254000"/>
                    <a:pt x="1223108" y="186267"/>
                    <a:pt x="1198359" y="143282"/>
                  </a:cubicBezTo>
                  <a:cubicBezTo>
                    <a:pt x="1173610" y="100298"/>
                    <a:pt x="1164492" y="46893"/>
                    <a:pt x="1135836" y="26052"/>
                  </a:cubicBezTo>
                  <a:cubicBezTo>
                    <a:pt x="1107180" y="5211"/>
                    <a:pt x="1026420" y="18236"/>
                    <a:pt x="1026420" y="18236"/>
                  </a:cubicBezTo>
                  <a:lnTo>
                    <a:pt x="158913" y="2605"/>
                  </a:lnTo>
                  <a:cubicBezTo>
                    <a:pt x="0" y="0"/>
                    <a:pt x="36471" y="1302"/>
                    <a:pt x="72943" y="2605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10800000">
              <a:off x="1447800" y="1447800"/>
              <a:ext cx="2819400" cy="1588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urved Down Arrow 80"/>
            <p:cNvSpPr/>
            <p:nvPr/>
          </p:nvSpPr>
          <p:spPr>
            <a:xfrm rot="3420843">
              <a:off x="4109289" y="1236119"/>
              <a:ext cx="304800" cy="152400"/>
            </a:xfrm>
            <a:prstGeom prst="curvedDownArrow">
              <a:avLst>
                <a:gd name="adj1" fmla="val 19952"/>
                <a:gd name="adj2" fmla="val 75000"/>
                <a:gd name="adj3" fmla="val 53205"/>
              </a:avLst>
            </a:prstGeom>
            <a:solidFill>
              <a:srgbClr val="00B0F0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58511" y="1066800"/>
              <a:ext cx="1832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Air Taken from IFC Volume</a:t>
              </a:r>
              <a:endParaRPr lang="en-US" sz="1200" dirty="0"/>
            </a:p>
          </p:txBody>
        </p:sp>
        <p:sp>
          <p:nvSpPr>
            <p:cNvPr id="83" name="Freeform 82"/>
            <p:cNvSpPr/>
            <p:nvPr/>
          </p:nvSpPr>
          <p:spPr>
            <a:xfrm flipV="1">
              <a:off x="0" y="2685236"/>
              <a:ext cx="1401559" cy="438964"/>
            </a:xfrm>
            <a:custGeom>
              <a:avLst/>
              <a:gdLst>
                <a:gd name="connsiteX0" fmla="*/ 1401559 w 1401559"/>
                <a:gd name="connsiteY0" fmla="*/ 323036 h 323036"/>
                <a:gd name="connsiteX1" fmla="*/ 1284328 w 1401559"/>
                <a:gd name="connsiteY1" fmla="*/ 283959 h 323036"/>
                <a:gd name="connsiteX2" fmla="*/ 1198359 w 1401559"/>
                <a:gd name="connsiteY2" fmla="*/ 143282 h 323036"/>
                <a:gd name="connsiteX3" fmla="*/ 1135836 w 1401559"/>
                <a:gd name="connsiteY3" fmla="*/ 26052 h 323036"/>
                <a:gd name="connsiteX4" fmla="*/ 1026420 w 1401559"/>
                <a:gd name="connsiteY4" fmla="*/ 18236 h 323036"/>
                <a:gd name="connsiteX5" fmla="*/ 158913 w 1401559"/>
                <a:gd name="connsiteY5" fmla="*/ 2605 h 323036"/>
                <a:gd name="connsiteX6" fmla="*/ 72943 w 1401559"/>
                <a:gd name="connsiteY6" fmla="*/ 2605 h 32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559" h="323036">
                  <a:moveTo>
                    <a:pt x="1401559" y="323036"/>
                  </a:moveTo>
                  <a:cubicBezTo>
                    <a:pt x="1359877" y="318477"/>
                    <a:pt x="1318195" y="313918"/>
                    <a:pt x="1284328" y="283959"/>
                  </a:cubicBezTo>
                  <a:cubicBezTo>
                    <a:pt x="1250461" y="254000"/>
                    <a:pt x="1223108" y="186267"/>
                    <a:pt x="1198359" y="143282"/>
                  </a:cubicBezTo>
                  <a:cubicBezTo>
                    <a:pt x="1173610" y="100298"/>
                    <a:pt x="1164492" y="46893"/>
                    <a:pt x="1135836" y="26052"/>
                  </a:cubicBezTo>
                  <a:cubicBezTo>
                    <a:pt x="1107180" y="5211"/>
                    <a:pt x="1026420" y="18236"/>
                    <a:pt x="1026420" y="18236"/>
                  </a:cubicBezTo>
                  <a:lnTo>
                    <a:pt x="158913" y="2605"/>
                  </a:lnTo>
                  <a:cubicBezTo>
                    <a:pt x="0" y="0"/>
                    <a:pt x="36471" y="1302"/>
                    <a:pt x="72943" y="2605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0800000">
              <a:off x="1447800" y="2667000"/>
              <a:ext cx="2819400" cy="1588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urved Down Arrow 84"/>
            <p:cNvSpPr/>
            <p:nvPr/>
          </p:nvSpPr>
          <p:spPr>
            <a:xfrm rot="7284025" flipH="1">
              <a:off x="4109921" y="2717123"/>
              <a:ext cx="322924" cy="169781"/>
            </a:xfrm>
            <a:prstGeom prst="curvedDownArrow">
              <a:avLst>
                <a:gd name="adj1" fmla="val 19952"/>
                <a:gd name="adj2" fmla="val 75000"/>
                <a:gd name="adj3" fmla="val 53205"/>
              </a:avLst>
            </a:prstGeom>
            <a:solidFill>
              <a:srgbClr val="00B0F0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6" name="Picture 5" descr="C:\Users\ECAnderssen_local\Desktop\Figures_SSD\SSD_Ladder_Moun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3657600"/>
              <a:ext cx="2743200" cy="2036656"/>
            </a:xfrm>
            <a:prstGeom prst="rect">
              <a:avLst/>
            </a:prstGeom>
            <a:noFill/>
          </p:spPr>
        </p:pic>
        <p:sp>
          <p:nvSpPr>
            <p:cNvPr id="87" name="Parallelogram 86"/>
            <p:cNvSpPr/>
            <p:nvPr/>
          </p:nvSpPr>
          <p:spPr>
            <a:xfrm rot="3110654">
              <a:off x="2220271" y="4278529"/>
              <a:ext cx="333740" cy="2286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arallelogram 87"/>
            <p:cNvSpPr/>
            <p:nvPr/>
          </p:nvSpPr>
          <p:spPr>
            <a:xfrm rot="3155342">
              <a:off x="2324505" y="4638381"/>
              <a:ext cx="684989" cy="237065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13056" y="3718169"/>
              <a:ext cx="264421" cy="672123"/>
            </a:xfrm>
            <a:custGeom>
              <a:avLst/>
              <a:gdLst>
                <a:gd name="connsiteX0" fmla="*/ 178452 w 264421"/>
                <a:gd name="connsiteY0" fmla="*/ 672123 h 672123"/>
                <a:gd name="connsiteX1" fmla="*/ 22144 w 264421"/>
                <a:gd name="connsiteY1" fmla="*/ 461108 h 672123"/>
                <a:gd name="connsiteX2" fmla="*/ 45590 w 264421"/>
                <a:gd name="connsiteY2" fmla="*/ 211016 h 672123"/>
                <a:gd name="connsiteX3" fmla="*/ 264421 w 264421"/>
                <a:gd name="connsiteY3" fmla="*/ 0 h 67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421" h="672123">
                  <a:moveTo>
                    <a:pt x="178452" y="672123"/>
                  </a:moveTo>
                  <a:cubicBezTo>
                    <a:pt x="111370" y="605041"/>
                    <a:pt x="44288" y="537959"/>
                    <a:pt x="22144" y="461108"/>
                  </a:cubicBezTo>
                  <a:cubicBezTo>
                    <a:pt x="0" y="384257"/>
                    <a:pt x="5211" y="287867"/>
                    <a:pt x="45590" y="211016"/>
                  </a:cubicBezTo>
                  <a:cubicBezTo>
                    <a:pt x="85969" y="134165"/>
                    <a:pt x="264421" y="0"/>
                    <a:pt x="264421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286000" y="3805535"/>
              <a:ext cx="1048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Optical</a:t>
              </a:r>
            </a:p>
            <a:p>
              <a:pPr algn="ctr"/>
              <a:r>
                <a:rPr lang="en-US" sz="1200" dirty="0" smtClean="0"/>
                <a:t>Data/Control</a:t>
              </a:r>
              <a:endParaRPr lang="en-US" sz="1200" dirty="0"/>
            </a:p>
          </p:txBody>
        </p:sp>
        <p:sp>
          <p:nvSpPr>
            <p:cNvPr id="91" name="Right Arrow 90"/>
            <p:cNvSpPr/>
            <p:nvPr/>
          </p:nvSpPr>
          <p:spPr>
            <a:xfrm rot="3089687">
              <a:off x="2300436" y="5354073"/>
              <a:ext cx="935226" cy="3048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70993" y="5801380"/>
              <a:ext cx="1465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Air Coolant (suction)</a:t>
              </a:r>
            </a:p>
            <a:p>
              <a:r>
                <a:rPr lang="en-US" sz="1200" dirty="0" smtClean="0"/>
                <a:t>East End Only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200" y="4572000"/>
              <a:ext cx="113133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Module</a:t>
              </a:r>
            </a:p>
            <a:p>
              <a:r>
                <a:rPr lang="en-US" sz="1600" dirty="0" smtClean="0"/>
                <a:t>Connectors</a:t>
              </a:r>
            </a:p>
            <a:p>
              <a:r>
                <a:rPr lang="en-US" sz="1600" dirty="0" smtClean="0"/>
                <a:t>(internal)</a:t>
              </a:r>
              <a:endParaRPr lang="en-US" sz="1600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rot="5400000" flipH="1" flipV="1">
              <a:off x="419100" y="4152900"/>
              <a:ext cx="6858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3"/>
            </p:cNvCxnSpPr>
            <p:nvPr/>
          </p:nvCxnSpPr>
          <p:spPr>
            <a:xfrm flipV="1">
              <a:off x="1207535" y="4953000"/>
              <a:ext cx="1078465" cy="49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52400" y="5486400"/>
              <a:ext cx="1664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Low Voltage Power in</a:t>
              </a:r>
            </a:p>
            <a:p>
              <a:r>
                <a:rPr lang="en-US" sz="1200" dirty="0" smtClean="0"/>
                <a:t>On Both Sides</a:t>
              </a:r>
            </a:p>
            <a:p>
              <a:r>
                <a:rPr lang="en-US" sz="1200" dirty="0" smtClean="0"/>
                <a:t>HV East Side Only</a:t>
              </a:r>
              <a:endParaRPr lang="en-US" sz="12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28775" y="767865"/>
              <a:ext cx="272900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LV/HV (no HV out West)</a:t>
              </a:r>
            </a:p>
            <a:p>
              <a:pPr algn="ctr"/>
              <a:r>
                <a:rPr lang="en-US" sz="1800" dirty="0" smtClean="0"/>
                <a:t>No Cooling out West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040131" y="1066800"/>
            <a:ext cx="6884671" cy="4860290"/>
            <a:chOff x="308610" y="148590"/>
            <a:chExt cx="7338060" cy="5935272"/>
          </a:xfrm>
        </p:grpSpPr>
        <p:sp>
          <p:nvSpPr>
            <p:cNvPr id="5" name="Rectangle 1"/>
            <p:cNvSpPr>
              <a:spLocks/>
            </p:cNvSpPr>
            <p:nvPr/>
          </p:nvSpPr>
          <p:spPr bwMode="auto">
            <a:xfrm>
              <a:off x="3806190" y="148590"/>
              <a:ext cx="3840480" cy="196596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3748199" y="4117902"/>
              <a:ext cx="3840480" cy="196596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rgbClr val="FF005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160770" y="2697480"/>
              <a:ext cx="1245870" cy="857250"/>
              <a:chOff x="0" y="0"/>
              <a:chExt cx="872" cy="600"/>
            </a:xfrm>
          </p:grpSpPr>
          <p:sp>
            <p:nvSpPr>
              <p:cNvPr id="8" name="AutoShape 4"/>
              <p:cNvSpPr>
                <a:spLocks/>
              </p:cNvSpPr>
              <p:nvPr/>
            </p:nvSpPr>
            <p:spPr bwMode="auto">
              <a:xfrm>
                <a:off x="0" y="0"/>
                <a:ext cx="872" cy="33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lnTo>
                      <a:pt x="4320" y="514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AutoShape 5"/>
              <p:cNvSpPr>
                <a:spLocks/>
              </p:cNvSpPr>
              <p:nvPr/>
            </p:nvSpPr>
            <p:spPr bwMode="auto">
              <a:xfrm>
                <a:off x="0" y="264"/>
                <a:ext cx="872" cy="33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lnTo>
                      <a:pt x="4320" y="21086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5497829" y="838905"/>
              <a:ext cx="1093004" cy="72009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005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/>
            </p:cNvSpPr>
            <p:nvPr/>
          </p:nvSpPr>
          <p:spPr bwMode="auto">
            <a:xfrm>
              <a:off x="4686300" y="4987380"/>
              <a:ext cx="686261" cy="59721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RDO</a:t>
              </a:r>
              <a:endParaRPr lang="en-US" sz="2000" dirty="0"/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4057650" y="3017520"/>
              <a:ext cx="215742" cy="215742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/>
            </p:cNvSpPr>
            <p:nvPr/>
          </p:nvSpPr>
          <p:spPr bwMode="auto">
            <a:xfrm>
              <a:off x="7166610" y="3017520"/>
              <a:ext cx="215742" cy="215742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/>
            </p:cNvSpPr>
            <p:nvPr/>
          </p:nvSpPr>
          <p:spPr bwMode="auto">
            <a:xfrm>
              <a:off x="640080" y="1427322"/>
              <a:ext cx="597218" cy="598646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/>
            </p:cNvSpPr>
            <p:nvPr/>
          </p:nvSpPr>
          <p:spPr bwMode="auto">
            <a:xfrm>
              <a:off x="308610" y="251460"/>
              <a:ext cx="1920240" cy="278892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/>
            </p:cNvSpPr>
            <p:nvPr/>
          </p:nvSpPr>
          <p:spPr bwMode="auto">
            <a:xfrm>
              <a:off x="5269230" y="2971800"/>
              <a:ext cx="868680" cy="365760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/>
            </p:cNvSpPr>
            <p:nvPr/>
          </p:nvSpPr>
          <p:spPr bwMode="auto">
            <a:xfrm>
              <a:off x="4804034" y="333586"/>
              <a:ext cx="2331720" cy="41903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2354580" algn="l"/>
                </a:tabLst>
              </a:pPr>
              <a:r>
                <a:rPr lang="en-US" sz="2500" dirty="0">
                  <a:solidFill>
                    <a:srgbClr val="003B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North Platform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4709160" y="4056843"/>
              <a:ext cx="2331720" cy="4800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2354580" algn="l"/>
                </a:tabLst>
              </a:pPr>
              <a:r>
                <a:rPr lang="en-US" sz="2500" dirty="0">
                  <a:solidFill>
                    <a:srgbClr val="003B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South Platform</a:t>
              </a:r>
            </a:p>
          </p:txBody>
        </p:sp>
        <p:sp>
          <p:nvSpPr>
            <p:cNvPr id="19" name="Rectangle 15"/>
            <p:cNvSpPr>
              <a:spLocks/>
            </p:cNvSpPr>
            <p:nvPr/>
          </p:nvSpPr>
          <p:spPr bwMode="auto">
            <a:xfrm>
              <a:off x="537210" y="354330"/>
              <a:ext cx="1062990" cy="8686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1085850" algn="l"/>
                </a:tabLst>
              </a:pPr>
              <a:r>
                <a:rPr lang="en-US" sz="2500" dirty="0">
                  <a:solidFill>
                    <a:srgbClr val="003B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DAQ Room</a:t>
              </a: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4023360" y="2686050"/>
              <a:ext cx="1268730" cy="880110"/>
              <a:chOff x="0" y="0"/>
              <a:chExt cx="888" cy="616"/>
            </a:xfrm>
          </p:grpSpPr>
          <p:sp>
            <p:nvSpPr>
              <p:cNvPr id="21" name="AutoShape 17"/>
              <p:cNvSpPr>
                <a:spLocks/>
              </p:cNvSpPr>
              <p:nvPr/>
            </p:nvSpPr>
            <p:spPr bwMode="auto">
              <a:xfrm>
                <a:off x="0" y="0"/>
                <a:ext cx="880" cy="33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lnTo>
                      <a:pt x="17280" y="514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AutoShape 18"/>
              <p:cNvSpPr>
                <a:spLocks/>
              </p:cNvSpPr>
              <p:nvPr/>
            </p:nvSpPr>
            <p:spPr bwMode="auto">
              <a:xfrm>
                <a:off x="8" y="280"/>
                <a:ext cx="880" cy="33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lnTo>
                      <a:pt x="17280" y="21086"/>
                    </a:lnTo>
                    <a:lnTo>
                      <a:pt x="0" y="216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19"/>
            <p:cNvSpPr>
              <a:spLocks/>
            </p:cNvSpPr>
            <p:nvPr/>
          </p:nvSpPr>
          <p:spPr bwMode="auto">
            <a:xfrm>
              <a:off x="5562134" y="1020021"/>
              <a:ext cx="1028700" cy="25033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1055847" algn="l"/>
                </a:tabLst>
              </a:pPr>
              <a:r>
                <a:rPr lang="en-US" sz="2200" dirty="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Cooling</a:t>
              </a:r>
            </a:p>
          </p:txBody>
        </p:sp>
        <p:sp>
          <p:nvSpPr>
            <p:cNvPr id="24" name="Rectangle 20"/>
            <p:cNvSpPr>
              <a:spLocks/>
            </p:cNvSpPr>
            <p:nvPr/>
          </p:nvSpPr>
          <p:spPr bwMode="auto">
            <a:xfrm>
              <a:off x="4688717" y="4522112"/>
              <a:ext cx="2226990" cy="42291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411480" algn="l"/>
                  <a:tab pos="1847374" algn="l"/>
                </a:tabLst>
              </a:pPr>
              <a:r>
                <a:rPr lang="en-US" sz="1900" dirty="0" smtClean="0">
                  <a:solidFill>
                    <a:srgbClr val="006633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(RDO </a:t>
              </a:r>
              <a:r>
                <a:rPr lang="en-US" sz="1900" dirty="0">
                  <a:solidFill>
                    <a:srgbClr val="006633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&amp; </a:t>
              </a:r>
              <a:r>
                <a:rPr lang="en-US" sz="1900" dirty="0" smtClean="0">
                  <a:solidFill>
                    <a:srgbClr val="006633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Power)</a:t>
              </a:r>
              <a:endParaRPr lang="en-US" sz="1900" dirty="0">
                <a:solidFill>
                  <a:srgbClr val="006633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" name="Rectangle 21"/>
            <p:cNvSpPr>
              <a:spLocks/>
            </p:cNvSpPr>
            <p:nvPr/>
          </p:nvSpPr>
          <p:spPr bwMode="auto">
            <a:xfrm>
              <a:off x="674370" y="2137410"/>
              <a:ext cx="1657350" cy="7543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1680210" algn="l"/>
                </a:tabLst>
              </a:pPr>
              <a:r>
                <a:rPr lang="en-US" sz="2200" dirty="0">
                  <a:solidFill>
                    <a:srgbClr val="006633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DAQ Computers</a:t>
              </a:r>
            </a:p>
          </p:txBody>
        </p:sp>
        <p:sp>
          <p:nvSpPr>
            <p:cNvPr id="26" name="Rectangle 22"/>
            <p:cNvSpPr>
              <a:spLocks/>
            </p:cNvSpPr>
            <p:nvPr/>
          </p:nvSpPr>
          <p:spPr bwMode="auto">
            <a:xfrm>
              <a:off x="4240530" y="3200400"/>
              <a:ext cx="777240" cy="4229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800100" algn="l"/>
                </a:tabLst>
              </a:pPr>
              <a:r>
                <a:rPr lang="en-US" sz="2200" b="1" dirty="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WSC</a:t>
              </a:r>
            </a:p>
          </p:txBody>
        </p:sp>
        <p:sp>
          <p:nvSpPr>
            <p:cNvPr id="27" name="Rectangle 23"/>
            <p:cNvSpPr>
              <a:spLocks/>
            </p:cNvSpPr>
            <p:nvPr/>
          </p:nvSpPr>
          <p:spPr bwMode="auto">
            <a:xfrm>
              <a:off x="6469380" y="3200400"/>
              <a:ext cx="777240" cy="4229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800100" algn="l"/>
                </a:tabLst>
              </a:pPr>
              <a:r>
                <a:rPr lang="en-US" sz="2200" b="1" dirty="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ESC</a:t>
              </a:r>
            </a:p>
          </p:txBody>
        </p:sp>
        <p:sp>
          <p:nvSpPr>
            <p:cNvPr id="28" name="Rectangle 24"/>
            <p:cNvSpPr>
              <a:spLocks/>
            </p:cNvSpPr>
            <p:nvPr/>
          </p:nvSpPr>
          <p:spPr bwMode="auto">
            <a:xfrm>
              <a:off x="5372100" y="2971800"/>
              <a:ext cx="777240" cy="4229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800100" algn="l"/>
                </a:tabLst>
              </a:pPr>
              <a:r>
                <a:rPr lang="en-US" sz="2200" b="1" dirty="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SSD</a:t>
              </a:r>
            </a:p>
          </p:txBody>
        </p:sp>
        <p:sp>
          <p:nvSpPr>
            <p:cNvPr id="29" name="Rectangle 25"/>
            <p:cNvSpPr>
              <a:spLocks/>
            </p:cNvSpPr>
            <p:nvPr/>
          </p:nvSpPr>
          <p:spPr bwMode="auto">
            <a:xfrm>
              <a:off x="4004681" y="2133246"/>
              <a:ext cx="3154680" cy="38135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411480" algn="l"/>
                  <a:tab pos="3178969" algn="l"/>
                </a:tabLst>
              </a:pPr>
              <a:r>
                <a:rPr lang="en-US" sz="1600" i="1" dirty="0"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The SSD is mounted on the OSC</a:t>
              </a: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rot="10800000" flipH="1">
              <a:off x="6023610" y="2434590"/>
              <a:ext cx="400050" cy="64008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27"/>
            <p:cNvSpPr>
              <a:spLocks/>
            </p:cNvSpPr>
            <p:nvPr/>
          </p:nvSpPr>
          <p:spPr bwMode="auto">
            <a:xfrm>
              <a:off x="6023610" y="2994660"/>
              <a:ext cx="71438" cy="8858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701" y="0"/>
                  </a:lnTo>
                  <a:lnTo>
                    <a:pt x="21600" y="8006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28"/>
            <p:cNvSpPr>
              <a:spLocks/>
            </p:cNvSpPr>
            <p:nvPr/>
          </p:nvSpPr>
          <p:spPr bwMode="auto">
            <a:xfrm flipH="1">
              <a:off x="6590833" y="1184063"/>
              <a:ext cx="1055836" cy="184919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678" y="21600"/>
                  </a:lnTo>
                </a:path>
              </a:pathLst>
            </a:custGeom>
            <a:noFill/>
            <a:ln w="50800" cap="flat">
              <a:solidFill>
                <a:srgbClr val="FF0059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4073071" y="3211829"/>
              <a:ext cx="590369" cy="205471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F3F1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33"/>
            <p:cNvSpPr>
              <a:spLocks/>
            </p:cNvSpPr>
            <p:nvPr/>
          </p:nvSpPr>
          <p:spPr bwMode="auto">
            <a:xfrm>
              <a:off x="5372562" y="3143251"/>
              <a:ext cx="2030454" cy="212329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21496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F3F1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34"/>
            <p:cNvSpPr>
              <a:spLocks/>
            </p:cNvSpPr>
            <p:nvPr/>
          </p:nvSpPr>
          <p:spPr bwMode="auto">
            <a:xfrm>
              <a:off x="1311654" y="1611630"/>
              <a:ext cx="3351786" cy="384101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7946" y="21600"/>
                  </a:lnTo>
                  <a:lnTo>
                    <a:pt x="7946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0" name="Rectangle 7"/>
          <p:cNvSpPr>
            <a:spLocks/>
          </p:cNvSpPr>
          <p:nvPr/>
        </p:nvSpPr>
        <p:spPr bwMode="auto">
          <a:xfrm>
            <a:off x="6214141" y="5334000"/>
            <a:ext cx="796260" cy="5334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LV/HV</a:t>
            </a:r>
          </a:p>
          <a:p>
            <a:pPr algn="ctr"/>
            <a:r>
              <a:rPr lang="en-US" sz="2000" dirty="0" smtClean="0"/>
              <a:t>PS</a:t>
            </a:r>
            <a:endParaRPr lang="en-US" sz="2000" dirty="0"/>
          </a:p>
        </p:txBody>
      </p:sp>
      <p:cxnSp>
        <p:nvCxnSpPr>
          <p:cNvPr id="44" name="Shape 43"/>
          <p:cNvCxnSpPr>
            <a:stCxn id="13" idx="3"/>
            <a:endCxn id="40" idx="3"/>
          </p:cNvCxnSpPr>
          <p:nvPr/>
        </p:nvCxnSpPr>
        <p:spPr>
          <a:xfrm flipH="1">
            <a:off x="7010400" y="3504450"/>
            <a:ext cx="666413" cy="2096250"/>
          </a:xfrm>
          <a:prstGeom prst="bentConnector3">
            <a:avLst>
              <a:gd name="adj1" fmla="val -43832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2" idx="1"/>
            <a:endCxn id="40" idx="1"/>
          </p:cNvCxnSpPr>
          <p:nvPr/>
        </p:nvCxnSpPr>
        <p:spPr>
          <a:xfrm rot="10800000" flipH="1" flipV="1">
            <a:off x="4557532" y="3504450"/>
            <a:ext cx="1656609" cy="2096250"/>
          </a:xfrm>
          <a:prstGeom prst="bentConnector3">
            <a:avLst>
              <a:gd name="adj1" fmla="val -22232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53200" y="3429000"/>
            <a:ext cx="1143000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Replace Vortex blower (76 kW)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Use maintainable vacuum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Reroute tubing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Instrument with temperature 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>and flow measurements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Picture 1" descr="rp116q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77" y="3248026"/>
            <a:ext cx="218122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ladder power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144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FEE (ladder modules)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Ladder cards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Old SSD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9.6 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10.0</a:t>
                      </a:r>
                      <a:r>
                        <a:rPr lang="en-US" sz="1800" baseline="0" dirty="0" smtClean="0"/>
                        <a:t> 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19.6 W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Upgraded</a:t>
                      </a:r>
                      <a:r>
                        <a:rPr lang="en-US" sz="1800" baseline="0" dirty="0" smtClean="0"/>
                        <a:t> SSD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11.5 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13.6 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25.1 W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deliverables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Instrument 21 of the existing SSD ladders with new readout electronics compatible with the readout requirements for the TPC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42 ladder cards (2 per ladder) + 8 spares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8 RDO cards + 4 spares</a:t>
            </a:r>
          </a:p>
          <a:p>
            <a:pPr lvl="0"/>
            <a:r>
              <a:rPr lang="en-US" sz="2800" dirty="0" smtClean="0"/>
              <a:t>SSD installed on the Outer Support Cylinder</a:t>
            </a:r>
          </a:p>
          <a:p>
            <a:pPr lvl="0"/>
            <a:r>
              <a:rPr lang="en-US" sz="2800" dirty="0" smtClean="0"/>
              <a:t>Provide services including cabling and cooling compatible with the IDS and FGT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WBS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25963"/>
          </a:xfrm>
        </p:spPr>
        <p:txBody>
          <a:bodyPr/>
          <a:lstStyle/>
          <a:p>
            <a:r>
              <a:rPr lang="en-GB" sz="2800" dirty="0" smtClean="0"/>
              <a:t>1.4.1Electronics</a:t>
            </a:r>
            <a:endParaRPr lang="en-US" sz="2800" dirty="0" smtClean="0"/>
          </a:p>
          <a:p>
            <a:pPr lvl="1"/>
            <a:r>
              <a:rPr lang="en-US" sz="2000" dirty="0" smtClean="0"/>
              <a:t>1.4.1.1 Prototype</a:t>
            </a:r>
          </a:p>
          <a:p>
            <a:pPr lvl="1"/>
            <a:r>
              <a:rPr lang="en-US" sz="2000" dirty="0" smtClean="0"/>
              <a:t>1.4.1.2 Production</a:t>
            </a:r>
          </a:p>
          <a:p>
            <a:r>
              <a:rPr lang="en-GB" sz="2800" dirty="0" smtClean="0"/>
              <a:t>1.4.2 Mechanics</a:t>
            </a:r>
            <a:endParaRPr lang="en-US" sz="2800" dirty="0" smtClean="0"/>
          </a:p>
          <a:p>
            <a:r>
              <a:rPr lang="en-GB" sz="2800" dirty="0" smtClean="0"/>
              <a:t>1.4.3 Detector Assembly</a:t>
            </a:r>
            <a:endParaRPr lang="en-US" sz="2800" dirty="0" smtClean="0"/>
          </a:p>
          <a:p>
            <a:r>
              <a:rPr lang="en-GB" sz="2800" dirty="0" smtClean="0"/>
              <a:t>1.4.4 Infrastructure</a:t>
            </a:r>
            <a:endParaRPr lang="en-US" sz="2800" dirty="0" smtClean="0"/>
          </a:p>
          <a:p>
            <a:pPr lvl="1"/>
            <a:r>
              <a:rPr lang="en-GB" sz="2000" dirty="0" smtClean="0"/>
              <a:t>1.4.4.1 Cables</a:t>
            </a:r>
            <a:endParaRPr lang="en-US" sz="2000" dirty="0" smtClean="0"/>
          </a:p>
          <a:p>
            <a:pPr lvl="1"/>
            <a:r>
              <a:rPr lang="en-GB" sz="2000" dirty="0" smtClean="0"/>
              <a:t>1.4.4.2 Cooling</a:t>
            </a:r>
          </a:p>
          <a:p>
            <a:r>
              <a:rPr lang="en-GB" sz="2800" dirty="0" smtClean="0"/>
              <a:t>1.4.5 Installation/Assembly</a:t>
            </a:r>
            <a:endParaRPr lang="en-US" sz="2800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SSD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5539"/>
            <a:ext cx="7239000" cy="5232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3048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SSD milestones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" name="Group 53"/>
          <p:cNvGraphicFramePr>
            <a:graphicFrameLocks noGrp="1"/>
          </p:cNvGraphicFramePr>
          <p:nvPr/>
        </p:nvGraphicFramePr>
        <p:xfrm>
          <a:off x="1295400" y="762000"/>
          <a:ext cx="6781800" cy="53640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97323"/>
                <a:gridCol w="5784477"/>
              </a:tblGrid>
              <a:tr h="34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milestone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</a:tr>
              <a:tr h="97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Q3 FY10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Review of board layout for ladder board and RDO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Start board (prototype) fabrication for both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</a:tr>
              <a:tr h="1149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Q2 FY11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Finish testing ladder board @BNL (digital event processing only). Finish testing RDO @BNL.  Integrated testing @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Subatech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for both boards</a:t>
                      </a:r>
                    </a:p>
                  </a:txBody>
                  <a:tcPr horzOverflow="overflow"/>
                </a:tc>
              </a:tr>
              <a:tr h="718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Q3 FY11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 slow controls and DAQ software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</a:tr>
              <a:tr h="718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Q4 FY11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Produce full 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boards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</a:tr>
              <a:tr h="718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Q4 FY12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Move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Full System to STAR for test</a:t>
                      </a:r>
                    </a:p>
                  </a:txBody>
                  <a:tcPr marL="12700" marR="12700" marT="12700" marB="0"/>
                </a:tc>
              </a:tr>
              <a:tr h="718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Q3 FY13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Install completed SSD in STAR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3048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SSD cost profile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" name="Group 53"/>
          <p:cNvGraphicFramePr>
            <a:graphicFrameLocks noGrp="1"/>
          </p:cNvGraphicFramePr>
          <p:nvPr/>
        </p:nvGraphicFramePr>
        <p:xfrm>
          <a:off x="1447800" y="1041004"/>
          <a:ext cx="6400800" cy="49686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4559"/>
                <a:gridCol w="1450041"/>
                <a:gridCol w="1676400"/>
                <a:gridCol w="2209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Fiscal 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Base cost (K$)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Contingency (K$)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Total (K$)</a:t>
                      </a:r>
                    </a:p>
                  </a:txBody>
                  <a:tcPr horzOverflow="overflow"/>
                </a:tc>
              </a:tr>
              <a:tr h="65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anchor="ctr"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130</a:t>
                      </a:r>
                      <a:endParaRPr lang="en-US" sz="1800" dirty="0"/>
                    </a:p>
                  </a:txBody>
                  <a:tcPr anchor="ctr" horzOverflow="overflow"/>
                </a:tc>
              </a:tr>
              <a:tr h="68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FY12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340</a:t>
                      </a:r>
                      <a:endParaRPr lang="en-US" sz="1800" dirty="0"/>
                    </a:p>
                  </a:txBody>
                  <a:tcPr anchor="ctr" horzOverflow="overflow"/>
                </a:tc>
              </a:tr>
              <a:tr h="68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FY13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330</a:t>
                      </a:r>
                      <a:endParaRPr lang="en-US" sz="1800" dirty="0"/>
                    </a:p>
                  </a:txBody>
                  <a:tcPr anchor="ctr" horzOverflow="overflow"/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FY14</a:t>
                      </a:r>
                    </a:p>
                  </a:txBody>
                  <a:tcPr anchor="ctr" horzOverflow="overflow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12700" marR="12700" marT="12700" marB="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12700" marR="12700" marT="12700" marB="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12700" marR="12700" marT="12700" marB="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Total</a:t>
                      </a:r>
                    </a:p>
                  </a:txBody>
                  <a:tcPr anchor="ctr" horzOverflow="overflow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660</a:t>
                      </a:r>
                      <a:endParaRPr lang="en-US" sz="1800" dirty="0"/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290</a:t>
                      </a:r>
                      <a:endParaRPr lang="en-US" sz="1800" dirty="0"/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950</a:t>
                      </a:r>
                      <a:endParaRPr lang="en-US" sz="1800" dirty="0"/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manpower profile (readout)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sz="2400" dirty="0" smtClean="0"/>
              <a:t>FY</a:t>
            </a:r>
            <a:r>
              <a:rPr lang="en-US" dirty="0" smtClean="0"/>
              <a:t> </a:t>
            </a:r>
            <a:r>
              <a:rPr lang="en-US" sz="2400" dirty="0" smtClean="0"/>
              <a:t>2010 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rgbClr val="1F497D"/>
                </a:solidFill>
              </a:rPr>
              <a:t>Renard</a:t>
            </a:r>
            <a:r>
              <a:rPr lang="en-US" sz="1800" dirty="0" smtClean="0">
                <a:solidFill>
                  <a:srgbClr val="1F497D"/>
                </a:solidFill>
              </a:rPr>
              <a:t> (EE, </a:t>
            </a:r>
            <a:r>
              <a:rPr lang="en-US" sz="1800" dirty="0" err="1" smtClean="0">
                <a:solidFill>
                  <a:srgbClr val="1F497D"/>
                </a:solidFill>
              </a:rPr>
              <a:t>Subatech</a:t>
            </a:r>
            <a:r>
              <a:rPr lang="en-US" sz="1800" dirty="0" smtClean="0">
                <a:solidFill>
                  <a:srgbClr val="1F497D"/>
                </a:solidFill>
              </a:rPr>
              <a:t>) 30%, </a:t>
            </a:r>
            <a:r>
              <a:rPr lang="en-US" sz="1800" dirty="0" err="1" smtClean="0">
                <a:solidFill>
                  <a:srgbClr val="1F497D"/>
                </a:solidFill>
              </a:rPr>
              <a:t>Scheetz</a:t>
            </a:r>
            <a:r>
              <a:rPr lang="en-US" sz="1800" dirty="0" smtClean="0">
                <a:solidFill>
                  <a:srgbClr val="1F497D"/>
                </a:solidFill>
              </a:rPr>
              <a:t> (EE, BNL) 20%, Hammond (ET, BNL) 15%, LeVine (physicist, BNL) 100%</a:t>
            </a:r>
          </a:p>
          <a:p>
            <a:r>
              <a:rPr lang="en-US" sz="2400" dirty="0" smtClean="0"/>
              <a:t>FY 2011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rgbClr val="1F497D"/>
                </a:solidFill>
              </a:rPr>
              <a:t>Renard</a:t>
            </a:r>
            <a:r>
              <a:rPr lang="en-US" sz="1800" dirty="0" smtClean="0">
                <a:solidFill>
                  <a:srgbClr val="1F497D"/>
                </a:solidFill>
              </a:rPr>
              <a:t> (EE, </a:t>
            </a:r>
            <a:r>
              <a:rPr lang="en-US" sz="1800" dirty="0" err="1" smtClean="0">
                <a:solidFill>
                  <a:srgbClr val="1F497D"/>
                </a:solidFill>
              </a:rPr>
              <a:t>Subatech</a:t>
            </a:r>
            <a:r>
              <a:rPr lang="en-US" sz="1800" dirty="0" smtClean="0">
                <a:solidFill>
                  <a:srgbClr val="1F497D"/>
                </a:solidFill>
              </a:rPr>
              <a:t>) 20%, </a:t>
            </a:r>
            <a:r>
              <a:rPr lang="en-US" sz="1800" dirty="0" err="1" smtClean="0">
                <a:solidFill>
                  <a:srgbClr val="1F497D"/>
                </a:solidFill>
              </a:rPr>
              <a:t>Scheetz</a:t>
            </a:r>
            <a:r>
              <a:rPr lang="en-US" sz="1800" dirty="0" smtClean="0">
                <a:solidFill>
                  <a:srgbClr val="1F497D"/>
                </a:solidFill>
              </a:rPr>
              <a:t> (EE, BNL) 15%, Hammond (ET, BNL) 15%, </a:t>
            </a:r>
            <a:r>
              <a:rPr lang="en-US" sz="1800" dirty="0" err="1" smtClean="0">
                <a:solidFill>
                  <a:srgbClr val="1F497D"/>
                </a:solidFill>
              </a:rPr>
              <a:t>Postdoc</a:t>
            </a:r>
            <a:r>
              <a:rPr lang="en-US" sz="1800" dirty="0" smtClean="0">
                <a:solidFill>
                  <a:srgbClr val="1F497D"/>
                </a:solidFill>
              </a:rPr>
              <a:t> TBD (slow controls) 50%, LeVine (physicist, BNL) 100%</a:t>
            </a:r>
          </a:p>
          <a:p>
            <a:r>
              <a:rPr lang="en-US" sz="2400" dirty="0" smtClean="0"/>
              <a:t>FY 2012  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rgbClr val="1F497D"/>
                </a:solidFill>
              </a:rPr>
              <a:t>Postdoc</a:t>
            </a:r>
            <a:r>
              <a:rPr lang="en-US" sz="1800" dirty="0" smtClean="0">
                <a:solidFill>
                  <a:srgbClr val="1F497D"/>
                </a:solidFill>
              </a:rPr>
              <a:t> TBD (slow controls) 50%, Hammond (ET, BNL) 10%, LeVine (physicist, BNL) 100%</a:t>
            </a:r>
          </a:p>
          <a:p>
            <a:r>
              <a:rPr lang="en-US" sz="2400" dirty="0" smtClean="0"/>
              <a:t>FY 2013  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rgbClr val="1F497D"/>
                </a:solidFill>
              </a:rPr>
              <a:t>Postdoc</a:t>
            </a:r>
            <a:r>
              <a:rPr lang="en-US" sz="1800" dirty="0" smtClean="0">
                <a:solidFill>
                  <a:srgbClr val="1F497D"/>
                </a:solidFill>
              </a:rPr>
              <a:t> TBD (slow controls) 20%, LeVine (physicist, BNL) 60%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SSD manpower </a:t>
            </a:r>
            <a:r>
              <a:rPr lang="en-US" sz="2400" dirty="0" smtClean="0"/>
              <a:t>(cooling, mechanics)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81600"/>
          </a:xfrm>
        </p:spPr>
        <p:txBody>
          <a:bodyPr/>
          <a:lstStyle/>
          <a:p>
            <a:r>
              <a:rPr lang="en-US" sz="2400" dirty="0" smtClean="0"/>
              <a:t>FY</a:t>
            </a:r>
            <a:r>
              <a:rPr lang="en-US" dirty="0" smtClean="0"/>
              <a:t> </a:t>
            </a:r>
            <a:r>
              <a:rPr lang="en-US" sz="2400" dirty="0" smtClean="0"/>
              <a:t>2010 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rgbClr val="1F497D"/>
                </a:solidFill>
              </a:rPr>
              <a:t>Matis</a:t>
            </a:r>
            <a:r>
              <a:rPr lang="en-US" sz="1800" dirty="0" smtClean="0">
                <a:solidFill>
                  <a:srgbClr val="1F497D"/>
                </a:solidFill>
              </a:rPr>
              <a:t> (Physicist, LBNL) 50% management</a:t>
            </a:r>
          </a:p>
          <a:p>
            <a:r>
              <a:rPr lang="en-US" sz="2400" dirty="0" smtClean="0"/>
              <a:t>FY 2011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rgbClr val="1F497D"/>
                </a:solidFill>
              </a:rPr>
              <a:t>Matis</a:t>
            </a:r>
            <a:r>
              <a:rPr lang="en-US" sz="1800" dirty="0" smtClean="0">
                <a:solidFill>
                  <a:srgbClr val="1F497D"/>
                </a:solidFill>
              </a:rPr>
              <a:t> (Physicist, LBNL) 50% management, Thomas (physicist, LBNL) 25% cooling</a:t>
            </a:r>
          </a:p>
          <a:p>
            <a:r>
              <a:rPr lang="en-US" sz="2400" dirty="0" smtClean="0"/>
              <a:t>FY 2011</a:t>
            </a:r>
          </a:p>
          <a:p>
            <a:pPr marL="742950" lvl="2" indent="-342900">
              <a:buNone/>
            </a:pPr>
            <a:r>
              <a:rPr lang="en-US" sz="1800" dirty="0" err="1" smtClean="0">
                <a:solidFill>
                  <a:srgbClr val="1F497D"/>
                </a:solidFill>
              </a:rPr>
              <a:t>Matis</a:t>
            </a:r>
            <a:r>
              <a:rPr lang="en-US" sz="1800" dirty="0" smtClean="0">
                <a:solidFill>
                  <a:srgbClr val="1F497D"/>
                </a:solidFill>
              </a:rPr>
              <a:t> (Physicist, LBNL) 50% management, Thomas (physicist, LBNL) 25% cooling, ME(TBD) 16% cooling integration</a:t>
            </a:r>
            <a:endParaRPr lang="en-US" sz="2400" dirty="0" smtClean="0"/>
          </a:p>
          <a:p>
            <a:r>
              <a:rPr lang="en-US" sz="2400" dirty="0" smtClean="0"/>
              <a:t>FY 2012 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1F497D"/>
                </a:solidFill>
              </a:rPr>
              <a:t>BNL MT (TBD) – cooling 15%, </a:t>
            </a:r>
            <a:r>
              <a:rPr lang="en-US" sz="1800" dirty="0" err="1" smtClean="0">
                <a:solidFill>
                  <a:srgbClr val="1F497D"/>
                </a:solidFill>
              </a:rPr>
              <a:t>Matis</a:t>
            </a:r>
            <a:r>
              <a:rPr lang="en-US" sz="1800" dirty="0" smtClean="0">
                <a:solidFill>
                  <a:srgbClr val="1F497D"/>
                </a:solidFill>
              </a:rPr>
              <a:t> (Physicist, LBNL) 50% management</a:t>
            </a:r>
          </a:p>
          <a:p>
            <a:r>
              <a:rPr lang="en-US" sz="2400" dirty="0" smtClean="0"/>
              <a:t>FY 2013 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1F497D"/>
                </a:solidFill>
              </a:rPr>
              <a:t>BNL MT (TBD) – cooling 33%, </a:t>
            </a:r>
            <a:r>
              <a:rPr lang="en-US" sz="1800" dirty="0" err="1" smtClean="0">
                <a:solidFill>
                  <a:srgbClr val="1F497D"/>
                </a:solidFill>
              </a:rPr>
              <a:t>Matis</a:t>
            </a:r>
            <a:r>
              <a:rPr lang="en-US" sz="1800" dirty="0" smtClean="0">
                <a:solidFill>
                  <a:srgbClr val="1F497D"/>
                </a:solidFill>
              </a:rPr>
              <a:t> (Physicist, LBNL) 50%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20640"/>
        </p:xfrm>
        <a:graphic>
          <a:graphicData uri="http://schemas.openxmlformats.org/drawingml/2006/table">
            <a:tbl>
              <a:tblPr/>
              <a:tblGrid>
                <a:gridCol w="1230312"/>
                <a:gridCol w="3336925"/>
                <a:gridCol w="3662363"/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WBS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Description of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Mitigation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1.4.1.1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PCB layout oversights, low schedule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Schedule and budget include 2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nd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 iteration of prototype boards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1.4.1.2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Components (chips, DDL) become unavailable, moderate to high cost/schedule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Procure components as early as 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1.4.1.1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Readout of modules at 4.55 MHz produces unreliable results, low technical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Analog input to ADC observed – no problem exists up to 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1.4.4.2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Engineering time to generate manifold geometry and cooling tube routing plan may be underestimated, cost risk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Contingency, schedule float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1.4.4.3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Completed tubing manifold cannot be installed because of interference from other components of HFT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Schedule float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analog response at ADCs</a:t>
            </a:r>
          </a:p>
          <a:p>
            <a:r>
              <a:rPr lang="en-US" dirty="0" smtClean="0"/>
              <a:t>Single event upsets and remediation</a:t>
            </a:r>
          </a:p>
          <a:p>
            <a:r>
              <a:rPr lang="en-US" dirty="0" smtClean="0"/>
              <a:t>Improved zero-suppression</a:t>
            </a:r>
          </a:p>
          <a:p>
            <a:r>
              <a:rPr lang="en-US" dirty="0" smtClean="0"/>
              <a:t>Integration issues being addressed</a:t>
            </a:r>
          </a:p>
          <a:p>
            <a:pPr lvl="1"/>
            <a:r>
              <a:rPr lang="en-US" dirty="0" smtClean="0"/>
              <a:t>Cables, fibers, routing, grounding</a:t>
            </a:r>
          </a:p>
          <a:p>
            <a:r>
              <a:rPr lang="en-US" dirty="0" smtClean="0"/>
              <a:t>Safety issues (grounding, floating PS, fuses, HV)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Analog response </a:t>
            </a:r>
            <a:r>
              <a:rPr lang="en-US" sz="2800" i="1" dirty="0" err="1" smtClean="0"/>
              <a:t>vs</a:t>
            </a:r>
            <a:r>
              <a:rPr lang="en-US" sz="3200" dirty="0" smtClean="0"/>
              <a:t> clock frequency</a:t>
            </a:r>
            <a:endParaRPr lang="en-US" sz="3200" dirty="0"/>
          </a:p>
        </p:txBody>
      </p:sp>
      <p:pic>
        <p:nvPicPr>
          <p:cNvPr id="4" name="Content Placeholder 3" descr="module 1 analog respons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0871" r="-90871"/>
          <a:stretch>
            <a:fillRect/>
          </a:stretch>
        </p:blipFill>
        <p:spPr>
          <a:xfrm>
            <a:off x="228600" y="685800"/>
            <a:ext cx="8077200" cy="5715000"/>
          </a:xfrm>
        </p:spPr>
      </p:pic>
      <p:sp>
        <p:nvSpPr>
          <p:cNvPr id="5" name="TextBox 4"/>
          <p:cNvSpPr txBox="1"/>
          <p:nvPr/>
        </p:nvSpPr>
        <p:spPr>
          <a:xfrm>
            <a:off x="1622912" y="1600200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4.3 MHz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622912" y="3364468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5.0 MHz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2912" y="5029200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6.0 MHz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224860" y="5650468"/>
            <a:ext cx="185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Horiz:100 ns/cm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event upsets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211764"/>
          </a:xfrm>
        </p:spPr>
        <p:txBody>
          <a:bodyPr/>
          <a:lstStyle/>
          <a:p>
            <a:r>
              <a:rPr lang="en-US" dirty="0" smtClean="0"/>
              <a:t>Ionizing radiation causes single bit errors in configuration memory (internal to FPGA)</a:t>
            </a:r>
          </a:p>
          <a:p>
            <a:pPr lvl="1"/>
            <a:r>
              <a:rPr lang="en-US" dirty="0" smtClean="0"/>
              <a:t>Change FPGA behavior</a:t>
            </a:r>
          </a:p>
          <a:p>
            <a:r>
              <a:rPr lang="en-US" dirty="0" smtClean="0"/>
              <a:t>Scale from observed error frequency in TOF</a:t>
            </a:r>
          </a:p>
          <a:p>
            <a:pPr lvl="1"/>
            <a:r>
              <a:rPr lang="en-US" dirty="0" smtClean="0"/>
              <a:t>Estimate 1 error per 10 minutes in SSD</a:t>
            </a:r>
          </a:p>
          <a:p>
            <a:r>
              <a:rPr lang="en-US" dirty="0" smtClean="0"/>
              <a:t>Must pro-actively detect these errors by running CRC checks while acquiring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to zero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suppression based on preserving above-threshold strips</a:t>
            </a:r>
          </a:p>
          <a:p>
            <a:r>
              <a:rPr lang="en-US" dirty="0" smtClean="0"/>
              <a:t>Want to retain neighbors as well</a:t>
            </a:r>
          </a:p>
          <a:p>
            <a:r>
              <a:rPr lang="en-US" dirty="0" smtClean="0"/>
              <a:t>Problem: strips are not read out in order</a:t>
            </a:r>
          </a:p>
          <a:p>
            <a:pPr lvl="1"/>
            <a:r>
              <a:rPr lang="en-US" dirty="0" smtClean="0"/>
              <a:t>Have to store them in intermediate buffer, in geographic order, before suppression</a:t>
            </a:r>
          </a:p>
          <a:p>
            <a:pPr lvl="1"/>
            <a:r>
              <a:rPr lang="en-US" dirty="0" smtClean="0"/>
              <a:t>RAM has been added (larger FPGA)</a:t>
            </a:r>
          </a:p>
          <a:p>
            <a:pPr lvl="1"/>
            <a:r>
              <a:rPr lang="en-US" dirty="0" smtClean="0"/>
              <a:t>Implementation will come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cables will be Cu-coated Al</a:t>
            </a:r>
          </a:p>
          <a:p>
            <a:r>
              <a:rPr lang="en-US" dirty="0" smtClean="0"/>
              <a:t>Cables to West (through FGT) are the most difficult due to limited area</a:t>
            </a:r>
          </a:p>
          <a:p>
            <a:r>
              <a:rPr lang="en-US" dirty="0" smtClean="0"/>
              <a:t>Routing details being addressed</a:t>
            </a:r>
          </a:p>
          <a:p>
            <a:r>
              <a:rPr lang="en-US" dirty="0" smtClean="0"/>
              <a:t> Grounding plan being integrated with other HFT </a:t>
            </a:r>
            <a:r>
              <a:rPr lang="en-US" dirty="0" err="1" smtClean="0"/>
              <a:t>subdetectors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52400" y="1066800"/>
          <a:ext cx="4933951" cy="4536966"/>
        </p:xfrm>
        <a:graphic>
          <a:graphicData uri="http://schemas.openxmlformats.org/presentationml/2006/ole">
            <p:oleObj spid="_x0000_s188418" name="Document" r:id="rId4" imgW="3314700" imgH="3048000" progId="Word.Document.12">
              <p:link updateAutomatic="1"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characteristics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561" y="2362200"/>
            <a:ext cx="3954841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ensure that details will be approved by RHIC safety committee</a:t>
            </a:r>
          </a:p>
          <a:p>
            <a:pPr lvl="1"/>
            <a:r>
              <a:rPr lang="en-US" dirty="0" smtClean="0"/>
              <a:t>Floating PS with safety resistors</a:t>
            </a:r>
          </a:p>
          <a:p>
            <a:pPr lvl="1"/>
            <a:r>
              <a:rPr lang="en-US" dirty="0" smtClean="0"/>
              <a:t>Fuse protection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sense wires</a:t>
            </a:r>
          </a:p>
          <a:p>
            <a:pPr lvl="1"/>
            <a:r>
              <a:rPr lang="en-US" dirty="0" smtClean="0"/>
              <a:t>HV considerations</a:t>
            </a:r>
          </a:p>
          <a:p>
            <a:pPr lvl="2"/>
            <a:r>
              <a:rPr lang="en-US" dirty="0" smtClean="0"/>
              <a:t>HV is &lt;100V, I &lt; 0.1ma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-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progressing well</a:t>
            </a:r>
          </a:p>
          <a:p>
            <a:r>
              <a:rPr lang="en-US" dirty="0" smtClean="0"/>
              <a:t>Costs have been accurately estimated</a:t>
            </a:r>
          </a:p>
          <a:p>
            <a:r>
              <a:rPr lang="en-US" dirty="0" smtClean="0"/>
              <a:t>Risks are minimal </a:t>
            </a:r>
          </a:p>
          <a:p>
            <a:pPr lvl="1"/>
            <a:r>
              <a:rPr lang="en-US" sz="2000" dirty="0" smtClean="0"/>
              <a:t>No technical risks</a:t>
            </a:r>
          </a:p>
          <a:p>
            <a:pPr lvl="1"/>
            <a:r>
              <a:rPr lang="en-US" sz="2000" dirty="0" smtClean="0"/>
              <a:t>Mitigation strategies in place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Spare slides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600201"/>
            <a:ext cx="7391400" cy="14157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600" dirty="0" smtClean="0"/>
              <a:t>Spare slides</a:t>
            </a:r>
            <a:endParaRPr lang="en-US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200" smtClean="0"/>
              <a:t> ---- Backup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readout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1 ADC reads 16 modules sequentially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ADC sampling speed: 3 MHz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Connection to RDO is via copper cable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Restricts RDO location to magnet face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 RDO serves 10 ladders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Data link to DAQ computer oversubscribed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724400"/>
            <a:ext cx="5029200" cy="12003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Performance of existing system:</a:t>
            </a:r>
          </a:p>
          <a:p>
            <a:pPr lvl="1"/>
            <a:r>
              <a:rPr lang="en-US" dirty="0" smtClean="0"/>
              <a:t>Dead time @100 Hz: 30%</a:t>
            </a:r>
          </a:p>
          <a:p>
            <a:pPr lvl="1"/>
            <a:r>
              <a:rPr lang="en-US" dirty="0" smtClean="0"/>
              <a:t>Dead time @ 750 Hz: &gt;80%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670664" y="1524000"/>
          <a:ext cx="7022405" cy="3429000"/>
        </p:xfrm>
        <a:graphic>
          <a:graphicData uri="http://schemas.openxmlformats.org/presentationml/2006/ole">
            <p:oleObj spid="_x0000_s93186" name="Document" r:id="rId3" imgW="3797300" imgH="1854200" progId="Word.Document.12">
              <p:link updateAutomatic="1"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mounting detail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13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SSD: interior view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lum contrast="14000"/>
          </a:blip>
          <a:srcRect l="2248" t="2660" r="2248" b="2660"/>
          <a:stretch>
            <a:fillRect/>
          </a:stretch>
        </p:blipFill>
        <p:spPr bwMode="auto">
          <a:xfrm>
            <a:off x="2203450" y="1447800"/>
            <a:ext cx="4502151" cy="377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Slow controls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Path from RDO to ladder defined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JTAG transported on fiber pair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Multiple paths from VME CPU to RDO possible: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FP JTAG connector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Compatible with existing software, hardware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Provides migration path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VME interface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Best performance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Requires software development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SSD with 3 mounted ladders</a:t>
            </a:r>
          </a:p>
        </p:txBody>
      </p:sp>
      <p:pic>
        <p:nvPicPr>
          <p:cNvPr id="10" name="Picture 9" descr="3 ladd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47801"/>
            <a:ext cx="5257800" cy="427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92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Ladder: exploded view</a:t>
            </a:r>
          </a:p>
        </p:txBody>
      </p:sp>
      <p:pic>
        <p:nvPicPr>
          <p:cNvPr id="9" name="Picture 8" descr="ladder expl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51" y="1352550"/>
            <a:ext cx="54991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ladder</a:t>
            </a:r>
            <a:endParaRPr lang="en-US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410261" y="914399"/>
          <a:ext cx="6362140" cy="5059947"/>
        </p:xfrm>
        <a:graphic>
          <a:graphicData uri="http://schemas.openxmlformats.org/presentationml/2006/ole">
            <p:oleObj spid="_x0000_s91138" name="Document" r:id="rId4" imgW="4343400" imgH="3454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-279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Module: exploded view</a:t>
            </a:r>
          </a:p>
        </p:txBody>
      </p:sp>
      <p:pic>
        <p:nvPicPr>
          <p:cNvPr id="9" name="Picture 8" descr="module expl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957" y="1752600"/>
            <a:ext cx="526764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Complications to zero suppression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sz="2800" smtClean="0">
                <a:solidFill>
                  <a:srgbClr val="000000"/>
                </a:solidFill>
              </a:rPr>
              <a:t>Want to keep nearest neighbors to above-threshold strips</a:t>
            </a:r>
          </a:p>
          <a:p>
            <a:r>
              <a:rPr lang="en-US" sz="2800" smtClean="0">
                <a:solidFill>
                  <a:srgbClr val="000000"/>
                </a:solidFill>
              </a:rPr>
              <a:t>Strips are not read out in order</a:t>
            </a:r>
          </a:p>
          <a:p>
            <a:r>
              <a:rPr lang="en-US" sz="2800" smtClean="0">
                <a:solidFill>
                  <a:srgbClr val="000000"/>
                </a:solidFill>
              </a:rPr>
              <a:t>Need to unscramble them on FPGA</a:t>
            </a:r>
          </a:p>
          <a:p>
            <a:r>
              <a:rPr lang="en-US" sz="2800" smtClean="0">
                <a:solidFill>
                  <a:srgbClr val="000000"/>
                </a:solidFill>
              </a:rPr>
              <a:t>FPGA on slave RDO upgraded to handle this</a:t>
            </a:r>
          </a:p>
          <a:p>
            <a:r>
              <a:rPr lang="en-US" sz="2800" smtClean="0">
                <a:solidFill>
                  <a:srgbClr val="000000"/>
                </a:solidFill>
              </a:rPr>
              <a:t>Will not be part of the baseline system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00600" y="2438400"/>
            <a:ext cx="3505200" cy="2438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Cost details for SSD readout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91000"/>
          </a:xfrm>
        </p:spPr>
        <p:txBody>
          <a:bodyPr/>
          <a:lstStyle/>
          <a:p>
            <a:pPr lvl="4"/>
            <a:endParaRPr lang="en-US" sz="200" smtClean="0">
              <a:solidFill>
                <a:srgbClr val="000000"/>
              </a:solidFill>
            </a:endParaRPr>
          </a:p>
          <a:p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8001000" cy="412420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F497D"/>
                </a:solidFill>
              </a:rPr>
              <a:t>RDO card (qty: </a:t>
            </a:r>
            <a:r>
              <a:rPr lang="en-US" sz="2000" dirty="0" smtClean="0">
                <a:solidFill>
                  <a:srgbClr val="1F497D"/>
                </a:solidFill>
              </a:rPr>
              <a:t>10)</a:t>
            </a:r>
            <a:endParaRPr lang="en-US" sz="2000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Components		</a:t>
            </a:r>
            <a:r>
              <a:rPr lang="en-US" sz="1400" dirty="0" smtClean="0">
                <a:solidFill>
                  <a:srgbClr val="1F497D"/>
                </a:solidFill>
              </a:rPr>
              <a:t>$3080</a:t>
            </a:r>
            <a:endParaRPr lang="en-US" sz="1400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Fabrication		$  </a:t>
            </a:r>
            <a:r>
              <a:rPr lang="en-US" sz="1400" dirty="0" smtClean="0">
                <a:solidFill>
                  <a:srgbClr val="1F497D"/>
                </a:solidFill>
              </a:rPr>
              <a:t>910</a:t>
            </a:r>
            <a:endParaRPr lang="en-US" sz="1400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u="sng" dirty="0">
                <a:solidFill>
                  <a:srgbClr val="1F497D"/>
                </a:solidFill>
              </a:rPr>
              <a:t>Assembly		$  </a:t>
            </a:r>
            <a:r>
              <a:rPr lang="en-US" sz="1400" u="sng" dirty="0" smtClean="0">
                <a:solidFill>
                  <a:srgbClr val="1F497D"/>
                </a:solidFill>
              </a:rPr>
              <a:t>910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1F497D"/>
                </a:solidFill>
              </a:rPr>
              <a:t>Total </a:t>
            </a:r>
            <a:r>
              <a:rPr lang="en-US" sz="1400" dirty="0">
                <a:solidFill>
                  <a:srgbClr val="1F497D"/>
                </a:solidFill>
              </a:rPr>
              <a:t>(each card)		</a:t>
            </a:r>
            <a:r>
              <a:rPr lang="en-US" sz="1400" dirty="0" smtClean="0">
                <a:solidFill>
                  <a:srgbClr val="1F497D"/>
                </a:solidFill>
              </a:rPr>
              <a:t>$4900</a:t>
            </a:r>
            <a:endParaRPr lang="en-US" sz="1400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</a:rPr>
              <a:t>Ladder card (qty: 50)</a:t>
            </a: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Components		</a:t>
            </a:r>
            <a:r>
              <a:rPr lang="en-US" sz="1400" dirty="0" smtClean="0">
                <a:solidFill>
                  <a:srgbClr val="1F497D"/>
                </a:solidFill>
              </a:rPr>
              <a:t>$1920</a:t>
            </a:r>
            <a:endParaRPr lang="en-US" sz="1400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Fabrication		</a:t>
            </a:r>
            <a:r>
              <a:rPr lang="en-US" sz="1400" dirty="0" smtClean="0">
                <a:solidFill>
                  <a:srgbClr val="1F497D"/>
                </a:solidFill>
              </a:rPr>
              <a:t>$1250</a:t>
            </a:r>
            <a:endParaRPr lang="en-US" sz="1400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u="sng" dirty="0">
                <a:solidFill>
                  <a:srgbClr val="1F497D"/>
                </a:solidFill>
              </a:rPr>
              <a:t>Assembly		$  </a:t>
            </a:r>
            <a:r>
              <a:rPr lang="en-US" sz="1400" u="sng" dirty="0" smtClean="0">
                <a:solidFill>
                  <a:srgbClr val="1F497D"/>
                </a:solidFill>
              </a:rPr>
              <a:t>300</a:t>
            </a:r>
            <a:endParaRPr lang="en-US" sz="1400" u="sng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Total (each card)		</a:t>
            </a:r>
            <a:r>
              <a:rPr lang="en-US" sz="1400" dirty="0" smtClean="0">
                <a:solidFill>
                  <a:srgbClr val="1F497D"/>
                </a:solidFill>
              </a:rPr>
              <a:t>$3470</a:t>
            </a:r>
            <a:endParaRPr lang="en-US" sz="1400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</a:rPr>
              <a:t>DDL links (qty: 12)</a:t>
            </a: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SIU			$  </a:t>
            </a:r>
            <a:r>
              <a:rPr lang="en-US" sz="1400" dirty="0" smtClean="0">
                <a:solidFill>
                  <a:srgbClr val="1F497D"/>
                </a:solidFill>
              </a:rPr>
              <a:t>670</a:t>
            </a:r>
            <a:endParaRPr lang="en-US" sz="1400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u="sng" dirty="0">
                <a:solidFill>
                  <a:srgbClr val="1F497D"/>
                </a:solidFill>
              </a:rPr>
              <a:t>½ DRORC		</a:t>
            </a:r>
            <a:r>
              <a:rPr lang="en-US" sz="1400" u="sng" dirty="0" smtClean="0">
                <a:solidFill>
                  <a:srgbClr val="1F497D"/>
                </a:solidFill>
              </a:rPr>
              <a:t>$  840</a:t>
            </a:r>
            <a:endParaRPr lang="en-US" sz="1400" u="sng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Total (per link)		</a:t>
            </a:r>
            <a:r>
              <a:rPr lang="en-US" sz="1400" dirty="0" smtClean="0">
                <a:solidFill>
                  <a:srgbClr val="1F497D"/>
                </a:solidFill>
              </a:rPr>
              <a:t>$1510</a:t>
            </a:r>
            <a:endParaRPr lang="en-US" sz="1400" dirty="0">
              <a:solidFill>
                <a:srgbClr val="1F497D"/>
              </a:solidFill>
            </a:endParaRPr>
          </a:p>
          <a:p>
            <a:pPr lvl="1">
              <a:defRPr/>
            </a:pPr>
            <a:endParaRPr lang="en-US" sz="2000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</a:rPr>
              <a:t>DAQ PC (qty: 2)</a:t>
            </a:r>
          </a:p>
          <a:p>
            <a:pPr lvl="1">
              <a:defRPr/>
            </a:pPr>
            <a:r>
              <a:rPr lang="en-US" sz="1400" dirty="0">
                <a:solidFill>
                  <a:srgbClr val="1F497D"/>
                </a:solidFill>
              </a:rPr>
              <a:t>Each			$2900</a:t>
            </a:r>
          </a:p>
          <a:p>
            <a:pPr lvl="1">
              <a:defRPr/>
            </a:pPr>
            <a:endParaRPr lang="en-US" dirty="0">
              <a:solidFill>
                <a:srgbClr val="1F497D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1F497D"/>
                </a:solidFill>
              </a:rPr>
              <a:t>Total production cost:</a:t>
            </a:r>
          </a:p>
          <a:p>
            <a:pPr lvl="2">
              <a:defRPr/>
            </a:pPr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en-US" dirty="0" smtClean="0">
                <a:solidFill>
                  <a:srgbClr val="1F497D"/>
                </a:solidFill>
              </a:rPr>
              <a:t>$246.2K</a:t>
            </a:r>
            <a:endParaRPr lang="en-US" dirty="0">
              <a:solidFill>
                <a:srgbClr val="1F497D"/>
              </a:solidFill>
            </a:endParaRPr>
          </a:p>
          <a:p>
            <a:pPr lvl="1">
              <a:defRPr/>
            </a:pPr>
            <a:endParaRPr lang="en-US" dirty="0">
              <a:solidFill>
                <a:srgbClr val="1F497D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</a:rPr>
              <a:t>  Includes </a:t>
            </a:r>
            <a:r>
              <a:rPr lang="en-US" sz="1600" dirty="0" smtClean="0">
                <a:solidFill>
                  <a:srgbClr val="1F497D"/>
                </a:solidFill>
              </a:rPr>
              <a:t>spares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1F497D"/>
                </a:solidFill>
              </a:rPr>
              <a:t>  Costs are burdened</a:t>
            </a:r>
            <a:endParaRPr lang="en-US" sz="1600" dirty="0">
              <a:solidFill>
                <a:srgbClr val="1F497D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</a:rPr>
              <a:t>  Does not include prototypes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876800" y="2438400"/>
            <a:ext cx="3124200" cy="2286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ヒラギノ角ゴ Pro W3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formats: </a:t>
            </a:r>
            <a:r>
              <a:rPr lang="en-US" sz="3200" smtClean="0"/>
              <a:t>zero suppressed</a:t>
            </a:r>
            <a:endParaRPr lang="en-US" smtClean="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Only strips with ADC value above threshold are present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ADC value (10 bits) + strip location (14 bits)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One strip per 32-bit word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Alleviates large memory access burden on DAQ PC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Doing this in real time in FPGA is simple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 flow: Ladder card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Each yellow box (x5) represents one ladder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Connection card + ADC card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Dual input ADC (x8) with bit-serial outputs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16 outputs feed 1 gigabit serializer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Green boxes: readout card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Connection to readout card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 gigabit fiber pair per ladder</a:t>
            </a:r>
            <a:endParaRPr lang="en-US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Dataflow: Readout card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>
                <a:solidFill>
                  <a:schemeClr val="tx2"/>
                </a:solidFill>
              </a:rPr>
              <a:t>Per ladder (5X):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tx2"/>
                </a:solidFill>
              </a:rPr>
              <a:t>Optical link 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err="1">
                <a:solidFill>
                  <a:schemeClr val="tx2"/>
                </a:solidFill>
              </a:rPr>
              <a:t>Deserializer</a:t>
            </a:r>
            <a:endParaRPr lang="en-US" sz="2000">
              <a:solidFill>
                <a:schemeClr val="tx2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tx2"/>
                </a:solidFill>
              </a:rPr>
              <a:t>Slave FPGA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>
                <a:solidFill>
                  <a:schemeClr val="tx2"/>
                </a:solidFill>
              </a:rPr>
              <a:t>1 master FPGA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solidFill>
                  <a:schemeClr val="tx2"/>
                </a:solidFill>
              </a:rPr>
              <a:t>Manages data from the ladder FPGAs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solidFill>
                  <a:schemeClr val="tx2"/>
                </a:solidFill>
              </a:rPr>
              <a:t>Manages the DDL connection to the DAQ PC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solidFill>
                  <a:schemeClr val="tx2"/>
                </a:solidFill>
              </a:rPr>
              <a:t>Manages connection to TRG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79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Existing readout configuration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14600" y="1643063"/>
          <a:ext cx="4114800" cy="3571875"/>
        </p:xfrm>
        <a:graphic>
          <a:graphicData uri="http://schemas.openxmlformats.org/presentationml/2006/ole">
            <p:oleObj spid="_x0000_s4098" name="Document" r:id="rId4" imgW="4114800" imgH="357225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Data flow organization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37" y="1600200"/>
            <a:ext cx="7850465" cy="391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5" descr="RDO on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743201"/>
            <a:ext cx="2667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itle 5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Readout components</a:t>
            </a:r>
          </a:p>
        </p:txBody>
      </p:sp>
      <p:pic>
        <p:nvPicPr>
          <p:cNvPr id="22535" name="Picture 20" descr="C:\Documents and Settings\Micheal LeVine\Local Settings\Temporary Internet Files\Content.IE5\IDWCR10J\MCj043484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1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0"/>
          <p:cNvSpPr>
            <a:spLocks noChangeArrowheads="1"/>
          </p:cNvSpPr>
          <p:nvPr/>
        </p:nvSpPr>
        <p:spPr bwMode="auto">
          <a:xfrm>
            <a:off x="4542883" y="2133601"/>
            <a:ext cx="754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00"/>
                </a:solidFill>
              </a:rPr>
              <a:t>RDO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37" name="Rectangle 81"/>
          <p:cNvSpPr>
            <a:spLocks noChangeArrowheads="1"/>
          </p:cNvSpPr>
          <p:nvPr/>
        </p:nvSpPr>
        <p:spPr bwMode="auto">
          <a:xfrm>
            <a:off x="7542605" y="2774950"/>
            <a:ext cx="116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00"/>
                </a:solidFill>
              </a:rPr>
              <a:t>DAQ PC</a:t>
            </a:r>
          </a:p>
        </p:txBody>
      </p:sp>
      <p:sp>
        <p:nvSpPr>
          <p:cNvPr id="22538" name="Freeform 86"/>
          <p:cNvSpPr>
            <a:spLocks noChangeArrowheads="1"/>
          </p:cNvSpPr>
          <p:nvPr/>
        </p:nvSpPr>
        <p:spPr bwMode="auto">
          <a:xfrm>
            <a:off x="6096001" y="3255963"/>
            <a:ext cx="1373188" cy="876300"/>
          </a:xfrm>
          <a:custGeom>
            <a:avLst/>
            <a:gdLst>
              <a:gd name="T0" fmla="*/ 0 w 1855381"/>
              <a:gd name="T1" fmla="*/ 157239 h 877186"/>
              <a:gd name="T2" fmla="*/ 105293 w 1855381"/>
              <a:gd name="T3" fmla="*/ 72437 h 877186"/>
              <a:gd name="T4" fmla="*/ 185060 w 1855381"/>
              <a:gd name="T5" fmla="*/ 591854 h 877186"/>
              <a:gd name="T6" fmla="*/ 430742 w 1855381"/>
              <a:gd name="T7" fmla="*/ 835662 h 877186"/>
              <a:gd name="T8" fmla="*/ 539225 w 1855381"/>
              <a:gd name="T9" fmla="*/ 825062 h 877186"/>
              <a:gd name="T10" fmla="*/ 536034 w 1855381"/>
              <a:gd name="T11" fmla="*/ 846263 h 877186"/>
              <a:gd name="T12" fmla="*/ 536034 w 1855381"/>
              <a:gd name="T13" fmla="*/ 846263 h 877186"/>
              <a:gd name="T14" fmla="*/ 536034 w 1855381"/>
              <a:gd name="T15" fmla="*/ 825062 h 8771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55381"/>
              <a:gd name="T25" fmla="*/ 0 h 877186"/>
              <a:gd name="T26" fmla="*/ 1855381 w 1855381"/>
              <a:gd name="T27" fmla="*/ 877186 h 8771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55381" h="877186">
                <a:moveTo>
                  <a:pt x="0" y="157716"/>
                </a:moveTo>
                <a:cubicBezTo>
                  <a:pt x="124046" y="78858"/>
                  <a:pt x="248093" y="0"/>
                  <a:pt x="350874" y="72656"/>
                </a:cubicBezTo>
                <a:cubicBezTo>
                  <a:pt x="453655" y="145312"/>
                  <a:pt x="435935" y="466060"/>
                  <a:pt x="616688" y="593651"/>
                </a:cubicBezTo>
                <a:cubicBezTo>
                  <a:pt x="797442" y="721242"/>
                  <a:pt x="1238693" y="799214"/>
                  <a:pt x="1435395" y="838200"/>
                </a:cubicBezTo>
                <a:cubicBezTo>
                  <a:pt x="1632097" y="877186"/>
                  <a:pt x="1738423" y="825795"/>
                  <a:pt x="1796902" y="827567"/>
                </a:cubicBezTo>
                <a:cubicBezTo>
                  <a:pt x="1855381" y="829339"/>
                  <a:pt x="1786269" y="848832"/>
                  <a:pt x="1786269" y="848832"/>
                </a:cubicBezTo>
                <a:lnTo>
                  <a:pt x="1786269" y="827567"/>
                </a:lnTo>
              </a:path>
            </a:pathLst>
          </a:custGeom>
          <a:noFill/>
          <a:ln w="28575" algn="ctr">
            <a:solidFill>
              <a:srgbClr val="00646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9" name="TextBox 87"/>
          <p:cNvSpPr txBox="1">
            <a:spLocks noChangeArrowheads="1"/>
          </p:cNvSpPr>
          <p:nvPr/>
        </p:nvSpPr>
        <p:spPr bwMode="auto">
          <a:xfrm rot="-5400000">
            <a:off x="6477001" y="445546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DDL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40" name="TextBox 88"/>
          <p:cNvSpPr txBox="1">
            <a:spLocks noChangeArrowheads="1"/>
          </p:cNvSpPr>
          <p:nvPr/>
        </p:nvSpPr>
        <p:spPr bwMode="auto">
          <a:xfrm rot="-5400000">
            <a:off x="1710531" y="4766439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Duplex fiber pair</a:t>
            </a:r>
          </a:p>
        </p:txBody>
      </p:sp>
      <p:sp>
        <p:nvSpPr>
          <p:cNvPr id="22541" name="TextBox 93"/>
          <p:cNvSpPr txBox="1">
            <a:spLocks noChangeArrowheads="1"/>
          </p:cNvSpPr>
          <p:nvPr/>
        </p:nvSpPr>
        <p:spPr bwMode="auto">
          <a:xfrm>
            <a:off x="228600" y="5548313"/>
            <a:ext cx="2057400" cy="646331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Outer support cone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542" name="TextBox 94"/>
          <p:cNvSpPr txBox="1">
            <a:spLocks noChangeArrowheads="1"/>
          </p:cNvSpPr>
          <p:nvPr/>
        </p:nvSpPr>
        <p:spPr bwMode="auto">
          <a:xfrm>
            <a:off x="3810000" y="5410201"/>
            <a:ext cx="2057400" cy="646331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South platform VME crate</a:t>
            </a:r>
          </a:p>
        </p:txBody>
      </p:sp>
      <p:sp>
        <p:nvSpPr>
          <p:cNvPr id="22543" name="TextBox 95"/>
          <p:cNvSpPr txBox="1">
            <a:spLocks noChangeArrowheads="1"/>
          </p:cNvSpPr>
          <p:nvPr/>
        </p:nvSpPr>
        <p:spPr bwMode="auto">
          <a:xfrm>
            <a:off x="6705600" y="5548313"/>
            <a:ext cx="2057400" cy="369332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DAQ room</a:t>
            </a:r>
          </a:p>
        </p:txBody>
      </p:sp>
      <p:grpSp>
        <p:nvGrpSpPr>
          <p:cNvPr id="22544" name="Group 41"/>
          <p:cNvGrpSpPr>
            <a:grpSpLocks/>
          </p:cNvGrpSpPr>
          <p:nvPr/>
        </p:nvGrpSpPr>
        <p:grpSpPr bwMode="auto">
          <a:xfrm>
            <a:off x="0" y="3352800"/>
            <a:ext cx="2362200" cy="1676400"/>
            <a:chOff x="304800" y="1905000"/>
            <a:chExt cx="2362200" cy="16764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762000" y="2209800"/>
              <a:ext cx="1905000" cy="13716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22573" name="TextBox 79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Ladder card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</a:rPr>
                <a:t>(1 of 5)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85800" y="2133600"/>
              <a:ext cx="1905000" cy="13716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09600" y="2057400"/>
              <a:ext cx="1905000" cy="13716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33400" y="1981200"/>
              <a:ext cx="1905000" cy="13716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57200" y="1905000"/>
              <a:ext cx="1905000" cy="13716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</p:grpSp>
      <p:grpSp>
        <p:nvGrpSpPr>
          <p:cNvPr id="22545" name="Group 53"/>
          <p:cNvGrpSpPr>
            <a:grpSpLocks/>
          </p:cNvGrpSpPr>
          <p:nvPr/>
        </p:nvGrpSpPr>
        <p:grpSpPr bwMode="auto">
          <a:xfrm>
            <a:off x="304800" y="3657601"/>
            <a:ext cx="1752600" cy="811213"/>
            <a:chOff x="381000" y="1774825"/>
            <a:chExt cx="7620000" cy="3303588"/>
          </a:xfrm>
        </p:grpSpPr>
        <p:sp>
          <p:nvSpPr>
            <p:cNvPr id="22552" name="Line 3"/>
            <p:cNvSpPr>
              <a:spLocks noChangeShapeType="1"/>
            </p:cNvSpPr>
            <p:nvPr/>
          </p:nvSpPr>
          <p:spPr bwMode="auto">
            <a:xfrm>
              <a:off x="7543800" y="3413125"/>
              <a:ext cx="4572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381000" y="1889125"/>
              <a:ext cx="6096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381000" y="4784725"/>
              <a:ext cx="6096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22555" name="Line 7"/>
            <p:cNvSpPr>
              <a:spLocks noChangeShapeType="1"/>
            </p:cNvSpPr>
            <p:nvPr/>
          </p:nvSpPr>
          <p:spPr bwMode="auto">
            <a:xfrm>
              <a:off x="990600" y="1965325"/>
              <a:ext cx="8382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6" name="Line 8"/>
            <p:cNvSpPr>
              <a:spLocks noChangeShapeType="1"/>
            </p:cNvSpPr>
            <p:nvPr/>
          </p:nvSpPr>
          <p:spPr bwMode="auto">
            <a:xfrm>
              <a:off x="990600" y="4894263"/>
              <a:ext cx="8382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7" name="AutoShape 11"/>
            <p:cNvSpPr>
              <a:spLocks noChangeArrowheads="1"/>
            </p:cNvSpPr>
            <p:nvPr/>
          </p:nvSpPr>
          <p:spPr bwMode="auto">
            <a:xfrm rot="-5400000">
              <a:off x="1790700" y="1812925"/>
              <a:ext cx="381000" cy="304800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8" name="AutoShape 12"/>
            <p:cNvSpPr>
              <a:spLocks noChangeArrowheads="1"/>
            </p:cNvSpPr>
            <p:nvPr/>
          </p:nvSpPr>
          <p:spPr bwMode="auto">
            <a:xfrm rot="-5400000">
              <a:off x="1801813" y="4735513"/>
              <a:ext cx="381000" cy="304800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9" name="Line 15"/>
            <p:cNvSpPr>
              <a:spLocks noChangeShapeType="1"/>
            </p:cNvSpPr>
            <p:nvPr/>
          </p:nvSpPr>
          <p:spPr bwMode="auto">
            <a:xfrm>
              <a:off x="2968625" y="2803525"/>
              <a:ext cx="8382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0" name="Line 16"/>
            <p:cNvSpPr>
              <a:spLocks noChangeShapeType="1"/>
            </p:cNvSpPr>
            <p:nvPr/>
          </p:nvSpPr>
          <p:spPr bwMode="auto">
            <a:xfrm>
              <a:off x="3048000" y="4022725"/>
              <a:ext cx="7620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1" name="Line 19"/>
            <p:cNvSpPr>
              <a:spLocks noChangeShapeType="1"/>
            </p:cNvSpPr>
            <p:nvPr/>
          </p:nvSpPr>
          <p:spPr bwMode="auto">
            <a:xfrm>
              <a:off x="2133600" y="1965325"/>
              <a:ext cx="8382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Line 20"/>
            <p:cNvSpPr>
              <a:spLocks noChangeShapeType="1"/>
            </p:cNvSpPr>
            <p:nvPr/>
          </p:nvSpPr>
          <p:spPr bwMode="auto">
            <a:xfrm>
              <a:off x="2154238" y="4881563"/>
              <a:ext cx="8382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3" name="Line 21"/>
            <p:cNvSpPr>
              <a:spLocks noChangeShapeType="1"/>
            </p:cNvSpPr>
            <p:nvPr/>
          </p:nvSpPr>
          <p:spPr bwMode="auto">
            <a:xfrm>
              <a:off x="2971800" y="1965325"/>
              <a:ext cx="0" cy="838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4" name="Line 22"/>
            <p:cNvSpPr>
              <a:spLocks noChangeShapeType="1"/>
            </p:cNvSpPr>
            <p:nvPr/>
          </p:nvSpPr>
          <p:spPr bwMode="auto">
            <a:xfrm>
              <a:off x="3025775" y="4033838"/>
              <a:ext cx="0" cy="838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Rectangle 23"/>
            <p:cNvSpPr>
              <a:spLocks noChangeArrowheads="1"/>
            </p:cNvSpPr>
            <p:nvPr/>
          </p:nvSpPr>
          <p:spPr bwMode="auto">
            <a:xfrm>
              <a:off x="3810000" y="2574925"/>
              <a:ext cx="533400" cy="17526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6" name="Line 26"/>
            <p:cNvSpPr>
              <a:spLocks noChangeShapeType="1"/>
            </p:cNvSpPr>
            <p:nvPr/>
          </p:nvSpPr>
          <p:spPr bwMode="auto">
            <a:xfrm>
              <a:off x="4343400" y="3413125"/>
              <a:ext cx="9144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Rectangle 30"/>
            <p:cNvSpPr>
              <a:spLocks noChangeArrowheads="1"/>
            </p:cNvSpPr>
            <p:nvPr/>
          </p:nvSpPr>
          <p:spPr bwMode="auto">
            <a:xfrm>
              <a:off x="5257800" y="2684463"/>
              <a:ext cx="685800" cy="14478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8" name="Line 37"/>
            <p:cNvSpPr>
              <a:spLocks noChangeShapeType="1"/>
            </p:cNvSpPr>
            <p:nvPr/>
          </p:nvSpPr>
          <p:spPr bwMode="auto">
            <a:xfrm>
              <a:off x="5943600" y="3409950"/>
              <a:ext cx="9144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9" name="AutoShape 41"/>
            <p:cNvSpPr>
              <a:spLocks noChangeArrowheads="1"/>
            </p:cNvSpPr>
            <p:nvPr/>
          </p:nvSpPr>
          <p:spPr bwMode="auto">
            <a:xfrm rot="-5400000">
              <a:off x="6858000" y="3041650"/>
              <a:ext cx="762000" cy="762000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546" name="Freeform 82"/>
          <p:cNvSpPr>
            <a:spLocks noChangeArrowheads="1"/>
          </p:cNvSpPr>
          <p:nvPr/>
        </p:nvSpPr>
        <p:spPr bwMode="auto">
          <a:xfrm>
            <a:off x="1981200" y="3568700"/>
            <a:ext cx="1600200" cy="469900"/>
          </a:xfrm>
          <a:custGeom>
            <a:avLst/>
            <a:gdLst>
              <a:gd name="T0" fmla="*/ 0 w 896679"/>
              <a:gd name="T1" fmla="*/ 252131 h 641497"/>
              <a:gd name="T2" fmla="*/ 3712123 w 896679"/>
              <a:gd name="T3" fmla="*/ 193625 h 641497"/>
              <a:gd name="T4" fmla="*/ 1237373 w 896679"/>
              <a:gd name="T5" fmla="*/ 18108 h 641497"/>
              <a:gd name="T6" fmla="*/ 4663942 w 896679"/>
              <a:gd name="T7" fmla="*/ 84972 h 641497"/>
              <a:gd name="T8" fmla="*/ 7519422 w 896679"/>
              <a:gd name="T9" fmla="*/ 105867 h 641497"/>
              <a:gd name="T10" fmla="*/ 7709780 w 896679"/>
              <a:gd name="T11" fmla="*/ 97509 h 641497"/>
              <a:gd name="T12" fmla="*/ 7709780 w 896679"/>
              <a:gd name="T13" fmla="*/ 97509 h 64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6679"/>
              <a:gd name="T22" fmla="*/ 0 h 641497"/>
              <a:gd name="T23" fmla="*/ 896679 w 896679"/>
              <a:gd name="T24" fmla="*/ 641497 h 64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6679" h="641497">
                <a:moveTo>
                  <a:pt x="0" y="641497"/>
                </a:moveTo>
                <a:cubicBezTo>
                  <a:pt x="195816" y="616687"/>
                  <a:pt x="391633" y="591878"/>
                  <a:pt x="414670" y="492641"/>
                </a:cubicBezTo>
                <a:cubicBezTo>
                  <a:pt x="437707" y="393404"/>
                  <a:pt x="120502" y="92148"/>
                  <a:pt x="138223" y="46074"/>
                </a:cubicBezTo>
                <a:cubicBezTo>
                  <a:pt x="155944" y="0"/>
                  <a:pt x="404037" y="178981"/>
                  <a:pt x="520995" y="216195"/>
                </a:cubicBezTo>
                <a:cubicBezTo>
                  <a:pt x="637953" y="253409"/>
                  <a:pt x="783265" y="264041"/>
                  <a:pt x="839972" y="269357"/>
                </a:cubicBezTo>
                <a:cubicBezTo>
                  <a:pt x="896679" y="274673"/>
                  <a:pt x="861237" y="248092"/>
                  <a:pt x="861237" y="248092"/>
                </a:cubicBezTo>
              </a:path>
            </a:pathLst>
          </a:custGeom>
          <a:noFill/>
          <a:ln w="28575" algn="ctr">
            <a:solidFill>
              <a:srgbClr val="00646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7" name="Rectangle 80"/>
          <p:cNvSpPr>
            <a:spLocks noChangeArrowheads="1"/>
          </p:cNvSpPr>
          <p:nvPr/>
        </p:nvSpPr>
        <p:spPr bwMode="auto">
          <a:xfrm>
            <a:off x="153542" y="2662239"/>
            <a:ext cx="2437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Ladder card (1 of 5)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2548" name="Group 48"/>
          <p:cNvGrpSpPr>
            <a:grpSpLocks/>
          </p:cNvGrpSpPr>
          <p:nvPr/>
        </p:nvGrpSpPr>
        <p:grpSpPr bwMode="auto">
          <a:xfrm>
            <a:off x="338139" y="3886200"/>
            <a:ext cx="46037" cy="350838"/>
            <a:chOff x="381000" y="3886200"/>
            <a:chExt cx="45719" cy="350519"/>
          </a:xfrm>
        </p:grpSpPr>
        <p:sp>
          <p:nvSpPr>
            <p:cNvPr id="22549" name="Oval 44"/>
            <p:cNvSpPr>
              <a:spLocks noChangeArrowheads="1"/>
            </p:cNvSpPr>
            <p:nvPr/>
          </p:nvSpPr>
          <p:spPr bwMode="auto">
            <a:xfrm>
              <a:off x="381000" y="3886200"/>
              <a:ext cx="45719" cy="45719"/>
            </a:xfrm>
            <a:prstGeom prst="ellips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Oval 45"/>
            <p:cNvSpPr>
              <a:spLocks noChangeArrowheads="1"/>
            </p:cNvSpPr>
            <p:nvPr/>
          </p:nvSpPr>
          <p:spPr bwMode="auto">
            <a:xfrm>
              <a:off x="381000" y="4038600"/>
              <a:ext cx="45719" cy="45719"/>
            </a:xfrm>
            <a:prstGeom prst="ellips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Oval 46"/>
            <p:cNvSpPr>
              <a:spLocks noChangeArrowheads="1"/>
            </p:cNvSpPr>
            <p:nvPr/>
          </p:nvSpPr>
          <p:spPr bwMode="auto">
            <a:xfrm>
              <a:off x="381000" y="4191000"/>
              <a:ext cx="45719" cy="45719"/>
            </a:xfrm>
            <a:prstGeom prst="ellips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FY 2010	$150K prototyping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FY 2011	$25K shipping, tools, …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FY 2012	$250K production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FY 2013	$15K tools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expected lifetime in RHIC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dirty="0" smtClean="0"/>
              <a:t>Radiation expected during 12 weeks of 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p-p</a:t>
            </a:r>
            <a:r>
              <a:rPr lang="en-US" dirty="0" smtClean="0"/>
              <a:t> running: </a:t>
            </a:r>
            <a:r>
              <a:rPr lang="en-US" dirty="0" smtClean="0">
                <a:solidFill>
                  <a:srgbClr val="0000FF"/>
                </a:solidFill>
              </a:rPr>
              <a:t>3.4 </a:t>
            </a:r>
            <a:r>
              <a:rPr lang="en-US" dirty="0" err="1" smtClean="0">
                <a:solidFill>
                  <a:srgbClr val="0000FF"/>
                </a:solidFill>
              </a:rPr>
              <a:t>krad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Extrapolated from measurements in STAR IR</a:t>
            </a:r>
          </a:p>
          <a:p>
            <a:r>
              <a:rPr lang="en-US" dirty="0" smtClean="0"/>
              <a:t>Lifetime limit of SSD </a:t>
            </a:r>
            <a:r>
              <a:rPr lang="en-US" dirty="0" err="1" smtClean="0"/>
              <a:t>silicon+associated</a:t>
            </a:r>
            <a:r>
              <a:rPr lang="en-US" dirty="0" smtClean="0"/>
              <a:t> (on ladder) electronics:</a:t>
            </a:r>
            <a:r>
              <a:rPr lang="en-US" dirty="0" smtClean="0">
                <a:solidFill>
                  <a:srgbClr val="0000FF"/>
                </a:solidFill>
              </a:rPr>
              <a:t> &gt;200 </a:t>
            </a:r>
            <a:r>
              <a:rPr lang="en-US" dirty="0" err="1" smtClean="0">
                <a:solidFill>
                  <a:srgbClr val="0000FF"/>
                </a:solidFill>
              </a:rPr>
              <a:t>krad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Based on measurements of SSD module in 20 </a:t>
            </a:r>
            <a:r>
              <a:rPr lang="en-US" sz="2400" dirty="0" err="1" smtClean="0"/>
              <a:t>MeV</a:t>
            </a:r>
            <a:r>
              <a:rPr lang="en-US" sz="2400" dirty="0" smtClean="0"/>
              <a:t> proton beam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Radiation limit: &gt;30 years of </a:t>
            </a:r>
            <a:r>
              <a:rPr lang="en-US" dirty="0" err="1" smtClean="0">
                <a:solidFill>
                  <a:srgbClr val="0000FF"/>
                </a:solidFill>
              </a:rPr>
              <a:t>p-p</a:t>
            </a:r>
            <a:r>
              <a:rPr lang="en-US" dirty="0" smtClean="0">
                <a:solidFill>
                  <a:srgbClr val="0000FF"/>
                </a:solidFill>
              </a:rPr>
              <a:t> running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mechanical development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Vortex blower (76 kW)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maintainable vacuum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Reroute tubing – avoid kinks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with temperature 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flow measurements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" descr="rp116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7" y="3248026"/>
            <a:ext cx="21812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Status: ladder board </a:t>
            </a:r>
            <a:r>
              <a:rPr lang="en-US" sz="2800" dirty="0" smtClean="0"/>
              <a:t>(analog)</a:t>
            </a:r>
            <a:endParaRPr lang="en-US" sz="2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16 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3849" y="3644900"/>
            <a:ext cx="1240574" cy="92333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Hybrid</a:t>
            </a:r>
            <a:br>
              <a:rPr lang="en-US" sz="2000"/>
            </a:br>
            <a:r>
              <a:rPr lang="en-US" sz="2000"/>
              <a:t>(Alice128)</a:t>
            </a:r>
          </a:p>
          <a:p>
            <a:pPr algn="ctr"/>
            <a:r>
              <a:rPr lang="en-US" sz="2000"/>
              <a:t>No change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97063" y="3644900"/>
            <a:ext cx="1382840" cy="92333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Flex</a:t>
            </a:r>
            <a:br>
              <a:rPr lang="en-US" sz="2000"/>
            </a:br>
            <a:r>
              <a:rPr lang="en-US" sz="2000"/>
              <a:t>(&lt;=1m long)</a:t>
            </a:r>
          </a:p>
          <a:p>
            <a:pPr algn="ctr"/>
            <a:r>
              <a:rPr lang="en-US" sz="2000"/>
              <a:t>No change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635375" y="2349500"/>
            <a:ext cx="1518470" cy="92333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Power switch</a:t>
            </a:r>
            <a:br>
              <a:rPr lang="en-US" sz="2000"/>
            </a:br>
            <a:r>
              <a:rPr lang="en-US" sz="2000"/>
              <a:t>(+2V &amp; agnd)</a:t>
            </a:r>
          </a:p>
          <a:p>
            <a:pPr algn="ctr"/>
            <a:r>
              <a:rPr lang="en-US" sz="2000"/>
              <a:t>No change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635377" y="4953001"/>
            <a:ext cx="1796115" cy="92333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Power measure</a:t>
            </a:r>
            <a:br>
              <a:rPr lang="en-US" sz="2000"/>
            </a:br>
            <a:r>
              <a:rPr lang="en-US" sz="2000"/>
              <a:t>(-2V)</a:t>
            </a:r>
          </a:p>
          <a:p>
            <a:pPr algn="ctr"/>
            <a:r>
              <a:rPr lang="en-US" sz="2000"/>
              <a:t>No change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292726" y="3644900"/>
            <a:ext cx="1610517" cy="923330"/>
          </a:xfrm>
          <a:prstGeom prst="rect">
            <a:avLst/>
          </a:prstGeom>
          <a:solidFill>
            <a:srgbClr val="205DE7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/>
              <a:t>Level shift</a:t>
            </a:r>
            <a:br>
              <a:rPr lang="en-US" sz="2000" dirty="0"/>
            </a:br>
            <a:r>
              <a:rPr lang="en-US" sz="2000" dirty="0"/>
              <a:t>(4V-&gt;2.5V)</a:t>
            </a:r>
          </a:p>
          <a:p>
            <a:pPr algn="ctr"/>
            <a:r>
              <a:rPr lang="en-US" sz="2000" dirty="0" err="1"/>
              <a:t>Mux</a:t>
            </a:r>
            <a:r>
              <a:rPr lang="en-US" sz="2000" dirty="0"/>
              <a:t> </a:t>
            </a:r>
            <a:r>
              <a:rPr lang="en-US" sz="2000" dirty="0" err="1"/>
              <a:t>replacmt</a:t>
            </a:r>
            <a:r>
              <a:rPr lang="en-US" sz="2000" dirty="0"/>
              <a:t>.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226300" y="3644900"/>
            <a:ext cx="1682652" cy="923330"/>
          </a:xfrm>
          <a:prstGeom prst="rect">
            <a:avLst/>
          </a:prstGeom>
          <a:solidFill>
            <a:srgbClr val="205DE7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/>
              <a:t>Serial ADC</a:t>
            </a:r>
            <a:br>
              <a:rPr lang="en-US" sz="2000" dirty="0"/>
            </a:br>
            <a:r>
              <a:rPr lang="en-US" sz="2000" dirty="0"/>
              <a:t>(12b,5MS/s)</a:t>
            </a:r>
          </a:p>
          <a:p>
            <a:pPr algn="ctr"/>
            <a:r>
              <a:rPr lang="en-US" sz="2000" dirty="0"/>
              <a:t>16 instead of 1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543051" y="4106863"/>
            <a:ext cx="36036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3295651" y="4106863"/>
            <a:ext cx="36036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881813" y="40767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4291013" y="3276601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635375" y="3644900"/>
            <a:ext cx="1240574" cy="92333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connector</a:t>
            </a:r>
            <a:br>
              <a:rPr lang="en-US" sz="2000"/>
            </a:br>
            <a:r>
              <a:rPr lang="en-US" sz="2000"/>
              <a:t>(30p)</a:t>
            </a:r>
          </a:p>
          <a:p>
            <a:pPr algn="ctr"/>
            <a:r>
              <a:rPr lang="en-US" sz="2000"/>
              <a:t>No change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4895851" y="41068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4291013" y="4581526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"/>
            <a:ext cx="7620000" cy="488950"/>
          </a:xfrm>
        </p:spPr>
        <p:txBody>
          <a:bodyPr/>
          <a:lstStyle/>
          <a:p>
            <a:r>
              <a:rPr lang="en-US" sz="4000" dirty="0" smtClean="0"/>
              <a:t>Status: ladder board </a:t>
            </a:r>
            <a:r>
              <a:rPr lang="en-US" sz="2800" dirty="0" smtClean="0"/>
              <a:t>(digital)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tIns="0"/>
          <a:lstStyle/>
          <a:p>
            <a:pPr>
              <a:buFontTx/>
              <a:buNone/>
            </a:pPr>
            <a:r>
              <a:rPr lang="en-US"/>
              <a:t>	x16		x1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81026" y="1524000"/>
            <a:ext cx="1511300" cy="104644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/>
              <a:t>Power switch</a:t>
            </a:r>
            <a:br>
              <a:rPr lang="en-US" sz="2000" dirty="0"/>
            </a:br>
            <a:r>
              <a:rPr lang="en-US" sz="2000" dirty="0"/>
              <a:t>(+2V &amp; </a:t>
            </a:r>
            <a:r>
              <a:rPr lang="en-US" sz="2000" dirty="0" err="1"/>
              <a:t>agnd</a:t>
            </a:r>
            <a:r>
              <a:rPr lang="en-US" sz="2000" dirty="0"/>
              <a:t>)</a:t>
            </a:r>
            <a:endParaRPr lang="en-US" dirty="0"/>
          </a:p>
          <a:p>
            <a:pPr algn="ctr"/>
            <a:r>
              <a:rPr lang="en-US" dirty="0"/>
              <a:t>No change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1787525" cy="104644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/>
              <a:t>Power measure</a:t>
            </a:r>
            <a:br>
              <a:rPr lang="en-US" sz="2000" dirty="0"/>
            </a:br>
            <a:r>
              <a:rPr lang="en-US" sz="2000" dirty="0"/>
              <a:t>(-2V)</a:t>
            </a:r>
            <a:endParaRPr lang="en-US" dirty="0"/>
          </a:p>
          <a:p>
            <a:pPr algn="ctr"/>
            <a:r>
              <a:rPr lang="en-US" dirty="0"/>
              <a:t>No change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49314" y="3962401"/>
            <a:ext cx="1233185" cy="615553"/>
          </a:xfrm>
          <a:prstGeom prst="rect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/>
              <a:t>Level shift</a:t>
            </a:r>
            <a:br>
              <a:rPr lang="en-US" sz="2000" dirty="0"/>
            </a:br>
            <a:r>
              <a:rPr lang="en-US" sz="2000" dirty="0"/>
              <a:t>(4V-&gt;2.5V)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01676" y="5629276"/>
            <a:ext cx="1396867" cy="615553"/>
          </a:xfrm>
          <a:prstGeom prst="rect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/>
              <a:t>Serial ADC</a:t>
            </a:r>
            <a:br>
              <a:rPr lang="en-US" sz="2000" dirty="0"/>
            </a:br>
            <a:r>
              <a:rPr lang="en-US" sz="2000" dirty="0"/>
              <a:t>(12b,5MS/s)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112963" y="51054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248401" y="4364039"/>
            <a:ext cx="1482402" cy="61555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SerDes</a:t>
            </a:r>
            <a:br>
              <a:rPr lang="en-US" sz="2000"/>
            </a:br>
            <a:r>
              <a:rPr lang="en-US" sz="2000"/>
              <a:t>(24b,40MHz)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14600" y="5629276"/>
            <a:ext cx="1461488" cy="61555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Data packer</a:t>
            </a:r>
            <a:br>
              <a:rPr lang="en-US" sz="2000"/>
            </a:br>
            <a:r>
              <a:rPr lang="en-US" sz="2000"/>
              <a:t>(5*16-&gt;4*20)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14601" y="2509838"/>
            <a:ext cx="1639571" cy="923330"/>
          </a:xfrm>
          <a:prstGeom prst="rect">
            <a:avLst/>
          </a:prstGeom>
          <a:solidFill>
            <a:srgbClr val="00FF0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/>
              <a:t>Bias &amp; </a:t>
            </a:r>
            <a:r>
              <a:rPr lang="en-US" sz="2000" dirty="0" err="1"/>
              <a:t>latchup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()</a:t>
            </a:r>
          </a:p>
          <a:p>
            <a:pPr algn="ctr"/>
            <a:r>
              <a:rPr lang="en-US" sz="2000" dirty="0"/>
              <a:t>No change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16438" y="3124201"/>
            <a:ext cx="1354162" cy="61555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slow control</a:t>
            </a:r>
            <a:br>
              <a:rPr lang="en-US" sz="2000"/>
            </a:br>
            <a:r>
              <a:rPr lang="en-US" sz="2000"/>
              <a:t>(JTAG)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14601" y="4964114"/>
            <a:ext cx="2223791" cy="61555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Event ctrl</a:t>
            </a:r>
            <a:br>
              <a:rPr lang="en-US" sz="2000"/>
            </a:br>
            <a:r>
              <a:rPr lang="en-US" sz="2000"/>
              <a:t>(hold,test,clk,token)</a:t>
            </a:r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2092325" y="2438401"/>
            <a:ext cx="381000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2092325" y="5375276"/>
            <a:ext cx="381000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2092325" y="3200401"/>
            <a:ext cx="381000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092325" y="60404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491037" y="2133601"/>
            <a:ext cx="1382840" cy="61555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temperature</a:t>
            </a:r>
            <a:br>
              <a:rPr lang="en-US" sz="2000"/>
            </a:br>
            <a:r>
              <a:rPr lang="en-US" sz="2000"/>
              <a:t>(x4)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8047039" y="4364039"/>
            <a:ext cx="855102" cy="61555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gbic</a:t>
            </a:r>
            <a:br>
              <a:rPr lang="en-US" sz="2000"/>
            </a:br>
            <a:r>
              <a:rPr lang="en-US" sz="2000"/>
              <a:t>(1Gb/s)</a:t>
            </a: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7708901" y="46736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114800" y="2849563"/>
            <a:ext cx="38100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2057400" y="3590925"/>
            <a:ext cx="2438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5867400" y="35814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181600" y="2752726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4724400" y="4592638"/>
            <a:ext cx="1524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3962400" y="4821238"/>
            <a:ext cx="2286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281739" y="5248276"/>
            <a:ext cx="940887" cy="61555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/>
              <a:t>debug</a:t>
            </a:r>
            <a:br>
              <a:rPr lang="en-US" sz="2000"/>
            </a:br>
            <a:r>
              <a:rPr lang="en-US" sz="2000"/>
              <a:t>(8b,usb)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15963" y="4657726"/>
            <a:ext cx="1382840" cy="92333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/>
              <a:t>Flex</a:t>
            </a:r>
            <a:br>
              <a:rPr lang="en-US" sz="2000" dirty="0"/>
            </a:br>
            <a:r>
              <a:rPr lang="en-US" sz="2000" dirty="0"/>
              <a:t>(&lt;=1m long)</a:t>
            </a:r>
          </a:p>
          <a:p>
            <a:pPr algn="ctr"/>
            <a:r>
              <a:rPr lang="en-US" sz="2000" dirty="0"/>
              <a:t>No change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H="1">
            <a:off x="2051052" y="3716339"/>
            <a:ext cx="2449513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3048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SSD cost profile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09600" y="990601"/>
          <a:ext cx="8248651" cy="53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620000" cy="488950"/>
          </a:xfrm>
        </p:spPr>
        <p:txBody>
          <a:bodyPr/>
          <a:lstStyle/>
          <a:p>
            <a:r>
              <a:rPr lang="en-US" sz="4000" dirty="0"/>
              <a:t>Ladder </a:t>
            </a:r>
            <a:r>
              <a:rPr lang="en-US" sz="4000" dirty="0" smtClean="0"/>
              <a:t>board PCB</a:t>
            </a:r>
            <a:endParaRPr lang="en-US" sz="4000" dirty="0"/>
          </a:p>
        </p:txBody>
      </p:sp>
      <p:pic>
        <p:nvPicPr>
          <p:cNvPr id="10" name="Picture 9" descr="PC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565" y="1390252"/>
            <a:ext cx="4687436" cy="440094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953000" y="5334000"/>
            <a:ext cx="609600" cy="457200"/>
          </a:xfrm>
          <a:prstGeom prst="straightConnector1">
            <a:avLst/>
          </a:prstGeom>
          <a:ln>
            <a:solidFill>
              <a:srgbClr val="205DE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695700" y="5372100"/>
            <a:ext cx="457200" cy="381000"/>
          </a:xfrm>
          <a:prstGeom prst="straightConnector1">
            <a:avLst/>
          </a:prstGeom>
          <a:ln>
            <a:solidFill>
              <a:srgbClr val="205DE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57867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Flex circuit layer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D_Old_Layout_Coverage_Upd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838200"/>
            <a:ext cx="6324188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original layout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Digital design fully simulated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Oversights in layout 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Schedule  and budget allow for extra iteration in prototypes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Schedule impact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None (slack in schedule)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Cost impact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No impact foreseen on production costs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Upgrade overview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Ladder-modular organization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5  ladders send data to a readout card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4 readout cards @ each end of SSD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Each readout card feeds a DDL link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to a DAQ PC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tx2"/>
                </a:solidFill>
              </a:rPr>
              <a:t>A PC-based DRORC card hosts 2 DDL fibers</a:t>
            </a:r>
            <a:endParaRPr 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upgrade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buFont typeface="Wingdings" charset="2"/>
              <a:buChar char="§"/>
            </a:pPr>
            <a:r>
              <a:rPr lang="en-US" sz="2800" dirty="0" smtClean="0">
                <a:solidFill>
                  <a:srgbClr val="004080"/>
                </a:solidFill>
              </a:rPr>
              <a:t>Improve readout performance</a:t>
            </a:r>
          </a:p>
          <a:p>
            <a:pPr>
              <a:spcAft>
                <a:spcPts val="2400"/>
              </a:spcAft>
              <a:buFont typeface="Wingdings" charset="2"/>
              <a:buChar char="§"/>
            </a:pPr>
            <a:r>
              <a:rPr lang="en-US" sz="2800" dirty="0" smtClean="0">
                <a:solidFill>
                  <a:srgbClr val="004080"/>
                </a:solidFill>
              </a:rPr>
              <a:t>Change mechanical mounting to improve</a:t>
            </a:r>
            <a:br>
              <a:rPr lang="en-US" sz="2800" dirty="0" smtClean="0">
                <a:solidFill>
                  <a:srgbClr val="004080"/>
                </a:solidFill>
              </a:rPr>
            </a:br>
            <a:r>
              <a:rPr lang="en-US" sz="2800" dirty="0" err="1" smtClean="0">
                <a:solidFill>
                  <a:srgbClr val="004080"/>
                </a:solidFill>
              </a:rPr>
              <a:t>hermiticity</a:t>
            </a:r>
            <a:r>
              <a:rPr lang="en-US" sz="2800" dirty="0" smtClean="0">
                <a:solidFill>
                  <a:srgbClr val="004080"/>
                </a:solidFill>
              </a:rPr>
              <a:t> and interface with IDS</a:t>
            </a:r>
          </a:p>
          <a:p>
            <a:pPr>
              <a:spcAft>
                <a:spcPts val="2400"/>
              </a:spcAft>
              <a:buFont typeface="Wingdings" charset="2"/>
              <a:buChar char="§"/>
            </a:pPr>
            <a:r>
              <a:rPr lang="en-US" sz="2800" dirty="0" smtClean="0">
                <a:solidFill>
                  <a:srgbClr val="004080"/>
                </a:solidFill>
              </a:rPr>
              <a:t>Improve reliability of air cooling</a:t>
            </a:r>
            <a:endParaRPr lang="en-US" sz="28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readout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SSD electronics -- designed to read out at 200 Hz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New STAR DAQ now reads up to 1 kHz with low dead time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SSD must conform to the new performance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Readout upgrade concept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Reading out front end: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Replace single ADC with 16 ADCs</a:t>
            </a:r>
          </a:p>
          <a:p>
            <a:pPr lvl="2">
              <a:lnSpc>
                <a:spcPts val="2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digitize 16 modules in parallel                       		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Increase sampling rate to 5.00 MHz		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All ladders processed concurrently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Transferring data to PC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Increase link throughput to DAQ PC to 120 </a:t>
            </a:r>
            <a:r>
              <a:rPr lang="en-US" sz="2000" dirty="0" err="1" smtClean="0">
                <a:solidFill>
                  <a:schemeClr val="tx2"/>
                </a:solidFill>
              </a:rPr>
              <a:t>Mbyte/s</a:t>
            </a:r>
            <a:r>
              <a:rPr lang="en-US" sz="2000" dirty="0" smtClean="0">
                <a:solidFill>
                  <a:schemeClr val="tx2"/>
                </a:solidFill>
              </a:rPr>
              <a:t> per 5 ladders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solidFill>
                  <a:schemeClr val="tx2"/>
                </a:solidFill>
              </a:rPr>
              <a:t>1850 µ</a:t>
            </a:r>
            <a:r>
              <a:rPr lang="en-US" sz="1800" dirty="0" err="1" smtClean="0">
                <a:solidFill>
                  <a:schemeClr val="tx2"/>
                </a:solidFill>
              </a:rPr>
              <a:t>s</a:t>
            </a:r>
            <a:r>
              <a:rPr lang="en-US" sz="1800" dirty="0" smtClean="0">
                <a:solidFill>
                  <a:schemeClr val="tx2"/>
                </a:solidFill>
              </a:rPr>
              <a:t> -&gt; 450 µ</a:t>
            </a:r>
            <a:r>
              <a:rPr lang="en-US" sz="1800" dirty="0" err="1" smtClean="0">
                <a:solidFill>
                  <a:schemeClr val="tx2"/>
                </a:solidFill>
              </a:rPr>
              <a:t>s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Multiple (</a:t>
            </a:r>
            <a:r>
              <a:rPr lang="en-US" sz="2000" dirty="0" err="1" smtClean="0">
                <a:solidFill>
                  <a:schemeClr val="tx2"/>
                </a:solidFill>
              </a:rPr>
              <a:t>derandomizing</a:t>
            </a:r>
            <a:r>
              <a:rPr lang="en-US" sz="2000" dirty="0" smtClean="0">
                <a:solidFill>
                  <a:schemeClr val="tx2"/>
                </a:solidFill>
              </a:rPr>
              <a:t>) buffers effectively hides this time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Dead time:  11%@750Hz, &lt;2%@100Hz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i="1" dirty="0" smtClean="0">
                <a:solidFill>
                  <a:srgbClr val="008000"/>
                </a:solidFill>
              </a:rPr>
              <a:t>cf</a:t>
            </a:r>
            <a:r>
              <a:rPr lang="en-US" sz="2000" dirty="0" smtClean="0">
                <a:solidFill>
                  <a:srgbClr val="008000"/>
                </a:solidFill>
              </a:rPr>
              <a:t>. existing:    &gt;80%@750Hz,30% @ 100Hz]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1511" name="Right Brace 6"/>
          <p:cNvSpPr>
            <a:spLocks/>
          </p:cNvSpPr>
          <p:nvPr/>
        </p:nvSpPr>
        <p:spPr bwMode="auto">
          <a:xfrm>
            <a:off x="5791200" y="1752600"/>
            <a:ext cx="457200" cy="1524000"/>
          </a:xfrm>
          <a:prstGeom prst="rightBrace">
            <a:avLst>
              <a:gd name="adj1" fmla="val 8329"/>
              <a:gd name="adj2" fmla="val 50000"/>
            </a:avLst>
          </a:prstGeom>
          <a:noFill/>
          <a:ln w="28575" algn="ctr">
            <a:solidFill>
              <a:srgbClr val="00646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3241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2.5 ms -&gt; 154 µ</a:t>
            </a:r>
            <a:r>
              <a:rPr lang="en-US" sz="1800" dirty="0" err="1" smtClean="0">
                <a:solidFill>
                  <a:schemeClr val="tx2"/>
                </a:solidFill>
              </a:rPr>
              <a:t>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_Management_Overview_Oct05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fv_Management_Overview_Oct05_v2.potm</Template>
  <TotalTime>27934</TotalTime>
  <Words>4349</Words>
  <Application>Microsoft Macintosh PowerPoint</Application>
  <PresentationFormat>On-screen Show (4:3)</PresentationFormat>
  <Paragraphs>802</Paragraphs>
  <Slides>67</Slides>
  <Notes>50</Notes>
  <HiddenSlides>6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fv_Management_Overview_Oct05_v2</vt:lpstr>
      <vt:lpstr>???</vt:lpstr>
      <vt:lpstr>!OLE_LINK14</vt:lpstr>
      <vt:lpstr>!OLE_LINK16</vt:lpstr>
      <vt:lpstr>Document</vt:lpstr>
      <vt:lpstr>SSD upgrade </vt:lpstr>
      <vt:lpstr>HFT components</vt:lpstr>
      <vt:lpstr>SSD</vt:lpstr>
      <vt:lpstr>SSD characteristics</vt:lpstr>
      <vt:lpstr>SSD ladder</vt:lpstr>
      <vt:lpstr>SSD expected lifetime in RHIC </vt:lpstr>
      <vt:lpstr>SSD upgrade scope</vt:lpstr>
      <vt:lpstr>SSD readout upgrade</vt:lpstr>
      <vt:lpstr>Readout upgrade concept</vt:lpstr>
      <vt:lpstr>Readout components</vt:lpstr>
      <vt:lpstr>Data formats</vt:lpstr>
      <vt:lpstr>Ladder data path</vt:lpstr>
      <vt:lpstr>RDO slave - unpacker</vt:lpstr>
      <vt:lpstr>Slave FPGA – ADC processing</vt:lpstr>
      <vt:lpstr>Dead time calculation - no zero suppression </vt:lpstr>
      <vt:lpstr>Dead time calculations – zero suppression</vt:lpstr>
      <vt:lpstr>Status: slave FPGA</vt:lpstr>
      <vt:lpstr>Status: ladder board</vt:lpstr>
      <vt:lpstr>Ladder board PCB</vt:lpstr>
      <vt:lpstr>Status: documentation</vt:lpstr>
      <vt:lpstr>Testing road map</vt:lpstr>
      <vt:lpstr>SSD mounting</vt:lpstr>
      <vt:lpstr>New SSD ladder arrangement</vt:lpstr>
      <vt:lpstr>SSD services</vt:lpstr>
      <vt:lpstr>System overview</vt:lpstr>
      <vt:lpstr>SSD cooling</vt:lpstr>
      <vt:lpstr>SSD ladder power requirements</vt:lpstr>
      <vt:lpstr>SSD deliverables</vt:lpstr>
      <vt:lpstr>SSD WBS </vt:lpstr>
      <vt:lpstr>SSD milestones</vt:lpstr>
      <vt:lpstr>SSD cost profile</vt:lpstr>
      <vt:lpstr>SSD manpower profile (readout)</vt:lpstr>
      <vt:lpstr>SSD manpower (cooling, mechanics)</vt:lpstr>
      <vt:lpstr>Risk assessment</vt:lpstr>
      <vt:lpstr>New developments</vt:lpstr>
      <vt:lpstr>Analog response vs clock frequency</vt:lpstr>
      <vt:lpstr>Single event upsets</vt:lpstr>
      <vt:lpstr>Improvement to zero suppression</vt:lpstr>
      <vt:lpstr>Integration issues</vt:lpstr>
      <vt:lpstr>Safety issues</vt:lpstr>
      <vt:lpstr>SSD - summary</vt:lpstr>
      <vt:lpstr>Spare slides</vt:lpstr>
      <vt:lpstr> ---- Backup material</vt:lpstr>
      <vt:lpstr>Existing readout configuration</vt:lpstr>
      <vt:lpstr>SSD mounting detail</vt:lpstr>
      <vt:lpstr>SSD: interior view</vt:lpstr>
      <vt:lpstr>Slow controls</vt:lpstr>
      <vt:lpstr>SSD with 3 mounted ladders</vt:lpstr>
      <vt:lpstr>Ladder: exploded view</vt:lpstr>
      <vt:lpstr>Module: exploded view</vt:lpstr>
      <vt:lpstr>Complications to zero suppression</vt:lpstr>
      <vt:lpstr>Cost details for SSD readout</vt:lpstr>
      <vt:lpstr>Data formats: zero suppressed</vt:lpstr>
      <vt:lpstr>Data flow: Ladder card</vt:lpstr>
      <vt:lpstr>Dataflow: Readout card</vt:lpstr>
      <vt:lpstr>Existing readout configuration</vt:lpstr>
      <vt:lpstr>Data flow organization</vt:lpstr>
      <vt:lpstr>Readout components</vt:lpstr>
      <vt:lpstr>Funding profile</vt:lpstr>
      <vt:lpstr>SSD mechanical development</vt:lpstr>
      <vt:lpstr>Status: ladder board (analog)</vt:lpstr>
      <vt:lpstr>Status: ladder board (digital)</vt:lpstr>
      <vt:lpstr>SSD cost profile</vt:lpstr>
      <vt:lpstr>Ladder board PCB</vt:lpstr>
      <vt:lpstr>SSD original layout</vt:lpstr>
      <vt:lpstr>Risk assessment</vt:lpstr>
      <vt:lpstr>Upgrade overview</vt:lpstr>
    </vt:vector>
  </TitlesOfParts>
  <Manager/>
  <Company>cern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SSD with 3 mounted ladders</dc:title>
  <dc:subject/>
  <dc:creator>Micheal LeVine</dc:creator>
  <cp:keywords/>
  <dc:description/>
  <cp:lastModifiedBy>Micheal LeVine</cp:lastModifiedBy>
  <cp:revision>142</cp:revision>
  <cp:lastPrinted>2009-11-11T19:19:21Z</cp:lastPrinted>
  <dcterms:created xsi:type="dcterms:W3CDTF">2010-03-09T16:52:20Z</dcterms:created>
  <dcterms:modified xsi:type="dcterms:W3CDTF">2010-03-09T22:27:34Z</dcterms:modified>
  <cp:category/>
</cp:coreProperties>
</file>