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367" r:id="rId2"/>
    <p:sldId id="492" r:id="rId3"/>
    <p:sldId id="493" r:id="rId4"/>
    <p:sldId id="494" r:id="rId5"/>
    <p:sldId id="544" r:id="rId6"/>
    <p:sldId id="495" r:id="rId7"/>
    <p:sldId id="496" r:id="rId8"/>
    <p:sldId id="500" r:id="rId9"/>
    <p:sldId id="501" r:id="rId10"/>
    <p:sldId id="549" r:id="rId11"/>
    <p:sldId id="502" r:id="rId12"/>
    <p:sldId id="475" r:id="rId13"/>
    <p:sldId id="547" r:id="rId14"/>
    <p:sldId id="485" r:id="rId15"/>
    <p:sldId id="545" r:id="rId16"/>
    <p:sldId id="484" r:id="rId17"/>
    <p:sldId id="482" r:id="rId18"/>
    <p:sldId id="538" r:id="rId19"/>
    <p:sldId id="508" r:id="rId20"/>
    <p:sldId id="546" r:id="rId21"/>
    <p:sldId id="543" r:id="rId22"/>
    <p:sldId id="548" r:id="rId23"/>
    <p:sldId id="541" r:id="rId24"/>
    <p:sldId id="525" r:id="rId25"/>
    <p:sldId id="526" r:id="rId26"/>
    <p:sldId id="542" r:id="rId2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106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21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316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421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5526" algn="l" defTabSz="457106" rtl="0" eaLnBrk="1" latinLnBrk="0" hangingPunct="1">
      <a:defRPr sz="28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2630" algn="l" defTabSz="457106" rtl="0" eaLnBrk="1" latinLnBrk="0" hangingPunct="1">
      <a:defRPr sz="28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199736" algn="l" defTabSz="457106" rtl="0" eaLnBrk="1" latinLnBrk="0" hangingPunct="1">
      <a:defRPr sz="28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6841" algn="l" defTabSz="457106" rtl="0" eaLnBrk="1" latinLnBrk="0" hangingPunct="1">
      <a:defRPr sz="28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533A0"/>
    <a:srgbClr val="AAF4FF"/>
    <a:srgbClr val="075014"/>
    <a:srgbClr val="0D8222"/>
    <a:srgbClr val="FFFF00"/>
    <a:srgbClr val="000099"/>
    <a:srgbClr val="FFFF99"/>
    <a:srgbClr val="FFF5E6"/>
    <a:srgbClr val="F0E0FF"/>
    <a:srgbClr val="E9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59" autoAdjust="0"/>
    <p:restoredTop sz="92105" autoAdjust="0"/>
  </p:normalViewPr>
  <p:slideViewPr>
    <p:cSldViewPr>
      <p:cViewPr>
        <p:scale>
          <a:sx n="100" d="100"/>
          <a:sy n="100" d="100"/>
        </p:scale>
        <p:origin x="-816" y="-904"/>
      </p:cViewPr>
      <p:guideLst>
        <p:guide orient="horz" pos="2448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Relationship Id="rId2" Type="http://schemas.openxmlformats.org/officeDocument/2006/relationships/image" Target="../media/image7.emf"/><Relationship Id="rId3" Type="http://schemas.openxmlformats.org/officeDocument/2006/relationships/image" Target="../media/image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90597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50938" y="692150"/>
            <a:ext cx="4556125" cy="34163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5177881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1pPr>
    <a:lvl2pPr marL="457106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21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316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421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5526" algn="l" defTabSz="457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630" algn="l" defTabSz="457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736" algn="l" defTabSz="457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841" algn="l" defTabSz="457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ACB1B6E-0359-EA4D-BF5B-5EAF54959871}" type="slidenum">
              <a:rPr lang="en-US" sz="1200"/>
              <a:pPr eaLnBrk="1" hangingPunct="1"/>
              <a:t>25</a:t>
            </a:fld>
            <a:endParaRPr lang="en-US" sz="1200"/>
          </a:p>
        </p:txBody>
      </p:sp>
      <p:sp>
        <p:nvSpPr>
          <p:cNvPr id="450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3"/>
          <p:cNvSpPr>
            <a:spLocks noGrp="1" noChangeArrowheads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/>
              <a:t>September 5, 07</a:t>
            </a:r>
          </a:p>
        </p:txBody>
      </p:sp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735007D-0A82-884D-AA0D-E400BC08FCA6}" type="slidenum">
              <a:rPr lang="en-US" sz="1200"/>
              <a:pPr eaLnBrk="1" hangingPunct="1"/>
              <a:t>26</a:t>
            </a:fld>
            <a:endParaRPr lang="en-US" sz="120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ACB1B6E-0359-EA4D-BF5B-5EAF54959871}" type="slidenum">
              <a:rPr lang="en-US" sz="1200"/>
              <a:pPr eaLnBrk="1" hangingPunct="1"/>
              <a:t>13</a:t>
            </a:fld>
            <a:endParaRPr lang="en-US" sz="1200"/>
          </a:p>
        </p:txBody>
      </p:sp>
      <p:sp>
        <p:nvSpPr>
          <p:cNvPr id="450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3"/>
          <p:cNvSpPr>
            <a:spLocks noGrp="1" noChangeArrowheads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/>
              <a:t>September 5, 07</a:t>
            </a:r>
          </a:p>
        </p:txBody>
      </p:sp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1C31AC7-023F-0548-8EF3-E74D78447C5C}" type="slidenum">
              <a:rPr lang="en-US" sz="1200"/>
              <a:pPr eaLnBrk="1" hangingPunct="1"/>
              <a:t>15</a:t>
            </a:fld>
            <a:endParaRPr lang="en-US" sz="1200"/>
          </a:p>
        </p:txBody>
      </p:sp>
      <p:sp>
        <p:nvSpPr>
          <p:cNvPr id="409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/>
              <a:t>Heavy d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9FF56CD-7100-4342-B87D-73C0996FED56}" type="slidenum">
              <a:rPr lang="en-US" sz="1200"/>
              <a:pPr eaLnBrk="1" hangingPunct="1"/>
              <a:t>16</a:t>
            </a:fld>
            <a:endParaRPr lang="en-US" sz="1200"/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3"/>
          <p:cNvSpPr>
            <a:spLocks noGrp="1" noChangeArrowheads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/>
              <a:t>September 5, 07</a:t>
            </a:r>
          </a:p>
        </p:txBody>
      </p:sp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1C31AC7-023F-0548-8EF3-E74D78447C5C}" type="slidenum">
              <a:rPr lang="en-US" sz="1200"/>
              <a:pPr eaLnBrk="1" hangingPunct="1"/>
              <a:t>17</a:t>
            </a:fld>
            <a:endParaRPr lang="en-US" sz="1200"/>
          </a:p>
        </p:txBody>
      </p:sp>
      <p:sp>
        <p:nvSpPr>
          <p:cNvPr id="409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/>
              <a:t>Heavy d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0230437-C708-9F47-99AC-51FD3EB4E826}" type="slidenum">
              <a:rPr lang="en-US" sz="1200"/>
              <a:pPr eaLnBrk="1" hangingPunct="1"/>
              <a:t>18</a:t>
            </a:fld>
            <a:endParaRPr lang="en-US" sz="1200"/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3"/>
          <p:cNvSpPr>
            <a:spLocks noGrp="1" noChangeArrowheads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/>
              <a:t>September 5, 07</a:t>
            </a:r>
          </a:p>
        </p:txBody>
      </p:sp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23617EF-11A5-3B49-A8A2-E55DFBFA6ACF}" type="slidenum">
              <a:rPr lang="en-US" sz="1200"/>
              <a:pPr eaLnBrk="1" hangingPunct="1"/>
              <a:t>23</a:t>
            </a:fld>
            <a:endParaRPr lang="en-US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3DFCACE-9E34-4248-8FD4-A94EE213002F}" type="slidenum">
              <a:rPr lang="en-US" sz="1200"/>
              <a:pPr eaLnBrk="1" hangingPunct="1"/>
              <a:t>24</a:t>
            </a:fld>
            <a:endParaRPr lang="en-US" sz="1200"/>
          </a:p>
        </p:txBody>
      </p:sp>
      <p:sp>
        <p:nvSpPr>
          <p:cNvPr id="430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oleObject" Target="../embeddings/oleObject3.bin"/><Relationship Id="rId5" Type="http://schemas.openxmlformats.org/officeDocument/2006/relationships/oleObject" Target="../embeddings/oleObject4.bin"/><Relationship Id="rId1" Type="http://schemas.openxmlformats.org/officeDocument/2006/relationships/vmlDrawing" Target="../drawings/vmlDrawing2.vml"/><Relationship Id="rId2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oleObject" Target="../embeddings/oleObject6.bin"/><Relationship Id="rId5" Type="http://schemas.openxmlformats.org/officeDocument/2006/relationships/oleObject" Target="../embeddings/oleObject7.bin"/><Relationship Id="rId1" Type="http://schemas.openxmlformats.org/officeDocument/2006/relationships/vmlDrawing" Target="../drawings/vmlDrawing3.vml"/><Relationship Id="rId2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4" Type="http://schemas.openxmlformats.org/officeDocument/2006/relationships/oleObject" Target="../embeddings/oleObject9.bin"/><Relationship Id="rId5" Type="http://schemas.openxmlformats.org/officeDocument/2006/relationships/oleObject" Target="../embeddings/oleObject10.bin"/><Relationship Id="rId1" Type="http://schemas.openxmlformats.org/officeDocument/2006/relationships/vmlDrawing" Target="../drawings/vmlDrawing4.vml"/><Relationship Id="rId2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4" Type="http://schemas.openxmlformats.org/officeDocument/2006/relationships/oleObject" Target="../embeddings/oleObject12.bin"/><Relationship Id="rId5" Type="http://schemas.openxmlformats.org/officeDocument/2006/relationships/oleObject" Target="../embeddings/oleObject13.bin"/><Relationship Id="rId1" Type="http://schemas.openxmlformats.org/officeDocument/2006/relationships/vmlDrawing" Target="../drawings/vmlDrawing5.vml"/><Relationship Id="rId2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787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788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789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811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812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813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41AC4D-0739-984B-8047-6E97FCCB1F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907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908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909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571CF5-9CC1-A442-B6F0-FFA50AAE12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931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932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933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Footer Placeholder 4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8E1DB2-E436-114C-BB6C-60A34271D7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4008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4008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C365554-AFA5-994B-ACA0-8B79D4F2C7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296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vmlDrawing" Target="../drawings/vmlDrawing1.vml"/><Relationship Id="rId8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304802"/>
            <a:ext cx="6705600" cy="609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69" tIns="44441" rIns="90469" bIns="4444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24001"/>
            <a:ext cx="7772400" cy="457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69" tIns="44441" rIns="90469" bIns="4444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90912" y="6453336"/>
            <a:ext cx="611560" cy="3639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fld id="{457A2924-550F-A844-B488-20E48614E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800" b="1">
                <a:latin typeface="Helvetica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graphicFrame>
        <p:nvGraphicFramePr>
          <p:cNvPr id="1026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1" r:id="rId8" imgW="0" imgH="0" progId="PowerPoint.Show.8">
                  <p:embed/>
                </p:oleObj>
              </mc:Choice>
              <mc:Fallback>
                <p:oleObj r:id="rId8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CC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6" r:id="rId3"/>
    <p:sldLayoutId id="2147483967" r:id="rId4"/>
    <p:sldLayoutId id="2147483972" r:id="rId5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  <a:ea typeface="ＭＳ Ｐゴシック" charset="-128"/>
          <a:cs typeface="ＭＳ Ｐゴシック" charset="-128"/>
        </a:defRPr>
      </a:lvl5pPr>
      <a:lvl6pPr marL="457106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</a:defRPr>
      </a:lvl6pPr>
      <a:lvl7pPr marL="91421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</a:defRPr>
      </a:lvl7pPr>
      <a:lvl8pPr marL="1371316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</a:defRPr>
      </a:lvl8pPr>
      <a:lvl9pPr marL="1828421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</a:defRPr>
      </a:lvl9pPr>
    </p:titleStyle>
    <p:bodyStyle>
      <a:lvl1pPr marL="342829" indent="-342829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 b="1">
          <a:solidFill>
            <a:srgbClr val="FF0000"/>
          </a:solidFill>
          <a:latin typeface="+mn-lt"/>
          <a:ea typeface="ＭＳ Ｐゴシック" charset="-128"/>
          <a:cs typeface="ＭＳ Ｐゴシック" charset="-128"/>
        </a:defRPr>
      </a:lvl1pPr>
      <a:lvl2pPr marL="742796" indent="-28569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 b="1">
          <a:solidFill>
            <a:srgbClr val="000099"/>
          </a:solidFill>
          <a:latin typeface="+mn-lt"/>
          <a:ea typeface="ＭＳ Ｐゴシック" charset="-128"/>
        </a:defRPr>
      </a:lvl2pPr>
      <a:lvl3pPr marL="1142764" indent="-228553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 b="1">
          <a:solidFill>
            <a:schemeClr val="tx1"/>
          </a:solidFill>
          <a:latin typeface="+mn-lt"/>
          <a:ea typeface="ＭＳ Ｐゴシック" charset="-128"/>
        </a:defRPr>
      </a:lvl3pPr>
      <a:lvl4pPr marL="1599868" indent="-228553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6974" indent="-228553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079" indent="-228553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184" indent="-228553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8289" indent="-228553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5394" indent="-228553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4" Type="http://schemas.openxmlformats.org/officeDocument/2006/relationships/image" Target="../media/image6.emf"/><Relationship Id="rId5" Type="http://schemas.openxmlformats.org/officeDocument/2006/relationships/oleObject" Target="../embeddings/oleObject15.bin"/><Relationship Id="rId6" Type="http://schemas.openxmlformats.org/officeDocument/2006/relationships/image" Target="../media/image7.emf"/><Relationship Id="rId7" Type="http://schemas.openxmlformats.org/officeDocument/2006/relationships/oleObject" Target="../embeddings/oleObject16.bin"/><Relationship Id="rId8" Type="http://schemas.openxmlformats.org/officeDocument/2006/relationships/image" Target="../media/image8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Relationship Id="rId3" Type="http://schemas.openxmlformats.org/officeDocument/2006/relationships/image" Target="../media/image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3568" y="476672"/>
            <a:ext cx="7772400" cy="792088"/>
          </a:xfrm>
        </p:spPr>
        <p:txBody>
          <a:bodyPr/>
          <a:lstStyle/>
          <a:p>
            <a:r>
              <a:rPr lang="en-US" sz="2800" dirty="0" smtClean="0">
                <a:solidFill>
                  <a:srgbClr val="0000FF"/>
                </a:solidFill>
              </a:rPr>
              <a:t>HFT Alignment Procedures 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59632" y="1268760"/>
            <a:ext cx="6400800" cy="504056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 S. Margetis, KSU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9552" y="2132856"/>
            <a:ext cx="7971529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000090"/>
                </a:solidFill>
                <a:latin typeface="Comic Sans MS"/>
                <a:cs typeface="Comic Sans MS"/>
              </a:rPr>
              <a:t>Introduction</a:t>
            </a:r>
          </a:p>
          <a:p>
            <a:pPr marL="285750" indent="-285750">
              <a:buFont typeface="Arial"/>
              <a:buChar char="•"/>
            </a:pPr>
            <a:endParaRPr lang="en-US" sz="2400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000090"/>
                </a:solidFill>
                <a:latin typeface="Comic Sans MS"/>
                <a:cs typeface="Comic Sans MS"/>
              </a:rPr>
              <a:t>HFT Configuration – System hierarchy</a:t>
            </a:r>
          </a:p>
          <a:p>
            <a:pPr marL="285750" indent="-285750">
              <a:buFont typeface="Arial"/>
              <a:buChar char="•"/>
            </a:pPr>
            <a:endParaRPr lang="en-US" sz="2400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000090"/>
                </a:solidFill>
                <a:latin typeface="Comic Sans MS"/>
                <a:cs typeface="Comic Sans MS"/>
              </a:rPr>
              <a:t>(thoughts on) Proposed procedures</a:t>
            </a:r>
          </a:p>
          <a:p>
            <a:pPr marL="285750" indent="-285750">
              <a:buFont typeface="Arial"/>
              <a:buChar char="•"/>
            </a:pPr>
            <a:endParaRPr lang="en-US" sz="2400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000090"/>
                </a:solidFill>
                <a:latin typeface="Comic Sans MS"/>
                <a:cs typeface="Comic Sans MS"/>
              </a:rPr>
              <a:t>Tools/Implementation (Jonathan)</a:t>
            </a:r>
          </a:p>
          <a:p>
            <a:pPr marL="285750" indent="-285750">
              <a:buFont typeface="Arial"/>
              <a:buChar char="•"/>
            </a:pPr>
            <a:endParaRPr lang="en-US" sz="2400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000090"/>
                </a:solidFill>
                <a:latin typeface="Comic Sans MS"/>
                <a:cs typeface="Comic Sans MS"/>
              </a:rPr>
              <a:t>Plans, Timeline and Issues</a:t>
            </a:r>
          </a:p>
          <a:p>
            <a:pPr marL="285750" indent="-285750">
              <a:buFont typeface="Arial"/>
              <a:buChar char="•"/>
            </a:pPr>
            <a:endParaRPr lang="en-US" sz="2400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000090"/>
                </a:solidFill>
                <a:latin typeface="Comic Sans MS"/>
                <a:cs typeface="Comic Sans MS"/>
              </a:rPr>
              <a:t>Summary</a:t>
            </a: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152400" y="6505618"/>
            <a:ext cx="4293623" cy="307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0" tIns="45711" rIns="91420" bIns="45711">
            <a:prstTxWarp prst="textNoShape">
              <a:avLst/>
            </a:prstTxWarp>
            <a:spAutoFit/>
          </a:bodyPr>
          <a:lstStyle/>
          <a:p>
            <a:r>
              <a:rPr lang="en-US" sz="1400" dirty="0" smtClean="0">
                <a:latin typeface="Comic Sans MS" charset="0"/>
              </a:rPr>
              <a:t>Alignment procedures </a:t>
            </a:r>
            <a:r>
              <a:rPr lang="en-US" sz="1400" dirty="0">
                <a:latin typeface="Comic Sans MS" charset="0"/>
              </a:rPr>
              <a:t>r</a:t>
            </a:r>
            <a:r>
              <a:rPr lang="en-US" sz="1400" dirty="0" smtClean="0">
                <a:latin typeface="Comic Sans MS" charset="0"/>
              </a:rPr>
              <a:t>eview, BNL, Oct. 12, 2012</a:t>
            </a:r>
            <a:endParaRPr lang="en-US" sz="1400" dirty="0">
              <a:latin typeface="Comic Sans MS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4680520" cy="504056"/>
          </a:xfrm>
        </p:spPr>
        <p:txBody>
          <a:bodyPr/>
          <a:lstStyle/>
          <a:p>
            <a:r>
              <a:rPr lang="en-US" sz="2400" b="0" dirty="0" smtClean="0">
                <a:solidFill>
                  <a:srgbClr val="0000FF"/>
                </a:solidFill>
              </a:rPr>
              <a:t>Offline use of Geometry Info</a:t>
            </a:r>
            <a:endParaRPr lang="en-US" sz="2400" b="0" dirty="0">
              <a:solidFill>
                <a:srgbClr val="00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graphicFrame>
        <p:nvGraphicFramePr>
          <p:cNvPr id="32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8900829"/>
              </p:ext>
            </p:extLst>
          </p:nvPr>
        </p:nvGraphicFramePr>
        <p:xfrm>
          <a:off x="5292080" y="5445224"/>
          <a:ext cx="2201929" cy="5731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28" name="Equation" r:id="rId3" imgW="927100" imgH="241300" progId="Equation.3">
                  <p:embed/>
                </p:oleObj>
              </mc:Choice>
              <mc:Fallback>
                <p:oleObj name="Equation" r:id="rId3" imgW="9271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292080" y="5445224"/>
                        <a:ext cx="2201929" cy="573105"/>
                      </a:xfrm>
                      <a:prstGeom prst="rect">
                        <a:avLst/>
                      </a:prstGeom>
                      <a:solidFill>
                        <a:srgbClr val="F2F2F2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extBox 32"/>
          <p:cNvSpPr txBox="1"/>
          <p:nvPr/>
        </p:nvSpPr>
        <p:spPr>
          <a:xfrm>
            <a:off x="323528" y="1484784"/>
            <a:ext cx="86409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000090"/>
                </a:solidFill>
                <a:latin typeface="Comic Sans MS"/>
                <a:cs typeface="Comic Sans MS"/>
              </a:rPr>
              <a:t>Local-to-Global  transforms are done in terms of </a:t>
            </a:r>
            <a:r>
              <a:rPr lang="en-US" sz="2000" b="1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TGeoHMatrix</a:t>
            </a:r>
            <a:endParaRPr lang="en-US" sz="2000" b="1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342900" indent="-342900">
              <a:buFont typeface="Arial"/>
              <a:buChar char="•"/>
            </a:pPr>
            <a:endParaRPr lang="en-US" sz="2000" dirty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000090"/>
                </a:solidFill>
                <a:latin typeface="Comic Sans MS"/>
                <a:cs typeface="Comic Sans MS"/>
              </a:rPr>
              <a:t>This can be e.g. the center of a sensor or a pixel. </a:t>
            </a:r>
          </a:p>
          <a:p>
            <a:pPr marL="342900" indent="-342900">
              <a:buFont typeface="Arial"/>
              <a:buChar char="•"/>
            </a:pPr>
            <a:endParaRPr lang="en-US" sz="2000" dirty="0" smtClean="0">
              <a:latin typeface="Comic Sans MS"/>
              <a:cs typeface="Comic Sans MS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n,d,t</a:t>
            </a:r>
            <a:r>
              <a:rPr lang="en-US" sz="2000" dirty="0" smtClean="0">
                <a:latin typeface="Comic Sans MS"/>
                <a:cs typeface="Comic Sans MS"/>
              </a:rPr>
              <a:t> are unit vectors and </a:t>
            </a:r>
            <a:r>
              <a:rPr lang="en-US" sz="2000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b,a,g</a:t>
            </a:r>
            <a:r>
              <a:rPr lang="en-US" sz="2000" dirty="0" smtClean="0">
                <a:latin typeface="Comic Sans MS"/>
                <a:cs typeface="Comic Sans MS"/>
              </a:rPr>
              <a:t> the corresponding rotation angles, RHS</a:t>
            </a:r>
            <a:endParaRPr lang="en-US" sz="2000" dirty="0">
              <a:latin typeface="Comic Sans MS"/>
              <a:cs typeface="Comic Sans MS"/>
            </a:endParaRPr>
          </a:p>
        </p:txBody>
      </p:sp>
      <p:graphicFrame>
        <p:nvGraphicFramePr>
          <p:cNvPr id="35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6004650"/>
              </p:ext>
            </p:extLst>
          </p:nvPr>
        </p:nvGraphicFramePr>
        <p:xfrm>
          <a:off x="251520" y="4841974"/>
          <a:ext cx="3888326" cy="19333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29" name="Equation" r:id="rId5" imgW="2273300" imgH="1130300" progId="Equation.3">
                  <p:embed/>
                </p:oleObj>
              </mc:Choice>
              <mc:Fallback>
                <p:oleObj name="Equation" r:id="rId5" imgW="2273300" imgH="1130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51520" y="4841974"/>
                        <a:ext cx="3888326" cy="1933302"/>
                      </a:xfrm>
                      <a:prstGeom prst="rect">
                        <a:avLst/>
                      </a:prstGeom>
                      <a:solidFill>
                        <a:srgbClr val="F2F2F2"/>
                      </a:solidFill>
                      <a:ln>
                        <a:solidFill>
                          <a:srgbClr val="FF66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0156200"/>
              </p:ext>
            </p:extLst>
          </p:nvPr>
        </p:nvGraphicFramePr>
        <p:xfrm>
          <a:off x="4499992" y="6093296"/>
          <a:ext cx="3710211" cy="5760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30" name="Equation" r:id="rId7" imgW="1993900" imgH="317500" progId="Equation.3">
                  <p:embed/>
                </p:oleObj>
              </mc:Choice>
              <mc:Fallback>
                <p:oleObj name="Equation" r:id="rId7" imgW="1993900" imgH="317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499992" y="6093296"/>
                        <a:ext cx="3710211" cy="576064"/>
                      </a:xfrm>
                      <a:prstGeom prst="rect">
                        <a:avLst/>
                      </a:prstGeom>
                      <a:solidFill>
                        <a:srgbClr val="F2F2F2"/>
                      </a:solidFill>
                      <a:ln>
                        <a:solidFill>
                          <a:srgbClr val="FF66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TextBox 37"/>
          <p:cNvSpPr txBox="1"/>
          <p:nvPr/>
        </p:nvSpPr>
        <p:spPr>
          <a:xfrm>
            <a:off x="1043608" y="4509120"/>
            <a:ext cx="2536572" cy="338554"/>
          </a:xfrm>
          <a:prstGeom prst="rect">
            <a:avLst/>
          </a:prstGeom>
          <a:solidFill>
            <a:srgbClr val="F2F2F2"/>
          </a:solidFill>
          <a:ln>
            <a:solidFill>
              <a:srgbClr val="FF66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TGeoHMatrix</a:t>
            </a:r>
            <a:r>
              <a:rPr lang="en-US" sz="16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 definition</a:t>
            </a:r>
            <a:endParaRPr lang="en-US" sz="1600" b="1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292080" y="5085184"/>
            <a:ext cx="2096347" cy="338554"/>
          </a:xfrm>
          <a:prstGeom prst="rect">
            <a:avLst/>
          </a:prstGeom>
          <a:solidFill>
            <a:srgbClr val="F2F2F2"/>
          </a:solidFill>
          <a:ln>
            <a:solidFill>
              <a:srgbClr val="FF66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Transform example</a:t>
            </a:r>
            <a:endParaRPr lang="en-US" sz="1600" b="1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252846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79512" y="1412776"/>
            <a:ext cx="8784976" cy="707886"/>
          </a:xfrm>
          <a:prstGeom prst="rect">
            <a:avLst/>
          </a:prstGeom>
          <a:solidFill>
            <a:srgbClr val="F2F2F2"/>
          </a:solidFill>
          <a:ln>
            <a:solidFill>
              <a:srgbClr val="FF6600"/>
            </a:solidFill>
          </a:ln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</a:rPr>
              <a:t>WG </a:t>
            </a:r>
            <a:r>
              <a:rPr lang="en-US" sz="1800" dirty="0" smtClean="0">
                <a:solidFill>
                  <a:srgbClr val="0000FF"/>
                </a:solidFill>
              </a:rPr>
              <a:t>	        = Tpc2Global    </a:t>
            </a:r>
            <a:r>
              <a:rPr lang="en-US" sz="1800" dirty="0">
                <a:solidFill>
                  <a:srgbClr val="0000FF"/>
                </a:solidFill>
              </a:rPr>
              <a:t>* GL </a:t>
            </a:r>
            <a:r>
              <a:rPr lang="en-US" sz="1800" dirty="0" smtClean="0">
                <a:solidFill>
                  <a:srgbClr val="0000FF"/>
                </a:solidFill>
              </a:rPr>
              <a:t>       * </a:t>
            </a:r>
            <a:r>
              <a:rPr lang="en-US" sz="1800" dirty="0">
                <a:solidFill>
                  <a:srgbClr val="0000FF"/>
                </a:solidFill>
              </a:rPr>
              <a:t>SG </a:t>
            </a:r>
            <a:r>
              <a:rPr lang="en-US" sz="1800" dirty="0" smtClean="0">
                <a:solidFill>
                  <a:srgbClr val="0000FF"/>
                </a:solidFill>
              </a:rPr>
              <a:t>               </a:t>
            </a:r>
            <a:r>
              <a:rPr lang="en-US" sz="1800" dirty="0" smtClean="0">
                <a:solidFill>
                  <a:srgbClr val="FF0000"/>
                </a:solidFill>
              </a:rPr>
              <a:t>* </a:t>
            </a:r>
            <a:r>
              <a:rPr lang="en-US" sz="1800" dirty="0">
                <a:solidFill>
                  <a:srgbClr val="FF0000"/>
                </a:solidFill>
              </a:rPr>
              <a:t>LS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smtClean="0">
                <a:solidFill>
                  <a:srgbClr val="0000FF"/>
                </a:solidFill>
              </a:rPr>
              <a:t>                    * </a:t>
            </a:r>
            <a:r>
              <a:rPr lang="en-US" sz="1800" dirty="0">
                <a:solidFill>
                  <a:srgbClr val="0000FF"/>
                </a:solidFill>
              </a:rPr>
              <a:t>WLL</a:t>
            </a:r>
            <a:r>
              <a:rPr lang="en-US" sz="1800" dirty="0" smtClean="0">
                <a:solidFill>
                  <a:srgbClr val="0000FF"/>
                </a:solidFill>
              </a:rPr>
              <a:t>;</a:t>
            </a:r>
          </a:p>
          <a:p>
            <a:r>
              <a:rPr lang="en-US" sz="1600" dirty="0" err="1" smtClean="0">
                <a:latin typeface="Comic Sans MS"/>
                <a:cs typeface="Comic Sans MS"/>
              </a:rPr>
              <a:t>WaferInGlobal</a:t>
            </a:r>
            <a:r>
              <a:rPr lang="en-US" sz="1600" dirty="0" smtClean="0">
                <a:latin typeface="Comic Sans MS"/>
                <a:cs typeface="Comic Sans MS"/>
              </a:rPr>
              <a:t>=Tpc2Magnet *</a:t>
            </a:r>
            <a:r>
              <a:rPr lang="en-US" sz="1600" dirty="0" err="1" smtClean="0">
                <a:latin typeface="Comic Sans MS"/>
                <a:cs typeface="Comic Sans MS"/>
              </a:rPr>
              <a:t>SsdinTpc</a:t>
            </a:r>
            <a:r>
              <a:rPr lang="en-US" sz="1600" dirty="0" smtClean="0">
                <a:latin typeface="Comic Sans MS"/>
                <a:cs typeface="Comic Sans MS"/>
              </a:rPr>
              <a:t>*</a:t>
            </a:r>
            <a:r>
              <a:rPr lang="en-US" sz="1600" dirty="0" err="1" smtClean="0">
                <a:latin typeface="Comic Sans MS"/>
                <a:cs typeface="Comic Sans MS"/>
              </a:rPr>
              <a:t>SectorInSSD</a:t>
            </a:r>
            <a:r>
              <a:rPr lang="en-US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*</a:t>
            </a:r>
            <a:r>
              <a:rPr lang="en-US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LadderInSector</a:t>
            </a:r>
            <a:r>
              <a:rPr lang="en-US" sz="1600" dirty="0" smtClean="0">
                <a:latin typeface="Comic Sans MS"/>
                <a:cs typeface="Comic Sans MS"/>
              </a:rPr>
              <a:t>*</a:t>
            </a:r>
            <a:r>
              <a:rPr lang="en-US" sz="1600" dirty="0" err="1" smtClean="0">
                <a:latin typeface="Comic Sans MS"/>
                <a:cs typeface="Comic Sans MS"/>
              </a:rPr>
              <a:t>WaferInLadder</a:t>
            </a:r>
            <a:endParaRPr lang="en-US" sz="1600" dirty="0">
              <a:latin typeface="Comic Sans MS"/>
              <a:cs typeface="Comic Sans M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27584" y="159023"/>
            <a:ext cx="7632848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Local &lt;-&gt; Global transforms</a:t>
            </a:r>
          </a:p>
        </p:txBody>
      </p:sp>
      <p:sp>
        <p:nvSpPr>
          <p:cNvPr id="9" name="Rectangle 8"/>
          <p:cNvSpPr/>
          <p:nvPr/>
        </p:nvSpPr>
        <p:spPr>
          <a:xfrm>
            <a:off x="179512" y="2852936"/>
            <a:ext cx="8784976" cy="707886"/>
          </a:xfrm>
          <a:prstGeom prst="rect">
            <a:avLst/>
          </a:prstGeom>
          <a:solidFill>
            <a:srgbClr val="F2F2F2"/>
          </a:solidFill>
          <a:ln>
            <a:solidFill>
              <a:srgbClr val="FF6600"/>
            </a:solidFill>
          </a:ln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</a:rPr>
              <a:t>WG </a:t>
            </a:r>
            <a:r>
              <a:rPr lang="en-US" sz="1800" dirty="0" smtClean="0">
                <a:solidFill>
                  <a:srgbClr val="0000FF"/>
                </a:solidFill>
              </a:rPr>
              <a:t>	        = Tpc2Global    </a:t>
            </a:r>
            <a:r>
              <a:rPr lang="en-US" sz="1800" dirty="0">
                <a:solidFill>
                  <a:srgbClr val="0000FF"/>
                </a:solidFill>
              </a:rPr>
              <a:t>* GL </a:t>
            </a:r>
            <a:r>
              <a:rPr lang="en-US" sz="1800" dirty="0" smtClean="0">
                <a:solidFill>
                  <a:srgbClr val="0000FF"/>
                </a:solidFill>
              </a:rPr>
              <a:t>       * LO              * </a:t>
            </a:r>
            <a:r>
              <a:rPr lang="en-US" sz="1800" dirty="0">
                <a:solidFill>
                  <a:srgbClr val="0000FF"/>
                </a:solidFill>
              </a:rPr>
              <a:t>WLL</a:t>
            </a:r>
            <a:r>
              <a:rPr lang="en-US" sz="1800" dirty="0" smtClean="0">
                <a:solidFill>
                  <a:srgbClr val="0000FF"/>
                </a:solidFill>
              </a:rPr>
              <a:t>;</a:t>
            </a:r>
          </a:p>
          <a:p>
            <a:r>
              <a:rPr lang="en-US" sz="1600" dirty="0" err="1" smtClean="0">
                <a:latin typeface="Comic Sans MS"/>
                <a:cs typeface="Comic Sans MS"/>
              </a:rPr>
              <a:t>WaferInGlobal</a:t>
            </a:r>
            <a:r>
              <a:rPr lang="en-US" sz="1600" dirty="0" smtClean="0">
                <a:latin typeface="Comic Sans MS"/>
                <a:cs typeface="Comic Sans MS"/>
              </a:rPr>
              <a:t>=Tpc2Magnet *IDS2Tpc*Ladder2IDS*</a:t>
            </a:r>
            <a:r>
              <a:rPr lang="en-US" sz="1600" dirty="0" err="1" smtClean="0">
                <a:latin typeface="Comic Sans MS"/>
                <a:cs typeface="Comic Sans MS"/>
              </a:rPr>
              <a:t>WaferInLadder</a:t>
            </a:r>
            <a:endParaRPr lang="en-US" sz="1600" dirty="0">
              <a:latin typeface="Comic Sans MS"/>
              <a:cs typeface="Comic Sans M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9512" y="4293096"/>
            <a:ext cx="8784976" cy="707886"/>
          </a:xfrm>
          <a:prstGeom prst="rect">
            <a:avLst/>
          </a:prstGeom>
          <a:solidFill>
            <a:srgbClr val="F2F2F2"/>
          </a:solidFill>
          <a:ln>
            <a:solidFill>
              <a:srgbClr val="FF6600"/>
            </a:solidFill>
          </a:ln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</a:rPr>
              <a:t>WG </a:t>
            </a:r>
            <a:r>
              <a:rPr lang="en-US" sz="1800" dirty="0" smtClean="0">
                <a:solidFill>
                  <a:srgbClr val="0000FF"/>
                </a:solidFill>
              </a:rPr>
              <a:t>	        = Tpc2Global    </a:t>
            </a:r>
            <a:r>
              <a:rPr lang="en-US" sz="1800" dirty="0">
                <a:solidFill>
                  <a:srgbClr val="0000FF"/>
                </a:solidFill>
              </a:rPr>
              <a:t>* GL </a:t>
            </a:r>
            <a:r>
              <a:rPr lang="en-US" sz="1800" dirty="0" smtClean="0">
                <a:solidFill>
                  <a:srgbClr val="0000FF"/>
                </a:solidFill>
              </a:rPr>
              <a:t>       * PI           *LO              * </a:t>
            </a:r>
            <a:r>
              <a:rPr lang="en-US" sz="1800" dirty="0">
                <a:solidFill>
                  <a:srgbClr val="0000FF"/>
                </a:solidFill>
              </a:rPr>
              <a:t>WLL</a:t>
            </a:r>
            <a:r>
              <a:rPr lang="en-US" sz="1800" dirty="0" smtClean="0">
                <a:solidFill>
                  <a:srgbClr val="0000FF"/>
                </a:solidFill>
              </a:rPr>
              <a:t>;</a:t>
            </a:r>
          </a:p>
          <a:p>
            <a:r>
              <a:rPr lang="en-US" sz="1600" dirty="0" err="1" smtClean="0">
                <a:latin typeface="Comic Sans MS"/>
                <a:cs typeface="Comic Sans MS"/>
              </a:rPr>
              <a:t>WaferInGlobal</a:t>
            </a:r>
            <a:r>
              <a:rPr lang="en-US" sz="1600" dirty="0" smtClean="0">
                <a:latin typeface="Comic Sans MS"/>
                <a:cs typeface="Comic Sans MS"/>
              </a:rPr>
              <a:t>=Tpc2Magnet *IDS2Tpc*PST2IDS*Ladder2PST*</a:t>
            </a:r>
            <a:r>
              <a:rPr lang="en-US" sz="1600" dirty="0" err="1" smtClean="0">
                <a:latin typeface="Comic Sans MS"/>
                <a:cs typeface="Comic Sans MS"/>
              </a:rPr>
              <a:t>WaferInLadder</a:t>
            </a:r>
            <a:endParaRPr lang="en-US" sz="1600" dirty="0">
              <a:latin typeface="Comic Sans MS"/>
              <a:cs typeface="Comic Sans M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5496" y="5661248"/>
            <a:ext cx="8964488" cy="707886"/>
          </a:xfrm>
          <a:prstGeom prst="rect">
            <a:avLst/>
          </a:prstGeom>
          <a:solidFill>
            <a:srgbClr val="F2F2F2"/>
          </a:solidFill>
          <a:ln>
            <a:solidFill>
              <a:srgbClr val="FF6600"/>
            </a:solidFill>
          </a:ln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PG </a:t>
            </a:r>
            <a:r>
              <a:rPr lang="en-US" sz="1800" dirty="0" smtClean="0">
                <a:solidFill>
                  <a:srgbClr val="0000FF"/>
                </a:solidFill>
              </a:rPr>
              <a:t>	    = Tpc2Global *GL         </a:t>
            </a:r>
            <a:r>
              <a:rPr lang="en-US" sz="1800" dirty="0">
                <a:solidFill>
                  <a:srgbClr val="0000FF"/>
                </a:solidFill>
              </a:rPr>
              <a:t>* </a:t>
            </a:r>
            <a:r>
              <a:rPr lang="en-US" sz="1800" dirty="0" smtClean="0">
                <a:solidFill>
                  <a:srgbClr val="0000FF"/>
                </a:solidFill>
              </a:rPr>
              <a:t>PI            *DP             * SD                 * </a:t>
            </a:r>
            <a:r>
              <a:rPr lang="en-US" sz="1800" dirty="0">
                <a:solidFill>
                  <a:srgbClr val="0000FF"/>
                </a:solidFill>
              </a:rPr>
              <a:t>WLL</a:t>
            </a:r>
            <a:r>
              <a:rPr lang="en-US" sz="1800" dirty="0" smtClean="0">
                <a:solidFill>
                  <a:srgbClr val="0000FF"/>
                </a:solidFill>
              </a:rPr>
              <a:t>;</a:t>
            </a:r>
          </a:p>
          <a:p>
            <a:r>
              <a:rPr lang="en-US" sz="1600" dirty="0" err="1" smtClean="0">
                <a:latin typeface="Comic Sans MS"/>
                <a:cs typeface="Comic Sans MS"/>
              </a:rPr>
              <a:t>PXLInGlobal</a:t>
            </a:r>
            <a:r>
              <a:rPr lang="en-US" sz="1600" dirty="0" smtClean="0">
                <a:latin typeface="Comic Sans MS"/>
                <a:cs typeface="Comic Sans MS"/>
              </a:rPr>
              <a:t>=Tpc2Magnet*IDS2Tpc*PXL2IDS*DShell2PXL*Sector2DShell*(</a:t>
            </a:r>
            <a:r>
              <a:rPr lang="en-US" sz="1600" dirty="0" err="1" smtClean="0">
                <a:latin typeface="Comic Sans MS"/>
                <a:cs typeface="Comic Sans MS"/>
              </a:rPr>
              <a:t>Pxl</a:t>
            </a:r>
            <a:r>
              <a:rPr lang="en-US" sz="1600" dirty="0" smtClean="0">
                <a:latin typeface="Comic Sans MS"/>
                <a:cs typeface="Comic Sans MS"/>
              </a:rPr>
              <a:t>-Sector)</a:t>
            </a:r>
            <a:endParaRPr lang="en-US" sz="1600" dirty="0">
              <a:latin typeface="Comic Sans MS"/>
              <a:cs typeface="Comic Sans M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9512" y="1043444"/>
            <a:ext cx="1166042" cy="369332"/>
          </a:xfrm>
          <a:prstGeom prst="rect">
            <a:avLst/>
          </a:prstGeom>
          <a:solidFill>
            <a:srgbClr val="FFF5E6"/>
          </a:solidFill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008000"/>
                </a:solidFill>
              </a:rPr>
              <a:t>OLD SSD</a:t>
            </a:r>
            <a:endParaRPr lang="en-US" sz="1800" b="1" dirty="0">
              <a:solidFill>
                <a:srgbClr val="008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9512" y="2492896"/>
            <a:ext cx="1136173" cy="369332"/>
          </a:xfrm>
          <a:prstGeom prst="rect">
            <a:avLst/>
          </a:prstGeom>
          <a:solidFill>
            <a:srgbClr val="FFF5E6"/>
          </a:solidFill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008000"/>
                </a:solidFill>
              </a:rPr>
              <a:t>HFT SSD</a:t>
            </a:r>
            <a:endParaRPr lang="en-US" sz="1800" b="1" dirty="0">
              <a:solidFill>
                <a:srgbClr val="008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9512" y="3933056"/>
            <a:ext cx="1080720" cy="369332"/>
          </a:xfrm>
          <a:prstGeom prst="rect">
            <a:avLst/>
          </a:prstGeom>
          <a:solidFill>
            <a:srgbClr val="FFF5E6"/>
          </a:solidFill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008000"/>
                </a:solidFill>
              </a:rPr>
              <a:t>HFT IST</a:t>
            </a:r>
            <a:endParaRPr lang="en-US" sz="1800" b="1" dirty="0">
              <a:solidFill>
                <a:srgbClr val="008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784" y="5291916"/>
            <a:ext cx="1161646" cy="369332"/>
          </a:xfrm>
          <a:prstGeom prst="rect">
            <a:avLst/>
          </a:prstGeom>
          <a:solidFill>
            <a:srgbClr val="FFF5E6"/>
          </a:solidFill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008000"/>
                </a:solidFill>
              </a:rPr>
              <a:t>HFT PXL</a:t>
            </a:r>
            <a:endParaRPr lang="en-US" sz="18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690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27112"/>
            <a:ext cx="6264696" cy="465584"/>
          </a:xfrm>
        </p:spPr>
        <p:txBody>
          <a:bodyPr/>
          <a:lstStyle/>
          <a:p>
            <a:r>
              <a:rPr lang="en-US" sz="2800" b="0" dirty="0" smtClean="0">
                <a:solidFill>
                  <a:srgbClr val="000090"/>
                </a:solidFill>
              </a:rPr>
              <a:t>Alignment methods (outline only)</a:t>
            </a:r>
            <a:endParaRPr lang="en-US" sz="2800" b="0" dirty="0">
              <a:solidFill>
                <a:srgbClr val="00009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752528"/>
          </a:xfrm>
        </p:spPr>
        <p:txBody>
          <a:bodyPr/>
          <a:lstStyle/>
          <a:p>
            <a:r>
              <a:rPr lang="en-US" b="0" dirty="0">
                <a:solidFill>
                  <a:srgbClr val="000090"/>
                </a:solidFill>
                <a:latin typeface="Comic Sans MS" charset="0"/>
                <a:cs typeface="Comic Sans MS" charset="0"/>
              </a:rPr>
              <a:t>There are </a:t>
            </a:r>
            <a:r>
              <a:rPr lang="ja-JP" altLang="en-US" b="0" dirty="0">
                <a:solidFill>
                  <a:srgbClr val="000090"/>
                </a:solidFill>
                <a:latin typeface="Comic Sans MS" charset="0"/>
                <a:cs typeface="Comic Sans MS" charset="0"/>
              </a:rPr>
              <a:t>‘</a:t>
            </a:r>
            <a:r>
              <a:rPr lang="en-US" altLang="ja-JP" b="0" dirty="0">
                <a:solidFill>
                  <a:srgbClr val="000090"/>
                </a:solidFill>
                <a:latin typeface="Comic Sans MS" charset="0"/>
                <a:cs typeface="Comic Sans MS" charset="0"/>
              </a:rPr>
              <a:t>Global</a:t>
            </a:r>
            <a:r>
              <a:rPr lang="ja-JP" altLang="en-US" b="0" dirty="0">
                <a:solidFill>
                  <a:srgbClr val="000090"/>
                </a:solidFill>
                <a:latin typeface="Comic Sans MS" charset="0"/>
                <a:cs typeface="Comic Sans MS" charset="0"/>
              </a:rPr>
              <a:t>’</a:t>
            </a:r>
            <a:r>
              <a:rPr lang="en-US" altLang="ja-JP" b="0" dirty="0">
                <a:solidFill>
                  <a:srgbClr val="000090"/>
                </a:solidFill>
                <a:latin typeface="Comic Sans MS" charset="0"/>
                <a:cs typeface="Comic Sans MS" charset="0"/>
              </a:rPr>
              <a:t> and </a:t>
            </a:r>
            <a:r>
              <a:rPr lang="ja-JP" altLang="en-US" b="0" dirty="0">
                <a:solidFill>
                  <a:srgbClr val="000090"/>
                </a:solidFill>
                <a:latin typeface="Comic Sans MS" charset="0"/>
                <a:cs typeface="Comic Sans MS" charset="0"/>
              </a:rPr>
              <a:t>‘</a:t>
            </a:r>
            <a:r>
              <a:rPr lang="en-US" altLang="ja-JP" b="0" dirty="0">
                <a:solidFill>
                  <a:srgbClr val="000090"/>
                </a:solidFill>
                <a:latin typeface="Comic Sans MS" charset="0"/>
                <a:cs typeface="Comic Sans MS" charset="0"/>
              </a:rPr>
              <a:t>Self</a:t>
            </a:r>
            <a:r>
              <a:rPr lang="ja-JP" altLang="en-US" b="0" dirty="0">
                <a:solidFill>
                  <a:srgbClr val="000090"/>
                </a:solidFill>
                <a:latin typeface="Comic Sans MS" charset="0"/>
                <a:cs typeface="Comic Sans MS" charset="0"/>
              </a:rPr>
              <a:t>’</a:t>
            </a:r>
            <a:r>
              <a:rPr lang="en-US" altLang="ja-JP" b="0" dirty="0">
                <a:solidFill>
                  <a:srgbClr val="000090"/>
                </a:solidFill>
                <a:latin typeface="Comic Sans MS" charset="0"/>
                <a:cs typeface="Comic Sans MS" charset="0"/>
              </a:rPr>
              <a:t> Alignment </a:t>
            </a:r>
            <a:r>
              <a:rPr lang="en-US" altLang="ja-JP" b="0" dirty="0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methods</a:t>
            </a:r>
          </a:p>
          <a:p>
            <a:pPr lvl="1"/>
            <a:r>
              <a:rPr lang="en-US" altLang="ja-JP" b="0" dirty="0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Global uses mostly ‘external’ track information</a:t>
            </a:r>
          </a:p>
          <a:p>
            <a:pPr lvl="1"/>
            <a:r>
              <a:rPr lang="en-US" altLang="ja-JP" b="0" dirty="0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Self uses mostly ‘internal’ track information</a:t>
            </a:r>
          </a:p>
          <a:p>
            <a:pPr lvl="1"/>
            <a:r>
              <a:rPr lang="en-US" altLang="ja-JP" b="0" dirty="0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For HFT we propose a mix (more Self !)</a:t>
            </a:r>
          </a:p>
          <a:p>
            <a:pPr marL="0" indent="0">
              <a:buNone/>
            </a:pPr>
            <a:endParaRPr lang="en-US" b="0" dirty="0" smtClean="0">
              <a:solidFill>
                <a:srgbClr val="000090"/>
              </a:solidFill>
              <a:latin typeface="Comic Sans MS" charset="0"/>
              <a:cs typeface="Comic Sans MS" charset="0"/>
            </a:endParaRPr>
          </a:p>
          <a:p>
            <a:r>
              <a:rPr lang="en-US" b="0" dirty="0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We have successful ‘Global’ methods already in place (SVT/SSD)</a:t>
            </a:r>
            <a:endParaRPr lang="en-US" b="0" dirty="0">
              <a:solidFill>
                <a:srgbClr val="000090"/>
              </a:solidFill>
              <a:latin typeface="Comic Sans MS" charset="0"/>
              <a:cs typeface="Comic Sans MS" charset="0"/>
            </a:endParaRPr>
          </a:p>
          <a:p>
            <a:pPr lvl="1"/>
            <a:r>
              <a:rPr lang="en-US" sz="1800" b="0" dirty="0" smtClean="0">
                <a:solidFill>
                  <a:srgbClr val="000090"/>
                </a:solidFill>
                <a:latin typeface="Comic Sans MS" charset="0"/>
                <a:ea typeface="Arial" charset="0"/>
                <a:cs typeface="Comic Sans MS" charset="0"/>
              </a:rPr>
              <a:t>TPC distortions, t0, ‘track </a:t>
            </a:r>
            <a:r>
              <a:rPr lang="en-US" sz="1800" b="0" dirty="0" err="1" smtClean="0">
                <a:solidFill>
                  <a:srgbClr val="000090"/>
                </a:solidFill>
                <a:latin typeface="Comic Sans MS" charset="0"/>
                <a:ea typeface="Arial" charset="0"/>
                <a:cs typeface="Comic Sans MS" charset="0"/>
              </a:rPr>
              <a:t>tof</a:t>
            </a:r>
            <a:r>
              <a:rPr lang="en-US" sz="1800" b="0" dirty="0" smtClean="0">
                <a:solidFill>
                  <a:srgbClr val="000090"/>
                </a:solidFill>
                <a:latin typeface="Comic Sans MS" charset="0"/>
                <a:ea typeface="Arial" charset="0"/>
                <a:cs typeface="Comic Sans MS" charset="0"/>
              </a:rPr>
              <a:t>’ </a:t>
            </a:r>
            <a:r>
              <a:rPr lang="en-US" sz="1800" b="0" dirty="0" err="1" smtClean="0">
                <a:solidFill>
                  <a:srgbClr val="000090"/>
                </a:solidFill>
                <a:latin typeface="Comic Sans MS" charset="0"/>
                <a:ea typeface="Arial" charset="0"/>
                <a:cs typeface="Comic Sans MS" charset="0"/>
              </a:rPr>
              <a:t>etc</a:t>
            </a:r>
            <a:r>
              <a:rPr lang="en-US" sz="1800" b="0" dirty="0" smtClean="0">
                <a:solidFill>
                  <a:srgbClr val="000090"/>
                </a:solidFill>
                <a:latin typeface="Comic Sans MS" charset="0"/>
                <a:ea typeface="Arial" charset="0"/>
                <a:cs typeface="Comic Sans MS" charset="0"/>
              </a:rPr>
              <a:t> is a problem</a:t>
            </a:r>
          </a:p>
          <a:p>
            <a:pPr marL="457106" lvl="1" indent="0">
              <a:buNone/>
            </a:pPr>
            <a:endParaRPr lang="en-US" sz="1800" b="0" dirty="0" smtClean="0">
              <a:solidFill>
                <a:srgbClr val="000090"/>
              </a:solidFill>
              <a:latin typeface="Comic Sans MS" charset="0"/>
              <a:ea typeface="Arial" charset="0"/>
              <a:cs typeface="Comic Sans MS" charset="0"/>
            </a:endParaRPr>
          </a:p>
          <a:p>
            <a:r>
              <a:rPr lang="en-US" b="0" dirty="0" smtClean="0">
                <a:solidFill>
                  <a:srgbClr val="000090"/>
                </a:solidFill>
                <a:latin typeface="Comic Sans MS" charset="0"/>
                <a:ea typeface="Arial" charset="0"/>
                <a:cs typeface="Comic Sans MS" charset="0"/>
              </a:rPr>
              <a:t>In HFT system we have significant sensor overlap to make use of ‘Self’ alignment methods. We also have high precision PXL info with excellent sector rigidity, survey info, placement. </a:t>
            </a:r>
            <a:endParaRPr lang="en-US" b="0" dirty="0">
              <a:solidFill>
                <a:srgbClr val="000090"/>
              </a:solidFill>
              <a:latin typeface="Comic Sans MS" charset="0"/>
              <a:ea typeface="Arial" charset="0"/>
              <a:cs typeface="Comic Sans MS" charset="0"/>
            </a:endParaRPr>
          </a:p>
          <a:p>
            <a:endParaRPr lang="en-US" b="0" dirty="0" smtClean="0">
              <a:solidFill>
                <a:srgbClr val="000090"/>
              </a:solidFill>
              <a:latin typeface="Comic Sans MS" charset="0"/>
              <a:ea typeface="Arial" charset="0"/>
              <a:cs typeface="Comic Sans MS" charset="0"/>
            </a:endParaRPr>
          </a:p>
          <a:p>
            <a:r>
              <a:rPr lang="en-US" b="0" dirty="0" smtClean="0">
                <a:solidFill>
                  <a:srgbClr val="000090"/>
                </a:solidFill>
                <a:latin typeface="Comic Sans MS" charset="0"/>
                <a:ea typeface="Arial" charset="0"/>
                <a:cs typeface="Comic Sans MS" charset="0"/>
              </a:rPr>
              <a:t>We need to use this advantage</a:t>
            </a:r>
            <a:endParaRPr lang="en-US" b="0" dirty="0">
              <a:solidFill>
                <a:srgbClr val="000090"/>
              </a:solidFill>
              <a:latin typeface="Comic Sans MS" charset="0"/>
              <a:ea typeface="Arial" charset="0"/>
              <a:cs typeface="Comic Sans MS" charset="0"/>
            </a:endParaRPr>
          </a:p>
          <a:p>
            <a:pPr marL="0" indent="0">
              <a:buNone/>
            </a:pPr>
            <a:endParaRPr lang="en-US" sz="1600" b="0" dirty="0">
              <a:solidFill>
                <a:srgbClr val="000090"/>
              </a:solidFill>
              <a:latin typeface="Comic Sans MS" charset="0"/>
              <a:cs typeface="Comic Sans MS" charset="0"/>
            </a:endParaRPr>
          </a:p>
          <a:p>
            <a:pPr marL="0" indent="0">
              <a:buNone/>
            </a:pPr>
            <a:endParaRPr lang="en-US" sz="1600" b="0" dirty="0">
              <a:solidFill>
                <a:srgbClr val="000090"/>
              </a:solidFill>
              <a:latin typeface="Comic Sans MS" charset="0"/>
              <a:cs typeface="Comic Sans MS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5576" y="6165304"/>
            <a:ext cx="7488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omic Sans MS" charset="0"/>
                <a:cs typeface="Comic Sans MS" charset="0"/>
              </a:rPr>
              <a:t>We </a:t>
            </a:r>
            <a:r>
              <a:rPr lang="en-US" sz="1400" dirty="0">
                <a:latin typeface="Comic Sans MS" charset="0"/>
                <a:cs typeface="Comic Sans MS" charset="0"/>
              </a:rPr>
              <a:t>lack a hardware monitoring system. Once detectors are installed we rely on survey and alignment </a:t>
            </a:r>
            <a:r>
              <a:rPr lang="en-US" sz="1400" dirty="0" smtClean="0">
                <a:latin typeface="Comic Sans MS" charset="0"/>
                <a:cs typeface="Comic Sans MS" charset="0"/>
              </a:rPr>
              <a:t>software</a:t>
            </a:r>
            <a:endParaRPr lang="en-US" sz="1400" dirty="0">
              <a:latin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4394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44408" y="6356176"/>
            <a:ext cx="861392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93C492E-BBF2-1A4D-BF83-C7D997C42114}" type="slidenum">
              <a:rPr lang="en-US" sz="1400" b="0"/>
              <a:pPr eaLnBrk="1" hangingPunct="1"/>
              <a:t>13</a:t>
            </a:fld>
            <a:endParaRPr lang="en-US" sz="1400" b="0" dirty="0"/>
          </a:p>
        </p:txBody>
      </p:sp>
      <p:pic>
        <p:nvPicPr>
          <p:cNvPr id="44034" name="Picture 2" descr="Snapshot 2007-05-09 17-25-4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57"/>
          <a:stretch/>
        </p:blipFill>
        <p:spPr bwMode="auto">
          <a:xfrm>
            <a:off x="0" y="2780928"/>
            <a:ext cx="9144000" cy="3314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Text Box 9"/>
          <p:cNvSpPr txBox="1">
            <a:spLocks noChangeArrowheads="1"/>
          </p:cNvSpPr>
          <p:nvPr/>
        </p:nvSpPr>
        <p:spPr bwMode="auto">
          <a:xfrm>
            <a:off x="228600" y="6521450"/>
            <a:ext cx="5181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chemeClr val="accent2"/>
                </a:solidFill>
              </a:rPr>
              <a:t>D.Chakraborty, J.D.Hobbs, D0 note Oct.13, 1999</a:t>
            </a:r>
          </a:p>
        </p:txBody>
      </p:sp>
      <p:pic>
        <p:nvPicPr>
          <p:cNvPr id="6" name="Picture 2" descr="Snapshot 2007-05-09 17-25-4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039"/>
          <a:stretch/>
        </p:blipFill>
        <p:spPr bwMode="auto">
          <a:xfrm>
            <a:off x="-16768" y="76572"/>
            <a:ext cx="9144000" cy="22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801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0"/>
            <a:ext cx="9144000" cy="40155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1560" y="4365104"/>
            <a:ext cx="76328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The sequence to be followed for each detector is:</a:t>
            </a:r>
          </a:p>
          <a:p>
            <a:r>
              <a:rPr lang="en-US" sz="1600" dirty="0" smtClean="0"/>
              <a:t>1) </a:t>
            </a:r>
            <a:r>
              <a:rPr lang="en-US" sz="1600" b="1" dirty="0" smtClean="0"/>
              <a:t>SSD </a:t>
            </a:r>
            <a:r>
              <a:rPr lang="en-US" sz="1600" b="1" dirty="0"/>
              <a:t>Alignment</a:t>
            </a:r>
            <a:r>
              <a:rPr lang="en-US" sz="1600" dirty="0"/>
              <a:t>: (TPC </a:t>
            </a:r>
            <a:r>
              <a:rPr lang="en-US" sz="1600" dirty="0" smtClean="0"/>
              <a:t>tracks Only</a:t>
            </a:r>
            <a:r>
              <a:rPr lang="en-US" sz="1600" dirty="0"/>
              <a:t>)</a:t>
            </a:r>
          </a:p>
          <a:p>
            <a:r>
              <a:rPr lang="en-US" sz="1600" dirty="0" smtClean="0"/>
              <a:t>	Global </a:t>
            </a:r>
            <a:r>
              <a:rPr lang="en-US" sz="1600" dirty="0"/>
              <a:t>- SSD on Global and Sectors on Global;</a:t>
            </a:r>
          </a:p>
          <a:p>
            <a:r>
              <a:rPr lang="en-US" sz="1600" dirty="0" smtClean="0"/>
              <a:t>	Local </a:t>
            </a:r>
            <a:r>
              <a:rPr lang="en-US" sz="1600" dirty="0"/>
              <a:t>- SSD Ladders on Sectors;</a:t>
            </a:r>
          </a:p>
          <a:p>
            <a:r>
              <a:rPr lang="en-US" sz="1600" dirty="0" smtClean="0"/>
              <a:t>2) </a:t>
            </a:r>
            <a:r>
              <a:rPr lang="en-US" sz="1600" b="1" dirty="0" smtClean="0"/>
              <a:t>SVT </a:t>
            </a:r>
            <a:r>
              <a:rPr lang="en-US" sz="1600" b="1" dirty="0"/>
              <a:t>Alignment</a:t>
            </a:r>
            <a:r>
              <a:rPr lang="en-US" sz="1600" dirty="0"/>
              <a:t>: (TPC+</a:t>
            </a:r>
            <a:r>
              <a:rPr lang="en-US" sz="1600" dirty="0" smtClean="0"/>
              <a:t>SSD hits on tracks)</a:t>
            </a:r>
            <a:endParaRPr lang="en-US" sz="1600" dirty="0"/>
          </a:p>
          <a:p>
            <a:r>
              <a:rPr lang="en-US" sz="1600" dirty="0" smtClean="0"/>
              <a:t>	Global </a:t>
            </a:r>
            <a:r>
              <a:rPr lang="en-US" sz="1600" dirty="0"/>
              <a:t>- SVT on Global and Shells on Global;</a:t>
            </a:r>
          </a:p>
          <a:p>
            <a:r>
              <a:rPr lang="en-US" sz="1600" dirty="0" smtClean="0"/>
              <a:t>	Local </a:t>
            </a:r>
            <a:r>
              <a:rPr lang="en-US" sz="1600" dirty="0"/>
              <a:t>- SVT Ladders on Shells</a:t>
            </a:r>
            <a:r>
              <a:rPr lang="en-US" sz="1600" dirty="0" smtClean="0"/>
              <a:t>; (Drift Velocities);</a:t>
            </a:r>
            <a:endParaRPr lang="en-US" sz="1600" dirty="0"/>
          </a:p>
          <a:p>
            <a:r>
              <a:rPr lang="en-US" sz="1600" dirty="0" smtClean="0"/>
              <a:t>3) </a:t>
            </a:r>
            <a:r>
              <a:rPr lang="en-US" sz="1600" b="1" dirty="0" smtClean="0"/>
              <a:t>Consistency </a:t>
            </a:r>
            <a:r>
              <a:rPr lang="en-US" sz="1600" b="1" dirty="0"/>
              <a:t>Check</a:t>
            </a:r>
            <a:r>
              <a:rPr lang="en-US" sz="1600" dirty="0"/>
              <a:t>: (TPC+SSD+</a:t>
            </a:r>
            <a:r>
              <a:rPr lang="en-US" sz="1600" dirty="0" smtClean="0"/>
              <a:t>SVT hits on tracks)</a:t>
            </a:r>
            <a:endParaRPr lang="en-US" sz="1600" dirty="0"/>
          </a:p>
          <a:p>
            <a:r>
              <a:rPr lang="en-US" sz="1600" dirty="0" smtClean="0"/>
              <a:t>	</a:t>
            </a:r>
            <a:r>
              <a:rPr lang="en-US" sz="1600" dirty="0" err="1" smtClean="0"/>
              <a:t>Global;Local</a:t>
            </a:r>
            <a:r>
              <a:rPr lang="en-US" sz="1600" dirty="0" smtClean="0"/>
              <a:t> </a:t>
            </a:r>
            <a:r>
              <a:rPr lang="en-US" sz="1600" dirty="0"/>
              <a:t>(ladders)</a:t>
            </a:r>
            <a:r>
              <a:rPr lang="en-US" sz="1600" dirty="0" smtClean="0"/>
              <a:t>;Drift </a:t>
            </a:r>
            <a:r>
              <a:rPr lang="en-US" sz="1600" dirty="0"/>
              <a:t>Velocities;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79882" y="116632"/>
            <a:ext cx="3908342" cy="461665"/>
          </a:xfrm>
          <a:prstGeom prst="rect">
            <a:avLst/>
          </a:prstGeom>
          <a:solidFill>
            <a:srgbClr val="F2F2F2"/>
          </a:solidFill>
          <a:ln>
            <a:solidFill>
              <a:srgbClr val="FF66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  <a:latin typeface="Comic Sans MS"/>
                <a:cs typeface="Comic Sans MS"/>
              </a:rPr>
              <a:t>SSD/SVT procedure (old)</a:t>
            </a:r>
            <a:endParaRPr lang="en-US" sz="24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40613615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84784"/>
            <a:ext cx="7990656" cy="468052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For </a:t>
            </a:r>
            <a:r>
              <a:rPr lang="en-US" b="0" dirty="0">
                <a:solidFill>
                  <a:srgbClr val="000090"/>
                </a:solidFill>
                <a:latin typeface="Comic Sans MS"/>
                <a:cs typeface="Comic Sans MS"/>
              </a:rPr>
              <a:t>alignment we use </a:t>
            </a:r>
            <a:r>
              <a:rPr lang="ja-JP" altLang="en-US" b="0" dirty="0">
                <a:solidFill>
                  <a:srgbClr val="000090"/>
                </a:solidFill>
                <a:latin typeface="Comic Sans MS"/>
                <a:cs typeface="Comic Sans MS"/>
              </a:rPr>
              <a:t>“</a:t>
            </a:r>
            <a:r>
              <a:rPr lang="en-US" altLang="ja-JP" b="0" dirty="0">
                <a:solidFill>
                  <a:srgbClr val="000090"/>
                </a:solidFill>
                <a:latin typeface="Comic Sans MS"/>
                <a:cs typeface="Comic Sans MS"/>
              </a:rPr>
              <a:t>good</a:t>
            </a:r>
            <a:r>
              <a:rPr lang="ja-JP" altLang="en-US" b="0" dirty="0">
                <a:solidFill>
                  <a:srgbClr val="000090"/>
                </a:solidFill>
                <a:latin typeface="Comic Sans MS"/>
                <a:cs typeface="Comic Sans MS"/>
              </a:rPr>
              <a:t>”</a:t>
            </a:r>
            <a:r>
              <a:rPr lang="en-US" altLang="ja-JP" b="0" dirty="0">
                <a:solidFill>
                  <a:srgbClr val="000090"/>
                </a:solidFill>
                <a:latin typeface="Comic Sans MS"/>
                <a:cs typeface="Comic Sans MS"/>
              </a:rPr>
              <a:t> </a:t>
            </a:r>
            <a:r>
              <a:rPr lang="en-US" altLang="ja-JP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(well defined) </a:t>
            </a:r>
            <a:r>
              <a:rPr lang="en-US" altLang="ja-JP" b="0" dirty="0">
                <a:solidFill>
                  <a:srgbClr val="000090"/>
                </a:solidFill>
                <a:latin typeface="Comic Sans MS"/>
                <a:cs typeface="Comic Sans MS"/>
              </a:rPr>
              <a:t>tracks fitted with the primary vertex</a:t>
            </a:r>
            <a:r>
              <a:rPr lang="en-US" altLang="ja-JP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. (e.g. NFP, </a:t>
            </a:r>
            <a:r>
              <a:rPr lang="en-US" altLang="ja-JP" b="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pt</a:t>
            </a:r>
            <a:r>
              <a:rPr lang="en-US" altLang="ja-JP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 cuts)</a:t>
            </a:r>
            <a:endParaRPr lang="en-US" altLang="ja-JP" b="0" dirty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b="0" dirty="0">
                <a:solidFill>
                  <a:srgbClr val="000090"/>
                </a:solidFill>
                <a:latin typeface="Comic Sans MS"/>
                <a:ea typeface="Arial" charset="0"/>
                <a:cs typeface="Comic Sans MS"/>
              </a:rPr>
              <a:t>Use of primary tracks significantly improves precision of track predictions in </a:t>
            </a:r>
            <a:r>
              <a:rPr lang="en-US" b="0" dirty="0" smtClean="0">
                <a:solidFill>
                  <a:srgbClr val="000090"/>
                </a:solidFill>
                <a:latin typeface="Comic Sans MS"/>
                <a:ea typeface="Arial" charset="0"/>
                <a:cs typeface="Comic Sans MS"/>
              </a:rPr>
              <a:t>HFT and </a:t>
            </a:r>
            <a:r>
              <a:rPr lang="en-US" b="0" dirty="0">
                <a:solidFill>
                  <a:srgbClr val="000090"/>
                </a:solidFill>
                <a:latin typeface="Comic Sans MS"/>
                <a:ea typeface="Arial" charset="0"/>
                <a:cs typeface="Comic Sans MS"/>
              </a:rPr>
              <a:t>reduces influence of systematics</a:t>
            </a:r>
            <a:r>
              <a:rPr lang="en-US" b="0" dirty="0" smtClean="0">
                <a:solidFill>
                  <a:srgbClr val="000090"/>
                </a:solidFill>
                <a:latin typeface="Comic Sans MS"/>
                <a:ea typeface="Arial" charset="0"/>
                <a:cs typeface="Comic Sans MS"/>
              </a:rPr>
              <a:t>.</a:t>
            </a:r>
          </a:p>
          <a:p>
            <a:pPr lvl="1" eaLnBrk="1" hangingPunct="1">
              <a:lnSpc>
                <a:spcPct val="80000"/>
              </a:lnSpc>
            </a:pPr>
            <a:r>
              <a:rPr lang="en-US" b="0" dirty="0" smtClean="0">
                <a:solidFill>
                  <a:srgbClr val="000090"/>
                </a:solidFill>
                <a:latin typeface="Comic Sans MS"/>
                <a:ea typeface="Arial" charset="0"/>
                <a:cs typeface="Comic Sans MS"/>
              </a:rPr>
              <a:t>Good statistics is a must (up to a point)(see example in Jonathan’s talk)</a:t>
            </a:r>
            <a:r>
              <a:rPr lang="en-US" b="0" dirty="0" smtClean="0">
                <a:solidFill>
                  <a:srgbClr val="000090"/>
                </a:solidFill>
                <a:latin typeface="Comic Sans MS"/>
                <a:ea typeface="Arial" charset="0"/>
                <a:cs typeface="Comic Sans MS"/>
              </a:rPr>
              <a:t>(50-100K </a:t>
            </a:r>
            <a:r>
              <a:rPr lang="en-US" b="0" dirty="0" smtClean="0">
                <a:solidFill>
                  <a:srgbClr val="000090"/>
                </a:solidFill>
                <a:latin typeface="Comic Sans MS"/>
                <a:ea typeface="Arial" charset="0"/>
                <a:cs typeface="Comic Sans MS"/>
              </a:rPr>
              <a:t>hits per </a:t>
            </a:r>
            <a:r>
              <a:rPr lang="en-US" b="0" dirty="0" smtClean="0">
                <a:solidFill>
                  <a:srgbClr val="000090"/>
                </a:solidFill>
                <a:latin typeface="Comic Sans MS"/>
                <a:ea typeface="Arial" charset="0"/>
                <a:cs typeface="Comic Sans MS"/>
              </a:rPr>
              <a:t>wafer/sensor)</a:t>
            </a:r>
            <a:endParaRPr lang="en-US" b="0" dirty="0">
              <a:solidFill>
                <a:srgbClr val="000090"/>
              </a:solidFill>
              <a:latin typeface="Comic Sans MS"/>
              <a:ea typeface="Arial" charset="0"/>
              <a:cs typeface="Comic Sans MS"/>
            </a:endParaRPr>
          </a:p>
          <a:p>
            <a:pPr lvl="1" eaLnBrk="1" hangingPunct="1">
              <a:lnSpc>
                <a:spcPct val="80000"/>
              </a:lnSpc>
            </a:pPr>
            <a:endParaRPr lang="en-US" b="0" dirty="0" smtClean="0">
              <a:solidFill>
                <a:srgbClr val="000090"/>
              </a:solidFill>
              <a:latin typeface="Comic Sans MS"/>
              <a:ea typeface="Arial" charset="0"/>
              <a:cs typeface="Comic Sans MS"/>
            </a:endParaRPr>
          </a:p>
          <a:p>
            <a:pPr eaLnBrk="1" hangingPunct="1">
              <a:lnSpc>
                <a:spcPct val="80000"/>
              </a:lnSpc>
            </a:pPr>
            <a:r>
              <a:rPr lang="en-US" b="0" dirty="0" smtClean="0">
                <a:solidFill>
                  <a:srgbClr val="000090"/>
                </a:solidFill>
                <a:latin typeface="Comic Sans MS"/>
                <a:ea typeface="Arial" charset="0"/>
                <a:cs typeface="Comic Sans MS"/>
              </a:rPr>
              <a:t>In order to minimize TPC space-charge distortions, tracking errors (mismatches) and PXL pileup we will need to use low luminosity and low-medium multiplicity data as the alignment sample</a:t>
            </a:r>
          </a:p>
          <a:p>
            <a:pPr eaLnBrk="1" hangingPunct="1">
              <a:lnSpc>
                <a:spcPct val="80000"/>
              </a:lnSpc>
            </a:pPr>
            <a:endParaRPr lang="en-US" b="0" dirty="0">
              <a:solidFill>
                <a:srgbClr val="000090"/>
              </a:solidFill>
              <a:latin typeface="Comic Sans MS"/>
              <a:ea typeface="Arial" charset="0"/>
              <a:cs typeface="Comic Sans MS"/>
            </a:endParaRPr>
          </a:p>
          <a:p>
            <a:pPr eaLnBrk="1" hangingPunct="1">
              <a:lnSpc>
                <a:spcPct val="80000"/>
              </a:lnSpc>
            </a:pPr>
            <a:r>
              <a:rPr lang="en-US" b="0" dirty="0" smtClean="0">
                <a:solidFill>
                  <a:srgbClr val="000090"/>
                </a:solidFill>
                <a:latin typeface="Comic Sans MS"/>
                <a:ea typeface="Arial" charset="0"/>
                <a:cs typeface="Comic Sans MS"/>
              </a:rPr>
              <a:t>Method is iterative since it is precise for small deviations</a:t>
            </a:r>
            <a:endParaRPr lang="en-US" b="0" dirty="0">
              <a:solidFill>
                <a:srgbClr val="000090"/>
              </a:solidFill>
              <a:latin typeface="Comic Sans MS"/>
              <a:ea typeface="Arial" charset="0"/>
              <a:cs typeface="Comic Sans M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202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72008" y="116632"/>
            <a:ext cx="5076056" cy="416768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2800" b="0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HFT Proposed Procedure:</a:t>
            </a:r>
            <a:endParaRPr lang="en-US" sz="2800" b="0" dirty="0">
              <a:solidFill>
                <a:srgbClr val="0000FF"/>
              </a:solidFill>
              <a:latin typeface="Comic Sans MS" charset="0"/>
              <a:cs typeface="Comic Sans MS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23528" y="980728"/>
            <a:ext cx="8568952" cy="52565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69" tIns="44441" rIns="90469" bIns="44441" numCol="1" anchor="t" anchorCtr="0" compatLnSpc="1">
            <a:prstTxWarp prst="textNoShape">
              <a:avLst/>
            </a:prstTxWarp>
          </a:bodyPr>
          <a:lstStyle>
            <a:lvl1pPr marL="342829" indent="-342829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rgbClr val="FF0000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796" indent="-28569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 b="1">
                <a:solidFill>
                  <a:srgbClr val="000099"/>
                </a:solidFill>
                <a:latin typeface="+mn-lt"/>
                <a:ea typeface="ＭＳ Ｐゴシック" charset="-128"/>
              </a:defRPr>
            </a:lvl2pPr>
            <a:lvl3pPr marL="1142764" indent="-228553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99868" indent="-228553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6974" indent="-228553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079" indent="-228553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184" indent="-228553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289" indent="-228553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5394" indent="-228553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514433" indent="-457200" eaLnBrk="1" hangingPunct="1">
              <a:lnSpc>
                <a:spcPct val="80000"/>
              </a:lnSpc>
              <a:buFontTx/>
              <a:buNone/>
            </a:pPr>
            <a:r>
              <a:rPr lang="en-US" sz="1800" dirty="0" smtClean="0">
                <a:solidFill>
                  <a:srgbClr val="800000"/>
                </a:solidFill>
                <a:ea typeface="Arial" charset="0"/>
                <a:cs typeface="Arial" charset="0"/>
              </a:rPr>
              <a:t>Remember: PXL detector is a big asset (c.f. TPC )</a:t>
            </a:r>
          </a:p>
          <a:p>
            <a:pPr marL="514433" indent="-457200" eaLnBrk="1" hangingPunct="1">
              <a:lnSpc>
                <a:spcPct val="80000"/>
              </a:lnSpc>
              <a:buFontTx/>
              <a:buNone/>
            </a:pPr>
            <a:endParaRPr lang="en-US" sz="1800" dirty="0">
              <a:solidFill>
                <a:srgbClr val="800000"/>
              </a:solidFill>
              <a:ea typeface="Arial" charset="0"/>
              <a:cs typeface="Arial" charset="0"/>
            </a:endParaRPr>
          </a:p>
          <a:p>
            <a:pPr marL="514433" indent="-457200" eaLnBrk="1" hangingPunct="1">
              <a:lnSpc>
                <a:spcPct val="80000"/>
              </a:lnSpc>
              <a:buFontTx/>
              <a:buNone/>
            </a:pPr>
            <a:endParaRPr lang="en-US" dirty="0" smtClean="0">
              <a:solidFill>
                <a:srgbClr val="800000"/>
              </a:solidFill>
              <a:ea typeface="Arial" charset="0"/>
              <a:cs typeface="Arial" charset="0"/>
            </a:endParaRPr>
          </a:p>
          <a:p>
            <a:pPr marL="514433" indent="-457200" eaLnBrk="1" hangingPunct="1">
              <a:lnSpc>
                <a:spcPct val="80000"/>
              </a:lnSpc>
              <a:buFont typeface="+mj-lt"/>
              <a:buAutoNum type="arabicPeriod"/>
            </a:pPr>
            <a:r>
              <a:rPr lang="en-US" dirty="0" smtClean="0">
                <a:ea typeface="Arial" charset="0"/>
                <a:cs typeface="Arial" charset="0"/>
              </a:rPr>
              <a:t>Global Alignment of PXL </a:t>
            </a:r>
          </a:p>
          <a:p>
            <a:pPr marL="742950" lvl="1" indent="-285750" eaLnBrk="1" hangingPunct="1">
              <a:lnSpc>
                <a:spcPct val="80000"/>
              </a:lnSpc>
              <a:buFontTx/>
              <a:buChar char="-"/>
            </a:pPr>
            <a:r>
              <a:rPr lang="en-US" dirty="0" smtClean="0">
                <a:ea typeface="Arial" charset="0"/>
                <a:cs typeface="Arial" charset="0"/>
              </a:rPr>
              <a:t>Relative alignment </a:t>
            </a:r>
            <a:r>
              <a:rPr lang="en-US" dirty="0">
                <a:ea typeface="Arial" charset="0"/>
                <a:cs typeface="Arial" charset="0"/>
              </a:rPr>
              <a:t>of PXL </a:t>
            </a:r>
            <a:r>
              <a:rPr lang="en-US" dirty="0" smtClean="0">
                <a:ea typeface="Arial" charset="0"/>
                <a:cs typeface="Arial" charset="0"/>
              </a:rPr>
              <a:t>sectors and halves </a:t>
            </a:r>
            <a:r>
              <a:rPr lang="en-US" dirty="0">
                <a:ea typeface="Arial" charset="0"/>
                <a:cs typeface="Arial" charset="0"/>
              </a:rPr>
              <a:t>using overlap region AND </a:t>
            </a:r>
            <a:r>
              <a:rPr lang="en-US" dirty="0" smtClean="0">
                <a:ea typeface="Arial" charset="0"/>
                <a:cs typeface="Arial" charset="0"/>
              </a:rPr>
              <a:t>halves using </a:t>
            </a:r>
            <a:r>
              <a:rPr lang="en-US" dirty="0">
                <a:ea typeface="Arial" charset="0"/>
                <a:cs typeface="Arial" charset="0"/>
              </a:rPr>
              <a:t>Event vertex found by each </a:t>
            </a:r>
            <a:r>
              <a:rPr lang="en-US" dirty="0" smtClean="0">
                <a:ea typeface="Arial" charset="0"/>
                <a:cs typeface="Arial" charset="0"/>
              </a:rPr>
              <a:t>half </a:t>
            </a:r>
          </a:p>
          <a:p>
            <a:pPr marL="742950" lvl="1" indent="-285750" eaLnBrk="1" hangingPunct="1">
              <a:lnSpc>
                <a:spcPct val="80000"/>
              </a:lnSpc>
              <a:buFontTx/>
              <a:buChar char="-"/>
            </a:pPr>
            <a:r>
              <a:rPr lang="en-US" dirty="0" smtClean="0">
                <a:ea typeface="Arial" charset="0"/>
                <a:cs typeface="Arial" charset="0"/>
              </a:rPr>
              <a:t>Relative alignment of PXL and TPC [TPC primary tracks]</a:t>
            </a:r>
          </a:p>
          <a:p>
            <a:pPr marL="1142918" lvl="2" indent="-285750" eaLnBrk="1" hangingPunct="1">
              <a:lnSpc>
                <a:spcPct val="80000"/>
              </a:lnSpc>
              <a:buFontTx/>
              <a:buChar char="-"/>
            </a:pPr>
            <a:r>
              <a:rPr lang="en-US" dirty="0" smtClean="0">
                <a:ea typeface="Arial" charset="0"/>
                <a:cs typeface="Arial" charset="0"/>
              </a:rPr>
              <a:t>Iterative-&gt;(PXL, PXL half, sector) </a:t>
            </a:r>
          </a:p>
          <a:p>
            <a:pPr marL="742950" lvl="1" indent="-285750" eaLnBrk="1" hangingPunct="1">
              <a:lnSpc>
                <a:spcPct val="80000"/>
              </a:lnSpc>
              <a:buFontTx/>
              <a:buChar char="-"/>
            </a:pPr>
            <a:r>
              <a:rPr lang="en-US" dirty="0" smtClean="0">
                <a:ea typeface="Arial" charset="0"/>
                <a:cs typeface="Arial" charset="0"/>
              </a:rPr>
              <a:t>Exact sequence/interplay needs to be determined</a:t>
            </a:r>
          </a:p>
          <a:p>
            <a:pPr marL="457200" lvl="1" indent="0" eaLnBrk="1" hangingPunct="1">
              <a:lnSpc>
                <a:spcPct val="80000"/>
              </a:lnSpc>
              <a:buNone/>
            </a:pPr>
            <a:endParaRPr lang="en-US" dirty="0" smtClean="0">
              <a:ea typeface="Arial" charset="0"/>
              <a:cs typeface="Arial" charset="0"/>
            </a:endParaRPr>
          </a:p>
          <a:p>
            <a:pPr marL="514433" indent="-457200" eaLnBrk="1" hangingPunct="1">
              <a:lnSpc>
                <a:spcPct val="80000"/>
              </a:lnSpc>
              <a:buFont typeface="+mj-lt"/>
              <a:buAutoNum type="arabicPeriod"/>
            </a:pPr>
            <a:r>
              <a:rPr lang="en-US" dirty="0" smtClean="0">
                <a:ea typeface="Arial" charset="0"/>
                <a:cs typeface="Arial" charset="0"/>
              </a:rPr>
              <a:t>Primary tracks with TPC+PXL hits</a:t>
            </a:r>
          </a:p>
          <a:p>
            <a:pPr marL="895432" lvl="1" indent="-381000" eaLnBrk="1" hangingPunct="1">
              <a:lnSpc>
                <a:spcPct val="80000"/>
              </a:lnSpc>
            </a:pPr>
            <a:r>
              <a:rPr lang="en-US" dirty="0" smtClean="0">
                <a:ea typeface="Arial" charset="0"/>
                <a:cs typeface="Arial" charset="0"/>
              </a:rPr>
              <a:t>Alignment of IST ladders with respect to PXL</a:t>
            </a:r>
          </a:p>
          <a:p>
            <a:pPr marL="514432" lvl="1" indent="0" eaLnBrk="1" hangingPunct="1">
              <a:lnSpc>
                <a:spcPct val="80000"/>
              </a:lnSpc>
              <a:buNone/>
            </a:pPr>
            <a:endParaRPr lang="en-US" dirty="0" smtClean="0">
              <a:ea typeface="Arial" charset="0"/>
              <a:cs typeface="Arial" charset="0"/>
            </a:endParaRPr>
          </a:p>
          <a:p>
            <a:pPr marL="514433" indent="-457200" eaLnBrk="1" hangingPunct="1">
              <a:lnSpc>
                <a:spcPct val="80000"/>
              </a:lnSpc>
              <a:buFont typeface="+mj-lt"/>
              <a:buAutoNum type="arabicPeriod"/>
            </a:pPr>
            <a:r>
              <a:rPr lang="en-US" dirty="0" smtClean="0">
                <a:ea typeface="Arial" charset="0"/>
                <a:cs typeface="Arial" charset="0"/>
              </a:rPr>
              <a:t>Primary tracks with (All – SSD) hits</a:t>
            </a:r>
          </a:p>
          <a:p>
            <a:pPr marL="895432" lvl="1" indent="-381000" eaLnBrk="1" hangingPunct="1">
              <a:lnSpc>
                <a:spcPct val="80000"/>
              </a:lnSpc>
            </a:pPr>
            <a:r>
              <a:rPr lang="en-US" dirty="0" smtClean="0">
                <a:ea typeface="Arial" charset="0"/>
                <a:cs typeface="Arial" charset="0"/>
              </a:rPr>
              <a:t>Alignment of SSD ladders</a:t>
            </a:r>
          </a:p>
          <a:p>
            <a:pPr marL="895432" lvl="1" indent="-381000" eaLnBrk="1" hangingPunct="1">
              <a:lnSpc>
                <a:spcPct val="80000"/>
              </a:lnSpc>
            </a:pPr>
            <a:endParaRPr lang="en-US" dirty="0">
              <a:ea typeface="Arial" charset="0"/>
              <a:cs typeface="Arial" charset="0"/>
            </a:endParaRPr>
          </a:p>
          <a:p>
            <a:pPr marL="495465" indent="-381000" eaLnBrk="1" hangingPunct="1">
              <a:lnSpc>
                <a:spcPct val="80000"/>
              </a:lnSpc>
              <a:buFont typeface="+mj-lt"/>
              <a:buAutoNum type="arabicPeriod"/>
            </a:pPr>
            <a:r>
              <a:rPr lang="en-US" dirty="0" smtClean="0">
                <a:ea typeface="Arial" charset="0"/>
                <a:cs typeface="Arial" charset="0"/>
              </a:rPr>
              <a:t>Check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9512" y="6402814"/>
            <a:ext cx="84561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+mn-lt"/>
              </a:rPr>
              <a:t>We assume that sensors on ladder and ladders on sectors are pre-surveyed to specs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335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27"/>
          <p:cNvSpPr txBox="1">
            <a:spLocks noChangeArrowheads="1"/>
          </p:cNvSpPr>
          <p:nvPr/>
        </p:nvSpPr>
        <p:spPr bwMode="auto">
          <a:xfrm>
            <a:off x="251520" y="1340768"/>
            <a:ext cx="8640960" cy="496855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69" tIns="44441" rIns="90469" bIns="44441" numCol="1" anchor="t" anchorCtr="0" compatLnSpc="1">
            <a:prstTxWarp prst="textNoShape">
              <a:avLst/>
            </a:prstTxWarp>
          </a:bodyPr>
          <a:lstStyle>
            <a:lvl1pPr marL="342829" indent="-342829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rgbClr val="FF0000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796" indent="-28569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 b="1">
                <a:solidFill>
                  <a:srgbClr val="000099"/>
                </a:solidFill>
                <a:latin typeface="+mn-lt"/>
                <a:ea typeface="ＭＳ Ｐゴシック" charset="-128"/>
              </a:defRPr>
            </a:lvl2pPr>
            <a:lvl3pPr marL="1142764" indent="-228553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99868" indent="-228553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6974" indent="-228553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079" indent="-228553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184" indent="-228553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289" indent="-228553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5394" indent="-228553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eaLnBrk="1" hangingPunct="1"/>
            <a:r>
              <a:rPr lang="en-US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Pointing accuracy</a:t>
            </a:r>
            <a:r>
              <a:rPr lang="en-US" b="0" dirty="0">
                <a:solidFill>
                  <a:srgbClr val="000090"/>
                </a:solidFill>
                <a:latin typeface="Comic Sans MS"/>
                <a:cs typeface="Comic Sans MS"/>
              </a:rPr>
              <a:t> </a:t>
            </a:r>
            <a:r>
              <a:rPr lang="en-US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is ultimate figure of merit: </a:t>
            </a:r>
            <a:r>
              <a:rPr lang="en-US" b="0" dirty="0" smtClean="0">
                <a:solidFill>
                  <a:srgbClr val="000090"/>
                </a:solidFill>
                <a:latin typeface="Comic Sans MS"/>
                <a:ea typeface="Arial" charset="0"/>
                <a:cs typeface="Comic Sans MS"/>
              </a:rPr>
              <a:t>DCA resolution (in bending XY </a:t>
            </a:r>
            <a:r>
              <a:rPr lang="en-US" b="0" dirty="0" smtClean="0">
                <a:solidFill>
                  <a:srgbClr val="000090"/>
                </a:solidFill>
                <a:latin typeface="Comic Sans MS"/>
                <a:ea typeface="Arial" charset="0"/>
                <a:cs typeface="Comic Sans MS"/>
                <a:sym typeface="Symbol" charset="0"/>
              </a:rPr>
              <a:t>r</a:t>
            </a:r>
            <a:r>
              <a:rPr lang="en-US" b="0" dirty="0" smtClean="0">
                <a:solidFill>
                  <a:srgbClr val="000090"/>
                </a:solidFill>
                <a:latin typeface="Comic Sans MS"/>
                <a:ea typeface="Arial" charset="0"/>
                <a:cs typeface="Comic Sans MS"/>
              </a:rPr>
              <a:t> plane: </a:t>
            </a:r>
            <a:r>
              <a:rPr lang="en-US" b="0" dirty="0" smtClean="0">
                <a:solidFill>
                  <a:srgbClr val="000090"/>
                </a:solidFill>
                <a:latin typeface="Comic Sans MS"/>
                <a:ea typeface="Arial" charset="0"/>
                <a:cs typeface="Comic Sans MS"/>
                <a:sym typeface="Symbol" charset="0"/>
              </a:rPr>
              <a:t></a:t>
            </a:r>
            <a:r>
              <a:rPr lang="en-US" b="0" baseline="-25000" dirty="0" smtClean="0">
                <a:solidFill>
                  <a:srgbClr val="000090"/>
                </a:solidFill>
                <a:latin typeface="Comic Sans MS"/>
                <a:ea typeface="Arial" charset="0"/>
                <a:cs typeface="Comic Sans MS"/>
                <a:sym typeface="Symbol" charset="0"/>
              </a:rPr>
              <a:t>DCA</a:t>
            </a:r>
            <a:r>
              <a:rPr lang="en-US" b="0" dirty="0" smtClean="0">
                <a:solidFill>
                  <a:srgbClr val="000090"/>
                </a:solidFill>
                <a:latin typeface="Comic Sans MS"/>
                <a:ea typeface="Arial" charset="0"/>
                <a:cs typeface="Comic Sans MS"/>
              </a:rPr>
              <a:t>), and r</a:t>
            </a:r>
            <a:r>
              <a:rPr lang="en-US" b="0" dirty="0" smtClean="0">
                <a:solidFill>
                  <a:srgbClr val="000090"/>
                </a:solidFill>
                <a:latin typeface="Comic Sans MS"/>
                <a:ea typeface="Arial" charset="0"/>
                <a:cs typeface="Comic Sans MS"/>
                <a:sym typeface="Symbol" charset="0"/>
              </a:rPr>
              <a:t>esolution in non-bending plane: </a:t>
            </a:r>
            <a:r>
              <a:rPr lang="en-US" b="0" baseline="-25000" dirty="0" smtClean="0">
                <a:solidFill>
                  <a:srgbClr val="000090"/>
                </a:solidFill>
                <a:latin typeface="Comic Sans MS"/>
                <a:ea typeface="Arial" charset="0"/>
                <a:cs typeface="Comic Sans MS"/>
                <a:sym typeface="Symbol" charset="0"/>
              </a:rPr>
              <a:t>z</a:t>
            </a:r>
          </a:p>
          <a:p>
            <a:pPr eaLnBrk="1" hangingPunct="1"/>
            <a:endParaRPr lang="en-US" b="0" baseline="-25000" dirty="0" smtClean="0">
              <a:solidFill>
                <a:srgbClr val="000090"/>
              </a:solidFill>
              <a:latin typeface="Comic Sans MS"/>
              <a:ea typeface="Arial" charset="0"/>
              <a:cs typeface="Comic Sans MS"/>
              <a:sym typeface="Symbol" charset="0"/>
            </a:endParaRPr>
          </a:p>
          <a:p>
            <a:pPr lvl="1" eaLnBrk="1" hangingPunct="1"/>
            <a:r>
              <a:rPr lang="en-US" b="0" dirty="0" smtClean="0">
                <a:solidFill>
                  <a:srgbClr val="000090"/>
                </a:solidFill>
                <a:latin typeface="Comic Sans MS"/>
                <a:ea typeface="Arial" charset="0"/>
                <a:cs typeface="Comic Sans MS"/>
                <a:sym typeface="Symbol" charset="0"/>
              </a:rPr>
              <a:t></a:t>
            </a:r>
            <a:r>
              <a:rPr lang="en-US" b="0" baseline="30000" dirty="0" smtClean="0">
                <a:solidFill>
                  <a:srgbClr val="000090"/>
                </a:solidFill>
                <a:latin typeface="Comic Sans MS"/>
                <a:ea typeface="Arial" charset="0"/>
                <a:cs typeface="Comic Sans MS"/>
                <a:sym typeface="Symbol" charset="0"/>
              </a:rPr>
              <a:t>2</a:t>
            </a:r>
            <a:r>
              <a:rPr lang="en-US" b="0" baseline="-25000" dirty="0" smtClean="0">
                <a:solidFill>
                  <a:srgbClr val="000090"/>
                </a:solidFill>
                <a:latin typeface="Comic Sans MS"/>
                <a:ea typeface="Arial" charset="0"/>
                <a:cs typeface="Comic Sans MS"/>
                <a:sym typeface="Symbol" charset="0"/>
              </a:rPr>
              <a:t>DCA</a:t>
            </a:r>
            <a:r>
              <a:rPr lang="en-US" b="0" dirty="0" smtClean="0">
                <a:solidFill>
                  <a:srgbClr val="000090"/>
                </a:solidFill>
                <a:latin typeface="Comic Sans MS"/>
                <a:ea typeface="Arial" charset="0"/>
                <a:cs typeface="Comic Sans MS"/>
                <a:sym typeface="Symbol" charset="0"/>
              </a:rPr>
              <a:t>= </a:t>
            </a:r>
            <a:r>
              <a:rPr lang="en-US" b="0" baseline="30000" dirty="0" smtClean="0">
                <a:solidFill>
                  <a:srgbClr val="000090"/>
                </a:solidFill>
                <a:latin typeface="Comic Sans MS"/>
                <a:ea typeface="Arial" charset="0"/>
                <a:cs typeface="Comic Sans MS"/>
                <a:sym typeface="Symbol" charset="0"/>
              </a:rPr>
              <a:t>2</a:t>
            </a:r>
            <a:r>
              <a:rPr lang="en-US" b="0" baseline="-25000" dirty="0" smtClean="0">
                <a:solidFill>
                  <a:srgbClr val="000090"/>
                </a:solidFill>
                <a:latin typeface="Comic Sans MS"/>
                <a:ea typeface="Arial" charset="0"/>
                <a:cs typeface="Comic Sans MS"/>
                <a:sym typeface="Symbol" charset="0"/>
              </a:rPr>
              <a:t>vertex</a:t>
            </a:r>
            <a:r>
              <a:rPr lang="en-US" b="0" dirty="0" smtClean="0">
                <a:solidFill>
                  <a:srgbClr val="0000FF"/>
                </a:solidFill>
                <a:latin typeface="Comic Sans MS"/>
                <a:ea typeface="Arial" charset="0"/>
                <a:cs typeface="Comic Sans MS"/>
                <a:sym typeface="Symbol" charset="0"/>
              </a:rPr>
              <a:t>+ </a:t>
            </a:r>
            <a:r>
              <a:rPr lang="en-US" b="0" baseline="30000" dirty="0" smtClean="0">
                <a:solidFill>
                  <a:srgbClr val="0000FF"/>
                </a:solidFill>
                <a:latin typeface="Comic Sans MS"/>
                <a:ea typeface="Arial" charset="0"/>
                <a:cs typeface="Comic Sans MS"/>
                <a:sym typeface="Symbol" charset="0"/>
              </a:rPr>
              <a:t>2</a:t>
            </a:r>
            <a:r>
              <a:rPr lang="en-US" b="0" baseline="-25000" dirty="0" smtClean="0">
                <a:solidFill>
                  <a:srgbClr val="0000FF"/>
                </a:solidFill>
                <a:latin typeface="Comic Sans MS"/>
                <a:ea typeface="Arial" charset="0"/>
                <a:cs typeface="Comic Sans MS"/>
                <a:sym typeface="Symbol" charset="0"/>
              </a:rPr>
              <a:t>track </a:t>
            </a:r>
            <a:r>
              <a:rPr lang="en-US" b="0" dirty="0" smtClean="0">
                <a:solidFill>
                  <a:srgbClr val="000090"/>
                </a:solidFill>
                <a:latin typeface="Comic Sans MS"/>
                <a:ea typeface="Arial" charset="0"/>
                <a:cs typeface="Comic Sans MS"/>
                <a:sym typeface="Symbol" charset="0"/>
              </a:rPr>
              <a:t>+ </a:t>
            </a:r>
            <a:r>
              <a:rPr lang="en-US" b="0" baseline="30000" dirty="0" smtClean="0">
                <a:solidFill>
                  <a:srgbClr val="000090"/>
                </a:solidFill>
                <a:latin typeface="Comic Sans MS"/>
                <a:ea typeface="Arial" charset="0"/>
                <a:cs typeface="Comic Sans MS"/>
                <a:sym typeface="Symbol" charset="0"/>
              </a:rPr>
              <a:t>2</a:t>
            </a:r>
            <a:r>
              <a:rPr lang="en-US" b="0" baseline="-25000" dirty="0" smtClean="0">
                <a:solidFill>
                  <a:srgbClr val="000090"/>
                </a:solidFill>
                <a:latin typeface="Comic Sans MS"/>
                <a:ea typeface="Arial" charset="0"/>
                <a:cs typeface="Comic Sans MS"/>
                <a:sym typeface="Symbol" charset="0"/>
              </a:rPr>
              <a:t>MCS</a:t>
            </a:r>
            <a:r>
              <a:rPr lang="en-US" b="0" dirty="0" smtClean="0">
                <a:solidFill>
                  <a:srgbClr val="000090"/>
                </a:solidFill>
                <a:latin typeface="Comic Sans MS"/>
                <a:ea typeface="Arial" charset="0"/>
                <a:cs typeface="Comic Sans MS"/>
                <a:sym typeface="Symbol" charset="0"/>
              </a:rPr>
              <a:t> (the same for non-bending plane)</a:t>
            </a:r>
          </a:p>
          <a:p>
            <a:pPr lvl="1" eaLnBrk="1" hangingPunct="1"/>
            <a:endParaRPr lang="en-US" b="0" dirty="0" smtClean="0">
              <a:solidFill>
                <a:srgbClr val="000090"/>
              </a:solidFill>
              <a:latin typeface="Comic Sans MS"/>
              <a:ea typeface="Arial" charset="0"/>
              <a:cs typeface="Comic Sans MS"/>
              <a:sym typeface="Symbol" charset="0"/>
            </a:endParaRPr>
          </a:p>
          <a:p>
            <a:pPr lvl="1" eaLnBrk="1" hangingPunct="1">
              <a:spcBef>
                <a:spcPct val="0"/>
              </a:spcBef>
            </a:pPr>
            <a:r>
              <a:rPr lang="en-US" b="0" dirty="0" smtClean="0">
                <a:solidFill>
                  <a:srgbClr val="000090"/>
                </a:solidFill>
                <a:latin typeface="Comic Sans MS"/>
                <a:ea typeface="Arial" charset="0"/>
                <a:cs typeface="Comic Sans MS"/>
                <a:sym typeface="Symbol" charset="0"/>
              </a:rPr>
              <a:t>primary vertex resolution: </a:t>
            </a:r>
            <a:r>
              <a:rPr lang="en-US" b="0" baseline="-25000" dirty="0" smtClean="0">
                <a:solidFill>
                  <a:srgbClr val="000090"/>
                </a:solidFill>
                <a:latin typeface="Comic Sans MS"/>
                <a:ea typeface="Arial" charset="0"/>
                <a:cs typeface="Comic Sans MS"/>
                <a:sym typeface="Symbol" charset="0"/>
              </a:rPr>
              <a:t>vertex  </a:t>
            </a:r>
            <a:r>
              <a:rPr lang="en-US" b="0" dirty="0" smtClean="0">
                <a:solidFill>
                  <a:srgbClr val="000090"/>
                </a:solidFill>
                <a:latin typeface="Comic Sans MS"/>
                <a:ea typeface="Arial" charset="0"/>
                <a:cs typeface="Comic Sans MS"/>
                <a:sym typeface="Symbol" charset="0"/>
              </a:rPr>
              <a:t>~ 3</a:t>
            </a:r>
            <a:r>
              <a:rPr lang="en-US" b="0" dirty="0" smtClean="0">
                <a:solidFill>
                  <a:srgbClr val="000090"/>
                </a:solidFill>
                <a:latin typeface="Symbol" charset="2"/>
                <a:ea typeface="Arial" charset="0"/>
                <a:cs typeface="Symbol" charset="2"/>
              </a:rPr>
              <a:t>m</a:t>
            </a:r>
            <a:r>
              <a:rPr lang="en-US" b="0" dirty="0" smtClean="0">
                <a:solidFill>
                  <a:srgbClr val="000090"/>
                </a:solidFill>
                <a:latin typeface="Comic Sans MS"/>
                <a:ea typeface="Arial" charset="0"/>
                <a:cs typeface="Comic Sans MS"/>
                <a:sym typeface="Symbol" charset="0"/>
              </a:rPr>
              <a:t>m+(120 </a:t>
            </a:r>
            <a:r>
              <a:rPr lang="en-US" b="0" dirty="0" smtClean="0">
                <a:solidFill>
                  <a:srgbClr val="000090"/>
                </a:solidFill>
                <a:latin typeface="Symbol" charset="2"/>
                <a:ea typeface="Arial" charset="0"/>
                <a:cs typeface="Symbol" charset="2"/>
              </a:rPr>
              <a:t>m</a:t>
            </a:r>
            <a:r>
              <a:rPr lang="en-US" b="0" dirty="0" smtClean="0">
                <a:solidFill>
                  <a:srgbClr val="000090"/>
                </a:solidFill>
                <a:ea typeface="Arial" charset="0"/>
                <a:cs typeface="Comic Sans MS"/>
                <a:sym typeface="Symbol" charset="0"/>
              </a:rPr>
              <a:t>m</a:t>
            </a:r>
            <a:r>
              <a:rPr lang="en-US" b="0" dirty="0" smtClean="0">
                <a:solidFill>
                  <a:srgbClr val="000090"/>
                </a:solidFill>
                <a:latin typeface="Comic Sans MS"/>
                <a:ea typeface="Arial" charset="0"/>
                <a:cs typeface="Comic Sans MS"/>
              </a:rPr>
              <a:t> / √</a:t>
            </a:r>
            <a:r>
              <a:rPr lang="en-US" b="0" dirty="0" err="1" smtClean="0">
                <a:solidFill>
                  <a:srgbClr val="000090"/>
                </a:solidFill>
                <a:latin typeface="Comic Sans MS"/>
                <a:ea typeface="Arial" charset="0"/>
                <a:cs typeface="Comic Sans MS"/>
              </a:rPr>
              <a:t>N</a:t>
            </a:r>
            <a:r>
              <a:rPr lang="en-US" b="0" baseline="-25000" dirty="0" err="1" smtClean="0">
                <a:solidFill>
                  <a:srgbClr val="000090"/>
                </a:solidFill>
                <a:latin typeface="Comic Sans MS"/>
                <a:ea typeface="Arial" charset="0"/>
                <a:cs typeface="Comic Sans MS"/>
              </a:rPr>
              <a:t>ch</a:t>
            </a:r>
            <a:r>
              <a:rPr lang="en-US" b="0" dirty="0" smtClean="0">
                <a:solidFill>
                  <a:srgbClr val="000090"/>
                </a:solidFill>
                <a:latin typeface="Comic Sans MS"/>
                <a:ea typeface="Arial" charset="0"/>
                <a:cs typeface="Comic Sans MS"/>
              </a:rPr>
              <a:t>); for central </a:t>
            </a:r>
            <a:r>
              <a:rPr lang="en-US" b="0" dirty="0" err="1" smtClean="0">
                <a:solidFill>
                  <a:srgbClr val="000090"/>
                </a:solidFill>
                <a:latin typeface="Comic Sans MS"/>
                <a:ea typeface="Arial" charset="0"/>
                <a:cs typeface="Comic Sans MS"/>
              </a:rPr>
              <a:t>Au+Au</a:t>
            </a:r>
            <a:r>
              <a:rPr lang="en-US" b="0" dirty="0" smtClean="0">
                <a:solidFill>
                  <a:srgbClr val="000090"/>
                </a:solidFill>
                <a:latin typeface="Comic Sans MS"/>
                <a:ea typeface="Arial" charset="0"/>
                <a:cs typeface="Comic Sans MS"/>
              </a:rPr>
              <a:t> collisions turns out to be ~5 </a:t>
            </a:r>
            <a:r>
              <a:rPr lang="en-US" b="0" dirty="0" smtClean="0">
                <a:solidFill>
                  <a:srgbClr val="000090"/>
                </a:solidFill>
                <a:latin typeface="Symbol" charset="2"/>
                <a:ea typeface="Arial" charset="0"/>
                <a:cs typeface="Symbol" charset="2"/>
              </a:rPr>
              <a:t>m</a:t>
            </a:r>
            <a:r>
              <a:rPr lang="en-US" b="0" dirty="0" smtClean="0">
                <a:solidFill>
                  <a:srgbClr val="000090"/>
                </a:solidFill>
                <a:ea typeface="Arial" charset="0"/>
                <a:cs typeface="Comic Sans MS"/>
                <a:sym typeface="Symbol" charset="0"/>
              </a:rPr>
              <a:t>m</a:t>
            </a:r>
            <a:r>
              <a:rPr lang="en-US" b="0" dirty="0" smtClean="0">
                <a:solidFill>
                  <a:srgbClr val="000090"/>
                </a:solidFill>
                <a:latin typeface="Comic Sans MS"/>
                <a:ea typeface="Arial" charset="0"/>
                <a:cs typeface="Comic Sans MS"/>
              </a:rPr>
              <a:t> </a:t>
            </a:r>
          </a:p>
          <a:p>
            <a:pPr lvl="1" eaLnBrk="1" hangingPunct="1">
              <a:spcBef>
                <a:spcPct val="0"/>
              </a:spcBef>
            </a:pPr>
            <a:endParaRPr lang="en-US" b="0" dirty="0" smtClean="0">
              <a:solidFill>
                <a:srgbClr val="000090"/>
              </a:solidFill>
              <a:latin typeface="Comic Sans MS"/>
              <a:ea typeface="Arial" charset="0"/>
              <a:cs typeface="Comic Sans MS"/>
              <a:sym typeface="Symbol" charset="0"/>
            </a:endParaRPr>
          </a:p>
          <a:p>
            <a:pPr lvl="1" eaLnBrk="1" hangingPunct="1">
              <a:spcBef>
                <a:spcPct val="0"/>
              </a:spcBef>
            </a:pPr>
            <a:r>
              <a:rPr lang="en-US" b="0" dirty="0" smtClean="0">
                <a:solidFill>
                  <a:srgbClr val="000090"/>
                </a:solidFill>
                <a:latin typeface="Comic Sans MS"/>
                <a:ea typeface="Arial" charset="0"/>
                <a:cs typeface="Comic Sans MS"/>
                <a:sym typeface="Symbol" charset="0"/>
              </a:rPr>
              <a:t>track pointing resolution: </a:t>
            </a:r>
            <a:r>
              <a:rPr lang="en-US" b="0" baseline="-25000" dirty="0" smtClean="0">
                <a:solidFill>
                  <a:srgbClr val="000090"/>
                </a:solidFill>
                <a:latin typeface="Comic Sans MS"/>
                <a:ea typeface="Arial" charset="0"/>
                <a:cs typeface="Comic Sans MS"/>
                <a:sym typeface="Symbol" charset="0"/>
              </a:rPr>
              <a:t>track  </a:t>
            </a:r>
            <a:r>
              <a:rPr lang="en-US" b="0" dirty="0" smtClean="0">
                <a:solidFill>
                  <a:srgbClr val="000090"/>
                </a:solidFill>
                <a:latin typeface="Comic Sans MS"/>
                <a:ea typeface="Arial" charset="0"/>
                <a:cs typeface="Comic Sans MS"/>
                <a:sym typeface="Symbol" charset="0"/>
              </a:rPr>
              <a:t>~ 1.5 </a:t>
            </a:r>
            <a:r>
              <a:rPr lang="en-US" b="0" baseline="-25000" dirty="0" smtClean="0">
                <a:solidFill>
                  <a:srgbClr val="000090"/>
                </a:solidFill>
                <a:latin typeface="Comic Sans MS"/>
                <a:ea typeface="Arial" charset="0"/>
                <a:cs typeface="Comic Sans MS"/>
                <a:sym typeface="Symbol" charset="0"/>
              </a:rPr>
              <a:t>XY</a:t>
            </a:r>
            <a:r>
              <a:rPr lang="en-US" b="0" dirty="0" smtClean="0">
                <a:solidFill>
                  <a:srgbClr val="000090"/>
                </a:solidFill>
                <a:latin typeface="Comic Sans MS"/>
                <a:ea typeface="Arial" charset="0"/>
                <a:cs typeface="Comic Sans MS"/>
                <a:sym typeface="Symbol" charset="0"/>
              </a:rPr>
              <a:t> [in our case, where </a:t>
            </a:r>
            <a:r>
              <a:rPr lang="en-US" b="0" baseline="-25000" dirty="0" smtClean="0">
                <a:solidFill>
                  <a:srgbClr val="000090"/>
                </a:solidFill>
                <a:latin typeface="Comic Sans MS"/>
                <a:ea typeface="Arial" charset="0"/>
                <a:cs typeface="Comic Sans MS"/>
                <a:sym typeface="Symbol" charset="0"/>
              </a:rPr>
              <a:t>XY</a:t>
            </a:r>
            <a:r>
              <a:rPr lang="en-US" b="0" dirty="0" smtClean="0">
                <a:solidFill>
                  <a:srgbClr val="000090"/>
                </a:solidFill>
                <a:latin typeface="Comic Sans MS"/>
                <a:ea typeface="Arial" charset="0"/>
                <a:cs typeface="Comic Sans MS"/>
                <a:sym typeface="Symbol" charset="0"/>
              </a:rPr>
              <a:t> is intrinsic detector precision (~10</a:t>
            </a:r>
            <a:r>
              <a:rPr lang="en-US" b="0" dirty="0" smtClean="0">
                <a:solidFill>
                  <a:srgbClr val="000090"/>
                </a:solidFill>
                <a:latin typeface="Symbol" charset="2"/>
                <a:ea typeface="Arial" charset="0"/>
                <a:cs typeface="Symbol" charset="2"/>
              </a:rPr>
              <a:t>m</a:t>
            </a:r>
            <a:r>
              <a:rPr lang="en-US" b="0" dirty="0" smtClean="0">
                <a:solidFill>
                  <a:srgbClr val="000090"/>
                </a:solidFill>
                <a:ea typeface="Arial" charset="0"/>
                <a:cs typeface="Comic Sans MS"/>
                <a:sym typeface="Symbol" charset="0"/>
              </a:rPr>
              <a:t>m)]</a:t>
            </a:r>
            <a:r>
              <a:rPr lang="en-US" b="0" dirty="0" smtClean="0">
                <a:solidFill>
                  <a:srgbClr val="000090"/>
                </a:solidFill>
                <a:latin typeface="Comic Sans MS"/>
                <a:ea typeface="Arial" charset="0"/>
                <a:cs typeface="Comic Sans MS"/>
                <a:sym typeface="Symbol" charset="0"/>
              </a:rPr>
              <a:t>   alignment errors</a:t>
            </a:r>
          </a:p>
          <a:p>
            <a:pPr lvl="1" eaLnBrk="1" hangingPunct="1">
              <a:spcBef>
                <a:spcPct val="0"/>
              </a:spcBef>
            </a:pPr>
            <a:endParaRPr lang="en-US" b="0" dirty="0" smtClean="0">
              <a:solidFill>
                <a:srgbClr val="000090"/>
              </a:solidFill>
              <a:latin typeface="Comic Sans MS"/>
              <a:ea typeface="Arial" charset="0"/>
              <a:cs typeface="Comic Sans MS"/>
              <a:sym typeface="Symbol" charset="0"/>
            </a:endParaRPr>
          </a:p>
          <a:p>
            <a:pPr lvl="1" eaLnBrk="1" hangingPunct="1">
              <a:spcBef>
                <a:spcPct val="0"/>
              </a:spcBef>
            </a:pPr>
            <a:r>
              <a:rPr lang="en-US" b="0" dirty="0" smtClean="0">
                <a:solidFill>
                  <a:srgbClr val="000090"/>
                </a:solidFill>
                <a:latin typeface="Comic Sans MS"/>
                <a:ea typeface="Arial" charset="0"/>
                <a:cs typeface="Comic Sans MS"/>
                <a:sym typeface="Symbol" charset="0"/>
              </a:rPr>
              <a:t>multiple </a:t>
            </a:r>
            <a:r>
              <a:rPr lang="en-US" b="0" dirty="0">
                <a:solidFill>
                  <a:srgbClr val="000090"/>
                </a:solidFill>
                <a:latin typeface="Comic Sans MS"/>
                <a:ea typeface="Arial" charset="0"/>
                <a:cs typeface="Comic Sans MS"/>
                <a:sym typeface="Symbol" charset="0"/>
              </a:rPr>
              <a:t>s</a:t>
            </a:r>
            <a:r>
              <a:rPr lang="en-US" b="0" dirty="0" smtClean="0">
                <a:solidFill>
                  <a:srgbClr val="000090"/>
                </a:solidFill>
                <a:latin typeface="Comic Sans MS"/>
                <a:ea typeface="Arial" charset="0"/>
                <a:cs typeface="Comic Sans MS"/>
                <a:sym typeface="Symbol" charset="0"/>
              </a:rPr>
              <a:t>cattering (MCS): </a:t>
            </a:r>
            <a:r>
              <a:rPr lang="en-US" b="0" baseline="-25000" dirty="0" smtClean="0">
                <a:solidFill>
                  <a:srgbClr val="000090"/>
                </a:solidFill>
                <a:latin typeface="Comic Sans MS"/>
                <a:ea typeface="Arial" charset="0"/>
                <a:cs typeface="Comic Sans MS"/>
                <a:sym typeface="Symbol" charset="0"/>
              </a:rPr>
              <a:t>MCS </a:t>
            </a:r>
            <a:r>
              <a:rPr lang="en-US" b="0" dirty="0" smtClean="0">
                <a:solidFill>
                  <a:srgbClr val="000090"/>
                </a:solidFill>
                <a:latin typeface="Comic Sans MS"/>
                <a:ea typeface="Arial" charset="0"/>
                <a:cs typeface="Comic Sans MS"/>
              </a:rPr>
              <a:t>~ 20</a:t>
            </a:r>
            <a:r>
              <a:rPr lang="en-US" b="0" dirty="0" smtClean="0">
                <a:solidFill>
                  <a:srgbClr val="000090"/>
                </a:solidFill>
                <a:latin typeface="Symbol" charset="2"/>
                <a:ea typeface="Arial" charset="0"/>
                <a:cs typeface="Symbol" charset="2"/>
              </a:rPr>
              <a:t>m</a:t>
            </a:r>
            <a:r>
              <a:rPr lang="en-US" b="0" dirty="0" smtClean="0">
                <a:solidFill>
                  <a:srgbClr val="000090"/>
                </a:solidFill>
                <a:ea typeface="Arial" charset="0"/>
                <a:cs typeface="Comic Sans MS"/>
                <a:sym typeface="Symbol" charset="0"/>
              </a:rPr>
              <a:t>m</a:t>
            </a:r>
            <a:r>
              <a:rPr lang="en-US" b="0" dirty="0" smtClean="0">
                <a:solidFill>
                  <a:srgbClr val="000090"/>
                </a:solidFill>
                <a:latin typeface="Comic Sans MS"/>
                <a:ea typeface="Arial" charset="0"/>
                <a:cs typeface="Comic Sans MS"/>
              </a:rPr>
              <a:t> / </a:t>
            </a:r>
            <a:r>
              <a:rPr lang="en-US" b="0" dirty="0" err="1" smtClean="0">
                <a:solidFill>
                  <a:srgbClr val="000090"/>
                </a:solidFill>
                <a:latin typeface="Symbol" charset="2"/>
                <a:ea typeface="Arial" charset="0"/>
                <a:cs typeface="Symbol" charset="2"/>
              </a:rPr>
              <a:t>b</a:t>
            </a:r>
            <a:r>
              <a:rPr lang="en-US" b="0" dirty="0" err="1" smtClean="0">
                <a:solidFill>
                  <a:srgbClr val="000090"/>
                </a:solidFill>
                <a:latin typeface="Comic Sans MS"/>
                <a:ea typeface="Arial" charset="0"/>
                <a:cs typeface="Comic Sans MS"/>
              </a:rPr>
              <a:t>p</a:t>
            </a:r>
            <a:r>
              <a:rPr lang="en-US" b="0" dirty="0" smtClean="0">
                <a:solidFill>
                  <a:srgbClr val="000090"/>
                </a:solidFill>
                <a:latin typeface="Comic Sans MS"/>
                <a:ea typeface="Arial" charset="0"/>
                <a:cs typeface="Comic Sans MS"/>
              </a:rPr>
              <a:t> (</a:t>
            </a:r>
            <a:r>
              <a:rPr lang="en-US" b="0" dirty="0" err="1" smtClean="0">
                <a:solidFill>
                  <a:srgbClr val="000090"/>
                </a:solidFill>
                <a:latin typeface="Comic Sans MS"/>
                <a:ea typeface="Arial" charset="0"/>
                <a:cs typeface="Comic Sans MS"/>
              </a:rPr>
              <a:t>GeV</a:t>
            </a:r>
            <a:r>
              <a:rPr lang="en-US" b="0" dirty="0" smtClean="0">
                <a:solidFill>
                  <a:srgbClr val="000090"/>
                </a:solidFill>
                <a:latin typeface="Comic Sans MS"/>
                <a:ea typeface="Arial" charset="0"/>
                <a:cs typeface="Comic Sans MS"/>
              </a:rPr>
              <a:t>/c) (for thin PXL)</a:t>
            </a:r>
          </a:p>
          <a:p>
            <a:pPr marL="457106" lvl="1" indent="0" eaLnBrk="1" hangingPunct="1">
              <a:spcBef>
                <a:spcPct val="0"/>
              </a:spcBef>
              <a:buNone/>
            </a:pPr>
            <a:endParaRPr lang="en-US" b="0" dirty="0">
              <a:solidFill>
                <a:srgbClr val="000090"/>
              </a:solidFill>
              <a:latin typeface="Comic Sans MS"/>
              <a:ea typeface="Arial" charset="0"/>
              <a:cs typeface="Comic Sans MS"/>
            </a:endParaRPr>
          </a:p>
          <a:p>
            <a:pPr marL="57139" indent="0" eaLnBrk="1" hangingPunct="1">
              <a:spcBef>
                <a:spcPct val="0"/>
              </a:spcBef>
              <a:buNone/>
            </a:pPr>
            <a:r>
              <a:rPr lang="en-US" sz="2400" b="0" dirty="0" smtClean="0">
                <a:solidFill>
                  <a:srgbClr val="6533A0"/>
                </a:solidFill>
                <a:latin typeface="Comic Sans MS"/>
                <a:ea typeface="Arial" charset="0"/>
                <a:cs typeface="Comic Sans MS"/>
              </a:rPr>
              <a:t>Overall </a:t>
            </a:r>
            <a:r>
              <a:rPr lang="en-US" sz="2400" b="0" dirty="0" err="1" smtClean="0">
                <a:solidFill>
                  <a:srgbClr val="6533A0"/>
                </a:solidFill>
                <a:latin typeface="Comic Sans MS"/>
                <a:ea typeface="Arial" charset="0"/>
                <a:cs typeface="Comic Sans MS"/>
              </a:rPr>
              <a:t>mis</a:t>
            </a:r>
            <a:r>
              <a:rPr lang="en-US" sz="2400" b="0" dirty="0" smtClean="0">
                <a:solidFill>
                  <a:srgbClr val="6533A0"/>
                </a:solidFill>
                <a:latin typeface="Comic Sans MS"/>
                <a:ea typeface="Arial" charset="0"/>
                <a:cs typeface="Comic Sans MS"/>
              </a:rPr>
              <a:t>-alignments of &lt; 10 </a:t>
            </a:r>
            <a:r>
              <a:rPr lang="en-US" sz="2400" b="0" dirty="0" smtClean="0">
                <a:solidFill>
                  <a:srgbClr val="6533A0"/>
                </a:solidFill>
                <a:latin typeface="Symbol" charset="2"/>
                <a:ea typeface="Arial" charset="0"/>
                <a:cs typeface="Symbol" charset="2"/>
              </a:rPr>
              <a:t>m</a:t>
            </a:r>
            <a:r>
              <a:rPr lang="en-US" sz="2400" b="0" dirty="0" smtClean="0">
                <a:solidFill>
                  <a:srgbClr val="6533A0"/>
                </a:solidFill>
                <a:ea typeface="Arial" charset="0"/>
                <a:cs typeface="Comic Sans MS"/>
                <a:sym typeface="Symbol" charset="0"/>
              </a:rPr>
              <a:t>m or &lt;MCS are acceptable</a:t>
            </a:r>
            <a:endParaRPr lang="en-US" sz="2400" b="0" dirty="0">
              <a:solidFill>
                <a:srgbClr val="6533A0"/>
              </a:solidFill>
              <a:latin typeface="Comic Sans MS"/>
              <a:ea typeface="Arial" charset="0"/>
              <a:cs typeface="Comic Sans MS"/>
            </a:endParaRPr>
          </a:p>
        </p:txBody>
      </p:sp>
      <p:sp>
        <p:nvSpPr>
          <p:cNvPr id="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827584" y="332656"/>
            <a:ext cx="7391400" cy="513928"/>
          </a:xfrm>
        </p:spPr>
        <p:txBody>
          <a:bodyPr/>
          <a:lstStyle/>
          <a:p>
            <a:pPr eaLnBrk="1" hangingPunct="1"/>
            <a:r>
              <a:rPr lang="en-US" sz="2800" b="0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Precision requirements </a:t>
            </a:r>
            <a:r>
              <a:rPr lang="en-US" sz="2800" b="0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for </a:t>
            </a:r>
            <a:r>
              <a:rPr lang="en-US" sz="2800" b="0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HFT alignment</a:t>
            </a:r>
            <a:endParaRPr lang="en-US" sz="1800" b="0" dirty="0">
              <a:solidFill>
                <a:srgbClr val="0000FF"/>
              </a:solidFill>
              <a:latin typeface="Comic Sans MS" charset="0"/>
              <a:cs typeface="Comic Sans MS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895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379512"/>
            <a:ext cx="3657600" cy="457200"/>
          </a:xfrm>
        </p:spPr>
        <p:txBody>
          <a:bodyPr/>
          <a:lstStyle/>
          <a:p>
            <a:pPr eaLnBrk="1" hangingPunct="1"/>
            <a:r>
              <a:rPr lang="en-US" sz="2800" b="0" dirty="0">
                <a:solidFill>
                  <a:srgbClr val="0000FF"/>
                </a:solidFill>
                <a:latin typeface="+mn-lt"/>
              </a:rPr>
              <a:t>DCA resolution</a:t>
            </a:r>
          </a:p>
        </p:txBody>
      </p:sp>
      <p:pic>
        <p:nvPicPr>
          <p:cNvPr id="67586" name="Picture 3" descr="DCA_no_Legend"/>
          <p:cNvPicPr>
            <a:picLocks noGrp="1" noChangeAspect="1" noChangeArrowheads="1"/>
          </p:cNvPicPr>
          <p:nvPr>
            <p:ph type="clipArt"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594"/>
          <a:stretch/>
        </p:blipFill>
        <p:spPr>
          <a:xfrm>
            <a:off x="3738563" y="0"/>
            <a:ext cx="5405437" cy="3284984"/>
          </a:xfrm>
        </p:spPr>
      </p:pic>
      <p:graphicFrame>
        <p:nvGraphicFramePr>
          <p:cNvPr id="77862" name="Group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2810474"/>
              </p:ext>
            </p:extLst>
          </p:nvPr>
        </p:nvGraphicFramePr>
        <p:xfrm>
          <a:off x="6012160" y="3356992"/>
          <a:ext cx="2664296" cy="3329036"/>
        </p:xfrm>
        <a:graphic>
          <a:graphicData uri="http://schemas.openxmlformats.org/drawingml/2006/table">
            <a:tbl>
              <a:tblPr/>
              <a:tblGrid>
                <a:gridCol w="1584176"/>
                <a:gridCol w="1080120"/>
              </a:tblGrid>
              <a:tr h="8334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Number of Silicon Points fitted to track</a:t>
                      </a:r>
                    </a:p>
                  </a:txBody>
                  <a:tcPr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  <a:sym typeface="Symbol" charset="0"/>
                        </a:rPr>
                        <a:t>    </a:t>
                      </a:r>
                      <a:r>
                        <a:rPr kumimoji="0" lang="en-US" sz="14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  <a:sym typeface="Symbol" charset="0"/>
                        </a:rPr>
                        <a:t>XY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  <a:sym typeface="Symbol" charset="0"/>
                        </a:rPr>
                        <a:t>@1GeV/c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  <a:sym typeface="Symbol" charset="0"/>
                        </a:rPr>
                        <a:t>  (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m)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873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0 - 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  <a:sym typeface="Webdings" charset="0"/>
                        </a:rPr>
                        <a:t> TPC only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3350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1114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 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E191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- 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E191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  <a:sym typeface="Webdings" charset="0"/>
                        </a:rPr>
                        <a:t> TPC+SSD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  <a:sym typeface="Webdings" charset="0"/>
                      </a:endParaRPr>
                    </a:p>
                  </a:txBody>
                  <a:tcPr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  967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5608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2 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5ED17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- 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5ED17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  <a:sym typeface="Webdings" charset="0"/>
                        </a:rPr>
                        <a:t>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5ED17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  <a:sym typeface="Webdings" charset="0"/>
                        </a:rPr>
                        <a:t>TPC+SSD+SVT</a:t>
                      </a:r>
                    </a:p>
                  </a:txBody>
                  <a:tcPr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  383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5181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3 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- 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  <a:sym typeface="Webdings" charset="0"/>
                        </a:rPr>
                        <a:t> 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5ED17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  <a:sym typeface="Webdings" charset="0"/>
                        </a:rPr>
                        <a:t>TPC+SSD+SVT</a:t>
                      </a:r>
                    </a:p>
                  </a:txBody>
                  <a:tcPr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  296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5181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4 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E25E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- 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E25E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  <a:sym typeface="Webdings" charset="0"/>
                        </a:rPr>
                        <a:t> 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5ED17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  <a:sym typeface="Webdings" charset="0"/>
                        </a:rPr>
                        <a:t>TPC+SSD+SVT</a:t>
                      </a:r>
                    </a:p>
                  </a:txBody>
                  <a:tcPr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   281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67617" name="Text Box 34"/>
          <p:cNvSpPr txBox="1">
            <a:spLocks noChangeArrowheads="1"/>
          </p:cNvSpPr>
          <p:nvPr/>
        </p:nvSpPr>
        <p:spPr bwMode="auto">
          <a:xfrm>
            <a:off x="251520" y="3140968"/>
            <a:ext cx="5256584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2000" dirty="0" smtClean="0">
                <a:solidFill>
                  <a:srgbClr val="000090"/>
                </a:solidFill>
                <a:latin typeface="+mn-lt"/>
              </a:rPr>
              <a:t>SVT/SSD example 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endParaRPr lang="en-US" sz="2000" dirty="0" smtClean="0">
              <a:solidFill>
                <a:srgbClr val="000090"/>
              </a:solidFill>
              <a:latin typeface="+mn-lt"/>
            </a:endParaRP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2000" dirty="0" smtClean="0">
                <a:solidFill>
                  <a:srgbClr val="000090"/>
                </a:solidFill>
                <a:latin typeface="+mn-lt"/>
              </a:rPr>
              <a:t>With </a:t>
            </a:r>
            <a:r>
              <a:rPr lang="en-US" sz="2000" dirty="0">
                <a:solidFill>
                  <a:srgbClr val="000090"/>
                </a:solidFill>
                <a:latin typeface="+mn-lt"/>
              </a:rPr>
              <a:t>increasing no. of fitted Si points it is improved by ~ order of magnitude.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2000" dirty="0">
                <a:solidFill>
                  <a:srgbClr val="000090"/>
                </a:solidFill>
                <a:latin typeface="+mn-lt"/>
              </a:rPr>
              <a:t>Contribution from tracking (constant term) is comparable with MCS @ 1 </a:t>
            </a:r>
            <a:r>
              <a:rPr lang="en-US" sz="2000" dirty="0" err="1">
                <a:solidFill>
                  <a:srgbClr val="000090"/>
                </a:solidFill>
                <a:latin typeface="+mn-lt"/>
              </a:rPr>
              <a:t>GeV</a:t>
            </a:r>
            <a:r>
              <a:rPr lang="en-US" sz="2000" dirty="0">
                <a:solidFill>
                  <a:srgbClr val="000090"/>
                </a:solidFill>
                <a:latin typeface="+mn-lt"/>
              </a:rPr>
              <a:t>/</a:t>
            </a:r>
            <a:r>
              <a:rPr lang="en-US" sz="2000" dirty="0" smtClean="0">
                <a:solidFill>
                  <a:srgbClr val="000090"/>
                </a:solidFill>
                <a:latin typeface="+mn-lt"/>
              </a:rPr>
              <a:t>c</a:t>
            </a:r>
            <a:endParaRPr lang="en-US" sz="2800" dirty="0">
              <a:solidFill>
                <a:srgbClr val="000090"/>
              </a:solidFill>
              <a:latin typeface="+mn-lt"/>
            </a:endParaRPr>
          </a:p>
        </p:txBody>
      </p:sp>
      <p:sp>
        <p:nvSpPr>
          <p:cNvPr id="67618" name="Text Box 35"/>
          <p:cNvSpPr txBox="1">
            <a:spLocks noChangeArrowheads="1"/>
          </p:cNvSpPr>
          <p:nvPr/>
        </p:nvSpPr>
        <p:spPr bwMode="auto">
          <a:xfrm>
            <a:off x="7239000" y="1219200"/>
            <a:ext cx="838200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2400" b="1">
                <a:ea typeface="Osaka" charset="0"/>
                <a:cs typeface="Osaka" charset="0"/>
                <a:sym typeface="Symbol" charset="0"/>
              </a:rPr>
              <a:t></a:t>
            </a:r>
            <a:r>
              <a:rPr lang="en-US" sz="2400" b="1" baseline="-25000">
                <a:ea typeface="Osaka" charset="0"/>
                <a:cs typeface="Osaka" charset="0"/>
                <a:sym typeface="Symbol" charset="0"/>
              </a:rPr>
              <a:t>XY</a:t>
            </a:r>
          </a:p>
          <a:p>
            <a:pPr eaLnBrk="1" hangingPunct="1">
              <a:spcBef>
                <a:spcPct val="50000"/>
              </a:spcBef>
            </a:pPr>
            <a:endParaRPr lang="en-US" sz="2400">
              <a:latin typeface="Times New Roman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534672" y="6381328"/>
            <a:ext cx="573832" cy="457200"/>
          </a:xfrm>
        </p:spPr>
        <p:txBody>
          <a:bodyPr/>
          <a:lstStyle/>
          <a:p>
            <a:pPr>
              <a:defRPr/>
            </a:pPr>
            <a:fld id="{3C365554-AFA5-994B-ACA0-8B79D4F2C707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680" y="188640"/>
            <a:ext cx="6705600" cy="609600"/>
          </a:xfrm>
        </p:spPr>
        <p:txBody>
          <a:bodyPr/>
          <a:lstStyle/>
          <a:p>
            <a:pPr algn="l"/>
            <a:r>
              <a:rPr lang="en-US" sz="2800" b="0" dirty="0" smtClean="0">
                <a:solidFill>
                  <a:srgbClr val="0000FF"/>
                </a:solidFill>
              </a:rPr>
              <a:t>Tasks</a:t>
            </a:r>
            <a:endParaRPr lang="en-US" sz="2800" b="0" dirty="0">
              <a:solidFill>
                <a:srgbClr val="00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23528" y="1412776"/>
            <a:ext cx="8424936" cy="4752528"/>
          </a:xfrm>
        </p:spPr>
        <p:txBody>
          <a:bodyPr/>
          <a:lstStyle/>
          <a:p>
            <a:r>
              <a:rPr lang="en-US" b="0" dirty="0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Need to finalize the PXL sensor representation in </a:t>
            </a:r>
            <a:r>
              <a:rPr lang="en-US" b="0" dirty="0" err="1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Db</a:t>
            </a:r>
            <a:r>
              <a:rPr lang="en-US" b="0" dirty="0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 (prototype sector)</a:t>
            </a:r>
          </a:p>
          <a:p>
            <a:r>
              <a:rPr lang="en-US" b="0" dirty="0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Need to setup Data formats, code to deliver matrices </a:t>
            </a:r>
            <a:r>
              <a:rPr lang="en-US" b="0" dirty="0" err="1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etc</a:t>
            </a:r>
            <a:endParaRPr lang="en-US" b="0" dirty="0" smtClean="0">
              <a:solidFill>
                <a:srgbClr val="000090"/>
              </a:solidFill>
              <a:latin typeface="Comic Sans MS" charset="0"/>
              <a:cs typeface="Comic Sans MS" charset="0"/>
            </a:endParaRPr>
          </a:p>
          <a:p>
            <a:r>
              <a:rPr lang="en-US" b="0" dirty="0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Need to know/map the (realistic) error of every survey step</a:t>
            </a:r>
          </a:p>
          <a:p>
            <a:r>
              <a:rPr lang="en-US" b="0" dirty="0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Need to start simulations to determine alignment software performance</a:t>
            </a:r>
          </a:p>
          <a:p>
            <a:r>
              <a:rPr lang="en-US" b="0" dirty="0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Need to rework GEANT geometry synchronization (STV, VMC)</a:t>
            </a:r>
          </a:p>
          <a:p>
            <a:r>
              <a:rPr lang="en-US" b="0" dirty="0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Need to finalize SSD procedures and initialize/define IST ones</a:t>
            </a:r>
          </a:p>
          <a:p>
            <a:r>
              <a:rPr lang="en-US" b="0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Need to include gravitational sagging in SSD and IST (?) model</a:t>
            </a:r>
          </a:p>
          <a:p>
            <a:r>
              <a:rPr lang="en-US" b="0" dirty="0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Need to keep/use expertise around</a:t>
            </a:r>
          </a:p>
          <a:p>
            <a:pPr marL="0" indent="0">
              <a:buNone/>
            </a:pPr>
            <a:endParaRPr lang="en-US" b="0" dirty="0">
              <a:solidFill>
                <a:srgbClr val="000090"/>
              </a:solidFill>
              <a:latin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509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1"/>
          <p:cNvSpPr txBox="1">
            <a:spLocks/>
          </p:cNvSpPr>
          <p:nvPr/>
        </p:nvSpPr>
        <p:spPr bwMode="auto">
          <a:xfrm>
            <a:off x="467544" y="188640"/>
            <a:ext cx="8280920" cy="5040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69" tIns="44441" rIns="90469" bIns="44441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Comic Sans MS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Comic Sans MS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Comic Sans MS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Comic Sans MS" charset="0"/>
                <a:ea typeface="ＭＳ Ｐゴシック" charset="-128"/>
                <a:cs typeface="ＭＳ Ｐゴシック" charset="-128"/>
              </a:defRPr>
            </a:lvl5pPr>
            <a:lvl6pPr marL="457106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Comic Sans MS" charset="0"/>
              </a:defRPr>
            </a:lvl6pPr>
            <a:lvl7pPr marL="91421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Comic Sans MS" charset="0"/>
              </a:defRPr>
            </a:lvl7pPr>
            <a:lvl8pPr marL="1371316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Comic Sans MS" charset="0"/>
              </a:defRPr>
            </a:lvl8pPr>
            <a:lvl9pPr marL="1828421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Comic Sans MS" charset="0"/>
              </a:defRPr>
            </a:lvl9pPr>
          </a:lstStyle>
          <a:p>
            <a:r>
              <a:rPr lang="en-US" sz="2800" dirty="0" smtClean="0">
                <a:solidFill>
                  <a:srgbClr val="000090"/>
                </a:solidFill>
              </a:rPr>
              <a:t>Flowchart of Geometry/Survey/Alignment</a:t>
            </a:r>
            <a:endParaRPr lang="en-US" sz="2800" dirty="0">
              <a:solidFill>
                <a:srgbClr val="000090"/>
              </a:solidFill>
            </a:endParaRPr>
          </a:p>
        </p:txBody>
      </p:sp>
      <p:grpSp>
        <p:nvGrpSpPr>
          <p:cNvPr id="101" name="Group 100"/>
          <p:cNvGrpSpPr/>
          <p:nvPr/>
        </p:nvGrpSpPr>
        <p:grpSpPr>
          <a:xfrm>
            <a:off x="188020" y="1275576"/>
            <a:ext cx="8632452" cy="4745712"/>
            <a:chOff x="188020" y="1212860"/>
            <a:chExt cx="8632452" cy="4745712"/>
          </a:xfrm>
        </p:grpSpPr>
        <p:grpSp>
          <p:nvGrpSpPr>
            <p:cNvPr id="90" name="Group 89"/>
            <p:cNvGrpSpPr/>
            <p:nvPr/>
          </p:nvGrpSpPr>
          <p:grpSpPr>
            <a:xfrm>
              <a:off x="323528" y="1628800"/>
              <a:ext cx="8496944" cy="3528392"/>
              <a:chOff x="611560" y="476672"/>
              <a:chExt cx="7416824" cy="3002850"/>
            </a:xfrm>
          </p:grpSpPr>
          <p:sp>
            <p:nvSpPr>
              <p:cNvPr id="2" name="TextBox 1"/>
              <p:cNvSpPr txBox="1"/>
              <p:nvPr/>
            </p:nvSpPr>
            <p:spPr>
              <a:xfrm>
                <a:off x="611560" y="476672"/>
                <a:ext cx="2376264" cy="314321"/>
              </a:xfrm>
              <a:prstGeom prst="rect">
                <a:avLst/>
              </a:prstGeom>
              <a:gradFill flip="none" rotWithShape="1">
                <a:gsLst>
                  <a:gs pos="73000">
                    <a:srgbClr val="AAF4FF"/>
                  </a:gs>
                  <a:gs pos="100000">
                    <a:srgbClr val="FFFFFF"/>
                  </a:gs>
                </a:gsLst>
                <a:lin ang="16200000" scaled="0"/>
                <a:tileRect/>
              </a:gradFill>
              <a:ln w="19050" cmpd="sng">
                <a:solidFill>
                  <a:srgbClr val="00009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800" b="1" dirty="0" smtClean="0">
                    <a:solidFill>
                      <a:srgbClr val="000090"/>
                    </a:solidFill>
                    <a:latin typeface="Comic Sans MS"/>
                    <a:cs typeface="Comic Sans MS"/>
                  </a:rPr>
                  <a:t>Sensor/Ladder Survey</a:t>
                </a:r>
                <a:endParaRPr lang="en-US" sz="1800" b="1" dirty="0">
                  <a:solidFill>
                    <a:srgbClr val="000090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3419872" y="476672"/>
                <a:ext cx="1368152" cy="585936"/>
              </a:xfrm>
              <a:prstGeom prst="rect">
                <a:avLst/>
              </a:prstGeom>
              <a:gradFill flip="none" rotWithShape="1">
                <a:gsLst>
                  <a:gs pos="73000">
                    <a:srgbClr val="AAF4FF"/>
                  </a:gs>
                  <a:gs pos="100000">
                    <a:srgbClr val="FFFFFF"/>
                  </a:gs>
                </a:gsLst>
                <a:lin ang="16200000" scaled="0"/>
                <a:tileRect/>
              </a:gradFill>
              <a:ln w="19050" cmpd="sng">
                <a:solidFill>
                  <a:srgbClr val="00009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>
                    <a:solidFill>
                      <a:srgbClr val="000090"/>
                    </a:solidFill>
                    <a:latin typeface="Comic Sans MS"/>
                    <a:cs typeface="Comic Sans MS"/>
                  </a:rPr>
                  <a:t>Save – CVS?</a:t>
                </a:r>
                <a:endParaRPr lang="en-US" sz="1800" dirty="0">
                  <a:solidFill>
                    <a:srgbClr val="000090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611560" y="1067883"/>
                <a:ext cx="2232248" cy="314321"/>
              </a:xfrm>
              <a:prstGeom prst="rect">
                <a:avLst/>
              </a:prstGeom>
              <a:gradFill flip="none" rotWithShape="1">
                <a:gsLst>
                  <a:gs pos="73000">
                    <a:srgbClr val="AAF4FF"/>
                  </a:gs>
                  <a:gs pos="100000">
                    <a:srgbClr val="FFFFFF"/>
                  </a:gs>
                </a:gsLst>
                <a:lin ang="16200000" scaled="0"/>
                <a:tileRect/>
              </a:gradFill>
              <a:ln w="19050" cmpd="sng">
                <a:solidFill>
                  <a:srgbClr val="00009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800" b="1" dirty="0" smtClean="0">
                    <a:solidFill>
                      <a:srgbClr val="000090"/>
                    </a:solidFill>
                    <a:latin typeface="Comic Sans MS"/>
                    <a:cs typeface="Comic Sans MS"/>
                  </a:rPr>
                  <a:t>Fit, get structures</a:t>
                </a:r>
                <a:endParaRPr lang="en-US" sz="1800" b="1" dirty="0">
                  <a:solidFill>
                    <a:srgbClr val="000090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3419872" y="1052736"/>
                <a:ext cx="1368152" cy="338554"/>
              </a:xfrm>
              <a:prstGeom prst="rect">
                <a:avLst/>
              </a:prstGeom>
              <a:gradFill flip="none" rotWithShape="1">
                <a:gsLst>
                  <a:gs pos="73000">
                    <a:srgbClr val="AAF4FF"/>
                  </a:gs>
                  <a:gs pos="100000">
                    <a:srgbClr val="FFFFFF"/>
                  </a:gs>
                </a:gsLst>
                <a:lin ang="16200000" scaled="0"/>
                <a:tileRect/>
              </a:gradFill>
              <a:ln w="19050" cmpd="sng">
                <a:solidFill>
                  <a:srgbClr val="00009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>
                    <a:solidFill>
                      <a:srgbClr val="000090"/>
                    </a:solidFill>
                    <a:latin typeface="Comic Sans MS"/>
                    <a:cs typeface="Comic Sans MS"/>
                  </a:rPr>
                  <a:t>Save – </a:t>
                </a:r>
                <a:r>
                  <a:rPr lang="en-US" sz="1800" dirty="0" err="1" smtClean="0">
                    <a:solidFill>
                      <a:srgbClr val="000090"/>
                    </a:solidFill>
                    <a:latin typeface="Comic Sans MS"/>
                    <a:cs typeface="Comic Sans MS"/>
                  </a:rPr>
                  <a:t>Db</a:t>
                </a:r>
                <a:endParaRPr lang="en-US" sz="1800" dirty="0">
                  <a:solidFill>
                    <a:srgbClr val="000090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611560" y="2348880"/>
                <a:ext cx="2232248" cy="338554"/>
              </a:xfrm>
              <a:prstGeom prst="rect">
                <a:avLst/>
              </a:prstGeom>
              <a:gradFill flip="none" rotWithShape="1">
                <a:gsLst>
                  <a:gs pos="73000">
                    <a:srgbClr val="AAF4FF"/>
                  </a:gs>
                  <a:gs pos="100000">
                    <a:srgbClr val="FFFFFF"/>
                  </a:gs>
                </a:gsLst>
                <a:lin ang="16200000" scaled="0"/>
                <a:tileRect/>
              </a:gradFill>
              <a:ln w="19050" cmpd="sng">
                <a:solidFill>
                  <a:srgbClr val="00009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>
                    <a:solidFill>
                      <a:srgbClr val="000090"/>
                    </a:solidFill>
                    <a:latin typeface="Comic Sans MS"/>
                    <a:cs typeface="Comic Sans MS"/>
                  </a:rPr>
                  <a:t>GEANT geometry</a:t>
                </a:r>
                <a:endParaRPr lang="en-US" sz="1800" dirty="0">
                  <a:solidFill>
                    <a:srgbClr val="000090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3419872" y="2348880"/>
                <a:ext cx="1368152" cy="314321"/>
              </a:xfrm>
              <a:prstGeom prst="rect">
                <a:avLst/>
              </a:prstGeom>
              <a:gradFill flip="none" rotWithShape="1">
                <a:gsLst>
                  <a:gs pos="73000">
                    <a:srgbClr val="AAF4FF"/>
                  </a:gs>
                  <a:gs pos="100000">
                    <a:srgbClr val="FFFFFF"/>
                  </a:gs>
                </a:gsLst>
                <a:lin ang="16200000" scaled="0"/>
                <a:tileRect/>
              </a:gradFill>
              <a:ln w="19050" cmpd="sng">
                <a:solidFill>
                  <a:srgbClr val="00009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>
                    <a:solidFill>
                      <a:srgbClr val="000090"/>
                    </a:solidFill>
                    <a:latin typeface="Comic Sans MS"/>
                    <a:cs typeface="Comic Sans MS"/>
                  </a:rPr>
                  <a:t>Apply</a:t>
                </a:r>
                <a:r>
                  <a:rPr lang="en-US" sz="1800" dirty="0" smtClean="0">
                    <a:solidFill>
                      <a:srgbClr val="FF0000"/>
                    </a:solidFill>
                    <a:latin typeface="Comic Sans MS"/>
                    <a:cs typeface="Comic Sans MS"/>
                  </a:rPr>
                  <a:t>*</a:t>
                </a:r>
                <a:endParaRPr lang="en-US" sz="1800" dirty="0">
                  <a:solidFill>
                    <a:srgbClr val="FF0000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6228184" y="476672"/>
                <a:ext cx="1368152" cy="338554"/>
              </a:xfrm>
              <a:prstGeom prst="rect">
                <a:avLst/>
              </a:prstGeom>
              <a:gradFill flip="none" rotWithShape="1">
                <a:gsLst>
                  <a:gs pos="73000">
                    <a:srgbClr val="AAF4FF"/>
                  </a:gs>
                  <a:gs pos="100000">
                    <a:srgbClr val="FFFFFF"/>
                  </a:gs>
                </a:gsLst>
                <a:lin ang="16200000" scaled="0"/>
                <a:tileRect/>
              </a:gradFill>
              <a:ln w="19050" cmpd="sng">
                <a:solidFill>
                  <a:srgbClr val="00009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err="1" smtClean="0">
                    <a:solidFill>
                      <a:srgbClr val="000090"/>
                    </a:solidFill>
                    <a:latin typeface="Comic Sans MS"/>
                    <a:cs typeface="Comic Sans MS"/>
                  </a:rPr>
                  <a:t>RawData</a:t>
                </a:r>
                <a:endParaRPr lang="en-US" sz="1800" dirty="0">
                  <a:solidFill>
                    <a:srgbClr val="000090"/>
                  </a:solidFill>
                  <a:latin typeface="Comic Sans MS"/>
                  <a:cs typeface="Comic Sans MS"/>
                </a:endParaRPr>
              </a:p>
            </p:txBody>
          </p:sp>
          <p:cxnSp>
            <p:nvCxnSpPr>
              <p:cNvPr id="51" name="Straight Connector 50"/>
              <p:cNvCxnSpPr/>
              <p:nvPr/>
            </p:nvCxnSpPr>
            <p:spPr bwMode="auto">
              <a:xfrm>
                <a:off x="4860032" y="1628800"/>
                <a:ext cx="792088" cy="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arrow" w="med" len="med"/>
                <a:tailEnd type="none" w="med" len="med"/>
              </a:ln>
              <a:effectLst/>
            </p:spPr>
          </p:cxnSp>
          <p:cxnSp>
            <p:nvCxnSpPr>
              <p:cNvPr id="56" name="Straight Connector 55"/>
              <p:cNvCxnSpPr/>
              <p:nvPr/>
            </p:nvCxnSpPr>
            <p:spPr bwMode="auto">
              <a:xfrm flipH="1">
                <a:off x="3038624" y="667296"/>
                <a:ext cx="360040" cy="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arrow" w="med" len="med"/>
                <a:tailEnd type="none" w="med" len="med"/>
              </a:ln>
              <a:effectLst/>
            </p:spPr>
          </p:cxnSp>
          <p:cxnSp>
            <p:nvCxnSpPr>
              <p:cNvPr id="60" name="Straight Connector 59"/>
              <p:cNvCxnSpPr>
                <a:stCxn id="6" idx="1"/>
                <a:endCxn id="5" idx="3"/>
              </p:cNvCxnSpPr>
              <p:nvPr/>
            </p:nvCxnSpPr>
            <p:spPr bwMode="auto">
              <a:xfrm flipH="1">
                <a:off x="2843808" y="1222013"/>
                <a:ext cx="576063" cy="3031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arrow" w="med" len="med"/>
                <a:tailEnd type="none" w="med" len="med"/>
              </a:ln>
              <a:effectLst/>
            </p:spPr>
          </p:cxnSp>
          <p:grpSp>
            <p:nvGrpSpPr>
              <p:cNvPr id="70" name="Group 69"/>
              <p:cNvGrpSpPr/>
              <p:nvPr/>
            </p:nvGrpSpPr>
            <p:grpSpPr>
              <a:xfrm>
                <a:off x="5652120" y="1052736"/>
                <a:ext cx="2376264" cy="1625129"/>
                <a:chOff x="5652120" y="1340768"/>
                <a:chExt cx="2376264" cy="1625129"/>
              </a:xfrm>
            </p:grpSpPr>
            <p:sp>
              <p:nvSpPr>
                <p:cNvPr id="11" name="TextBox 10"/>
                <p:cNvSpPr txBox="1"/>
                <p:nvPr/>
              </p:nvSpPr>
              <p:spPr>
                <a:xfrm>
                  <a:off x="6228184" y="1340768"/>
                  <a:ext cx="1368152" cy="338554"/>
                </a:xfrm>
                <a:prstGeom prst="rect">
                  <a:avLst/>
                </a:prstGeom>
                <a:gradFill flip="none" rotWithShape="1">
                  <a:gsLst>
                    <a:gs pos="73000">
                      <a:srgbClr val="AAF4FF"/>
                    </a:gs>
                    <a:gs pos="100000">
                      <a:srgbClr val="FFFFFF"/>
                    </a:gs>
                  </a:gsLst>
                  <a:lin ang="16200000" scaled="0"/>
                  <a:tileRect/>
                </a:gradFill>
                <a:ln w="19050" cmpd="sng">
                  <a:solidFill>
                    <a:srgbClr val="00009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800" dirty="0" smtClean="0">
                      <a:solidFill>
                        <a:srgbClr val="000090"/>
                      </a:solidFill>
                      <a:latin typeface="Comic Sans MS"/>
                      <a:cs typeface="Comic Sans MS"/>
                    </a:rPr>
                    <a:t>Apply</a:t>
                  </a:r>
                  <a:endParaRPr lang="en-US" sz="1800" dirty="0">
                    <a:solidFill>
                      <a:srgbClr val="000090"/>
                    </a:solidFill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12" name="TextBox 11"/>
                <p:cNvSpPr txBox="1"/>
                <p:nvPr/>
              </p:nvSpPr>
              <p:spPr>
                <a:xfrm>
                  <a:off x="6228184" y="1700808"/>
                  <a:ext cx="1368152" cy="314321"/>
                </a:xfrm>
                <a:prstGeom prst="rect">
                  <a:avLst/>
                </a:prstGeom>
                <a:gradFill flip="none" rotWithShape="1">
                  <a:gsLst>
                    <a:gs pos="73000">
                      <a:srgbClr val="AAF4FF"/>
                    </a:gs>
                    <a:gs pos="100000">
                      <a:srgbClr val="FFFFFF"/>
                    </a:gs>
                  </a:gsLst>
                  <a:lin ang="16200000" scaled="0"/>
                  <a:tileRect/>
                </a:gradFill>
                <a:ln w="19050" cmpd="sng">
                  <a:solidFill>
                    <a:srgbClr val="00009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800" b="1" dirty="0" smtClean="0">
                      <a:solidFill>
                        <a:srgbClr val="FF0000"/>
                      </a:solidFill>
                      <a:latin typeface="Comic Sans MS"/>
                      <a:cs typeface="Comic Sans MS"/>
                    </a:rPr>
                    <a:t>Alignment</a:t>
                  </a:r>
                  <a:endParaRPr lang="en-US" sz="1800" b="1" dirty="0">
                    <a:solidFill>
                      <a:srgbClr val="FF0000"/>
                    </a:solidFill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31" name="TextBox 30"/>
                <p:cNvSpPr txBox="1"/>
                <p:nvPr/>
              </p:nvSpPr>
              <p:spPr>
                <a:xfrm>
                  <a:off x="6228184" y="2060848"/>
                  <a:ext cx="1368152" cy="338554"/>
                </a:xfrm>
                <a:prstGeom prst="rect">
                  <a:avLst/>
                </a:prstGeom>
                <a:gradFill flip="none" rotWithShape="1">
                  <a:gsLst>
                    <a:gs pos="73000">
                      <a:srgbClr val="AAF4FF"/>
                    </a:gs>
                    <a:gs pos="100000">
                      <a:srgbClr val="FFFFFF"/>
                    </a:gs>
                  </a:gsLst>
                  <a:lin ang="16200000" scaled="0"/>
                  <a:tileRect/>
                </a:gradFill>
                <a:ln w="19050" cmpd="sng">
                  <a:solidFill>
                    <a:srgbClr val="00009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800" dirty="0" smtClean="0">
                      <a:solidFill>
                        <a:srgbClr val="000090"/>
                      </a:solidFill>
                      <a:latin typeface="Comic Sans MS"/>
                      <a:cs typeface="Comic Sans MS"/>
                    </a:rPr>
                    <a:t>Correct</a:t>
                  </a:r>
                  <a:endParaRPr lang="en-US" sz="1800" dirty="0">
                    <a:solidFill>
                      <a:srgbClr val="000090"/>
                    </a:solidFill>
                    <a:latin typeface="Comic Sans MS"/>
                    <a:cs typeface="Comic Sans MS"/>
                  </a:endParaRPr>
                </a:p>
              </p:txBody>
            </p:sp>
            <p:cxnSp>
              <p:nvCxnSpPr>
                <p:cNvPr id="35" name="Straight Connector 34"/>
                <p:cNvCxnSpPr/>
                <p:nvPr/>
              </p:nvCxnSpPr>
              <p:spPr bwMode="auto">
                <a:xfrm>
                  <a:off x="7308304" y="2636912"/>
                  <a:ext cx="720080" cy="0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FF0000"/>
                  </a:solidFill>
                  <a:prstDash val="sysDash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6" name="Straight Connector 35"/>
                <p:cNvCxnSpPr/>
                <p:nvPr/>
              </p:nvCxnSpPr>
              <p:spPr bwMode="auto">
                <a:xfrm>
                  <a:off x="7596336" y="1544092"/>
                  <a:ext cx="432048" cy="0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FF0000"/>
                  </a:solidFill>
                  <a:prstDash val="sysDash"/>
                  <a:round/>
                  <a:headEnd type="arrow" w="med" len="med"/>
                  <a:tailEnd type="none" w="med" len="med"/>
                </a:ln>
                <a:effectLst/>
              </p:spPr>
            </p:cxnSp>
            <p:cxnSp>
              <p:nvCxnSpPr>
                <p:cNvPr id="37" name="Straight Connector 36"/>
                <p:cNvCxnSpPr/>
                <p:nvPr/>
              </p:nvCxnSpPr>
              <p:spPr bwMode="auto">
                <a:xfrm flipV="1">
                  <a:off x="8028384" y="1544092"/>
                  <a:ext cx="0" cy="1092820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FF0000"/>
                  </a:solidFill>
                  <a:prstDash val="sysDash"/>
                  <a:round/>
                  <a:headEnd type="none" w="med" len="med"/>
                  <a:tailEnd type="none" w="med" len="med"/>
                </a:ln>
                <a:effectLst/>
              </p:spPr>
            </p:cxnSp>
            <p:grpSp>
              <p:nvGrpSpPr>
                <p:cNvPr id="42" name="Group 41"/>
                <p:cNvGrpSpPr/>
                <p:nvPr/>
              </p:nvGrpSpPr>
              <p:grpSpPr>
                <a:xfrm>
                  <a:off x="6588224" y="2420888"/>
                  <a:ext cx="720080" cy="432048"/>
                  <a:chOff x="6588224" y="2708920"/>
                  <a:chExt cx="720080" cy="432048"/>
                </a:xfrm>
              </p:grpSpPr>
              <p:sp>
                <p:nvSpPr>
                  <p:cNvPr id="40" name="Diamond 39"/>
                  <p:cNvSpPr/>
                  <p:nvPr/>
                </p:nvSpPr>
                <p:spPr bwMode="auto">
                  <a:xfrm>
                    <a:off x="6588224" y="2708920"/>
                    <a:ext cx="720080" cy="432048"/>
                  </a:xfrm>
                  <a:prstGeom prst="diamond">
                    <a:avLst/>
                  </a:prstGeom>
                  <a:solidFill>
                    <a:schemeClr val="accent1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32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  <p:sp>
                <p:nvSpPr>
                  <p:cNvPr id="41" name="TextBox 40"/>
                  <p:cNvSpPr txBox="1"/>
                  <p:nvPr/>
                </p:nvSpPr>
                <p:spPr>
                  <a:xfrm>
                    <a:off x="6660232" y="2755528"/>
                    <a:ext cx="624102" cy="30691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dirty="0" smtClean="0">
                        <a:latin typeface="+mn-lt"/>
                      </a:rPr>
                      <a:t>Done</a:t>
                    </a:r>
                    <a:endParaRPr lang="en-US" sz="1600" dirty="0">
                      <a:latin typeface="+mn-lt"/>
                    </a:endParaRPr>
                  </a:p>
                </p:txBody>
              </p:sp>
            </p:grpSp>
            <p:cxnSp>
              <p:nvCxnSpPr>
                <p:cNvPr id="47" name="Straight Connector 46"/>
                <p:cNvCxnSpPr>
                  <a:endCxn id="40" idx="1"/>
                </p:cNvCxnSpPr>
                <p:nvPr/>
              </p:nvCxnSpPr>
              <p:spPr bwMode="auto">
                <a:xfrm>
                  <a:off x="5652120" y="2636912"/>
                  <a:ext cx="93610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9" name="Straight Connector 48"/>
                <p:cNvCxnSpPr/>
                <p:nvPr/>
              </p:nvCxnSpPr>
              <p:spPr bwMode="auto">
                <a:xfrm flipV="1">
                  <a:off x="5652120" y="1916832"/>
                  <a:ext cx="0" cy="72008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63" name="TextBox 62"/>
                <p:cNvSpPr txBox="1"/>
                <p:nvPr/>
              </p:nvSpPr>
              <p:spPr>
                <a:xfrm>
                  <a:off x="7393012" y="2658120"/>
                  <a:ext cx="340558" cy="307777"/>
                </a:xfrm>
                <a:prstGeom prst="rect">
                  <a:avLst/>
                </a:prstGeom>
                <a:solidFill>
                  <a:srgbClr val="AAF4FF"/>
                </a:solidFill>
                <a:ln>
                  <a:solidFill>
                    <a:srgbClr val="000090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 smtClean="0">
                      <a:solidFill>
                        <a:srgbClr val="FF0000"/>
                      </a:solidFill>
                      <a:latin typeface="+mn-lt"/>
                    </a:rPr>
                    <a:t>N</a:t>
                  </a:r>
                  <a:endParaRPr lang="en-US" sz="1600" b="1" dirty="0">
                    <a:solidFill>
                      <a:srgbClr val="FF0000"/>
                    </a:solidFill>
                    <a:latin typeface="+mn-lt"/>
                  </a:endParaRPr>
                </a:p>
              </p:txBody>
            </p:sp>
            <p:sp>
              <p:nvSpPr>
                <p:cNvPr id="64" name="TextBox 63"/>
                <p:cNvSpPr txBox="1"/>
                <p:nvPr/>
              </p:nvSpPr>
              <p:spPr>
                <a:xfrm>
                  <a:off x="6228184" y="2649612"/>
                  <a:ext cx="298717" cy="307777"/>
                </a:xfrm>
                <a:prstGeom prst="rect">
                  <a:avLst/>
                </a:prstGeom>
                <a:solidFill>
                  <a:srgbClr val="AAF4FF"/>
                </a:solidFill>
                <a:ln>
                  <a:solidFill>
                    <a:srgbClr val="000090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>
                      <a:latin typeface="+mn-lt"/>
                    </a:rPr>
                    <a:t>Y</a:t>
                  </a:r>
                </a:p>
              </p:txBody>
            </p:sp>
          </p:grpSp>
          <p:sp>
            <p:nvSpPr>
              <p:cNvPr id="65" name="TextBox 64"/>
              <p:cNvSpPr txBox="1"/>
              <p:nvPr/>
            </p:nvSpPr>
            <p:spPr>
              <a:xfrm>
                <a:off x="3419872" y="1412776"/>
                <a:ext cx="1368152" cy="585936"/>
              </a:xfrm>
              <a:prstGeom prst="rect">
                <a:avLst/>
              </a:prstGeom>
              <a:gradFill flip="none" rotWithShape="1">
                <a:gsLst>
                  <a:gs pos="73000">
                    <a:srgbClr val="AAF4FF"/>
                  </a:gs>
                  <a:gs pos="100000">
                    <a:srgbClr val="FFFFFF"/>
                  </a:gs>
                </a:gsLst>
                <a:lin ang="16200000" scaled="0"/>
                <a:tileRect/>
              </a:gradFill>
              <a:ln w="19050" cmpd="sng">
                <a:solidFill>
                  <a:srgbClr val="00009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>
                    <a:solidFill>
                      <a:srgbClr val="000090"/>
                    </a:solidFill>
                    <a:latin typeface="Comic Sans MS"/>
                    <a:cs typeface="Comic Sans MS"/>
                  </a:rPr>
                  <a:t>Update – </a:t>
                </a:r>
                <a:r>
                  <a:rPr lang="en-US" sz="1800" dirty="0" err="1" smtClean="0">
                    <a:solidFill>
                      <a:srgbClr val="000090"/>
                    </a:solidFill>
                    <a:latin typeface="Comic Sans MS"/>
                    <a:cs typeface="Comic Sans MS"/>
                  </a:rPr>
                  <a:t>Db</a:t>
                </a:r>
                <a:endParaRPr lang="en-US" sz="1800" dirty="0">
                  <a:solidFill>
                    <a:srgbClr val="000090"/>
                  </a:solidFill>
                  <a:latin typeface="Comic Sans MS"/>
                  <a:cs typeface="Comic Sans MS"/>
                </a:endParaRPr>
              </a:p>
            </p:txBody>
          </p:sp>
          <p:cxnSp>
            <p:nvCxnSpPr>
              <p:cNvPr id="72" name="Straight Connector 71"/>
              <p:cNvCxnSpPr/>
              <p:nvPr/>
            </p:nvCxnSpPr>
            <p:spPr bwMode="auto">
              <a:xfrm flipH="1">
                <a:off x="4932040" y="1268760"/>
                <a:ext cx="1152128" cy="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arrow" w="med" len="med"/>
                <a:tailEnd type="none" w="med" len="med"/>
              </a:ln>
              <a:effectLst/>
            </p:spPr>
          </p:cxnSp>
          <p:cxnSp>
            <p:nvCxnSpPr>
              <p:cNvPr id="75" name="Straight Connector 74"/>
              <p:cNvCxnSpPr/>
              <p:nvPr/>
            </p:nvCxnSpPr>
            <p:spPr bwMode="auto">
              <a:xfrm flipV="1">
                <a:off x="4131409" y="2008738"/>
                <a:ext cx="2" cy="306413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arrow" w="med" len="med"/>
                <a:tailEnd type="none" w="med" len="med"/>
              </a:ln>
              <a:effectLst/>
            </p:spPr>
          </p:cxnSp>
          <p:sp>
            <p:nvSpPr>
              <p:cNvPr id="78" name="TextBox 77"/>
              <p:cNvSpPr txBox="1"/>
              <p:nvPr/>
            </p:nvSpPr>
            <p:spPr>
              <a:xfrm>
                <a:off x="5004048" y="3140968"/>
                <a:ext cx="792088" cy="338554"/>
              </a:xfrm>
              <a:prstGeom prst="rect">
                <a:avLst/>
              </a:prstGeom>
              <a:gradFill flip="none" rotWithShape="1">
                <a:gsLst>
                  <a:gs pos="73000">
                    <a:srgbClr val="AAF4FF"/>
                  </a:gs>
                  <a:gs pos="100000">
                    <a:srgbClr val="FFFFFF"/>
                  </a:gs>
                </a:gsLst>
                <a:lin ang="16200000" scaled="0"/>
                <a:tileRect/>
              </a:gradFill>
              <a:ln w="19050" cmpd="sng">
                <a:solidFill>
                  <a:srgbClr val="00009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>
                    <a:solidFill>
                      <a:srgbClr val="000090"/>
                    </a:solidFill>
                    <a:latin typeface="Comic Sans MS"/>
                    <a:cs typeface="Comic Sans MS"/>
                  </a:rPr>
                  <a:t>HITS</a:t>
                </a:r>
                <a:endParaRPr lang="en-US" sz="1800" dirty="0">
                  <a:solidFill>
                    <a:srgbClr val="000090"/>
                  </a:solidFill>
                  <a:latin typeface="Comic Sans MS"/>
                  <a:cs typeface="Comic Sans MS"/>
                </a:endParaRPr>
              </a:p>
            </p:txBody>
          </p:sp>
          <p:cxnSp>
            <p:nvCxnSpPr>
              <p:cNvPr id="79" name="Straight Connector 78"/>
              <p:cNvCxnSpPr>
                <a:stCxn id="78" idx="1"/>
                <a:endCxn id="8" idx="2"/>
              </p:cNvCxnSpPr>
              <p:nvPr/>
            </p:nvCxnSpPr>
            <p:spPr bwMode="auto">
              <a:xfrm flipH="1" flipV="1">
                <a:off x="4103948" y="2663201"/>
                <a:ext cx="900100" cy="647044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arrow" w="med" len="med"/>
                <a:tailEnd type="none" w="med" len="med"/>
              </a:ln>
              <a:effectLst/>
            </p:spPr>
          </p:cxnSp>
          <p:cxnSp>
            <p:nvCxnSpPr>
              <p:cNvPr id="82" name="Straight Connector 81"/>
              <p:cNvCxnSpPr/>
              <p:nvPr/>
            </p:nvCxnSpPr>
            <p:spPr bwMode="auto">
              <a:xfrm flipV="1">
                <a:off x="5652120" y="2348881"/>
                <a:ext cx="0" cy="792087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arrow" w="med" len="med"/>
                <a:tailEnd type="none" w="med" len="med"/>
              </a:ln>
              <a:effectLst/>
            </p:spPr>
          </p:cxnSp>
          <p:cxnSp>
            <p:nvCxnSpPr>
              <p:cNvPr id="88" name="Straight Connector 87"/>
              <p:cNvCxnSpPr/>
              <p:nvPr/>
            </p:nvCxnSpPr>
            <p:spPr bwMode="auto">
              <a:xfrm flipH="1">
                <a:off x="2928516" y="2518296"/>
                <a:ext cx="432048" cy="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arrow" w="med" len="med"/>
                <a:tailEnd type="none" w="med" len="med"/>
              </a:ln>
              <a:effectLst/>
            </p:spPr>
          </p:cxnSp>
        </p:grpSp>
        <p:sp>
          <p:nvSpPr>
            <p:cNvPr id="96" name="TextBox 95"/>
            <p:cNvSpPr txBox="1"/>
            <p:nvPr/>
          </p:nvSpPr>
          <p:spPr>
            <a:xfrm>
              <a:off x="4932040" y="5589240"/>
              <a:ext cx="1800200" cy="369332"/>
            </a:xfrm>
            <a:prstGeom prst="rect">
              <a:avLst/>
            </a:prstGeom>
            <a:gradFill flip="none" rotWithShape="1">
              <a:gsLst>
                <a:gs pos="73000">
                  <a:srgbClr val="AAF4FF"/>
                </a:gs>
                <a:gs pos="100000">
                  <a:srgbClr val="FFFFFF"/>
                </a:gs>
              </a:gsLst>
              <a:lin ang="16200000" scaled="0"/>
              <a:tileRect/>
            </a:gradFill>
            <a:ln w="19050" cmpd="sng">
              <a:solidFill>
                <a:srgbClr val="00009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rgbClr val="000090"/>
                  </a:solidFill>
                  <a:latin typeface="Comic Sans MS"/>
                  <a:cs typeface="Comic Sans MS"/>
                </a:rPr>
                <a:t>Final </a:t>
              </a:r>
              <a:r>
                <a:rPr lang="en-US" sz="1800" dirty="0" err="1" smtClean="0">
                  <a:solidFill>
                    <a:srgbClr val="000090"/>
                  </a:solidFill>
                  <a:latin typeface="Comic Sans MS"/>
                  <a:cs typeface="Comic Sans MS"/>
                </a:rPr>
                <a:t>Reco</a:t>
              </a:r>
              <a:r>
                <a:rPr lang="en-US" sz="1800" dirty="0" smtClean="0">
                  <a:solidFill>
                    <a:srgbClr val="000090"/>
                  </a:solidFill>
                  <a:latin typeface="Comic Sans MS"/>
                  <a:cs typeface="Comic Sans MS"/>
                </a:rPr>
                <a:t> Pass</a:t>
              </a:r>
              <a:endParaRPr lang="en-US" sz="1800" dirty="0">
                <a:solidFill>
                  <a:srgbClr val="000090"/>
                </a:solidFill>
                <a:latin typeface="Comic Sans MS"/>
                <a:cs typeface="Comic Sans MS"/>
              </a:endParaRPr>
            </a:p>
          </p:txBody>
        </p:sp>
        <p:cxnSp>
          <p:nvCxnSpPr>
            <p:cNvPr id="97" name="Straight Connector 96"/>
            <p:cNvCxnSpPr/>
            <p:nvPr/>
          </p:nvCxnSpPr>
          <p:spPr bwMode="auto">
            <a:xfrm flipV="1">
              <a:off x="5796136" y="5229200"/>
              <a:ext cx="2" cy="36004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sp>
          <p:nvSpPr>
            <p:cNvPr id="99" name="TextBox 98"/>
            <p:cNvSpPr txBox="1"/>
            <p:nvPr/>
          </p:nvSpPr>
          <p:spPr>
            <a:xfrm>
              <a:off x="6732240" y="1230994"/>
              <a:ext cx="1567397" cy="369332"/>
            </a:xfrm>
            <a:prstGeom prst="rect">
              <a:avLst/>
            </a:prstGeom>
            <a:gradFill flip="none" rotWithShape="1">
              <a:gsLst>
                <a:gs pos="73000">
                  <a:srgbClr val="AAF4FF"/>
                </a:gs>
                <a:gs pos="100000">
                  <a:srgbClr val="FFFFFF"/>
                </a:gs>
              </a:gsLst>
              <a:lin ang="16200000" scaled="0"/>
              <a:tileRect/>
            </a:gradFill>
            <a:ln w="19050" cmpd="sng">
              <a:solidFill>
                <a:srgbClr val="00009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800" dirty="0" err="1" smtClean="0">
                  <a:solidFill>
                    <a:srgbClr val="000000"/>
                  </a:solidFill>
                  <a:latin typeface="Comic Sans MS"/>
                  <a:cs typeface="Comic Sans MS"/>
                </a:rPr>
                <a:t>ForEachRun</a:t>
              </a:r>
              <a:endParaRPr lang="en-US" sz="1800" dirty="0">
                <a:solidFill>
                  <a:srgbClr val="000000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188020" y="1212860"/>
              <a:ext cx="3168352" cy="369332"/>
            </a:xfrm>
            <a:prstGeom prst="rect">
              <a:avLst/>
            </a:prstGeom>
            <a:gradFill flip="none" rotWithShape="1">
              <a:gsLst>
                <a:gs pos="73000">
                  <a:srgbClr val="AAF4FF"/>
                </a:gs>
                <a:gs pos="100000">
                  <a:srgbClr val="FFFFFF"/>
                </a:gs>
              </a:gsLst>
              <a:lin ang="16200000" scaled="0"/>
              <a:tileRect/>
            </a:gradFill>
            <a:ln w="19050" cmpd="sng">
              <a:solidFill>
                <a:srgbClr val="00009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800" dirty="0" err="1" smtClean="0">
                  <a:latin typeface="Comic Sans MS"/>
                  <a:cs typeface="Comic Sans MS"/>
                </a:rPr>
                <a:t>ForEachNewSector</a:t>
              </a:r>
              <a:r>
                <a:rPr lang="en-US" sz="1800" dirty="0" smtClean="0">
                  <a:latin typeface="Comic Sans MS"/>
                  <a:cs typeface="Comic Sans MS"/>
                </a:rPr>
                <a:t>/Ladder</a:t>
              </a:r>
              <a:endParaRPr lang="en-US" sz="1800" dirty="0">
                <a:latin typeface="Comic Sans MS"/>
                <a:cs typeface="Comic Sans MS"/>
              </a:endParaRPr>
            </a:p>
          </p:txBody>
        </p:sp>
      </p:grpSp>
      <p:sp>
        <p:nvSpPr>
          <p:cNvPr id="102" name="TextBox 101"/>
          <p:cNvSpPr txBox="1"/>
          <p:nvPr/>
        </p:nvSpPr>
        <p:spPr>
          <a:xfrm>
            <a:off x="323528" y="4293096"/>
            <a:ext cx="2557333" cy="646331"/>
          </a:xfrm>
          <a:prstGeom prst="rect">
            <a:avLst/>
          </a:prstGeom>
          <a:gradFill flip="none" rotWithShape="1">
            <a:gsLst>
              <a:gs pos="73000">
                <a:srgbClr val="AAF4FF"/>
              </a:gs>
              <a:gs pos="100000">
                <a:srgbClr val="FFFFFF"/>
              </a:gs>
            </a:gsLst>
            <a:lin ang="16200000" scaled="0"/>
            <a:tileRect/>
          </a:gradFill>
          <a:ln w="19050" cmpd="sng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Mis</a:t>
            </a:r>
            <a:r>
              <a:rPr lang="en-US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-align/Check Alignment software</a:t>
            </a:r>
            <a:endParaRPr lang="en-US" sz="18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07504" y="6444044"/>
            <a:ext cx="2160240" cy="369332"/>
          </a:xfrm>
          <a:prstGeom prst="rect">
            <a:avLst/>
          </a:prstGeom>
          <a:solidFill>
            <a:srgbClr val="FFF5E6"/>
          </a:solidFill>
          <a:ln w="1905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* </a:t>
            </a:r>
            <a:r>
              <a:rPr lang="en-US" sz="1800" dirty="0" smtClean="0">
                <a:solidFill>
                  <a:srgbClr val="000090"/>
                </a:solidFill>
                <a:latin typeface="Comic Sans MS"/>
                <a:cs typeface="Comic Sans MS"/>
              </a:rPr>
              <a:t>VMC, STV ready</a:t>
            </a:r>
            <a:endParaRPr lang="en-US" sz="18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179512" y="3356992"/>
            <a:ext cx="3240360" cy="2232248"/>
          </a:xfrm>
          <a:prstGeom prst="rect">
            <a:avLst/>
          </a:prstGeom>
          <a:solidFill>
            <a:schemeClr val="bg2">
              <a:lumMod val="20000"/>
              <a:lumOff val="80000"/>
              <a:alpha val="5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44" name="Rectangle 43"/>
          <p:cNvSpPr/>
          <p:nvPr/>
        </p:nvSpPr>
        <p:spPr bwMode="auto">
          <a:xfrm>
            <a:off x="77024" y="980728"/>
            <a:ext cx="3312368" cy="1944216"/>
          </a:xfrm>
          <a:prstGeom prst="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45" name="Rectangle 44"/>
          <p:cNvSpPr/>
          <p:nvPr/>
        </p:nvSpPr>
        <p:spPr bwMode="auto">
          <a:xfrm>
            <a:off x="3491880" y="2348880"/>
            <a:ext cx="5184576" cy="3096344"/>
          </a:xfrm>
          <a:prstGeom prst="rect">
            <a:avLst/>
          </a:prstGeom>
          <a:solidFill>
            <a:schemeClr val="accent5">
              <a:alpha val="5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574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680" y="188640"/>
            <a:ext cx="6705600" cy="609600"/>
          </a:xfrm>
        </p:spPr>
        <p:txBody>
          <a:bodyPr/>
          <a:lstStyle/>
          <a:p>
            <a:pPr algn="l"/>
            <a:r>
              <a:rPr lang="en-US" sz="2800" b="0" dirty="0" smtClean="0">
                <a:solidFill>
                  <a:srgbClr val="0000FF"/>
                </a:solidFill>
              </a:rPr>
              <a:t>Plans/Timeline</a:t>
            </a:r>
            <a:endParaRPr lang="en-US" sz="2800" b="0" dirty="0">
              <a:solidFill>
                <a:srgbClr val="00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23528" y="1124744"/>
            <a:ext cx="8424936" cy="5256584"/>
          </a:xfrm>
        </p:spPr>
        <p:txBody>
          <a:bodyPr/>
          <a:lstStyle/>
          <a:p>
            <a:pPr marL="0" indent="0">
              <a:buNone/>
            </a:pPr>
            <a:r>
              <a:rPr lang="en-US" b="0" dirty="0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Some of these efforts need to go in parallel</a:t>
            </a:r>
          </a:p>
          <a:p>
            <a:endParaRPr lang="en-US" b="0" dirty="0">
              <a:solidFill>
                <a:srgbClr val="000090"/>
              </a:solidFill>
              <a:latin typeface="Comic Sans MS" charset="0"/>
              <a:cs typeface="Comic Sans MS" charset="0"/>
            </a:endParaRPr>
          </a:p>
          <a:p>
            <a:r>
              <a:rPr lang="en-US" b="0" dirty="0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It will take about a month or two to setup the chain and clean up the code for all HFT subsystems (current environment)</a:t>
            </a:r>
          </a:p>
          <a:p>
            <a:pPr lvl="1"/>
            <a:r>
              <a:rPr lang="en-US" sz="1600" b="0" dirty="0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Includes software, </a:t>
            </a:r>
            <a:r>
              <a:rPr lang="en-US" sz="1600" b="0" dirty="0" err="1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Db</a:t>
            </a:r>
            <a:r>
              <a:rPr lang="en-US" sz="1600" b="0" dirty="0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 structures, Hit, conventions</a:t>
            </a:r>
          </a:p>
          <a:p>
            <a:pPr lvl="1"/>
            <a:endParaRPr lang="en-US" sz="1600" b="0" dirty="0">
              <a:solidFill>
                <a:srgbClr val="000090"/>
              </a:solidFill>
              <a:latin typeface="Comic Sans MS" charset="0"/>
              <a:cs typeface="Comic Sans MS" charset="0"/>
            </a:endParaRPr>
          </a:p>
          <a:p>
            <a:r>
              <a:rPr lang="en-US" b="0" dirty="0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We can do (some) tests in current environment or begin porting to VMC (with help)</a:t>
            </a:r>
          </a:p>
          <a:p>
            <a:endParaRPr lang="en-US" b="0" dirty="0">
              <a:solidFill>
                <a:srgbClr val="000090"/>
              </a:solidFill>
              <a:latin typeface="Comic Sans MS" charset="0"/>
              <a:cs typeface="Comic Sans MS" charset="0"/>
            </a:endParaRPr>
          </a:p>
          <a:p>
            <a:r>
              <a:rPr lang="en-US" b="0" dirty="0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By the end of the year we would need to have defined and have established working interfaces to Survey for PXL</a:t>
            </a:r>
          </a:p>
          <a:p>
            <a:endParaRPr lang="en-US" b="0" dirty="0" smtClean="0">
              <a:solidFill>
                <a:srgbClr val="000090"/>
              </a:solidFill>
              <a:latin typeface="Comic Sans MS" charset="0"/>
              <a:cs typeface="Comic Sans MS" charset="0"/>
            </a:endParaRPr>
          </a:p>
          <a:p>
            <a:r>
              <a:rPr lang="en-US" b="0" dirty="0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Full chain ready to work with </a:t>
            </a:r>
            <a:r>
              <a:rPr lang="en-US" b="0" dirty="0" err="1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cosmics</a:t>
            </a:r>
            <a:r>
              <a:rPr lang="en-US" b="0" dirty="0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/data when available</a:t>
            </a:r>
            <a:endParaRPr lang="en-US" b="0" dirty="0">
              <a:solidFill>
                <a:srgbClr val="000090"/>
              </a:solidFill>
              <a:latin typeface="Comic Sans MS" charset="0"/>
              <a:cs typeface="Comic Sans MS" charset="0"/>
            </a:endParaRPr>
          </a:p>
          <a:p>
            <a:endParaRPr lang="en-US" b="0" dirty="0">
              <a:solidFill>
                <a:srgbClr val="000090"/>
              </a:solidFill>
              <a:latin typeface="Comic Sans MS" charset="0"/>
              <a:cs typeface="Comic Sans MS" charset="0"/>
            </a:endParaRPr>
          </a:p>
          <a:p>
            <a:pPr marL="0" indent="0">
              <a:buNone/>
            </a:pPr>
            <a:r>
              <a:rPr lang="en-US" b="0" dirty="0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Only then, when done, we can start looking at other packages</a:t>
            </a:r>
            <a:endParaRPr lang="en-US" b="0" dirty="0">
              <a:solidFill>
                <a:srgbClr val="000090"/>
              </a:solidFill>
              <a:latin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3150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800" b="0" dirty="0" smtClean="0">
                <a:solidFill>
                  <a:srgbClr val="000090"/>
                </a:solidFill>
              </a:rPr>
              <a:t>Summary</a:t>
            </a:r>
            <a:endParaRPr lang="en-US" sz="2800" b="0" dirty="0">
              <a:solidFill>
                <a:srgbClr val="00009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dirty="0" smtClean="0">
                <a:solidFill>
                  <a:srgbClr val="000090"/>
                </a:solidFill>
              </a:rPr>
              <a:t>The building up of a working chain is coming along </a:t>
            </a:r>
            <a:endParaRPr lang="en-US" dirty="0">
              <a:solidFill>
                <a:srgbClr val="000090"/>
              </a:solidFill>
            </a:endParaRPr>
          </a:p>
          <a:p>
            <a:endParaRPr lang="en-US" b="0" dirty="0">
              <a:solidFill>
                <a:srgbClr val="000090"/>
              </a:solidFill>
            </a:endParaRPr>
          </a:p>
          <a:p>
            <a:r>
              <a:rPr lang="en-US" b="0" dirty="0" smtClean="0">
                <a:solidFill>
                  <a:srgbClr val="000090"/>
                </a:solidFill>
              </a:rPr>
              <a:t>All 3 needed efforts are moving along (Geo, Sur, Al)</a:t>
            </a:r>
          </a:p>
          <a:p>
            <a:endParaRPr lang="en-US" b="0" dirty="0">
              <a:solidFill>
                <a:srgbClr val="000090"/>
              </a:solidFill>
            </a:endParaRPr>
          </a:p>
          <a:p>
            <a:r>
              <a:rPr lang="en-US" b="0" dirty="0" smtClean="0">
                <a:solidFill>
                  <a:srgbClr val="000090"/>
                </a:solidFill>
              </a:rPr>
              <a:t>Benefited enormously from previous experience as we hope to benefit from current experience</a:t>
            </a:r>
          </a:p>
          <a:p>
            <a:endParaRPr lang="en-US" b="0" dirty="0">
              <a:solidFill>
                <a:srgbClr val="000090"/>
              </a:solidFill>
            </a:endParaRPr>
          </a:p>
          <a:p>
            <a:r>
              <a:rPr lang="en-US" b="0" dirty="0" smtClean="0">
                <a:solidFill>
                  <a:srgbClr val="000090"/>
                </a:solidFill>
              </a:rPr>
              <a:t>A lot still needs to be done</a:t>
            </a:r>
          </a:p>
          <a:p>
            <a:endParaRPr lang="en-US" b="0" dirty="0">
              <a:solidFill>
                <a:srgbClr val="000090"/>
              </a:solidFill>
            </a:endParaRPr>
          </a:p>
          <a:p>
            <a:r>
              <a:rPr lang="en-US" b="0" dirty="0" smtClean="0">
                <a:solidFill>
                  <a:srgbClr val="000090"/>
                </a:solidFill>
              </a:rPr>
              <a:t>Target to have a working chain for data beginning of the year is not unrealistic</a:t>
            </a:r>
          </a:p>
          <a:p>
            <a:endParaRPr lang="en-US" b="0" dirty="0">
              <a:solidFill>
                <a:srgbClr val="000090"/>
              </a:solidFill>
            </a:endParaRPr>
          </a:p>
          <a:p>
            <a:endParaRPr lang="en-US" b="0" dirty="0" smtClean="0">
              <a:solidFill>
                <a:srgbClr val="00009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9421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3212976"/>
            <a:ext cx="6705600" cy="609600"/>
          </a:xfrm>
        </p:spPr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3164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305800" cy="639762"/>
          </a:xfrm>
        </p:spPr>
        <p:txBody>
          <a:bodyPr/>
          <a:lstStyle/>
          <a:p>
            <a:pPr eaLnBrk="1" hangingPunct="1"/>
            <a:r>
              <a:rPr lang="en-US" sz="3200" b="0" dirty="0">
                <a:solidFill>
                  <a:srgbClr val="000090"/>
                </a:solidFill>
                <a:latin typeface="Comic Sans MS"/>
                <a:cs typeface="Comic Sans MS"/>
              </a:rPr>
              <a:t>References</a:t>
            </a:r>
            <a:endParaRPr lang="en-US" b="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sp>
        <p:nvSpPr>
          <p:cNvPr id="737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pPr marL="609600" indent="-609600" eaLnBrk="1" hangingPunct="1">
              <a:buFontTx/>
              <a:buAutoNum type="arabicPeriod"/>
            </a:pPr>
            <a:r>
              <a:rPr lang="ja-JP" altLang="en-US" sz="1600" b="0" dirty="0">
                <a:solidFill>
                  <a:srgbClr val="000090"/>
                </a:solidFill>
                <a:latin typeface="Arial" charset="0"/>
              </a:rPr>
              <a:t>“</a:t>
            </a:r>
            <a:r>
              <a:rPr lang="en-US" altLang="ja-JP" sz="1600" b="0" dirty="0">
                <a:solidFill>
                  <a:srgbClr val="000090"/>
                </a:solidFill>
                <a:latin typeface="Arial" charset="0"/>
              </a:rPr>
              <a:t>The STAR time projection chamber a unique tool for studying high multiplicity events at RHIC</a:t>
            </a:r>
            <a:r>
              <a:rPr lang="ja-JP" altLang="en-US" sz="1600" b="0" dirty="0">
                <a:solidFill>
                  <a:srgbClr val="000090"/>
                </a:solidFill>
                <a:latin typeface="Arial" charset="0"/>
              </a:rPr>
              <a:t>”</a:t>
            </a:r>
            <a:r>
              <a:rPr lang="en-US" altLang="ja-JP" sz="1600" b="0" dirty="0">
                <a:solidFill>
                  <a:srgbClr val="000090"/>
                </a:solidFill>
                <a:latin typeface="Arial" charset="0"/>
              </a:rPr>
              <a:t>, </a:t>
            </a:r>
            <a:r>
              <a:rPr lang="en-US" altLang="ja-JP" sz="1600" b="0" dirty="0" err="1">
                <a:solidFill>
                  <a:srgbClr val="000090"/>
                </a:solidFill>
                <a:latin typeface="Arial" charset="0"/>
              </a:rPr>
              <a:t>M.Anderson</a:t>
            </a:r>
            <a:r>
              <a:rPr lang="en-US" altLang="ja-JP" sz="1600" b="0" dirty="0">
                <a:solidFill>
                  <a:srgbClr val="000090"/>
                </a:solidFill>
                <a:latin typeface="Arial" charset="0"/>
              </a:rPr>
              <a:t> et al., NIM A499: 652,2003.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ja-JP" altLang="en-US" sz="1600" b="0" dirty="0">
                <a:solidFill>
                  <a:srgbClr val="000090"/>
                </a:solidFill>
                <a:latin typeface="Arial" charset="0"/>
              </a:rPr>
              <a:t>“</a:t>
            </a:r>
            <a:r>
              <a:rPr lang="en-US" altLang="ja-JP" sz="1600" b="0" dirty="0">
                <a:solidFill>
                  <a:srgbClr val="000090"/>
                </a:solidFill>
                <a:latin typeface="Arial" charset="0"/>
              </a:rPr>
              <a:t>The laser system for the STAR time projection chamber</a:t>
            </a:r>
            <a:r>
              <a:rPr lang="ja-JP" altLang="en-US" sz="1600" b="0" dirty="0">
                <a:solidFill>
                  <a:srgbClr val="000090"/>
                </a:solidFill>
                <a:latin typeface="Arial" charset="0"/>
              </a:rPr>
              <a:t>”</a:t>
            </a:r>
            <a:r>
              <a:rPr lang="en-US" altLang="ja-JP" sz="1600" b="0" dirty="0">
                <a:solidFill>
                  <a:srgbClr val="000090"/>
                </a:solidFill>
                <a:latin typeface="Arial" charset="0"/>
              </a:rPr>
              <a:t>, J. Abele et al., NIM A499: 692,2003.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ja-JP" altLang="en-US" sz="1600" b="0" dirty="0">
                <a:solidFill>
                  <a:srgbClr val="000090"/>
                </a:solidFill>
                <a:latin typeface="Arial" charset="0"/>
              </a:rPr>
              <a:t>“</a:t>
            </a:r>
            <a:r>
              <a:rPr lang="en-US" altLang="ja-JP" sz="1600" b="0" dirty="0">
                <a:solidFill>
                  <a:srgbClr val="000090"/>
                </a:solidFill>
                <a:latin typeface="Arial" charset="0"/>
              </a:rPr>
              <a:t>Correcting for distortions due to ionization in the STAR TPC</a:t>
            </a:r>
            <a:r>
              <a:rPr lang="ja-JP" altLang="en-US" sz="1600" b="0" dirty="0">
                <a:solidFill>
                  <a:srgbClr val="000090"/>
                </a:solidFill>
                <a:latin typeface="Arial" charset="0"/>
              </a:rPr>
              <a:t>”</a:t>
            </a:r>
            <a:r>
              <a:rPr lang="en-US" altLang="ja-JP" sz="1600" b="0" dirty="0">
                <a:solidFill>
                  <a:srgbClr val="000090"/>
                </a:solidFill>
                <a:latin typeface="Arial" charset="0"/>
              </a:rPr>
              <a:t>, G. Van Buren et </a:t>
            </a:r>
            <a:r>
              <a:rPr lang="en-US" altLang="ja-JP" sz="1600" b="0" dirty="0" err="1">
                <a:solidFill>
                  <a:srgbClr val="000090"/>
                </a:solidFill>
                <a:latin typeface="Arial" charset="0"/>
              </a:rPr>
              <a:t>al.,NIM</a:t>
            </a:r>
            <a:r>
              <a:rPr lang="en-US" altLang="ja-JP" sz="1600" b="0" dirty="0">
                <a:solidFill>
                  <a:srgbClr val="000090"/>
                </a:solidFill>
                <a:latin typeface="Arial" charset="0"/>
              </a:rPr>
              <a:t> A566:22-25,2006. 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ja-JP" altLang="en-US" sz="1600" b="0" dirty="0">
                <a:solidFill>
                  <a:srgbClr val="000090"/>
                </a:solidFill>
                <a:latin typeface="Arial" charset="0"/>
              </a:rPr>
              <a:t>“</a:t>
            </a:r>
            <a:r>
              <a:rPr lang="en-US" altLang="ja-JP" sz="1600" b="0" dirty="0">
                <a:solidFill>
                  <a:srgbClr val="000090"/>
                </a:solidFill>
                <a:latin typeface="Arial" charset="0"/>
              </a:rPr>
              <a:t>The STAR Silicon Vertex Tracker</a:t>
            </a:r>
            <a:r>
              <a:rPr lang="ja-JP" altLang="en-US" sz="1600" b="0" dirty="0">
                <a:solidFill>
                  <a:srgbClr val="000090"/>
                </a:solidFill>
                <a:latin typeface="Arial" charset="0"/>
              </a:rPr>
              <a:t>”</a:t>
            </a:r>
            <a:r>
              <a:rPr lang="en-US" altLang="ja-JP" sz="1600" b="0" dirty="0">
                <a:solidFill>
                  <a:srgbClr val="000090"/>
                </a:solidFill>
                <a:latin typeface="Arial" charset="0"/>
              </a:rPr>
              <a:t> A large area Silicon Drift Detector</a:t>
            </a:r>
            <a:r>
              <a:rPr lang="ja-JP" altLang="en-US" sz="1600" b="0" dirty="0">
                <a:solidFill>
                  <a:srgbClr val="000090"/>
                </a:solidFill>
                <a:latin typeface="Arial" charset="0"/>
              </a:rPr>
              <a:t>”</a:t>
            </a:r>
            <a:r>
              <a:rPr lang="en-US" altLang="ja-JP" sz="1600" b="0" dirty="0">
                <a:solidFill>
                  <a:srgbClr val="000090"/>
                </a:solidFill>
                <a:latin typeface="Arial" charset="0"/>
              </a:rPr>
              <a:t>, </a:t>
            </a:r>
            <a:r>
              <a:rPr lang="en-US" altLang="ja-JP" sz="1600" b="0" dirty="0" err="1">
                <a:solidFill>
                  <a:srgbClr val="000090"/>
                </a:solidFill>
                <a:latin typeface="Arial" charset="0"/>
              </a:rPr>
              <a:t>R.Bellwied</a:t>
            </a:r>
            <a:r>
              <a:rPr lang="en-US" altLang="ja-JP" sz="1600" b="0" dirty="0">
                <a:solidFill>
                  <a:srgbClr val="000090"/>
                </a:solidFill>
                <a:latin typeface="Arial" charset="0"/>
              </a:rPr>
              <a:t> et Al., NIM A499: 640, 2003.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ja-JP" altLang="en-US" sz="1600" b="0" dirty="0">
                <a:solidFill>
                  <a:srgbClr val="000090"/>
                </a:solidFill>
                <a:latin typeface="Arial" charset="0"/>
              </a:rPr>
              <a:t>“</a:t>
            </a:r>
            <a:r>
              <a:rPr lang="en-US" altLang="ja-JP" sz="1600" b="0" dirty="0">
                <a:solidFill>
                  <a:srgbClr val="000090"/>
                </a:solidFill>
                <a:latin typeface="Arial" charset="0"/>
              </a:rPr>
              <a:t>The STAR silicon strip-detector (SSD)</a:t>
            </a:r>
            <a:r>
              <a:rPr lang="ja-JP" altLang="en-US" sz="1600" b="0" dirty="0">
                <a:solidFill>
                  <a:srgbClr val="000090"/>
                </a:solidFill>
                <a:latin typeface="Arial" charset="0"/>
              </a:rPr>
              <a:t>”</a:t>
            </a:r>
            <a:r>
              <a:rPr lang="en-US" altLang="ja-JP" sz="1600" b="0" dirty="0">
                <a:solidFill>
                  <a:srgbClr val="000090"/>
                </a:solidFill>
                <a:latin typeface="Arial" charset="0"/>
              </a:rPr>
              <a:t>, </a:t>
            </a:r>
            <a:r>
              <a:rPr lang="en-US" altLang="ja-JP" sz="1600" b="0" dirty="0" err="1">
                <a:solidFill>
                  <a:srgbClr val="000090"/>
                </a:solidFill>
                <a:latin typeface="Arial" charset="0"/>
              </a:rPr>
              <a:t>L.Arnold</a:t>
            </a:r>
            <a:r>
              <a:rPr lang="en-US" altLang="ja-JP" sz="1600" b="0" dirty="0">
                <a:solidFill>
                  <a:srgbClr val="000090"/>
                </a:solidFill>
                <a:latin typeface="Arial" charset="0"/>
              </a:rPr>
              <a:t> et al., NIM 2003 A499: 652, 2003.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ja-JP" altLang="en-US" sz="1600" b="0" dirty="0">
                <a:solidFill>
                  <a:srgbClr val="000090"/>
                </a:solidFill>
                <a:latin typeface="Arial" charset="0"/>
              </a:rPr>
              <a:t>“</a:t>
            </a:r>
            <a:r>
              <a:rPr lang="en-US" altLang="ja-JP" sz="1600" b="0" dirty="0">
                <a:solidFill>
                  <a:srgbClr val="000090"/>
                </a:solidFill>
                <a:latin typeface="Arial" charset="0"/>
              </a:rPr>
              <a:t>Alignment Strategy for the SMT Barrel Detectors</a:t>
            </a:r>
            <a:r>
              <a:rPr lang="ja-JP" altLang="en-US" sz="1600" b="0" dirty="0">
                <a:solidFill>
                  <a:srgbClr val="000090"/>
                </a:solidFill>
                <a:latin typeface="Arial" charset="0"/>
              </a:rPr>
              <a:t>”</a:t>
            </a:r>
            <a:r>
              <a:rPr lang="en-US" altLang="ja-JP" sz="1600" b="0" dirty="0">
                <a:solidFill>
                  <a:srgbClr val="000090"/>
                </a:solidFill>
                <a:latin typeface="Arial" charset="0"/>
              </a:rPr>
              <a:t>, </a:t>
            </a:r>
            <a:r>
              <a:rPr lang="en-US" altLang="ja-JP" sz="1600" b="0" dirty="0" err="1">
                <a:solidFill>
                  <a:srgbClr val="000090"/>
                </a:solidFill>
                <a:latin typeface="Arial" charset="0"/>
              </a:rPr>
              <a:t>D.Chakborty</a:t>
            </a:r>
            <a:r>
              <a:rPr lang="en-US" altLang="ja-JP" sz="1600" b="0" dirty="0">
                <a:solidFill>
                  <a:srgbClr val="000090"/>
                </a:solidFill>
                <a:latin typeface="Arial" charset="0"/>
              </a:rPr>
              <a:t>, </a:t>
            </a:r>
            <a:r>
              <a:rPr lang="en-US" altLang="ja-JP" sz="1600" b="0" dirty="0" err="1">
                <a:solidFill>
                  <a:srgbClr val="000090"/>
                </a:solidFill>
                <a:latin typeface="Arial" charset="0"/>
              </a:rPr>
              <a:t>J.D.Hobbs</a:t>
            </a:r>
            <a:r>
              <a:rPr lang="en-US" altLang="ja-JP" sz="1600" b="0" dirty="0">
                <a:solidFill>
                  <a:srgbClr val="000090"/>
                </a:solidFill>
                <a:latin typeface="Arial" charset="0"/>
              </a:rPr>
              <a:t>, October 13, 1999. D0 Note (unpublished)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ja-JP" altLang="en-US" sz="1600" b="0" dirty="0">
                <a:solidFill>
                  <a:srgbClr val="000090"/>
                </a:solidFill>
                <a:latin typeface="Arial" charset="0"/>
              </a:rPr>
              <a:t>“</a:t>
            </a:r>
            <a:r>
              <a:rPr lang="en-US" altLang="ja-JP" sz="1600" b="0" dirty="0">
                <a:solidFill>
                  <a:srgbClr val="000090"/>
                </a:solidFill>
                <a:latin typeface="Arial" charset="0"/>
              </a:rPr>
              <a:t>Sensor Alignment by Tracks</a:t>
            </a:r>
            <a:r>
              <a:rPr lang="ja-JP" altLang="en-US" sz="1600" b="0" dirty="0">
                <a:solidFill>
                  <a:srgbClr val="000090"/>
                </a:solidFill>
                <a:latin typeface="Arial" charset="0"/>
              </a:rPr>
              <a:t>”</a:t>
            </a:r>
            <a:r>
              <a:rPr lang="en-US" altLang="ja-JP" sz="1600" b="0" dirty="0">
                <a:solidFill>
                  <a:srgbClr val="000090"/>
                </a:solidFill>
                <a:latin typeface="Arial" charset="0"/>
              </a:rPr>
              <a:t>, </a:t>
            </a:r>
            <a:r>
              <a:rPr lang="en-US" altLang="ja-JP" sz="1600" b="0" dirty="0" err="1">
                <a:solidFill>
                  <a:srgbClr val="000090"/>
                </a:solidFill>
                <a:latin typeface="Arial" charset="0"/>
              </a:rPr>
              <a:t>V.Karimaki</a:t>
            </a:r>
            <a:r>
              <a:rPr lang="en-US" altLang="ja-JP" sz="1600" b="0" dirty="0">
                <a:solidFill>
                  <a:srgbClr val="000090"/>
                </a:solidFill>
                <a:latin typeface="Arial" charset="0"/>
              </a:rPr>
              <a:t> et </a:t>
            </a:r>
            <a:r>
              <a:rPr lang="en-US" altLang="ja-JP" sz="1600" b="0" dirty="0" err="1">
                <a:solidFill>
                  <a:srgbClr val="000090"/>
                </a:solidFill>
                <a:latin typeface="Arial" charset="0"/>
              </a:rPr>
              <a:t>al.,CMS</a:t>
            </a:r>
            <a:r>
              <a:rPr lang="en-US" altLang="ja-JP" sz="1600" b="0" dirty="0">
                <a:solidFill>
                  <a:srgbClr val="000090"/>
                </a:solidFill>
                <a:latin typeface="Arial" charset="0"/>
              </a:rPr>
              <a:t> CR-2004/009 (presented at CHEP 2003</a:t>
            </a:r>
            <a:r>
              <a:rPr lang="en-US" altLang="ja-JP" sz="1600" b="0" dirty="0" smtClean="0">
                <a:solidFill>
                  <a:srgbClr val="000090"/>
                </a:solidFill>
                <a:latin typeface="Arial" charset="0"/>
              </a:rPr>
              <a:t>)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en-US" altLang="ja-JP" sz="1400" b="0" dirty="0">
                <a:solidFill>
                  <a:srgbClr val="000090"/>
                </a:solidFill>
                <a:latin typeface="Arial" charset="0"/>
              </a:rPr>
              <a:t>http://</a:t>
            </a:r>
            <a:r>
              <a:rPr lang="en-US" altLang="ja-JP" sz="1400" b="0" dirty="0" err="1">
                <a:solidFill>
                  <a:srgbClr val="000090"/>
                </a:solidFill>
                <a:latin typeface="Arial" charset="0"/>
              </a:rPr>
              <a:t>phys.kent.edu</a:t>
            </a:r>
            <a:r>
              <a:rPr lang="en-US" altLang="ja-JP" sz="1400" b="0" dirty="0">
                <a:solidFill>
                  <a:srgbClr val="000090"/>
                </a:solidFill>
                <a:latin typeface="Arial" charset="0"/>
              </a:rPr>
              <a:t>/~</a:t>
            </a:r>
            <a:r>
              <a:rPr lang="en-US" altLang="ja-JP" sz="1400" b="0" dirty="0" err="1">
                <a:solidFill>
                  <a:srgbClr val="000090"/>
                </a:solidFill>
                <a:latin typeface="Arial" charset="0"/>
              </a:rPr>
              <a:t>margetis</a:t>
            </a:r>
            <a:r>
              <a:rPr lang="en-US" altLang="ja-JP" sz="1400" b="0" dirty="0">
                <a:solidFill>
                  <a:srgbClr val="000090"/>
                </a:solidFill>
                <a:latin typeface="Arial" charset="0"/>
              </a:rPr>
              <a:t>/STAR/HFT/Survey/</a:t>
            </a:r>
            <a:r>
              <a:rPr lang="en-US" altLang="ja-JP" sz="1400" b="0" dirty="0" err="1">
                <a:solidFill>
                  <a:srgbClr val="000090"/>
                </a:solidFill>
                <a:latin typeface="Arial" charset="0"/>
              </a:rPr>
              <a:t>SVTSmallScaleSelfAlignment.pdf</a:t>
            </a:r>
            <a:endParaRPr lang="en-US" altLang="ja-JP" sz="1400" b="0" dirty="0" smtClean="0">
              <a:solidFill>
                <a:srgbClr val="000090"/>
              </a:solidFill>
              <a:latin typeface="Arial" charset="0"/>
            </a:endParaRPr>
          </a:p>
          <a:p>
            <a:pPr marL="609600" indent="-609600" eaLnBrk="1" hangingPunct="1">
              <a:buFontTx/>
              <a:buAutoNum type="arabicPeriod"/>
            </a:pPr>
            <a:r>
              <a:rPr lang="en-US" sz="1400" b="0" dirty="0" smtClean="0">
                <a:solidFill>
                  <a:srgbClr val="000090"/>
                </a:solidFill>
                <a:latin typeface="Arial" charset="0"/>
              </a:rPr>
              <a:t>http</a:t>
            </a:r>
            <a:r>
              <a:rPr lang="en-US" sz="1400" b="0" dirty="0">
                <a:solidFill>
                  <a:srgbClr val="000090"/>
                </a:solidFill>
                <a:latin typeface="Arial" charset="0"/>
              </a:rPr>
              <a:t>://</a:t>
            </a:r>
            <a:r>
              <a:rPr lang="en-US" sz="1400" b="0" dirty="0" err="1">
                <a:solidFill>
                  <a:srgbClr val="000090"/>
                </a:solidFill>
                <a:latin typeface="Arial" charset="0"/>
              </a:rPr>
              <a:t>phys.kent.edu</a:t>
            </a:r>
            <a:r>
              <a:rPr lang="en-US" sz="1400" b="0" dirty="0">
                <a:solidFill>
                  <a:srgbClr val="000090"/>
                </a:solidFill>
                <a:latin typeface="Arial" charset="0"/>
              </a:rPr>
              <a:t>/~</a:t>
            </a:r>
            <a:r>
              <a:rPr lang="en-US" sz="1400" b="0" dirty="0" err="1">
                <a:solidFill>
                  <a:srgbClr val="000090"/>
                </a:solidFill>
                <a:latin typeface="Arial" charset="0"/>
              </a:rPr>
              <a:t>margetis</a:t>
            </a:r>
            <a:r>
              <a:rPr lang="en-US" sz="1400" b="0" dirty="0">
                <a:solidFill>
                  <a:srgbClr val="000090"/>
                </a:solidFill>
                <a:latin typeface="Arial" charset="0"/>
              </a:rPr>
              <a:t>/STAR/HFT/Survey/</a:t>
            </a:r>
            <a:r>
              <a:rPr lang="en-US" sz="1400" b="0" dirty="0" err="1">
                <a:solidFill>
                  <a:srgbClr val="000090"/>
                </a:solidFill>
                <a:latin typeface="Arial" charset="0"/>
              </a:rPr>
              <a:t>SVT_Alignment_JPCSL.pdf</a:t>
            </a:r>
            <a:endParaRPr lang="en-US" sz="1400" b="0" dirty="0" smtClean="0">
              <a:solidFill>
                <a:srgbClr val="000090"/>
              </a:solidFill>
              <a:latin typeface="Arial" charset="0"/>
            </a:endParaRPr>
          </a:p>
          <a:p>
            <a:pPr marL="609600" indent="-609600" eaLnBrk="1" hangingPunct="1">
              <a:buFontTx/>
              <a:buAutoNum type="arabicPeriod"/>
            </a:pPr>
            <a:endParaRPr lang="en-US" sz="1600" b="0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2680795-B66E-FB41-93B2-E20FF5519F0D}" type="slidenum">
              <a:rPr lang="en-US" sz="1400"/>
              <a:pPr eaLnBrk="1" hangingPunct="1"/>
              <a:t>24</a:t>
            </a:fld>
            <a:endParaRPr lang="en-US" sz="1400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752600"/>
            <a:ext cx="5715000" cy="356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41"/>
          <a:stretch>
            <a:fillRect/>
          </a:stretch>
        </p:blipFill>
        <p:spPr bwMode="auto">
          <a:xfrm>
            <a:off x="1447800" y="71438"/>
            <a:ext cx="6324600" cy="130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0888"/>
            <a:ext cx="358140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" r="1666"/>
          <a:stretch>
            <a:fillRect/>
          </a:stretch>
        </p:blipFill>
        <p:spPr bwMode="auto">
          <a:xfrm>
            <a:off x="838200" y="5334000"/>
            <a:ext cx="7010400" cy="9652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0" name="TextBox 7"/>
          <p:cNvSpPr txBox="1">
            <a:spLocks noChangeArrowheads="1"/>
          </p:cNvSpPr>
          <p:nvPr/>
        </p:nvSpPr>
        <p:spPr bwMode="auto">
          <a:xfrm flipH="1">
            <a:off x="122238" y="6519863"/>
            <a:ext cx="57451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http://drupal.star.bnl.gov/STAR/comp/calib/svt/selfalign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93C492E-BBF2-1A4D-BF83-C7D997C42114}" type="slidenum">
              <a:rPr lang="en-US" sz="1400"/>
              <a:pPr eaLnBrk="1" hangingPunct="1"/>
              <a:t>25</a:t>
            </a:fld>
            <a:endParaRPr lang="en-US" sz="1400"/>
          </a:p>
        </p:txBody>
      </p:sp>
      <p:pic>
        <p:nvPicPr>
          <p:cNvPr id="44034" name="Picture 2" descr="Snapshot 2007-05-09 17-25-4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" r="1666"/>
          <a:stretch>
            <a:fillRect/>
          </a:stretch>
        </p:blipFill>
        <p:spPr bwMode="auto">
          <a:xfrm>
            <a:off x="76200" y="2133600"/>
            <a:ext cx="8915400" cy="1219200"/>
          </a:xfrm>
          <a:prstGeom prst="rect">
            <a:avLst/>
          </a:prstGeom>
          <a:noFill/>
          <a:ln w="38100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36" name="Text Box 9"/>
          <p:cNvSpPr txBox="1">
            <a:spLocks noChangeArrowheads="1"/>
          </p:cNvSpPr>
          <p:nvPr/>
        </p:nvSpPr>
        <p:spPr bwMode="auto">
          <a:xfrm>
            <a:off x="228600" y="6521450"/>
            <a:ext cx="5181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chemeClr val="accent2"/>
                </a:solidFill>
              </a:rPr>
              <a:t>D.Chakraborty, J.D.Hobbs, D0 note Oct.13, 1999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4" descr="Deriv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41"/>
          <a:stretch/>
        </p:blipFill>
        <p:spPr bwMode="auto">
          <a:xfrm>
            <a:off x="2438400" y="0"/>
            <a:ext cx="5517975" cy="681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571CF5-9CC1-A442-B6F0-FFA50AAE1247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83096"/>
            <a:ext cx="6705600" cy="609600"/>
          </a:xfrm>
        </p:spPr>
        <p:txBody>
          <a:bodyPr/>
          <a:lstStyle/>
          <a:p>
            <a:pPr algn="l"/>
            <a:r>
              <a:rPr lang="en-US" sz="2800" b="0" dirty="0" smtClean="0">
                <a:solidFill>
                  <a:srgbClr val="0000FF"/>
                </a:solidFill>
              </a:rPr>
              <a:t>Introduction</a:t>
            </a:r>
            <a:endParaRPr lang="en-US" sz="2800" b="0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700808"/>
            <a:ext cx="8712968" cy="4752528"/>
          </a:xfrm>
        </p:spPr>
        <p:txBody>
          <a:bodyPr/>
          <a:lstStyle/>
          <a:p>
            <a:r>
              <a:rPr lang="en-US" b="0" dirty="0" smtClean="0">
                <a:solidFill>
                  <a:srgbClr val="000090"/>
                </a:solidFill>
              </a:rPr>
              <a:t>Anything we build or touch or use needs Modeling, Survey and in-situ Alignment</a:t>
            </a:r>
          </a:p>
          <a:p>
            <a:pPr lvl="1"/>
            <a:r>
              <a:rPr lang="en-US" b="0" dirty="0" smtClean="0">
                <a:solidFill>
                  <a:srgbClr val="000090"/>
                </a:solidFill>
              </a:rPr>
              <a:t>i.e. versioning </a:t>
            </a:r>
          </a:p>
          <a:p>
            <a:pPr lvl="1"/>
            <a:endParaRPr lang="en-US" b="0" dirty="0">
              <a:solidFill>
                <a:srgbClr val="000090"/>
              </a:solidFill>
            </a:endParaRPr>
          </a:p>
          <a:p>
            <a:r>
              <a:rPr lang="en-US" b="0" dirty="0" smtClean="0">
                <a:solidFill>
                  <a:srgbClr val="000090"/>
                </a:solidFill>
              </a:rPr>
              <a:t>Survey will freeze position of sensors on sectors (PXL). Help also with sector on hemisphere (PXL?). For SSD/IST will freeze position of sensors on ladder and ladder shape</a:t>
            </a:r>
          </a:p>
          <a:p>
            <a:pPr marL="0" indent="0">
              <a:buNone/>
            </a:pPr>
            <a:endParaRPr lang="en-US" b="0" dirty="0">
              <a:solidFill>
                <a:srgbClr val="000090"/>
              </a:solidFill>
            </a:endParaRPr>
          </a:p>
          <a:p>
            <a:r>
              <a:rPr lang="en-US" b="0" dirty="0" smtClean="0">
                <a:solidFill>
                  <a:srgbClr val="000090"/>
                </a:solidFill>
              </a:rPr>
              <a:t>For each yearly Run the in-situ position of major detector elements needs to be rechecked</a:t>
            </a:r>
          </a:p>
          <a:p>
            <a:endParaRPr lang="en-US" b="0" dirty="0">
              <a:solidFill>
                <a:srgbClr val="00009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264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032"/>
            <a:ext cx="5364088" cy="609600"/>
          </a:xfrm>
        </p:spPr>
        <p:txBody>
          <a:bodyPr/>
          <a:lstStyle/>
          <a:p>
            <a:pPr algn="l"/>
            <a:r>
              <a:rPr lang="en-US" sz="2800" b="0" dirty="0" smtClean="0">
                <a:solidFill>
                  <a:srgbClr val="0000FF"/>
                </a:solidFill>
              </a:rPr>
              <a:t>Reference </a:t>
            </a:r>
            <a:r>
              <a:rPr lang="en-US" sz="2800" b="0" dirty="0">
                <a:solidFill>
                  <a:srgbClr val="0000FF"/>
                </a:solidFill>
              </a:rPr>
              <a:t>S</a:t>
            </a:r>
            <a:r>
              <a:rPr lang="en-US" sz="2800" b="0" dirty="0" smtClean="0">
                <a:solidFill>
                  <a:srgbClr val="0000FF"/>
                </a:solidFill>
              </a:rPr>
              <a:t>ystem Hierarchy</a:t>
            </a:r>
            <a:endParaRPr lang="en-US" sz="2800" b="0" dirty="0">
              <a:solidFill>
                <a:srgbClr val="00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5" name="Rectangle 4"/>
          <p:cNvSpPr/>
          <p:nvPr/>
        </p:nvSpPr>
        <p:spPr bwMode="auto">
          <a:xfrm>
            <a:off x="4427984" y="1340768"/>
            <a:ext cx="4320480" cy="3960440"/>
          </a:xfrm>
          <a:prstGeom prst="rect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4716016" y="1556792"/>
            <a:ext cx="3752800" cy="3536776"/>
          </a:xfrm>
          <a:prstGeom prst="rect">
            <a:avLst/>
          </a:prstGeom>
          <a:noFill/>
          <a:ln w="2857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4355976" y="1700808"/>
            <a:ext cx="432048" cy="72008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4355976" y="4869160"/>
            <a:ext cx="432048" cy="72008"/>
          </a:xfrm>
          <a:prstGeom prst="rect">
            <a:avLst/>
          </a:prstGeom>
          <a:solidFill>
            <a:srgbClr val="FF6600"/>
          </a:solidFill>
          <a:ln w="127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8388424" y="1700808"/>
            <a:ext cx="432048" cy="72008"/>
          </a:xfrm>
          <a:prstGeom prst="rect">
            <a:avLst/>
          </a:prstGeom>
          <a:solidFill>
            <a:srgbClr val="008000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8388424" y="4869160"/>
            <a:ext cx="432048" cy="72008"/>
          </a:xfrm>
          <a:prstGeom prst="rect">
            <a:avLst/>
          </a:prstGeom>
          <a:solidFill>
            <a:srgbClr val="FF6600"/>
          </a:solidFill>
          <a:ln w="127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43608" y="1700808"/>
            <a:ext cx="2919715" cy="369332"/>
          </a:xfrm>
          <a:prstGeom prst="rect">
            <a:avLst/>
          </a:prstGeom>
          <a:solidFill>
            <a:schemeClr val="accent3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 smtClean="0"/>
              <a:t>STAR Magnet=STAR system</a:t>
            </a:r>
            <a:endParaRPr lang="en-US" sz="1800" dirty="0"/>
          </a:p>
        </p:txBody>
      </p:sp>
      <p:cxnSp>
        <p:nvCxnSpPr>
          <p:cNvPr id="14" name="Straight Arrow Connector 13"/>
          <p:cNvCxnSpPr>
            <a:stCxn id="12" idx="2"/>
          </p:cNvCxnSpPr>
          <p:nvPr/>
        </p:nvCxnSpPr>
        <p:spPr bwMode="auto">
          <a:xfrm>
            <a:off x="2503466" y="2070140"/>
            <a:ext cx="1924518" cy="71078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2267744" y="4725144"/>
            <a:ext cx="1313180" cy="369332"/>
          </a:xfrm>
          <a:prstGeom prst="rect">
            <a:avLst/>
          </a:prstGeom>
          <a:solidFill>
            <a:schemeClr val="accent3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 smtClean="0"/>
              <a:t>TPC system</a:t>
            </a:r>
            <a:endParaRPr lang="en-US" sz="1800" dirty="0"/>
          </a:p>
        </p:txBody>
      </p:sp>
      <p:cxnSp>
        <p:nvCxnSpPr>
          <p:cNvPr id="16" name="Straight Arrow Connector 15"/>
          <p:cNvCxnSpPr>
            <a:stCxn id="15" idx="3"/>
          </p:cNvCxnSpPr>
          <p:nvPr/>
        </p:nvCxnSpPr>
        <p:spPr bwMode="auto">
          <a:xfrm flipV="1">
            <a:off x="3580924" y="4365104"/>
            <a:ext cx="1135092" cy="54470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5076056" y="1700808"/>
            <a:ext cx="1201884" cy="369332"/>
          </a:xfrm>
          <a:prstGeom prst="rect">
            <a:avLst/>
          </a:prstGeom>
          <a:solidFill>
            <a:schemeClr val="accent3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 smtClean="0"/>
              <a:t>Fixed </a:t>
            </a:r>
            <a:r>
              <a:rPr lang="en-US" sz="1800" dirty="0" err="1" smtClean="0"/>
              <a:t>x,y,z</a:t>
            </a:r>
            <a:endParaRPr lang="en-US" sz="1800" dirty="0"/>
          </a:p>
        </p:txBody>
      </p:sp>
      <p:cxnSp>
        <p:nvCxnSpPr>
          <p:cNvPr id="20" name="Straight Arrow Connector 19"/>
          <p:cNvCxnSpPr>
            <a:stCxn id="19" idx="1"/>
            <a:endCxn id="7" idx="3"/>
          </p:cNvCxnSpPr>
          <p:nvPr/>
        </p:nvCxnSpPr>
        <p:spPr bwMode="auto">
          <a:xfrm flipH="1" flipV="1">
            <a:off x="4788024" y="1736812"/>
            <a:ext cx="288032" cy="148662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5436096" y="5517232"/>
            <a:ext cx="1402948" cy="369332"/>
          </a:xfrm>
          <a:prstGeom prst="rect">
            <a:avLst/>
          </a:prstGeom>
          <a:solidFill>
            <a:schemeClr val="accent3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 smtClean="0"/>
              <a:t>Fixed-1D-rot</a:t>
            </a:r>
            <a:endParaRPr lang="en-US" sz="1800" dirty="0"/>
          </a:p>
        </p:txBody>
      </p:sp>
      <p:cxnSp>
        <p:nvCxnSpPr>
          <p:cNvPr id="24" name="Straight Arrow Connector 23"/>
          <p:cNvCxnSpPr>
            <a:stCxn id="23" idx="0"/>
            <a:endCxn id="8" idx="2"/>
          </p:cNvCxnSpPr>
          <p:nvPr/>
        </p:nvCxnSpPr>
        <p:spPr bwMode="auto">
          <a:xfrm flipH="1" flipV="1">
            <a:off x="4572000" y="4941168"/>
            <a:ext cx="1565570" cy="57606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7" name="Straight Arrow Connector 26"/>
          <p:cNvCxnSpPr>
            <a:stCxn id="23" idx="0"/>
            <a:endCxn id="10" idx="2"/>
          </p:cNvCxnSpPr>
          <p:nvPr/>
        </p:nvCxnSpPr>
        <p:spPr bwMode="auto">
          <a:xfrm flipV="1">
            <a:off x="6137570" y="4941168"/>
            <a:ext cx="2466878" cy="57606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0" name="TextBox 29"/>
          <p:cNvSpPr txBox="1"/>
          <p:nvPr/>
        </p:nvSpPr>
        <p:spPr>
          <a:xfrm>
            <a:off x="7524328" y="1691516"/>
            <a:ext cx="659180" cy="369332"/>
          </a:xfrm>
          <a:prstGeom prst="rect">
            <a:avLst/>
          </a:prstGeom>
          <a:solidFill>
            <a:schemeClr val="accent3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 smtClean="0"/>
              <a:t>Float</a:t>
            </a:r>
            <a:endParaRPr lang="en-US" sz="1800" dirty="0"/>
          </a:p>
        </p:txBody>
      </p:sp>
      <p:sp>
        <p:nvSpPr>
          <p:cNvPr id="31" name="Rectangle 30"/>
          <p:cNvSpPr/>
          <p:nvPr/>
        </p:nvSpPr>
        <p:spPr bwMode="auto">
          <a:xfrm>
            <a:off x="4762624" y="2632720"/>
            <a:ext cx="3672408" cy="1296144"/>
          </a:xfrm>
          <a:prstGeom prst="rect">
            <a:avLst/>
          </a:prstGeom>
          <a:noFill/>
          <a:ln w="28575" cap="flat" cmpd="sng" algn="ctr">
            <a:solidFill>
              <a:srgbClr val="07501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4644008" y="2780928"/>
            <a:ext cx="144016" cy="72008"/>
          </a:xfrm>
          <a:prstGeom prst="rect">
            <a:avLst/>
          </a:prstGeom>
          <a:solidFill>
            <a:srgbClr val="800000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33" name="Rectangle 32"/>
          <p:cNvSpPr/>
          <p:nvPr/>
        </p:nvSpPr>
        <p:spPr bwMode="auto">
          <a:xfrm>
            <a:off x="8388424" y="3717032"/>
            <a:ext cx="144016" cy="72008"/>
          </a:xfrm>
          <a:prstGeom prst="rect">
            <a:avLst/>
          </a:prstGeom>
          <a:solidFill>
            <a:srgbClr val="FF6600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8388424" y="2780928"/>
            <a:ext cx="144016" cy="72008"/>
          </a:xfrm>
          <a:prstGeom prst="rect">
            <a:avLst/>
          </a:prstGeom>
          <a:solidFill>
            <a:srgbClr val="008000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4644008" y="3717032"/>
            <a:ext cx="144016" cy="72008"/>
          </a:xfrm>
          <a:prstGeom prst="rect">
            <a:avLst/>
          </a:prstGeom>
          <a:solidFill>
            <a:srgbClr val="FF6600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36" name="Content Placeholder 2"/>
          <p:cNvSpPr>
            <a:spLocks noGrp="1"/>
          </p:cNvSpPr>
          <p:nvPr>
            <p:ph idx="1"/>
          </p:nvPr>
        </p:nvSpPr>
        <p:spPr>
          <a:xfrm>
            <a:off x="107504" y="2636912"/>
            <a:ext cx="3888432" cy="3096344"/>
          </a:xfrm>
        </p:spPr>
        <p:txBody>
          <a:bodyPr/>
          <a:lstStyle/>
          <a:p>
            <a:r>
              <a:rPr lang="en-US" b="0" dirty="0" smtClean="0">
                <a:solidFill>
                  <a:srgbClr val="000090"/>
                </a:solidFill>
              </a:rPr>
              <a:t>Star Magnet defines overall system (Field map)</a:t>
            </a:r>
          </a:p>
          <a:p>
            <a:endParaRPr lang="en-US" b="0" dirty="0" smtClean="0">
              <a:solidFill>
                <a:srgbClr val="000090"/>
              </a:solidFill>
            </a:endParaRPr>
          </a:p>
          <a:p>
            <a:r>
              <a:rPr lang="en-US" b="0" dirty="0" smtClean="0">
                <a:solidFill>
                  <a:srgbClr val="000090"/>
                </a:solidFill>
              </a:rPr>
              <a:t>TPC is the first important system for HFT (relative positioning), attached to Magnet</a:t>
            </a:r>
          </a:p>
          <a:p>
            <a:endParaRPr lang="en-US" b="0" dirty="0" smtClean="0">
              <a:solidFill>
                <a:srgbClr val="000090"/>
              </a:solidFill>
            </a:endParaRPr>
          </a:p>
          <a:p>
            <a:endParaRPr lang="en-US" b="0" dirty="0">
              <a:solidFill>
                <a:srgbClr val="000090"/>
              </a:solidFill>
            </a:endParaRPr>
          </a:p>
        </p:txBody>
      </p:sp>
      <p:cxnSp>
        <p:nvCxnSpPr>
          <p:cNvPr id="41" name="Straight Arrow Connector 40"/>
          <p:cNvCxnSpPr>
            <a:stCxn id="30" idx="3"/>
            <a:endCxn id="9" idx="1"/>
          </p:cNvCxnSpPr>
          <p:nvPr/>
        </p:nvCxnSpPr>
        <p:spPr bwMode="auto">
          <a:xfrm flipV="1">
            <a:off x="8183508" y="1736812"/>
            <a:ext cx="204916" cy="13937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4" name="Straight Arrow Connector 43"/>
          <p:cNvCxnSpPr/>
          <p:nvPr/>
        </p:nvCxnSpPr>
        <p:spPr bwMode="auto">
          <a:xfrm>
            <a:off x="3707904" y="3933056"/>
            <a:ext cx="1008112" cy="43204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7" name="Straight Arrow Connector 46"/>
          <p:cNvCxnSpPr/>
          <p:nvPr/>
        </p:nvCxnSpPr>
        <p:spPr bwMode="auto">
          <a:xfrm flipV="1">
            <a:off x="3923928" y="2780928"/>
            <a:ext cx="504056" cy="7200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877083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5" name="Rectangle 4"/>
          <p:cNvSpPr/>
          <p:nvPr/>
        </p:nvSpPr>
        <p:spPr bwMode="auto">
          <a:xfrm>
            <a:off x="4427984" y="1340768"/>
            <a:ext cx="4320480" cy="3960440"/>
          </a:xfrm>
          <a:prstGeom prst="rect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4716016" y="1556792"/>
            <a:ext cx="3752800" cy="3536776"/>
          </a:xfrm>
          <a:prstGeom prst="rect">
            <a:avLst/>
          </a:prstGeom>
          <a:noFill/>
          <a:ln w="2857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4355976" y="1700808"/>
            <a:ext cx="432048" cy="72008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4355976" y="4869160"/>
            <a:ext cx="432048" cy="72008"/>
          </a:xfrm>
          <a:prstGeom prst="rect">
            <a:avLst/>
          </a:prstGeom>
          <a:solidFill>
            <a:srgbClr val="FF6600"/>
          </a:solidFill>
          <a:ln w="127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8388424" y="1700808"/>
            <a:ext cx="432048" cy="72008"/>
          </a:xfrm>
          <a:prstGeom prst="rect">
            <a:avLst/>
          </a:prstGeom>
          <a:solidFill>
            <a:srgbClr val="008000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8388424" y="4869160"/>
            <a:ext cx="432048" cy="72008"/>
          </a:xfrm>
          <a:prstGeom prst="rect">
            <a:avLst/>
          </a:prstGeom>
          <a:solidFill>
            <a:srgbClr val="FF6600"/>
          </a:solidFill>
          <a:ln w="127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48064" y="1844824"/>
            <a:ext cx="1108334" cy="369332"/>
          </a:xfrm>
          <a:prstGeom prst="rect">
            <a:avLst/>
          </a:prstGeom>
          <a:solidFill>
            <a:schemeClr val="accent3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 smtClean="0"/>
              <a:t>IDS/MSC</a:t>
            </a:r>
            <a:endParaRPr lang="en-US" sz="1800" dirty="0"/>
          </a:p>
        </p:txBody>
      </p:sp>
      <p:cxnSp>
        <p:nvCxnSpPr>
          <p:cNvPr id="16" name="Straight Arrow Connector 15"/>
          <p:cNvCxnSpPr>
            <a:stCxn id="15" idx="3"/>
            <a:endCxn id="31" idx="0"/>
          </p:cNvCxnSpPr>
          <p:nvPr/>
        </p:nvCxnSpPr>
        <p:spPr bwMode="auto">
          <a:xfrm>
            <a:off x="6256398" y="2029490"/>
            <a:ext cx="342430" cy="60323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1" name="Rectangle 30"/>
          <p:cNvSpPr/>
          <p:nvPr/>
        </p:nvSpPr>
        <p:spPr bwMode="auto">
          <a:xfrm>
            <a:off x="4762624" y="2632720"/>
            <a:ext cx="3672408" cy="1296144"/>
          </a:xfrm>
          <a:prstGeom prst="rect">
            <a:avLst/>
          </a:prstGeom>
          <a:noFill/>
          <a:ln w="28575" cap="flat" cmpd="sng" algn="ctr">
            <a:solidFill>
              <a:srgbClr val="07501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4644008" y="2780928"/>
            <a:ext cx="144016" cy="72008"/>
          </a:xfrm>
          <a:prstGeom prst="rect">
            <a:avLst/>
          </a:prstGeom>
          <a:solidFill>
            <a:srgbClr val="800000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33" name="Rectangle 32"/>
          <p:cNvSpPr/>
          <p:nvPr/>
        </p:nvSpPr>
        <p:spPr bwMode="auto">
          <a:xfrm>
            <a:off x="8388424" y="3717032"/>
            <a:ext cx="144016" cy="72008"/>
          </a:xfrm>
          <a:prstGeom prst="rect">
            <a:avLst/>
          </a:prstGeom>
          <a:solidFill>
            <a:srgbClr val="FF6600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8388424" y="2780928"/>
            <a:ext cx="144016" cy="72008"/>
          </a:xfrm>
          <a:prstGeom prst="rect">
            <a:avLst/>
          </a:prstGeom>
          <a:solidFill>
            <a:srgbClr val="008000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4644008" y="3717032"/>
            <a:ext cx="144016" cy="72008"/>
          </a:xfrm>
          <a:prstGeom prst="rect">
            <a:avLst/>
          </a:prstGeom>
          <a:solidFill>
            <a:srgbClr val="FF6600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36" name="Content Placeholder 2"/>
          <p:cNvSpPr>
            <a:spLocks noGrp="1"/>
          </p:cNvSpPr>
          <p:nvPr>
            <p:ph idx="1"/>
          </p:nvPr>
        </p:nvSpPr>
        <p:spPr>
          <a:xfrm>
            <a:off x="107504" y="2348880"/>
            <a:ext cx="3888432" cy="3528392"/>
          </a:xfrm>
        </p:spPr>
        <p:txBody>
          <a:bodyPr/>
          <a:lstStyle/>
          <a:p>
            <a:r>
              <a:rPr lang="en-US" dirty="0" smtClean="0">
                <a:solidFill>
                  <a:srgbClr val="000090"/>
                </a:solidFill>
              </a:rPr>
              <a:t>ESC/WSC </a:t>
            </a:r>
            <a:r>
              <a:rPr lang="en-US" b="0" dirty="0" smtClean="0">
                <a:solidFill>
                  <a:srgbClr val="000090"/>
                </a:solidFill>
              </a:rPr>
              <a:t>attached to TPC wheel. It defines the HFT system’s relation (as </a:t>
            </a:r>
            <a:r>
              <a:rPr lang="en-US" b="0" dirty="0">
                <a:solidFill>
                  <a:srgbClr val="000090"/>
                </a:solidFill>
              </a:rPr>
              <a:t>a </a:t>
            </a:r>
            <a:r>
              <a:rPr lang="en-US" b="0" dirty="0" smtClean="0">
                <a:solidFill>
                  <a:srgbClr val="000090"/>
                </a:solidFill>
              </a:rPr>
              <a:t>whole) to TPC system</a:t>
            </a:r>
          </a:p>
          <a:p>
            <a:endParaRPr lang="en-US" b="0" dirty="0" smtClean="0">
              <a:solidFill>
                <a:srgbClr val="000090"/>
              </a:solidFill>
            </a:endParaRPr>
          </a:p>
          <a:p>
            <a:r>
              <a:rPr lang="en-US" b="0" dirty="0" smtClean="0">
                <a:solidFill>
                  <a:srgbClr val="000090"/>
                </a:solidFill>
              </a:rPr>
              <a:t>See next slides for systems inside the HFT complex</a:t>
            </a:r>
          </a:p>
          <a:p>
            <a:pPr marL="0" indent="0">
              <a:buNone/>
            </a:pPr>
            <a:endParaRPr lang="en-US" b="0" dirty="0" smtClean="0">
              <a:solidFill>
                <a:srgbClr val="000090"/>
              </a:solidFill>
            </a:endParaRPr>
          </a:p>
          <a:p>
            <a:endParaRPr lang="en-US" b="0" dirty="0">
              <a:solidFill>
                <a:srgbClr val="000090"/>
              </a:solidFill>
            </a:endParaRPr>
          </a:p>
        </p:txBody>
      </p:sp>
      <p:cxnSp>
        <p:nvCxnSpPr>
          <p:cNvPr id="50" name="Straight Arrow Connector 49"/>
          <p:cNvCxnSpPr/>
          <p:nvPr/>
        </p:nvCxnSpPr>
        <p:spPr bwMode="auto">
          <a:xfrm flipV="1">
            <a:off x="3779912" y="2636912"/>
            <a:ext cx="1656184" cy="50405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503507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y2013_support_material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43" t="39201" r="12471" b="27156"/>
          <a:stretch/>
        </p:blipFill>
        <p:spPr>
          <a:xfrm>
            <a:off x="2682346" y="12680"/>
            <a:ext cx="6461653" cy="492848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4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rcRect t="1937" b="1937"/>
          <a:stretch>
            <a:fillRect/>
          </a:stretch>
        </p:blipFill>
        <p:spPr>
          <a:xfrm>
            <a:off x="148144" y="3209921"/>
            <a:ext cx="5976664" cy="3491880"/>
          </a:xfrm>
          <a:solidFill>
            <a:schemeClr val="bg1"/>
          </a:solidFill>
        </p:spPr>
      </p:pic>
      <p:sp>
        <p:nvSpPr>
          <p:cNvPr id="5" name="Slide Number Placeholder 3"/>
          <p:cNvSpPr txBox="1">
            <a:spLocks/>
          </p:cNvSpPr>
          <p:nvPr/>
        </p:nvSpPr>
        <p:spPr bwMode="auto">
          <a:xfrm>
            <a:off x="7739465" y="7119912"/>
            <a:ext cx="380066" cy="27041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Times New Roman" pitchFamily="-111" charset="0"/>
                <a:ea typeface="+mn-ea"/>
                <a:cs typeface="+mn-cs"/>
              </a:defRPr>
            </a:lvl1pPr>
            <a:lvl2pPr marL="457106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2pPr>
            <a:lvl3pPr marL="91421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3pPr>
            <a:lvl4pPr marL="1371316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4pPr>
            <a:lvl5pPr marL="1828421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5pPr>
            <a:lvl6pPr marL="2285526" algn="l" defTabSz="457106" rtl="0" eaLnBrk="1" latinLnBrk="0" hangingPunct="1">
              <a:defRPr sz="28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6pPr>
            <a:lvl7pPr marL="2742630" algn="l" defTabSz="457106" rtl="0" eaLnBrk="1" latinLnBrk="0" hangingPunct="1">
              <a:defRPr sz="28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7pPr>
            <a:lvl8pPr marL="3199736" algn="l" defTabSz="457106" rtl="0" eaLnBrk="1" latinLnBrk="0" hangingPunct="1">
              <a:defRPr sz="28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8pPr>
            <a:lvl9pPr marL="3656841" algn="l" defTabSz="457106" rtl="0" eaLnBrk="1" latinLnBrk="0" hangingPunct="1">
              <a:defRPr sz="28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555776" y="4509120"/>
            <a:ext cx="1820571" cy="369332"/>
          </a:xfrm>
          <a:prstGeom prst="rect">
            <a:avLst/>
          </a:prstGeom>
          <a:solidFill>
            <a:srgbClr val="FFF5E6"/>
          </a:solidFill>
          <a:ln>
            <a:solidFill>
              <a:srgbClr val="00CC99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PST (IST)</a:t>
            </a:r>
            <a:endParaRPr lang="en-US" sz="1800" dirty="0"/>
          </a:p>
        </p:txBody>
      </p:sp>
      <p:sp>
        <p:nvSpPr>
          <p:cNvPr id="8" name="TextBox 7"/>
          <p:cNvSpPr txBox="1"/>
          <p:nvPr/>
        </p:nvSpPr>
        <p:spPr>
          <a:xfrm>
            <a:off x="2555776" y="3933056"/>
            <a:ext cx="1872208" cy="369332"/>
          </a:xfrm>
          <a:prstGeom prst="rect">
            <a:avLst/>
          </a:prstGeom>
          <a:solidFill>
            <a:srgbClr val="FFF5E6"/>
          </a:solidFill>
          <a:ln>
            <a:solidFill>
              <a:srgbClr val="00CC99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OSC (SSD)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211347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 flipH="1">
            <a:off x="144016" y="908720"/>
            <a:ext cx="4355976" cy="3001144"/>
            <a:chOff x="1403648" y="2276872"/>
            <a:chExt cx="5076056" cy="3433192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2" cstate="print">
              <a:lum bright="24000" contrast="41000"/>
            </a:blip>
            <a:srcRect/>
            <a:stretch>
              <a:fillRect/>
            </a:stretch>
          </p:blipFill>
          <p:spPr bwMode="auto">
            <a:xfrm>
              <a:off x="1403648" y="2276872"/>
              <a:ext cx="5076056" cy="3433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17" name="Group 16"/>
            <p:cNvGrpSpPr/>
            <p:nvPr/>
          </p:nvGrpSpPr>
          <p:grpSpPr>
            <a:xfrm rot="931519">
              <a:off x="4325181" y="3570541"/>
              <a:ext cx="1067360" cy="465013"/>
              <a:chOff x="1378115" y="5652529"/>
              <a:chExt cx="1296141" cy="740886"/>
            </a:xfrm>
          </p:grpSpPr>
          <p:sp>
            <p:nvSpPr>
              <p:cNvPr id="18" name="Rectangle 17"/>
              <p:cNvSpPr/>
              <p:nvPr/>
            </p:nvSpPr>
            <p:spPr bwMode="auto">
              <a:xfrm rot="10772370">
                <a:off x="1378115" y="6177391"/>
                <a:ext cx="1296141" cy="216024"/>
              </a:xfrm>
              <a:prstGeom prst="rect">
                <a:avLst/>
              </a:prstGeom>
              <a:solidFill>
                <a:srgbClr val="FF66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 rot="21529274">
                <a:off x="2136973" y="5652529"/>
                <a:ext cx="529274" cy="307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latin typeface="+mn-lt"/>
                  </a:rPr>
                  <a:t>IST</a:t>
                </a:r>
                <a:endParaRPr lang="en-US" sz="1400" b="1" dirty="0">
                  <a:latin typeface="+mn-lt"/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077344" cy="504056"/>
          </a:xfrm>
        </p:spPr>
        <p:txBody>
          <a:bodyPr/>
          <a:lstStyle/>
          <a:p>
            <a:r>
              <a:rPr lang="en-US" sz="2800" dirty="0" smtClean="0">
                <a:solidFill>
                  <a:srgbClr val="000090"/>
                </a:solidFill>
              </a:rPr>
              <a:t>General Layout</a:t>
            </a:r>
            <a:endParaRPr lang="en-US" sz="2800" dirty="0">
              <a:solidFill>
                <a:srgbClr val="00009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-198" b="528"/>
          <a:stretch/>
        </p:blipFill>
        <p:spPr>
          <a:xfrm>
            <a:off x="4211960" y="980728"/>
            <a:ext cx="4937864" cy="3075903"/>
          </a:xfrm>
          <a:ln>
            <a:solidFill>
              <a:srgbClr val="000000"/>
            </a:solidFill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6097107" y="2023485"/>
            <a:ext cx="995173" cy="469411"/>
            <a:chOff x="3709357" y="2145452"/>
            <a:chExt cx="1281752" cy="577756"/>
          </a:xfrm>
        </p:grpSpPr>
        <p:grpSp>
          <p:nvGrpSpPr>
            <p:cNvPr id="13" name="Group 12"/>
            <p:cNvGrpSpPr/>
            <p:nvPr/>
          </p:nvGrpSpPr>
          <p:grpSpPr>
            <a:xfrm>
              <a:off x="3709357" y="2382275"/>
              <a:ext cx="842586" cy="340933"/>
              <a:chOff x="3709357" y="2382275"/>
              <a:chExt cx="842586" cy="340933"/>
            </a:xfrm>
          </p:grpSpPr>
          <p:sp>
            <p:nvSpPr>
              <p:cNvPr id="6" name="Rectangle 5"/>
              <p:cNvSpPr/>
              <p:nvPr/>
            </p:nvSpPr>
            <p:spPr bwMode="auto">
              <a:xfrm rot="1389916">
                <a:off x="3709357" y="2480208"/>
                <a:ext cx="842586" cy="177303"/>
              </a:xfrm>
              <a:prstGeom prst="rect">
                <a:avLst/>
              </a:prstGeom>
              <a:solidFill>
                <a:srgbClr val="FF66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 rot="1389916">
                <a:off x="3810267" y="2382275"/>
                <a:ext cx="621476" cy="3409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>
                    <a:latin typeface="+mn-lt"/>
                  </a:rPr>
                  <a:t>IST</a:t>
                </a:r>
                <a:endParaRPr lang="en-US" sz="1200" b="1" dirty="0">
                  <a:latin typeface="+mn-lt"/>
                </a:endParaRP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3965826" y="2145452"/>
              <a:ext cx="1025283" cy="321992"/>
              <a:chOff x="3965826" y="2145452"/>
              <a:chExt cx="1025283" cy="321992"/>
            </a:xfrm>
          </p:grpSpPr>
          <p:sp>
            <p:nvSpPr>
              <p:cNvPr id="10" name="Rectangle 9"/>
              <p:cNvSpPr/>
              <p:nvPr/>
            </p:nvSpPr>
            <p:spPr bwMode="auto">
              <a:xfrm rot="1473083">
                <a:off x="3965826" y="2266879"/>
                <a:ext cx="1025283" cy="128281"/>
              </a:xfrm>
              <a:prstGeom prst="rect">
                <a:avLst/>
              </a:prstGeom>
              <a:solidFill>
                <a:srgbClr val="FFFF99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 rot="1473083">
                <a:off x="4163041" y="2145452"/>
                <a:ext cx="620912" cy="3219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b="1" dirty="0" smtClean="0">
                    <a:latin typeface="+mn-lt"/>
                  </a:rPr>
                  <a:t>SSD</a:t>
                </a:r>
                <a:endParaRPr lang="en-US" sz="1100" b="1" dirty="0">
                  <a:latin typeface="+mn-lt"/>
                </a:endParaRPr>
              </a:p>
            </p:txBody>
          </p:sp>
        </p:grpSp>
      </p:grpSp>
      <p:pic>
        <p:nvPicPr>
          <p:cNvPr id="12" name="Picture 11" descr="IDS_layout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4" t="8989" r="5244"/>
          <a:stretch/>
        </p:blipFill>
        <p:spPr>
          <a:xfrm>
            <a:off x="1187624" y="4221088"/>
            <a:ext cx="6553903" cy="2636912"/>
          </a:xfrm>
          <a:prstGeom prst="rect">
            <a:avLst/>
          </a:prstGeom>
          <a:solidFill>
            <a:schemeClr val="accent3">
              <a:lumMod val="95000"/>
            </a:schemeClr>
          </a:solid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197338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83096"/>
            <a:ext cx="6705600" cy="609600"/>
          </a:xfrm>
        </p:spPr>
        <p:txBody>
          <a:bodyPr/>
          <a:lstStyle/>
          <a:p>
            <a:pPr algn="l"/>
            <a:r>
              <a:rPr lang="en-US" sz="2800" b="0" dirty="0" smtClean="0">
                <a:solidFill>
                  <a:srgbClr val="0000FF"/>
                </a:solidFill>
              </a:rPr>
              <a:t>Reference systems</a:t>
            </a:r>
            <a:r>
              <a:rPr lang="en-US" sz="2800" b="0" dirty="0">
                <a:solidFill>
                  <a:srgbClr val="0000FF"/>
                </a:solidFill>
              </a:rPr>
              <a:t> </a:t>
            </a:r>
            <a:r>
              <a:rPr lang="en-US" sz="2800" b="0" dirty="0" smtClean="0">
                <a:solidFill>
                  <a:srgbClr val="0000FF"/>
                </a:solidFill>
              </a:rPr>
              <a:t>- comments</a:t>
            </a:r>
            <a:endParaRPr lang="en-US" sz="2800" b="0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268760"/>
            <a:ext cx="8712968" cy="5112568"/>
          </a:xfrm>
        </p:spPr>
        <p:txBody>
          <a:bodyPr/>
          <a:lstStyle/>
          <a:p>
            <a:r>
              <a:rPr lang="en-US" b="0" dirty="0">
                <a:solidFill>
                  <a:srgbClr val="000090"/>
                </a:solidFill>
              </a:rPr>
              <a:t>In general </a:t>
            </a:r>
            <a:r>
              <a:rPr lang="en-US" b="0" dirty="0" smtClean="0">
                <a:solidFill>
                  <a:srgbClr val="000090"/>
                </a:solidFill>
              </a:rPr>
              <a:t>survey </a:t>
            </a:r>
            <a:r>
              <a:rPr lang="en-US" b="0" dirty="0">
                <a:solidFill>
                  <a:srgbClr val="000090"/>
                </a:solidFill>
              </a:rPr>
              <a:t>accuracy of critical components (relative pixel </a:t>
            </a:r>
            <a:r>
              <a:rPr lang="en-US" b="0" dirty="0" smtClean="0">
                <a:solidFill>
                  <a:srgbClr val="000090"/>
                </a:solidFill>
              </a:rPr>
              <a:t>and/or </a:t>
            </a:r>
            <a:r>
              <a:rPr lang="en-US" b="0" dirty="0">
                <a:solidFill>
                  <a:srgbClr val="000090"/>
                </a:solidFill>
              </a:rPr>
              <a:t>sensor positions</a:t>
            </a:r>
            <a:r>
              <a:rPr lang="en-US" b="0" dirty="0" smtClean="0">
                <a:solidFill>
                  <a:srgbClr val="000090"/>
                </a:solidFill>
              </a:rPr>
              <a:t>) expected to be better than acceptable values</a:t>
            </a:r>
          </a:p>
          <a:p>
            <a:endParaRPr lang="en-US" b="0" dirty="0">
              <a:solidFill>
                <a:srgbClr val="000090"/>
              </a:solidFill>
            </a:endParaRPr>
          </a:p>
          <a:p>
            <a:r>
              <a:rPr lang="en-US" b="0" dirty="0" smtClean="0">
                <a:solidFill>
                  <a:srgbClr val="000090"/>
                </a:solidFill>
              </a:rPr>
              <a:t>Will soon need surveyed positions of IDS targets</a:t>
            </a:r>
          </a:p>
          <a:p>
            <a:pPr lvl="1"/>
            <a:r>
              <a:rPr lang="en-US" b="0" dirty="0" smtClean="0">
                <a:solidFill>
                  <a:srgbClr val="000090"/>
                </a:solidFill>
              </a:rPr>
              <a:t>to build ‘ideal’ position </a:t>
            </a:r>
            <a:r>
              <a:rPr lang="en-US" b="0" dirty="0" err="1" smtClean="0">
                <a:solidFill>
                  <a:srgbClr val="000090"/>
                </a:solidFill>
              </a:rPr>
              <a:t>Db</a:t>
            </a:r>
            <a:endParaRPr lang="en-US" b="0" dirty="0" smtClean="0">
              <a:solidFill>
                <a:srgbClr val="000090"/>
              </a:solidFill>
            </a:endParaRPr>
          </a:p>
          <a:p>
            <a:pPr lvl="1"/>
            <a:r>
              <a:rPr lang="en-US" b="0" dirty="0" smtClean="0">
                <a:solidFill>
                  <a:srgbClr val="000090"/>
                </a:solidFill>
              </a:rPr>
              <a:t>Sub-millimeter accuracies acceptable -&gt; Tracks will fix them</a:t>
            </a:r>
          </a:p>
          <a:p>
            <a:pPr lvl="1"/>
            <a:endParaRPr lang="en-US" b="0" dirty="0">
              <a:solidFill>
                <a:srgbClr val="000090"/>
              </a:solidFill>
            </a:endParaRPr>
          </a:p>
          <a:p>
            <a:r>
              <a:rPr lang="en-US" b="0" dirty="0" smtClean="0">
                <a:solidFill>
                  <a:srgbClr val="0000FF"/>
                </a:solidFill>
              </a:rPr>
              <a:t>All this information is represented as matrices (position/orientation) of their center-of-gravity. These matrices are used to define Local to Global transforms</a:t>
            </a:r>
            <a:endParaRPr lang="en-US" b="0" dirty="0" smtClean="0">
              <a:solidFill>
                <a:srgbClr val="000090"/>
              </a:solidFill>
            </a:endParaRPr>
          </a:p>
          <a:p>
            <a:pPr marL="0" indent="0">
              <a:buNone/>
            </a:pPr>
            <a:endParaRPr lang="en-US" b="0" dirty="0" smtClean="0">
              <a:solidFill>
                <a:srgbClr val="000090"/>
              </a:solidFill>
            </a:endParaRPr>
          </a:p>
          <a:p>
            <a:pPr marL="0" indent="0">
              <a:buNone/>
            </a:pPr>
            <a:r>
              <a:rPr lang="en-US" sz="1800" b="0" dirty="0" smtClean="0">
                <a:solidFill>
                  <a:srgbClr val="000090"/>
                </a:solidFill>
              </a:rPr>
              <a:t>GEANT geometry can/should be synchronized with Realistic Volume hierarchy instead of the current ‘patch-the-hit’ scheme</a:t>
            </a:r>
          </a:p>
          <a:p>
            <a:pPr marL="457106" lvl="1" indent="0">
              <a:buNone/>
            </a:pPr>
            <a:r>
              <a:rPr lang="en-US" sz="1800" b="0" dirty="0" smtClean="0">
                <a:solidFill>
                  <a:srgbClr val="000090"/>
                </a:solidFill>
              </a:rPr>
              <a:t>- VMC environment will facilitate this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823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44624"/>
            <a:ext cx="4680520" cy="504056"/>
          </a:xfrm>
        </p:spPr>
        <p:txBody>
          <a:bodyPr/>
          <a:lstStyle/>
          <a:p>
            <a:r>
              <a:rPr lang="en-US" sz="2400" b="0" dirty="0" smtClean="0">
                <a:solidFill>
                  <a:srgbClr val="0000FF"/>
                </a:solidFill>
              </a:rPr>
              <a:t>Definitions</a:t>
            </a:r>
            <a:endParaRPr lang="en-US" sz="2400" b="0" dirty="0">
              <a:solidFill>
                <a:srgbClr val="00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grpSp>
        <p:nvGrpSpPr>
          <p:cNvPr id="36" name="Group 35"/>
          <p:cNvGrpSpPr/>
          <p:nvPr/>
        </p:nvGrpSpPr>
        <p:grpSpPr>
          <a:xfrm>
            <a:off x="323528" y="2276872"/>
            <a:ext cx="3438739" cy="2457564"/>
            <a:chOff x="107504" y="2276872"/>
            <a:chExt cx="3438739" cy="2457564"/>
          </a:xfrm>
        </p:grpSpPr>
        <p:cxnSp>
          <p:nvCxnSpPr>
            <p:cNvPr id="5" name="Straight Arrow Connector 4"/>
            <p:cNvCxnSpPr/>
            <p:nvPr/>
          </p:nvCxnSpPr>
          <p:spPr bwMode="auto">
            <a:xfrm flipV="1">
              <a:off x="1403648" y="2420888"/>
              <a:ext cx="0" cy="1872208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6" name="Straight Arrow Connector 5"/>
            <p:cNvCxnSpPr/>
            <p:nvPr/>
          </p:nvCxnSpPr>
          <p:spPr bwMode="auto">
            <a:xfrm flipV="1">
              <a:off x="1403648" y="2996952"/>
              <a:ext cx="1224136" cy="1296144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7" name="Straight Arrow Connector 6"/>
            <p:cNvCxnSpPr/>
            <p:nvPr/>
          </p:nvCxnSpPr>
          <p:spPr bwMode="auto">
            <a:xfrm flipH="1">
              <a:off x="179512" y="4293096"/>
              <a:ext cx="1224136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3" name="TextBox 12"/>
            <p:cNvSpPr txBox="1"/>
            <p:nvPr/>
          </p:nvSpPr>
          <p:spPr>
            <a:xfrm>
              <a:off x="1481426" y="2276872"/>
              <a:ext cx="7863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latin typeface="Comic Sans MS"/>
                  <a:cs typeface="Comic Sans MS"/>
                </a:rPr>
                <a:t>y (up)</a:t>
              </a:r>
              <a:endParaRPr lang="en-US" sz="1800" dirty="0">
                <a:solidFill>
                  <a:srgbClr val="FF0000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411760" y="3284984"/>
              <a:ext cx="11344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omic Sans MS"/>
                  <a:cs typeface="Comic Sans MS"/>
                </a:rPr>
                <a:t>z</a:t>
              </a:r>
              <a:r>
                <a:rPr lang="en-US" sz="1800" dirty="0" smtClean="0">
                  <a:latin typeface="Comic Sans MS"/>
                  <a:cs typeface="Comic Sans MS"/>
                </a:rPr>
                <a:t> (West)</a:t>
              </a:r>
              <a:endParaRPr lang="en-US" sz="1800" dirty="0">
                <a:solidFill>
                  <a:srgbClr val="FF0000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07504" y="4365104"/>
              <a:ext cx="12025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omic Sans MS"/>
                  <a:cs typeface="Comic Sans MS"/>
                </a:rPr>
                <a:t>x</a:t>
              </a:r>
              <a:r>
                <a:rPr lang="en-US" sz="1800" dirty="0" smtClean="0">
                  <a:latin typeface="Comic Sans MS"/>
                  <a:cs typeface="Comic Sans MS"/>
                </a:rPr>
                <a:t> (South)</a:t>
              </a:r>
              <a:endParaRPr lang="en-US" sz="1800" dirty="0">
                <a:solidFill>
                  <a:srgbClr val="FF0000"/>
                </a:solidFill>
                <a:latin typeface="Comic Sans MS"/>
                <a:cs typeface="Comic Sans MS"/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 bwMode="auto">
            <a:xfrm flipV="1">
              <a:off x="1403648" y="3501008"/>
              <a:ext cx="0" cy="792088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8" name="Straight Arrow Connector 17"/>
            <p:cNvCxnSpPr/>
            <p:nvPr/>
          </p:nvCxnSpPr>
          <p:spPr bwMode="auto">
            <a:xfrm flipV="1">
              <a:off x="1403648" y="3861048"/>
              <a:ext cx="432048" cy="432048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9" name="Straight Arrow Connector 18"/>
            <p:cNvCxnSpPr/>
            <p:nvPr/>
          </p:nvCxnSpPr>
          <p:spPr bwMode="auto">
            <a:xfrm flipH="1">
              <a:off x="827584" y="4293096"/>
              <a:ext cx="576064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7" name="TextBox 26"/>
            <p:cNvSpPr txBox="1"/>
            <p:nvPr/>
          </p:nvSpPr>
          <p:spPr>
            <a:xfrm>
              <a:off x="1403648" y="3275692"/>
              <a:ext cx="4960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err="1" smtClean="0">
                  <a:solidFill>
                    <a:srgbClr val="FF0000"/>
                  </a:solidFill>
                  <a:latin typeface="Comic Sans MS"/>
                  <a:cs typeface="Comic Sans MS"/>
                </a:rPr>
                <a:t>n,</a:t>
              </a:r>
              <a:r>
                <a:rPr lang="en-US" sz="1800" dirty="0" err="1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b</a:t>
              </a:r>
              <a:endParaRPr lang="en-US" sz="1800" dirty="0">
                <a:solidFill>
                  <a:srgbClr val="0000FF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619672" y="3861048"/>
              <a:ext cx="4522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err="1" smtClean="0">
                  <a:solidFill>
                    <a:srgbClr val="FF0000"/>
                  </a:solidFill>
                  <a:latin typeface="Comic Sans MS"/>
                  <a:cs typeface="Comic Sans MS"/>
                </a:rPr>
                <a:t>t,</a:t>
              </a:r>
              <a:r>
                <a:rPr lang="en-US" sz="1800" dirty="0" err="1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g</a:t>
              </a:r>
              <a:endParaRPr lang="en-US" sz="1800" dirty="0">
                <a:solidFill>
                  <a:srgbClr val="0000FF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42876" y="3907656"/>
              <a:ext cx="5309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err="1" smtClean="0">
                  <a:solidFill>
                    <a:srgbClr val="FF0000"/>
                  </a:solidFill>
                  <a:latin typeface="Comic Sans MS"/>
                  <a:cs typeface="Comic Sans MS"/>
                </a:rPr>
                <a:t>d,</a:t>
              </a:r>
              <a:r>
                <a:rPr lang="en-US" sz="1800" dirty="0" err="1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a</a:t>
              </a:r>
              <a:endParaRPr lang="en-US" sz="1800" dirty="0">
                <a:solidFill>
                  <a:srgbClr val="0000FF"/>
                </a:solidFill>
                <a:latin typeface="Comic Sans MS"/>
                <a:cs typeface="Comic Sans MS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539552" y="1052736"/>
            <a:ext cx="2416221" cy="400110"/>
          </a:xfrm>
          <a:prstGeom prst="rect">
            <a:avLst/>
          </a:prstGeom>
          <a:solidFill>
            <a:srgbClr val="F2F2F2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omic Sans MS"/>
                <a:cs typeface="Comic Sans MS"/>
              </a:rPr>
              <a:t>Global Coordinates</a:t>
            </a:r>
            <a:endParaRPr lang="en-US" sz="2000" dirty="0">
              <a:latin typeface="Comic Sans MS"/>
              <a:cs typeface="Comic Sans M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940152" y="1052736"/>
            <a:ext cx="2292490" cy="400110"/>
          </a:xfrm>
          <a:prstGeom prst="rect">
            <a:avLst/>
          </a:prstGeom>
          <a:solidFill>
            <a:srgbClr val="F2F2F2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omic Sans MS"/>
                <a:cs typeface="Comic Sans MS"/>
              </a:rPr>
              <a:t>Local Coordinates</a:t>
            </a:r>
            <a:endParaRPr lang="en-US" sz="2000" dirty="0">
              <a:latin typeface="Comic Sans MS"/>
              <a:cs typeface="Comic Sans MS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4932040" y="2276872"/>
            <a:ext cx="4144198" cy="2457564"/>
            <a:chOff x="107504" y="2276872"/>
            <a:chExt cx="4144198" cy="2457564"/>
          </a:xfrm>
        </p:grpSpPr>
        <p:cxnSp>
          <p:nvCxnSpPr>
            <p:cNvPr id="26" name="Straight Arrow Connector 25"/>
            <p:cNvCxnSpPr/>
            <p:nvPr/>
          </p:nvCxnSpPr>
          <p:spPr bwMode="auto">
            <a:xfrm flipV="1">
              <a:off x="1403648" y="2420888"/>
              <a:ext cx="0" cy="1872208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1" name="Straight Arrow Connector 30"/>
            <p:cNvCxnSpPr/>
            <p:nvPr/>
          </p:nvCxnSpPr>
          <p:spPr bwMode="auto">
            <a:xfrm flipV="1">
              <a:off x="1403648" y="2996952"/>
              <a:ext cx="1224136" cy="1296144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4" name="Straight Arrow Connector 33"/>
            <p:cNvCxnSpPr/>
            <p:nvPr/>
          </p:nvCxnSpPr>
          <p:spPr bwMode="auto">
            <a:xfrm flipH="1">
              <a:off x="179512" y="4293096"/>
              <a:ext cx="1224136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0" name="TextBox 39"/>
            <p:cNvSpPr txBox="1"/>
            <p:nvPr/>
          </p:nvSpPr>
          <p:spPr>
            <a:xfrm>
              <a:off x="1481426" y="2276872"/>
              <a:ext cx="23524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omic Sans MS"/>
                  <a:cs typeface="Comic Sans MS"/>
                </a:rPr>
                <a:t>w</a:t>
              </a:r>
              <a:r>
                <a:rPr lang="en-US" sz="1800" dirty="0" smtClean="0">
                  <a:latin typeface="Comic Sans MS"/>
                  <a:cs typeface="Comic Sans MS"/>
                </a:rPr>
                <a:t> (normal to ladder)</a:t>
              </a:r>
              <a:endParaRPr lang="en-US" sz="1800" dirty="0">
                <a:solidFill>
                  <a:srgbClr val="FF0000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411760" y="3284984"/>
              <a:ext cx="18399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latin typeface="Comic Sans MS"/>
                  <a:cs typeface="Comic Sans MS"/>
                </a:rPr>
                <a:t>v (along ladder) </a:t>
              </a:r>
              <a:endParaRPr lang="en-US" sz="1800" dirty="0">
                <a:solidFill>
                  <a:srgbClr val="FF0000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07504" y="4365104"/>
              <a:ext cx="9751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omic Sans MS"/>
                  <a:cs typeface="Comic Sans MS"/>
                </a:rPr>
                <a:t>u</a:t>
              </a:r>
              <a:r>
                <a:rPr lang="en-US" sz="1800" dirty="0" smtClean="0">
                  <a:latin typeface="Comic Sans MS"/>
                  <a:cs typeface="Comic Sans MS"/>
                </a:rPr>
                <a:t> (</a:t>
              </a:r>
              <a:r>
                <a:rPr lang="en-US" sz="1800" dirty="0" err="1" smtClean="0">
                  <a:latin typeface="Comic Sans MS"/>
                  <a:cs typeface="Comic Sans MS"/>
                </a:rPr>
                <a:t>rphi</a:t>
              </a:r>
              <a:r>
                <a:rPr lang="en-US" sz="1800" dirty="0" smtClean="0">
                  <a:latin typeface="Comic Sans MS"/>
                  <a:cs typeface="Comic Sans MS"/>
                </a:rPr>
                <a:t>)</a:t>
              </a:r>
              <a:endParaRPr lang="en-US" sz="1800" dirty="0">
                <a:solidFill>
                  <a:srgbClr val="FF0000"/>
                </a:solidFill>
                <a:latin typeface="Comic Sans MS"/>
                <a:cs typeface="Comic Sans MS"/>
              </a:endParaRPr>
            </a:p>
          </p:txBody>
        </p:sp>
        <p:cxnSp>
          <p:nvCxnSpPr>
            <p:cNvPr id="43" name="Straight Arrow Connector 42"/>
            <p:cNvCxnSpPr/>
            <p:nvPr/>
          </p:nvCxnSpPr>
          <p:spPr bwMode="auto">
            <a:xfrm flipV="1">
              <a:off x="1403648" y="3501008"/>
              <a:ext cx="0" cy="792088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4" name="Straight Arrow Connector 43"/>
            <p:cNvCxnSpPr/>
            <p:nvPr/>
          </p:nvCxnSpPr>
          <p:spPr bwMode="auto">
            <a:xfrm flipV="1">
              <a:off x="1403648" y="3861048"/>
              <a:ext cx="432048" cy="432048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5" name="Straight Arrow Connector 44"/>
            <p:cNvCxnSpPr/>
            <p:nvPr/>
          </p:nvCxnSpPr>
          <p:spPr bwMode="auto">
            <a:xfrm flipH="1">
              <a:off x="827584" y="4293096"/>
              <a:ext cx="576064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6" name="TextBox 45"/>
            <p:cNvSpPr txBox="1"/>
            <p:nvPr/>
          </p:nvSpPr>
          <p:spPr>
            <a:xfrm>
              <a:off x="1403648" y="3275692"/>
              <a:ext cx="4522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err="1" smtClean="0">
                  <a:solidFill>
                    <a:srgbClr val="FF0000"/>
                  </a:solidFill>
                  <a:latin typeface="Comic Sans MS"/>
                  <a:cs typeface="Comic Sans MS"/>
                </a:rPr>
                <a:t>t,</a:t>
              </a:r>
              <a:r>
                <a:rPr lang="en-US" sz="1800" dirty="0" err="1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g</a:t>
              </a:r>
              <a:endParaRPr lang="en-US" sz="1800" dirty="0">
                <a:solidFill>
                  <a:srgbClr val="0000FF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619672" y="3861048"/>
              <a:ext cx="4960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err="1" smtClean="0">
                  <a:solidFill>
                    <a:srgbClr val="FF0000"/>
                  </a:solidFill>
                  <a:latin typeface="Comic Sans MS"/>
                  <a:cs typeface="Comic Sans MS"/>
                </a:rPr>
                <a:t>n,</a:t>
              </a:r>
              <a:r>
                <a:rPr lang="en-US" sz="1800" dirty="0" err="1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b</a:t>
              </a:r>
              <a:endParaRPr lang="en-US" sz="1800" dirty="0">
                <a:solidFill>
                  <a:srgbClr val="0000FF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742876" y="3907656"/>
              <a:ext cx="5309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err="1" smtClean="0">
                  <a:solidFill>
                    <a:srgbClr val="FF0000"/>
                  </a:solidFill>
                  <a:latin typeface="Comic Sans MS"/>
                  <a:cs typeface="Comic Sans MS"/>
                </a:rPr>
                <a:t>d,</a:t>
              </a:r>
              <a:r>
                <a:rPr lang="en-US" sz="1800" dirty="0" err="1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a</a:t>
              </a:r>
              <a:endParaRPr lang="en-US" sz="1800" dirty="0">
                <a:solidFill>
                  <a:srgbClr val="0000FF"/>
                </a:solidFill>
                <a:latin typeface="Comic Sans MS"/>
                <a:cs typeface="Comic Sans MS"/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251520" y="5301208"/>
            <a:ext cx="86409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000090"/>
                </a:solidFill>
                <a:latin typeface="Comic Sans MS"/>
                <a:cs typeface="Comic Sans MS"/>
              </a:rPr>
              <a:t>Local v (along ladder) is fixed and along global z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000090"/>
                </a:solidFill>
                <a:latin typeface="Comic Sans MS"/>
                <a:cs typeface="Comic Sans MS"/>
              </a:rPr>
              <a:t>Local w (normal to wafer plane) is fixed (points away from the interaction point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000090"/>
                </a:solidFill>
                <a:latin typeface="Comic Sans MS"/>
                <a:cs typeface="Comic Sans MS"/>
              </a:rPr>
              <a:t>Local u (</a:t>
            </a:r>
            <a:r>
              <a:rPr lang="en-US" sz="20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rphi</a:t>
            </a:r>
            <a:r>
              <a:rPr lang="en-US" sz="2000" dirty="0">
                <a:solidFill>
                  <a:srgbClr val="000090"/>
                </a:solidFill>
                <a:latin typeface="Comic Sans MS"/>
                <a:cs typeface="Comic Sans MS"/>
              </a:rPr>
              <a:t> </a:t>
            </a:r>
            <a:r>
              <a:rPr lang="en-US" sz="2000" dirty="0" smtClean="0">
                <a:solidFill>
                  <a:srgbClr val="000090"/>
                </a:solidFill>
                <a:latin typeface="Comic Sans MS"/>
                <a:cs typeface="Comic Sans MS"/>
              </a:rPr>
              <a:t>on wafer plane) varies so it forms a RHS with v-</a:t>
            </a:r>
            <a:r>
              <a:rPr lang="en-US" sz="20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ww</a:t>
            </a:r>
            <a:endParaRPr lang="en-US" sz="2000" dirty="0" smtClean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493498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21691</TotalTime>
  <Words>1763</Words>
  <Application>Microsoft Macintosh PowerPoint</Application>
  <PresentationFormat>On-screen Show (4:3)</PresentationFormat>
  <Paragraphs>278</Paragraphs>
  <Slides>26</Slides>
  <Notes>11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Blank Presentation</vt:lpstr>
      <vt:lpstr>PowerPoint.Show.8</vt:lpstr>
      <vt:lpstr>Equation</vt:lpstr>
      <vt:lpstr>HFT Alignment Procedures </vt:lpstr>
      <vt:lpstr>PowerPoint Presentation</vt:lpstr>
      <vt:lpstr>Introduction</vt:lpstr>
      <vt:lpstr>Reference System Hierarchy</vt:lpstr>
      <vt:lpstr>PowerPoint Presentation</vt:lpstr>
      <vt:lpstr>PowerPoint Presentation</vt:lpstr>
      <vt:lpstr>General Layout</vt:lpstr>
      <vt:lpstr>Reference systems - comments</vt:lpstr>
      <vt:lpstr>Definitions</vt:lpstr>
      <vt:lpstr>Offline use of Geometry Info</vt:lpstr>
      <vt:lpstr>PowerPoint Presentation</vt:lpstr>
      <vt:lpstr>Alignment methods (outline only)</vt:lpstr>
      <vt:lpstr>PowerPoint Presentation</vt:lpstr>
      <vt:lpstr>PowerPoint Presentation</vt:lpstr>
      <vt:lpstr>PowerPoint Presentation</vt:lpstr>
      <vt:lpstr>HFT Proposed Procedure:</vt:lpstr>
      <vt:lpstr>Precision requirements for HFT alignment</vt:lpstr>
      <vt:lpstr>DCA resolution</vt:lpstr>
      <vt:lpstr>Tasks</vt:lpstr>
      <vt:lpstr>Plans/Timeline</vt:lpstr>
      <vt:lpstr>Summary</vt:lpstr>
      <vt:lpstr>Backup</vt:lpstr>
      <vt:lpstr>References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HFT Project Overview</dc:title>
  <dc:subject/>
  <dc:creator>HG HGR</dc:creator>
  <cp:keywords/>
  <dc:description/>
  <cp:lastModifiedBy>Spyridon Margetis</cp:lastModifiedBy>
  <cp:revision>496</cp:revision>
  <cp:lastPrinted>2005-05-03T16:20:45Z</cp:lastPrinted>
  <dcterms:created xsi:type="dcterms:W3CDTF">2010-12-08T17:11:25Z</dcterms:created>
  <dcterms:modified xsi:type="dcterms:W3CDTF">2012-10-18T13:57:08Z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74911593</vt:i4>
  </property>
  <property fmtid="{D5CDD505-2E9C-101B-9397-08002B2CF9AE}" pid="3" name="_EmailSubject">
    <vt:lpwstr/>
  </property>
  <property fmtid="{D5CDD505-2E9C-101B-9397-08002B2CF9AE}" pid="4" name="_AuthorEmail">
    <vt:lpwstr>HHWieman@lbl.gov</vt:lpwstr>
  </property>
  <property fmtid="{D5CDD505-2E9C-101B-9397-08002B2CF9AE}" pid="5" name="_AuthorEmailDisplayName">
    <vt:lpwstr>Howard Wieman</vt:lpwstr>
  </property>
  <property fmtid="{D5CDD505-2E9C-101B-9397-08002B2CF9AE}" pid="6" name="_ReviewingToolsShownOnce">
    <vt:lpwstr/>
  </property>
</Properties>
</file>