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71" r:id="rId4"/>
    <p:sldId id="273" r:id="rId5"/>
    <p:sldId id="274" r:id="rId6"/>
    <p:sldId id="278" r:id="rId7"/>
    <p:sldId id="324" r:id="rId8"/>
    <p:sldId id="303" r:id="rId9"/>
    <p:sldId id="325" r:id="rId10"/>
    <p:sldId id="276" r:id="rId11"/>
    <p:sldId id="326" r:id="rId12"/>
    <p:sldId id="259" r:id="rId13"/>
    <p:sldId id="309" r:id="rId14"/>
    <p:sldId id="310" r:id="rId15"/>
    <p:sldId id="279" r:id="rId16"/>
    <p:sldId id="321" r:id="rId17"/>
    <p:sldId id="311" r:id="rId18"/>
    <p:sldId id="277" r:id="rId19"/>
    <p:sldId id="319" r:id="rId20"/>
    <p:sldId id="262" r:id="rId21"/>
    <p:sldId id="270" r:id="rId22"/>
    <p:sldId id="281" r:id="rId23"/>
    <p:sldId id="289" r:id="rId24"/>
    <p:sldId id="293" r:id="rId25"/>
    <p:sldId id="299" r:id="rId26"/>
    <p:sldId id="313" r:id="rId27"/>
    <p:sldId id="290" r:id="rId28"/>
    <p:sldId id="316" r:id="rId29"/>
    <p:sldId id="304" r:id="rId30"/>
    <p:sldId id="291" r:id="rId31"/>
    <p:sldId id="275" r:id="rId32"/>
    <p:sldId id="308" r:id="rId33"/>
    <p:sldId id="317" r:id="rId34"/>
    <p:sldId id="305" r:id="rId35"/>
    <p:sldId id="285" r:id="rId36"/>
    <p:sldId id="306" r:id="rId37"/>
    <p:sldId id="283" r:id="rId38"/>
    <p:sldId id="284" r:id="rId39"/>
    <p:sldId id="286" r:id="rId40"/>
    <p:sldId id="292" r:id="rId41"/>
    <p:sldId id="296" r:id="rId42"/>
    <p:sldId id="297" r:id="rId43"/>
    <p:sldId id="300" r:id="rId44"/>
    <p:sldId id="307" r:id="rId45"/>
    <p:sldId id="312" r:id="rId46"/>
    <p:sldId id="323" r:id="rId47"/>
    <p:sldId id="32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EFDE"/>
    <a:srgbClr val="FF00FF"/>
    <a:srgbClr val="B8240C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97" autoAdjust="0"/>
    <p:restoredTop sz="91921" autoAdjust="0"/>
  </p:normalViewPr>
  <p:slideViewPr>
    <p:cSldViewPr snapToGrid="0" snapToObjects="1">
      <p:cViewPr>
        <p:scale>
          <a:sx n="125" d="100"/>
          <a:sy n="125" d="100"/>
        </p:scale>
        <p:origin x="-59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525C3-19BD-CC4F-A639-391C3F1C7D7E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D9C2A-DE21-214C-B924-28554C8EB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26859-9A45-A54C-B523-F792A9C4DB78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46686-E9DD-0A4D-B829-C3C4DEE27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1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err="1" smtClean="0"/>
              <a:t>Tc</a:t>
            </a:r>
            <a:r>
              <a:rPr lang="en-US" dirty="0" smtClean="0"/>
              <a:t> is about 2 Trillion degrees Celsius.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QGP is supposed to be a new ‘state’ of matter….like vapor is a new state of water at high temperatures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Temperature achieved at RHIC is about 7.2trillion degrees at RHIC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7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58D25-9FD6-6443-8622-B9EE434A48AC}" type="slidenum">
              <a:rPr lang="en-US"/>
              <a:pPr/>
              <a:t>21</a:t>
            </a:fld>
            <a:endParaRPr lang="en-U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163D9CD-83AF-1648-A750-72DCCE80BDA6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smtClean="0"/>
              <a:t>\</a:t>
            </a:r>
            <a:r>
              <a:rPr lang="en-US" dirty="0" err="1" smtClean="0"/>
              <a:t>mu_b</a:t>
            </a:r>
            <a:r>
              <a:rPr lang="en-US" dirty="0" smtClean="0"/>
              <a:t> about 30 MeV at RHIC and 250</a:t>
            </a:r>
            <a:r>
              <a:rPr lang="en-US" baseline="0" dirty="0" smtClean="0"/>
              <a:t> at CERN-SPS and 500 MeV at AGS</a:t>
            </a:r>
          </a:p>
          <a:p>
            <a:r>
              <a:rPr lang="en-US" dirty="0" smtClean="0"/>
              <a:t>* \</a:t>
            </a:r>
            <a:r>
              <a:rPr lang="en-US" dirty="0" err="1" smtClean="0"/>
              <a:t>mu_b</a:t>
            </a:r>
            <a:r>
              <a:rPr lang="en-US" dirty="0" smtClean="0"/>
              <a:t> is the energy you need to add a new particle</a:t>
            </a:r>
            <a:r>
              <a:rPr lang="en-US" baseline="0" dirty="0" smtClean="0"/>
              <a:t> in a thermal system…Vanishes if equal quark/anti quark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9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741C9C-8E3B-B44D-8DF7-F2B0268EF3F2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0.5 for D0</a:t>
            </a:r>
            <a:r>
              <a:rPr lang="en-US" baseline="0" dirty="0" smtClean="0"/>
              <a:t> only or D0bar only.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1026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Text Box 1027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112" y="4341835"/>
            <a:ext cx="5487333" cy="403181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2052" tIns="41026" rIns="82052" bIns="41026" anchor="ctr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05B65-171C-A244-BF14-86F397A05E8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Chemical </a:t>
            </a:r>
            <a:r>
              <a:rPr lang="en-US" dirty="0" err="1" smtClean="0"/>
              <a:t>freezout</a:t>
            </a:r>
            <a:r>
              <a:rPr lang="en-US" dirty="0" smtClean="0"/>
              <a:t> : When inelastic collisions stop,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average kinetic energy below pion mass. Relative abundances fixed</a:t>
            </a:r>
          </a:p>
          <a:p>
            <a:pPr marL="228600" indent="-228600">
              <a:buAutoNum type="arabicParenR"/>
            </a:pPr>
            <a:r>
              <a:rPr lang="en-US" baseline="0" dirty="0" err="1" smtClean="0"/>
              <a:t>Hadronic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freezout</a:t>
            </a:r>
            <a:r>
              <a:rPr lang="en-US" baseline="0" dirty="0" smtClean="0"/>
              <a:t>: When elastic collisions stop,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mean free path larger than system size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system is dilute). Momentum spectra freezes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HEAVY flavor is created during the initial/high Q^2 interactions since a lot of energy is needed to create heavy quark masses. Processes dominated by </a:t>
            </a:r>
            <a:r>
              <a:rPr lang="en-US" baseline="0" dirty="0" err="1" smtClean="0"/>
              <a:t>perturbative</a:t>
            </a:r>
            <a:r>
              <a:rPr lang="en-US" baseline="0" dirty="0" smtClean="0"/>
              <a:t> QCD.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72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713"/>
            <a:ext cx="5028161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72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713"/>
            <a:ext cx="5028161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069CC-1808-D04B-AE67-D6EBBFE8A424}" type="slidenum">
              <a:rPr lang="en-US"/>
              <a:pPr/>
              <a:t>12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Raa (charmed) &gt; Raa (light)  equals charmed hadrons were expected to lose less energy than light hadrons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00F61-E38B-7541-ADC6-1BF88593527A}" type="slidenum">
              <a:rPr lang="en-US"/>
              <a:pPr/>
              <a:t>14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0"/>
              </a:spcBef>
            </a:pPr>
            <a:r>
              <a:rPr lang="en-US"/>
              <a:t> (transition) :In this new effort, we try to use the si detectors information to fully reconstruct the charm decay and improve the signal to noise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Distance of closest approach of the extrapolated tracks event vertex. </a:t>
            </a:r>
          </a:p>
          <a:p>
            <a:r>
              <a:rPr lang="en-US" dirty="0" smtClean="0"/>
              <a:t>This defines the event vertex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primary vertex of the D0 particle (since D0 have</a:t>
            </a:r>
            <a:r>
              <a:rPr lang="en-US" baseline="0" dirty="0" smtClean="0">
                <a:sym typeface="Wingdings"/>
              </a:rPr>
              <a:t> very small life time they decay close to the event vertex)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6863D7-2BE4-1948-B174-82F0468B538E}" type="slidenum">
              <a:rPr lang="en-US"/>
              <a:pPr/>
              <a:t>19</a:t>
            </a:fld>
            <a:endParaRPr lang="en-US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0035FA9-E87B-814E-9EDE-2A24A83C815D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Gill Sans" charset="0"/>
              </a:rPr>
              <a:t>Old  Silicon Detectors have  marginal capabilities but served as a playground for gaining Alignment, Fitting etc experience.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AF9D-C446-0048-A562-7A41D9092B65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1649-A280-FB41-B0B0-AEBC08AD15B6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1926-8E13-4247-B040-2766AAF2CA6A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E3B66E4-D613-E24A-BFEF-6747879E7FC8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fld id="{2E68A0BC-B9EE-A14A-BBC8-720FE8BEA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51307663-7053-7845-83E1-97703BDB2FDE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fld id="{0253EC7D-B21C-124B-8087-CB3DAD0F2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2EF9-D808-D042-8208-B5AC4239B76E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441E-81BE-C74A-A1B1-2696347DDCA8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7CA5-513F-8B42-98CD-83406198462B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1797-A315-B242-A048-9709F7106EB3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442E-CE9B-8341-A1F6-AC152E6AE813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EB94-216C-6C41-94BC-95DC4F270931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BBF-B3AE-FE4E-9E38-B0B41EAEC4E2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3348-192A-B34A-ACEF-C9AEDFA9B1A2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F43-A630-4644-818A-CEB3F7670440}" type="datetime1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Relationship Id="rId3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emf"/><Relationship Id="rId3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emf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v2_fr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217217"/>
            <a:ext cx="7772400" cy="2584708"/>
          </a:xfrm>
          <a:prstGeom prst="rect">
            <a:avLst/>
          </a:prstGeom>
          <a:ln w="38100" cap="sq" cmpd="dbl">
            <a:noFill/>
            <a:prstDash val="solid"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Charmed Meson measurements using a Silicon Tracker in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Au+Au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 collisions at √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s</a:t>
            </a:r>
            <a:r>
              <a:rPr kumimoji="0" lang="en-US" sz="4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NN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 = 200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GeV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 in STAR experiment at RHIC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Times New Roman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95400" y="6131168"/>
            <a:ext cx="6400800" cy="6991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2F2F2"/>
                </a:solidFill>
                <a:latin typeface="Times New Roman"/>
                <a:cs typeface="Times New Roman"/>
              </a:rPr>
              <a:t>Jaiby Joseph Ajish</a:t>
            </a:r>
          </a:p>
          <a:p>
            <a:r>
              <a:rPr lang="en-US" dirty="0" smtClean="0">
                <a:solidFill>
                  <a:srgbClr val="F2F2F2"/>
                </a:solidFill>
                <a:latin typeface="Times New Roman"/>
                <a:cs typeface="Times New Roman"/>
              </a:rPr>
              <a:t>11/9/2011</a:t>
            </a:r>
            <a:endParaRPr lang="en-US" dirty="0">
              <a:solidFill>
                <a:srgbClr val="F2F2F2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0436" b="27433"/>
          <a:stretch/>
        </p:blipFill>
        <p:spPr bwMode="auto">
          <a:xfrm>
            <a:off x="6682874" y="6019800"/>
            <a:ext cx="2443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52" y="118155"/>
            <a:ext cx="7595671" cy="47112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</a:t>
            </a:r>
            <a:r>
              <a:rPr lang="en-US" sz="32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observations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ight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quarks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[</a:t>
            </a:r>
            <a:r>
              <a:rPr lang="en-US" sz="2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u,d,s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])</a:t>
            </a:r>
            <a:endParaRPr lang="en-US" sz="2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2720" y="996110"/>
            <a:ext cx="4988445" cy="4327730"/>
            <a:chOff x="889451" y="1232328"/>
            <a:chExt cx="3271437" cy="241642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2"/>
            <a:srcRect l="48899" t="11539" r="2885"/>
            <a:stretch/>
          </p:blipFill>
          <p:spPr bwMode="auto">
            <a:xfrm>
              <a:off x="946382" y="1601660"/>
              <a:ext cx="3214506" cy="2047095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889451" y="1232328"/>
              <a:ext cx="2987015" cy="250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ct val="20000"/>
                </a:spcBef>
              </a:pPr>
              <a:r>
                <a:rPr lang="en-US" sz="1600" dirty="0" smtClean="0">
                  <a:solidFill>
                    <a:srgbClr val="0000CC"/>
                  </a:solidFill>
                </a:rPr>
                <a:t>Suppression </a:t>
              </a:r>
              <a:r>
                <a:rPr lang="en-US" sz="1600" dirty="0">
                  <a:solidFill>
                    <a:srgbClr val="0000CC"/>
                  </a:solidFill>
                </a:rPr>
                <a:t>of angular correlations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28700" y="6171684"/>
            <a:ext cx="690118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Medium created at RHIC has very high opacity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1165" y="1326839"/>
            <a:ext cx="395743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In central </a:t>
            </a:r>
            <a:r>
              <a:rPr lang="en-US" dirty="0" err="1" smtClean="0">
                <a:latin typeface="Times New Roman"/>
                <a:cs typeface="Times New Roman"/>
              </a:rPr>
              <a:t>Au+Au</a:t>
            </a:r>
            <a:r>
              <a:rPr lang="en-US" dirty="0" smtClean="0">
                <a:latin typeface="Times New Roman"/>
                <a:cs typeface="Times New Roman"/>
              </a:rPr>
              <a:t> collisions the light hadrons in away-side jets are suppressed. </a:t>
            </a: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Not the case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 </a:t>
            </a:r>
            <a:r>
              <a:rPr lang="en-US" dirty="0" err="1" smtClean="0">
                <a:latin typeface="Times New Roman"/>
                <a:cs typeface="Times New Roman"/>
              </a:rPr>
              <a:t>p+p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dirty="0" err="1" smtClean="0">
                <a:latin typeface="Times New Roman"/>
                <a:cs typeface="Times New Roman"/>
              </a:rPr>
              <a:t>d+Au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lose energy via gluon radiation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26125" y="4315460"/>
            <a:ext cx="3127375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thinThick">
            <a:solidFill>
              <a:srgbClr val="00009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Energy loss depends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on properties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medium (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gluon densities, size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 and properties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of  “probe”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color charge, mass)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52" y="118155"/>
            <a:ext cx="7595671" cy="47112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</a:t>
            </a:r>
            <a:r>
              <a:rPr lang="en-US" sz="32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observations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ight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quarks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[</a:t>
            </a:r>
            <a:r>
              <a:rPr lang="en-US" sz="2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u,d,s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])</a:t>
            </a:r>
            <a:endParaRPr lang="en-US" sz="2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387" y="996110"/>
            <a:ext cx="4892013" cy="3271090"/>
            <a:chOff x="213388" y="1232328"/>
            <a:chExt cx="3805334" cy="241642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2"/>
            <a:srcRect t="11539" r="49934"/>
            <a:stretch/>
          </p:blipFill>
          <p:spPr bwMode="auto">
            <a:xfrm>
              <a:off x="213388" y="1601660"/>
              <a:ext cx="3346953" cy="2047095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889451" y="1232328"/>
              <a:ext cx="3129271" cy="250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ct val="20000"/>
                </a:spcBef>
              </a:pPr>
              <a:r>
                <a:rPr lang="en-US" sz="1600" dirty="0">
                  <a:solidFill>
                    <a:srgbClr val="0000CC"/>
                  </a:solidFill>
                </a:rPr>
                <a:t>suppression of high </a:t>
              </a:r>
              <a:r>
                <a:rPr lang="en-US" sz="1600" dirty="0" err="1">
                  <a:solidFill>
                    <a:srgbClr val="0000CC"/>
                  </a:solidFill>
                </a:rPr>
                <a:t>p</a:t>
              </a:r>
              <a:r>
                <a:rPr lang="en-US" sz="1600" baseline="-25000" dirty="0" err="1">
                  <a:solidFill>
                    <a:srgbClr val="0000CC"/>
                  </a:solidFill>
                </a:rPr>
                <a:t>T</a:t>
              </a:r>
              <a:r>
                <a:rPr lang="en-US" sz="1600" dirty="0">
                  <a:solidFill>
                    <a:srgbClr val="0000CC"/>
                  </a:solidFill>
                </a:rPr>
                <a:t> particles</a:t>
              </a:r>
              <a:r>
                <a:rPr lang="en-US" sz="1600" dirty="0"/>
                <a:t> </a:t>
              </a:r>
              <a:endParaRPr lang="en-US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28700" y="6171684"/>
            <a:ext cx="690118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Medium created at RHIC has very high opacity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1165" y="1326839"/>
            <a:ext cx="395743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In addition, a measurement of energy loss of high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partons</a:t>
            </a:r>
            <a:r>
              <a:rPr lang="en-US" dirty="0" smtClean="0">
                <a:latin typeface="Times New Roman"/>
                <a:cs typeface="Times New Roman"/>
              </a:rPr>
              <a:t> using R</a:t>
            </a:r>
            <a:r>
              <a:rPr lang="en-US" baseline="-25000" dirty="0" smtClean="0">
                <a:latin typeface="Times New Roman"/>
                <a:cs typeface="Times New Roman"/>
              </a:rPr>
              <a:t>AB</a:t>
            </a:r>
            <a:r>
              <a:rPr lang="en-US" dirty="0" smtClean="0">
                <a:latin typeface="Times New Roman"/>
                <a:cs typeface="Times New Roman"/>
              </a:rPr>
              <a:t> shows significant </a:t>
            </a:r>
            <a:r>
              <a:rPr lang="en-US" dirty="0" smtClean="0">
                <a:latin typeface="Times New Roman"/>
                <a:cs typeface="Times New Roman"/>
              </a:rPr>
              <a:t>suppression</a:t>
            </a:r>
          </a:p>
          <a:p>
            <a:pPr>
              <a:buFont typeface="Wingdings" charset="2"/>
              <a:buChar char="ü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>
                <a:latin typeface="Times New Roman"/>
                <a:cs typeface="Times New Roman"/>
              </a:rPr>
              <a:t>Not the case </a:t>
            </a:r>
            <a:r>
              <a:rPr lang="en-US" dirty="0" smtClean="0">
                <a:latin typeface="Times New Roman"/>
                <a:cs typeface="Times New Roman"/>
              </a:rPr>
              <a:t>in </a:t>
            </a:r>
            <a:r>
              <a:rPr lang="en-US" dirty="0" err="1">
                <a:latin typeface="Times New Roman"/>
                <a:cs typeface="Times New Roman"/>
              </a:rPr>
              <a:t>d+</a:t>
            </a:r>
            <a:r>
              <a:rPr lang="en-US" dirty="0" err="1" smtClean="0">
                <a:latin typeface="Times New Roman"/>
                <a:cs typeface="Times New Roman"/>
              </a:rPr>
              <a:t>Au</a:t>
            </a:r>
            <a:r>
              <a:rPr lang="en-US" dirty="0" smtClean="0">
                <a:latin typeface="Times New Roman"/>
                <a:cs typeface="Times New Roman"/>
              </a:rPr>
              <a:t>. NOT a cold nuclear matter effect.</a:t>
            </a:r>
            <a:endParaRPr lang="en-US" dirty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lose energy via gluon radiation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7150" y="4516120"/>
            <a:ext cx="5643939" cy="1293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80384">
              <a:spcBef>
                <a:spcPts val="844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Nuclear </a:t>
            </a:r>
            <a:r>
              <a:rPr lang="en-US" sz="1600" dirty="0">
                <a:latin typeface="Comic Sans MS"/>
                <a:cs typeface="Comic Sans MS"/>
              </a:rPr>
              <a:t>modification factor </a:t>
            </a:r>
            <a:r>
              <a:rPr lang="en-US" b="1" dirty="0" smtClean="0">
                <a:latin typeface="Comic Sans MS"/>
                <a:cs typeface="Comic Sans MS"/>
              </a:rPr>
              <a:t>R</a:t>
            </a:r>
            <a:r>
              <a:rPr lang="en-US" b="1" baseline="-6000" dirty="0" smtClean="0">
                <a:latin typeface="Comic Sans MS"/>
                <a:cs typeface="Comic Sans MS"/>
              </a:rPr>
              <a:t>AB</a:t>
            </a:r>
            <a:endParaRPr lang="en-US" b="1" baseline="-6000" dirty="0" smtClean="0">
              <a:latin typeface="Comic Sans MS"/>
              <a:cs typeface="Comic Sans MS"/>
            </a:endParaRPr>
          </a:p>
          <a:p>
            <a:pPr marL="480384">
              <a:spcBef>
                <a:spcPts val="844"/>
              </a:spcBef>
            </a:pPr>
            <a:r>
              <a:rPr lang="en-US" sz="1600" b="1" baseline="-6000" dirty="0">
                <a:latin typeface="Comic Sans MS"/>
                <a:cs typeface="Comic Sans MS"/>
              </a:rPr>
              <a:t>	</a:t>
            </a:r>
            <a:r>
              <a:rPr lang="en-US" sz="1600" dirty="0" smtClean="0">
                <a:latin typeface="Comic Sans MS"/>
                <a:cs typeface="Comic Sans MS"/>
              </a:rPr>
              <a:t>→ </a:t>
            </a:r>
            <a:r>
              <a:rPr lang="en-US" sz="1600" dirty="0">
                <a:latin typeface="Comic Sans MS"/>
                <a:cs typeface="Comic Sans MS"/>
              </a:rPr>
              <a:t>energy loss </a:t>
            </a:r>
            <a:r>
              <a:rPr lang="en-US" sz="1600" dirty="0" smtClean="0">
                <a:latin typeface="Comic Sans MS"/>
                <a:cs typeface="Comic Sans MS"/>
              </a:rPr>
              <a:t>in </a:t>
            </a:r>
            <a:r>
              <a:rPr lang="en-US" sz="1600" dirty="0" err="1" smtClean="0">
                <a:latin typeface="Comic Sans MS"/>
                <a:cs typeface="Comic Sans MS"/>
              </a:rPr>
              <a:t>partonic</a:t>
            </a:r>
            <a:r>
              <a:rPr lang="en-US" sz="1600" dirty="0" smtClean="0">
                <a:latin typeface="Comic Sans MS"/>
                <a:cs typeface="Comic Sans MS"/>
              </a:rPr>
              <a:t> mater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94634">
              <a:spcBef>
                <a:spcPts val="844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	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AB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= (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-B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spectra)/(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p-p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spectra *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“volume”)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0426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3847" y="81486"/>
            <a:ext cx="6843953" cy="550333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 </a:t>
            </a:r>
            <a:r>
              <a:rPr lang="en-US" sz="28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–</a:t>
            </a:r>
            <a:r>
              <a:rPr lang="en-US" sz="24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Heavy Quark Sector</a:t>
            </a:r>
            <a:endParaRPr lang="en-US" sz="24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9645" y="631819"/>
            <a:ext cx="8528821" cy="573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>
                <a:latin typeface="Times New Roman"/>
                <a:cs typeface="Times New Roman"/>
              </a:rPr>
              <a:t> Heavy flavor is </a:t>
            </a:r>
            <a:r>
              <a:rPr lang="en-US" dirty="0" smtClean="0">
                <a:latin typeface="Times New Roman"/>
                <a:cs typeface="Times New Roman"/>
              </a:rPr>
              <a:t>mostly produced </a:t>
            </a:r>
            <a:r>
              <a:rPr lang="en-US" dirty="0">
                <a:latin typeface="Times New Roman"/>
                <a:cs typeface="Times New Roman"/>
              </a:rPr>
              <a:t>at the earlier stages of the collision via gluon fusion 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sz="800" dirty="0" smtClean="0">
              <a:latin typeface="Times New Roman"/>
              <a:cs typeface="Times New Roman"/>
            </a:endParaRP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1600" dirty="0">
                <a:latin typeface="Calibri" charset="0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not affected by chiral symmetry </a:t>
            </a:r>
            <a:r>
              <a:rPr lang="en-US" sz="1600" dirty="0" smtClean="0">
                <a:latin typeface="Times New Roman"/>
                <a:cs typeface="Times New Roman"/>
              </a:rPr>
              <a:t>restoration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(i.e. mass is the same </a:t>
            </a:r>
            <a:r>
              <a:rPr lang="en-US" sz="1600" dirty="0" smtClean="0">
                <a:latin typeface="Times New Roman"/>
                <a:cs typeface="Times New Roman"/>
              </a:rPr>
              <a:t>in-medium and vacuum)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1600" dirty="0" smtClean="0">
                <a:latin typeface="Times New Roman"/>
                <a:cs typeface="Times New Roman"/>
              </a:rPr>
              <a:t> production cross-section </a:t>
            </a:r>
            <a:r>
              <a:rPr lang="en-US" sz="1600" dirty="0">
                <a:latin typeface="Times New Roman"/>
                <a:cs typeface="Times New Roman"/>
              </a:rPr>
              <a:t>found to binary </a:t>
            </a:r>
            <a:r>
              <a:rPr lang="en-US" sz="1600" dirty="0" smtClean="0">
                <a:latin typeface="Times New Roman"/>
                <a:cs typeface="Times New Roman"/>
              </a:rPr>
              <a:t>scale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600" b="1" dirty="0" smtClean="0">
                <a:latin typeface="Calibri" charset="0"/>
              </a:rPr>
              <a:t> </a:t>
            </a:r>
            <a:r>
              <a:rPr lang="en-US" sz="1600" b="1" dirty="0">
                <a:solidFill>
                  <a:srgbClr val="B8240C"/>
                </a:solidFill>
                <a:latin typeface="Calibri" charset="0"/>
              </a:rPr>
              <a:t>ideal </a:t>
            </a:r>
            <a:r>
              <a:rPr lang="en-US" sz="1600" b="1" dirty="0" smtClean="0">
                <a:solidFill>
                  <a:srgbClr val="B8240C"/>
                </a:solidFill>
                <a:latin typeface="Calibri" charset="0"/>
              </a:rPr>
              <a:t>(calibrated) </a:t>
            </a:r>
            <a:r>
              <a:rPr lang="en-US" sz="1600" b="1" dirty="0">
                <a:solidFill>
                  <a:srgbClr val="B8240C"/>
                </a:solidFill>
                <a:latin typeface="Calibri" charset="0"/>
              </a:rPr>
              <a:t>probe the medium created</a:t>
            </a:r>
            <a:r>
              <a:rPr lang="en-US" sz="1600" dirty="0">
                <a:solidFill>
                  <a:srgbClr val="B8240C"/>
                </a:solidFill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in</a:t>
            </a:r>
            <a:r>
              <a:rPr lang="en-US" sz="1600" dirty="0" smtClean="0">
                <a:latin typeface="Calibri" charset="0"/>
              </a:rPr>
              <a:t> heavy ion collision</a:t>
            </a:r>
          </a:p>
          <a:p>
            <a:pPr lvl="1" eaLnBrk="1" hangingPunct="1">
              <a:spcBef>
                <a:spcPct val="20000"/>
              </a:spcBef>
            </a:pPr>
            <a:endParaRPr lang="en-US" sz="800" dirty="0" smtClean="0">
              <a:latin typeface="Calibri" charset="0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Look at the energy loss (R</a:t>
            </a:r>
            <a:r>
              <a:rPr lang="en-US" sz="1600" baseline="-25000" dirty="0" smtClean="0">
                <a:latin typeface="Times New Roman"/>
                <a:cs typeface="Times New Roman"/>
              </a:rPr>
              <a:t>AA</a:t>
            </a:r>
            <a:r>
              <a:rPr lang="en-US" sz="1600" dirty="0" smtClean="0">
                <a:latin typeface="Times New Roman"/>
                <a:cs typeface="Times New Roman"/>
              </a:rPr>
              <a:t>) </a:t>
            </a:r>
            <a:r>
              <a:rPr lang="en-US" sz="1600" dirty="0" smtClean="0">
                <a:latin typeface="Times New Roman"/>
                <a:cs typeface="Times New Roman"/>
              </a:rPr>
              <a:t>[and </a:t>
            </a:r>
            <a:r>
              <a:rPr lang="en-US" sz="1600" dirty="0" smtClean="0">
                <a:latin typeface="Times New Roman"/>
                <a:cs typeface="Times New Roman"/>
              </a:rPr>
              <a:t>elliptic flow (v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)] </a:t>
            </a:r>
            <a:r>
              <a:rPr lang="en-US" sz="1600" dirty="0" smtClean="0">
                <a:latin typeface="Times New Roman"/>
                <a:cs typeface="Times New Roman"/>
              </a:rPr>
              <a:t>of heavy quarks.</a:t>
            </a: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sz="800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600" dirty="0" smtClean="0">
                <a:latin typeface="Times New Roman"/>
                <a:cs typeface="Times New Roman"/>
              </a:rPr>
              <a:t> Theoretical </a:t>
            </a:r>
            <a:r>
              <a:rPr lang="en-US" sz="1600" dirty="0">
                <a:latin typeface="Times New Roman"/>
                <a:cs typeface="Times New Roman"/>
              </a:rPr>
              <a:t>models predicted gluon </a:t>
            </a:r>
            <a:r>
              <a:rPr lang="en-US" sz="1600" dirty="0" err="1">
                <a:latin typeface="Times New Roman"/>
                <a:cs typeface="Times New Roman"/>
              </a:rPr>
              <a:t>radiative</a:t>
            </a:r>
            <a:r>
              <a:rPr lang="en-US" sz="1600" dirty="0">
                <a:latin typeface="Times New Roman"/>
                <a:cs typeface="Times New Roman"/>
              </a:rPr>
              <a:t> energy loss for heavy quarks to be</a:t>
            </a:r>
            <a:r>
              <a:rPr lang="en-US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B8240C"/>
                </a:solidFill>
                <a:latin typeface="Times New Roman"/>
                <a:cs typeface="Times New Roman"/>
              </a:rPr>
              <a:t>smaller</a:t>
            </a:r>
            <a:r>
              <a:rPr lang="en-US" sz="1600" dirty="0">
                <a:latin typeface="Times New Roman"/>
                <a:cs typeface="Times New Roman"/>
              </a:rPr>
              <a:t> than of light </a:t>
            </a:r>
            <a:r>
              <a:rPr lang="en-US" sz="1600" dirty="0" smtClean="0">
                <a:latin typeface="Times New Roman"/>
                <a:cs typeface="Times New Roman"/>
              </a:rPr>
              <a:t>quarks, </a:t>
            </a:r>
            <a:r>
              <a:rPr lang="en-US" sz="1600" dirty="0">
                <a:latin typeface="Times New Roman"/>
                <a:cs typeface="Times New Roman"/>
              </a:rPr>
              <a:t>which is </a:t>
            </a:r>
            <a:r>
              <a:rPr lang="en-US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not </a:t>
            </a:r>
            <a:r>
              <a:rPr lang="en-US" sz="1600" dirty="0">
                <a:latin typeface="Times New Roman"/>
                <a:cs typeface="Times New Roman"/>
              </a:rPr>
              <a:t>experimentally </a:t>
            </a:r>
            <a:r>
              <a:rPr lang="en-US" sz="1600" dirty="0" smtClean="0">
                <a:latin typeface="Times New Roman"/>
                <a:cs typeface="Times New Roman"/>
              </a:rPr>
              <a:t>observed.</a:t>
            </a: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</a:pPr>
            <a:endParaRPr lang="en-US" sz="900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10" descr="RAAn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7" y="3263990"/>
            <a:ext cx="4385248" cy="321301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40300" y="3462960"/>
            <a:ext cx="4191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1400" dirty="0" smtClean="0"/>
              <a:t>1) </a:t>
            </a:r>
            <a:r>
              <a:rPr lang="en-US" sz="1600" b="1" dirty="0" smtClean="0"/>
              <a:t>Non</a:t>
            </a:r>
            <a:r>
              <a:rPr lang="en-US" sz="1600" b="1" dirty="0"/>
              <a:t>-photonic electrons (</a:t>
            </a:r>
            <a:r>
              <a:rPr lang="en-US" sz="1600" b="1" dirty="0" smtClean="0"/>
              <a:t>NPE) Method</a:t>
            </a:r>
          </a:p>
          <a:p>
            <a:pPr>
              <a:buFont typeface="Arial" charset="0"/>
              <a:buNone/>
            </a:pPr>
            <a:r>
              <a:rPr lang="en-US" sz="1400" i="1" dirty="0" smtClean="0"/>
              <a:t>	- decayed from </a:t>
            </a:r>
            <a:r>
              <a:rPr lang="en-US" sz="1400" i="1" dirty="0"/>
              <a:t>charm </a:t>
            </a:r>
            <a:r>
              <a:rPr lang="en-US" sz="1400" b="1" i="1" dirty="0"/>
              <a:t>and </a:t>
            </a:r>
            <a:r>
              <a:rPr lang="en-US" sz="1400" i="1" dirty="0"/>
              <a:t>beauty hadrons</a:t>
            </a:r>
          </a:p>
          <a:p>
            <a:pPr>
              <a:buFont typeface="Arial" charset="0"/>
              <a:buNone/>
            </a:pPr>
            <a:endParaRPr lang="en-US" sz="1400" dirty="0"/>
          </a:p>
          <a:p>
            <a:pPr>
              <a:buFont typeface="Arial" charset="0"/>
              <a:buNone/>
            </a:pPr>
            <a:r>
              <a:rPr lang="en-US" sz="1400" dirty="0"/>
              <a:t>2) At </a:t>
            </a:r>
            <a:r>
              <a:rPr lang="en-US" sz="1400" dirty="0" err="1"/>
              <a:t>p</a:t>
            </a:r>
            <a:r>
              <a:rPr lang="en-US" sz="1400" baseline="-25000" dirty="0" err="1"/>
              <a:t>T</a:t>
            </a:r>
            <a:r>
              <a:rPr lang="en-US" sz="1400" dirty="0"/>
              <a:t> ≥ 6 </a:t>
            </a:r>
            <a:r>
              <a:rPr lang="en-US" sz="1400" dirty="0" err="1"/>
              <a:t>GeV/c</a:t>
            </a:r>
            <a:r>
              <a:rPr lang="en-US" sz="1400" dirty="0"/>
              <a:t>,</a:t>
            </a:r>
          </a:p>
          <a:p>
            <a:pPr>
              <a:buFont typeface="Arial" charset="0"/>
              <a:buNone/>
            </a:pPr>
            <a:endParaRPr lang="en-US" sz="1400" dirty="0"/>
          </a:p>
          <a:p>
            <a:pPr>
              <a:buFont typeface="Arial" charset="0"/>
              <a:buNone/>
            </a:pPr>
            <a:r>
              <a:rPr lang="en-US" sz="1400" dirty="0">
                <a:solidFill>
                  <a:srgbClr val="85131D"/>
                </a:solidFill>
              </a:rPr>
              <a:t>R</a:t>
            </a:r>
            <a:r>
              <a:rPr lang="en-US" sz="1400" baseline="-25000" dirty="0">
                <a:solidFill>
                  <a:srgbClr val="85131D"/>
                </a:solidFill>
              </a:rPr>
              <a:t>AA</a:t>
            </a:r>
            <a:r>
              <a:rPr lang="en-US" sz="1400" dirty="0">
                <a:solidFill>
                  <a:srgbClr val="85131D"/>
                </a:solidFill>
              </a:rPr>
              <a:t>(NPE) ~ </a:t>
            </a:r>
            <a:r>
              <a:rPr lang="en-US" sz="1400" dirty="0" err="1">
                <a:solidFill>
                  <a:srgbClr val="85131D"/>
                </a:solidFill>
              </a:rPr>
              <a:t>R</a:t>
            </a:r>
            <a:r>
              <a:rPr lang="en-US" sz="1400" baseline="-25000" dirty="0" err="1">
                <a:solidFill>
                  <a:srgbClr val="85131D"/>
                </a:solidFill>
              </a:rPr>
              <a:t>AA</a:t>
            </a:r>
            <a:r>
              <a:rPr lang="en-US" sz="1400" dirty="0" err="1">
                <a:solidFill>
                  <a:srgbClr val="85131D"/>
                </a:solidFill>
              </a:rPr>
              <a:t>(h</a:t>
            </a:r>
            <a:r>
              <a:rPr lang="en-US" sz="1400" baseline="30000" dirty="0">
                <a:solidFill>
                  <a:srgbClr val="85131D"/>
                </a:solidFill>
              </a:rPr>
              <a:t>±</a:t>
            </a:r>
            <a:r>
              <a:rPr lang="en-US" sz="1400" dirty="0">
                <a:solidFill>
                  <a:srgbClr val="85131D"/>
                </a:solidFill>
              </a:rPr>
              <a:t>) !!</a:t>
            </a:r>
            <a:r>
              <a:rPr lang="en-US" sz="1400" dirty="0" smtClean="0">
                <a:solidFill>
                  <a:srgbClr val="85131D"/>
                </a:solidFill>
              </a:rPr>
              <a:t>!</a:t>
            </a:r>
          </a:p>
          <a:p>
            <a:pPr>
              <a:buFont typeface="Arial" charset="0"/>
              <a:buNone/>
            </a:pPr>
            <a:endParaRPr lang="en-US" sz="1400" dirty="0" smtClean="0">
              <a:solidFill>
                <a:srgbClr val="85131D"/>
              </a:solidFill>
            </a:endParaRPr>
          </a:p>
          <a:p>
            <a:pPr>
              <a:buFont typeface="Arial" charset="0"/>
              <a:buNone/>
            </a:pPr>
            <a:r>
              <a:rPr lang="en-US" sz="1400" dirty="0" smtClean="0"/>
              <a:t>3) Surprising Results: </a:t>
            </a:r>
          </a:p>
          <a:p>
            <a:r>
              <a:rPr lang="en-US" sz="1400" dirty="0" smtClean="0"/>
              <a:t>	contradicts </a:t>
            </a:r>
            <a:r>
              <a:rPr lang="en-US" sz="1400" dirty="0" err="1" smtClean="0"/>
              <a:t>pQCD</a:t>
            </a:r>
            <a:r>
              <a:rPr lang="en-US" sz="1400" dirty="0" smtClean="0"/>
              <a:t> predictions</a:t>
            </a:r>
          </a:p>
          <a:p>
            <a:r>
              <a:rPr lang="en-US" sz="1400" dirty="0" smtClean="0"/>
              <a:t>	challenges our understanding of the energy loss mechanism </a:t>
            </a:r>
          </a:p>
          <a:p>
            <a:pPr>
              <a:buFont typeface="Arial" charset="0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Needs Direct measurement of D and B mesons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07200" y="6477000"/>
            <a:ext cx="1905000" cy="228600"/>
          </a:xfrm>
        </p:spPr>
        <p:txBody>
          <a:bodyPr/>
          <a:lstStyle/>
          <a:p>
            <a:fld id="{2E68A0BC-B9EE-A14A-BBC8-720FE8BEA3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534400" cy="800100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via Semi-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leptonic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(indirect) channels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0" y="1117600"/>
            <a:ext cx="4495800" cy="21544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Indirect measurement </a:t>
            </a:r>
            <a:r>
              <a:rPr lang="en-US" dirty="0" smtClean="0">
                <a:latin typeface="Arial Black"/>
                <a:cs typeface="Arial Black"/>
              </a:rPr>
              <a:t>through                             Semi-</a:t>
            </a:r>
            <a:r>
              <a:rPr lang="en-US" dirty="0" err="1" smtClean="0">
                <a:latin typeface="Arial Black"/>
                <a:cs typeface="Arial Black"/>
              </a:rPr>
              <a:t>leptonic</a:t>
            </a:r>
            <a:r>
              <a:rPr lang="en-US" dirty="0" smtClean="0">
                <a:latin typeface="Arial Black"/>
                <a:cs typeface="Arial Black"/>
              </a:rPr>
              <a:t> decay channels: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Arial"/>
              <a:buChar char="•"/>
              <a:defRPr/>
            </a:pPr>
            <a:r>
              <a:rPr lang="en-US" dirty="0" smtClean="0"/>
              <a:t>     D</a:t>
            </a:r>
            <a:r>
              <a:rPr lang="en-US" baseline="30000" dirty="0" smtClean="0"/>
              <a:t>0 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+ </a:t>
            </a:r>
            <a:r>
              <a:rPr lang="en-US" dirty="0" smtClean="0"/>
              <a:t>+ X  (BR : 6.9 %)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     D</a:t>
            </a:r>
            <a:r>
              <a:rPr lang="en-US" baseline="30000" dirty="0"/>
              <a:t>+/-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/>
              <a:t>+/</a:t>
            </a:r>
            <a:r>
              <a:rPr lang="en-US" baseline="30000" dirty="0" smtClean="0"/>
              <a:t>- </a:t>
            </a:r>
            <a:r>
              <a:rPr lang="en-US" dirty="0" smtClean="0"/>
              <a:t>+ X (BR </a:t>
            </a:r>
            <a:r>
              <a:rPr lang="en-US" dirty="0"/>
              <a:t>: 17.2</a:t>
            </a:r>
            <a:r>
              <a:rPr lang="en-US" dirty="0" smtClean="0"/>
              <a:t>%)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2514600"/>
            <a:ext cx="3759200" cy="1107996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Large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range. </a:t>
            </a:r>
            <a:endParaRPr lang="en-US" dirty="0" smtClean="0">
              <a:latin typeface="+mj-lt"/>
            </a:endParaRP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Use of specific triggers</a:t>
            </a: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cs typeface="Calibri"/>
              </a:rPr>
              <a:t> Relative contribution of electrons from B and D mesons are unknown.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979686"/>
            <a:ext cx="4394200" cy="302081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5900" y="6432550"/>
            <a:ext cx="2133600" cy="365125"/>
          </a:xfrm>
        </p:spPr>
        <p:txBody>
          <a:bodyPr/>
          <a:lstStyle/>
          <a:p>
            <a:pPr>
              <a:defRPr/>
            </a:pPr>
            <a:fld id="{A506FE18-AF56-4E42-A731-C9DD6AE9146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3238">
            <a:off x="2823897" y="3996750"/>
            <a:ext cx="2197837" cy="23622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0" y="3949700"/>
            <a:ext cx="408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03201" y="3835399"/>
            <a:ext cx="34416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Measurement using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azimuthal</a:t>
            </a: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correlation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of D mesons with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endParaRPr lang="en-US" i="1" dirty="0" smtClean="0">
              <a:solidFill>
                <a:srgbClr val="000000"/>
              </a:solidFill>
            </a:endParaRPr>
          </a:p>
          <a:p>
            <a:pPr>
              <a:buBlip>
                <a:blip r:embed="rId2"/>
              </a:buBlip>
              <a:defRPr/>
            </a:pPr>
            <a:endParaRPr lang="en-US" sz="800" i="1" dirty="0" smtClean="0"/>
          </a:p>
          <a:p>
            <a:pPr>
              <a:defRPr/>
            </a:pPr>
            <a:r>
              <a:rPr lang="en-US" dirty="0" smtClean="0">
                <a:latin typeface="+mj-lt"/>
              </a:rPr>
              <a:t>Azimuthal </a:t>
            </a:r>
            <a:r>
              <a:rPr lang="en-US" dirty="0" smtClean="0">
                <a:latin typeface="+mj-lt"/>
              </a:rPr>
              <a:t>correlations </a:t>
            </a:r>
            <a:r>
              <a:rPr lang="en-US" dirty="0" smtClean="0">
                <a:latin typeface="+mj-lt"/>
              </a:rPr>
              <a:t>of </a:t>
            </a:r>
            <a:r>
              <a:rPr lang="en-US" dirty="0" smtClean="0">
                <a:latin typeface="+mj-lt"/>
              </a:rPr>
              <a:t>e-h and e-D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>
                <a:latin typeface="+mj-lt"/>
              </a:rPr>
              <a:t> can </a:t>
            </a:r>
            <a:r>
              <a:rPr lang="en-US" dirty="0" smtClean="0">
                <a:latin typeface="+mj-lt"/>
              </a:rPr>
              <a:t>be utilized to disentangle the charm and </a:t>
            </a:r>
            <a:r>
              <a:rPr lang="en-US" dirty="0" smtClean="0">
                <a:latin typeface="+mj-lt"/>
              </a:rPr>
              <a:t>bottom </a:t>
            </a:r>
            <a:r>
              <a:rPr lang="en-US" dirty="0" smtClean="0">
                <a:latin typeface="+mj-lt"/>
              </a:rPr>
              <a:t>contributions</a:t>
            </a:r>
          </a:p>
          <a:p>
            <a:endParaRPr lang="en-US" dirty="0"/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BFF81-ED79-FA4A-B0DD-9CBF46DE61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101" y="6362700"/>
            <a:ext cx="3172976" cy="369332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  <a:ea typeface="Zapf Dingbats"/>
                <a:cs typeface="Zapf Dingbats"/>
              </a:rPr>
              <a:t>✔</a:t>
            </a:r>
            <a:r>
              <a:rPr lang="en-US" b="1" dirty="0" smtClean="0">
                <a:latin typeface="+mj-lt"/>
              </a:rPr>
              <a:t> Triggers on high </a:t>
            </a:r>
            <a:r>
              <a:rPr lang="en-US" b="1" dirty="0" err="1" smtClean="0">
                <a:latin typeface="+mj-lt"/>
              </a:rPr>
              <a:t>p</a:t>
            </a:r>
            <a:r>
              <a:rPr lang="en-US" b="1" baseline="-25000" dirty="0" err="1" smtClean="0">
                <a:latin typeface="+mj-lt"/>
              </a:rPr>
              <a:t>T</a:t>
            </a:r>
            <a:r>
              <a:rPr lang="en-US" b="1" dirty="0" smtClean="0">
                <a:latin typeface="+mj-lt"/>
              </a:rPr>
              <a:t> electrons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065" y="177800"/>
            <a:ext cx="8305800" cy="609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15968"/>
                </a:solidFill>
                <a:latin typeface="Times New Roman"/>
                <a:cs typeface="Times New Roman"/>
              </a:rPr>
              <a:t>Measurement via </a:t>
            </a:r>
            <a:r>
              <a:rPr lang="en-US" sz="3600" dirty="0" err="1" smtClean="0">
                <a:solidFill>
                  <a:srgbClr val="215968"/>
                </a:solidFill>
                <a:latin typeface="Times New Roman"/>
                <a:cs typeface="Times New Roman"/>
              </a:rPr>
              <a:t>hadronic</a:t>
            </a:r>
            <a:r>
              <a:rPr lang="en-US" sz="36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(direct) channels</a:t>
            </a:r>
            <a:endParaRPr lang="en-US" sz="36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4603" y="868799"/>
            <a:ext cx="8255000" cy="135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800" dirty="0" smtClean="0">
                <a:solidFill>
                  <a:srgbClr val="0000FF"/>
                </a:solidFill>
                <a:latin typeface="Arial Black"/>
                <a:cs typeface="Arial Black"/>
              </a:rPr>
              <a:t>Direct measurement </a:t>
            </a:r>
            <a:r>
              <a:rPr lang="en-US" sz="1800" dirty="0" smtClean="0">
                <a:latin typeface="Arial Black"/>
                <a:cs typeface="Arial Black"/>
              </a:rPr>
              <a:t>using a combinatorial method (combining K and </a:t>
            </a:r>
            <a:r>
              <a:rPr lang="en-US" sz="2000" b="1" dirty="0" err="1" smtClean="0">
                <a:latin typeface="Times New Roman"/>
                <a:ea typeface="Lucida Grande"/>
                <a:cs typeface="Times New Roman"/>
              </a:rPr>
              <a:t>π</a:t>
            </a:r>
            <a:r>
              <a:rPr lang="en-US" dirty="0" smtClean="0">
                <a:latin typeface="Arial Black"/>
                <a:cs typeface="Arial Black"/>
              </a:rPr>
              <a:t> tracks)</a:t>
            </a:r>
            <a:endParaRPr lang="en-US" sz="1800" dirty="0" smtClean="0">
              <a:latin typeface="Arial Black"/>
              <a:cs typeface="Arial Black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Calibri" charset="0"/>
              </a:rPr>
              <a:t>Measurement of hadronic decay modes via invariant mass analysis. 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Calibri" charset="0"/>
              </a:rPr>
              <a:t>D</a:t>
            </a:r>
            <a:r>
              <a:rPr lang="en-US" sz="1800" baseline="30000" dirty="0">
                <a:latin typeface="Calibri" charset="0"/>
              </a:rPr>
              <a:t>0</a:t>
            </a:r>
            <a:r>
              <a:rPr lang="en-US" sz="1800" dirty="0">
                <a:latin typeface="Calibri" charset="0"/>
              </a:rPr>
              <a:t> (</a:t>
            </a:r>
            <a:r>
              <a:rPr lang="en-US" sz="1800" dirty="0" smtClean="0">
                <a:latin typeface="Calibri" charset="0"/>
              </a:rPr>
              <a:t>D</a:t>
            </a:r>
            <a:r>
              <a:rPr lang="en-US" sz="1800" baseline="30000" dirty="0" smtClean="0">
                <a:latin typeface="Calibri" charset="0"/>
              </a:rPr>
              <a:t>0</a:t>
            </a:r>
            <a:r>
              <a:rPr lang="en-US" sz="1800" dirty="0" smtClean="0">
                <a:latin typeface="Calibri" charset="0"/>
              </a:rPr>
              <a:t>bar)</a:t>
            </a:r>
            <a:r>
              <a:rPr lang="en-US" sz="1800" dirty="0">
                <a:latin typeface="Calibri" charset="0"/>
                <a:sym typeface="Symbol" charset="2"/>
              </a:rPr>
              <a:t>K</a:t>
            </a:r>
            <a:r>
              <a:rPr lang="en-US" sz="1800" baseline="30000" dirty="0">
                <a:latin typeface="Calibri" charset="0"/>
                <a:sym typeface="Symbol" charset="2"/>
              </a:rPr>
              <a:t>-</a:t>
            </a:r>
            <a:r>
              <a:rPr lang="en-US" sz="1800" dirty="0">
                <a:latin typeface="Calibri" charset="0"/>
                <a:sym typeface="Symbol" charset="2"/>
              </a:rPr>
              <a:t></a:t>
            </a:r>
            <a:r>
              <a:rPr lang="en-US" sz="1800" baseline="30000" dirty="0">
                <a:latin typeface="Calibri" charset="0"/>
              </a:rPr>
              <a:t>+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>
                <a:latin typeface="Calibri" charset="0"/>
                <a:sym typeface="Symbol" charset="2"/>
              </a:rPr>
              <a:t>K</a:t>
            </a:r>
            <a:r>
              <a:rPr lang="en-US" sz="1800" baseline="30000" dirty="0">
                <a:latin typeface="Calibri" charset="0"/>
                <a:sym typeface="Symbol" charset="2"/>
              </a:rPr>
              <a:t>+</a:t>
            </a:r>
            <a:r>
              <a:rPr lang="en-US" sz="1800" dirty="0">
                <a:latin typeface="Calibri" charset="0"/>
                <a:sym typeface="Symbol" charset="2"/>
              </a:rPr>
              <a:t></a:t>
            </a:r>
            <a:r>
              <a:rPr lang="en-US" sz="1800" baseline="30000" dirty="0">
                <a:latin typeface="Calibri" charset="0"/>
              </a:rPr>
              <a:t>-</a:t>
            </a:r>
            <a:r>
              <a:rPr lang="en-US" sz="1800" dirty="0">
                <a:latin typeface="Calibri" charset="0"/>
              </a:rPr>
              <a:t>) </a:t>
            </a:r>
            <a:r>
              <a:rPr lang="en-US" sz="1800" dirty="0" smtClean="0">
                <a:latin typeface="Calibri" charset="0"/>
              </a:rPr>
              <a:t>  BR </a:t>
            </a:r>
            <a:r>
              <a:rPr lang="en-US" sz="1800" dirty="0">
                <a:latin typeface="Calibri" charset="0"/>
              </a:rPr>
              <a:t>: 3.8 %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z="1800" dirty="0">
                <a:latin typeface="Calibri" charset="0"/>
              </a:rPr>
              <a:t>D</a:t>
            </a:r>
            <a:r>
              <a:rPr lang="en-US" sz="1800" baseline="30000" dirty="0">
                <a:latin typeface="Calibri" charset="0"/>
              </a:rPr>
              <a:t>+/-</a:t>
            </a:r>
            <a:r>
              <a:rPr lang="en-US" sz="1800" dirty="0">
                <a:latin typeface="Calibri" charset="0"/>
                <a:sym typeface="Symbol" charset="2"/>
              </a:rPr>
              <a:t>K</a:t>
            </a:r>
            <a:r>
              <a:rPr lang="en-US" sz="1800" dirty="0">
                <a:latin typeface="Calibri" charset="0"/>
              </a:rPr>
              <a:t>                 </a:t>
            </a:r>
            <a:r>
              <a:rPr lang="en-US" sz="1800" dirty="0" smtClean="0">
                <a:latin typeface="Calibri" charset="0"/>
              </a:rPr>
              <a:t>  BR </a:t>
            </a:r>
            <a:r>
              <a:rPr lang="en-US" sz="1800" dirty="0">
                <a:latin typeface="Calibri" charset="0"/>
              </a:rPr>
              <a:t>: </a:t>
            </a:r>
            <a:r>
              <a:rPr lang="en-US" sz="1800" dirty="0" smtClean="0">
                <a:latin typeface="Calibri" charset="0"/>
              </a:rPr>
              <a:t>9.2%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0845" y="4042430"/>
            <a:ext cx="2295833" cy="2819400"/>
            <a:chOff x="3120" y="960"/>
            <a:chExt cx="2412" cy="2880"/>
          </a:xfrm>
        </p:grpSpPr>
        <p:pic>
          <p:nvPicPr>
            <p:cNvPr id="12295" name="Picture 23" descr="D0pea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960"/>
              <a:ext cx="241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Rectangle 24"/>
            <p:cNvSpPr>
              <a:spLocks noChangeArrowheads="1"/>
            </p:cNvSpPr>
            <p:nvPr/>
          </p:nvSpPr>
          <p:spPr bwMode="auto">
            <a:xfrm>
              <a:off x="3638" y="1046"/>
              <a:ext cx="15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800" baseline="30000">
                <a:ea typeface="Arial" charset="0"/>
                <a:cs typeface="Arial" charset="0"/>
              </a:endParaRPr>
            </a:p>
          </p:txBody>
        </p:sp>
      </p:grpSp>
      <p:pic>
        <p:nvPicPr>
          <p:cNvPr id="12313" name="Picture 2" descr="invm_pol2_openwid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1178" y="3974220"/>
            <a:ext cx="2509805" cy="28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373289" y="3736598"/>
            <a:ext cx="188423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TPC Only (Low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150100" y="6616700"/>
            <a:ext cx="1905000" cy="228600"/>
          </a:xfrm>
        </p:spPr>
        <p:txBody>
          <a:bodyPr/>
          <a:lstStyle/>
          <a:p>
            <a:fld id="{0253EC7D-B21C-124B-8087-CB3DAD0F25E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645" y="2498169"/>
            <a:ext cx="4533555" cy="1200329"/>
          </a:xfrm>
          <a:prstGeom prst="rect">
            <a:avLst/>
          </a:prstGeom>
          <a:noFill/>
          <a:ln w="317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latin typeface="+mj-lt"/>
              </a:rPr>
              <a:t> C and B contributions separated.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Limited to low momentum range</a:t>
            </a:r>
            <a:r>
              <a:rPr lang="en-US" dirty="0" smtClean="0"/>
              <a:t>.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No triggers, no decay vertex reconstruction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Challenging due to small decay length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275" y="3079928"/>
            <a:ext cx="3244850" cy="353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83300" y="3314700"/>
            <a:ext cx="1573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/>
                <a:cs typeface="Times New Roman"/>
              </a:rPr>
              <a:t>Cu+Cu</a:t>
            </a:r>
            <a:r>
              <a:rPr lang="en-US" sz="1600" dirty="0" smtClean="0">
                <a:latin typeface="Times New Roman"/>
                <a:cs typeface="Times New Roman"/>
              </a:rPr>
              <a:t> 200 </a:t>
            </a:r>
            <a:r>
              <a:rPr lang="en-US" sz="1600" dirty="0" err="1" smtClean="0">
                <a:latin typeface="Times New Roman"/>
                <a:cs typeface="Times New Roman"/>
              </a:rPr>
              <a:t>GeV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09" y="165100"/>
            <a:ext cx="8711497" cy="65786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using Silicon Vertex Detector and decay vertex fit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609" y="1338580"/>
            <a:ext cx="8584497" cy="17602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>
                <a:solidFill>
                  <a:srgbClr val="215968"/>
                </a:solidFill>
              </a:rPr>
              <a:t>✔</a:t>
            </a:r>
            <a:r>
              <a:rPr lang="en-US" sz="2000" dirty="0" smtClean="0"/>
              <a:t> SVT/SSD not designed (thickness, geometry) for charm measurement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>
                <a:solidFill>
                  <a:srgbClr val="215968"/>
                </a:solidFill>
              </a:rPr>
              <a:t>✔</a:t>
            </a:r>
            <a:r>
              <a:rPr lang="en-US" sz="2000" dirty="0" smtClean="0"/>
              <a:t> Full reconstruction/fit of the decay vertex by combining K and </a:t>
            </a:r>
            <a:r>
              <a:rPr lang="en-US" sz="2000" dirty="0" err="1" smtClean="0"/>
              <a:t>π</a:t>
            </a:r>
            <a:r>
              <a:rPr lang="en-US" sz="2000" dirty="0" smtClean="0"/>
              <a:t> tracks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/>
              <a:t>		– Some particle ID capabilities obtained from TPC </a:t>
            </a:r>
            <a:r>
              <a:rPr lang="en-US" sz="2000" dirty="0" err="1" smtClean="0"/>
              <a:t>dE</a:t>
            </a:r>
            <a:r>
              <a:rPr lang="en-US" sz="2000" dirty="0" smtClean="0"/>
              <a:t>/dx</a:t>
            </a: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272" y="3670300"/>
            <a:ext cx="3824834" cy="280670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676900" y="4500549"/>
            <a:ext cx="571500" cy="1709751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4617" y="3991517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 PID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661" y="3751249"/>
            <a:ext cx="50698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Challenges: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Very short lived particles</a:t>
            </a:r>
            <a:r>
              <a:rPr lang="en-US" dirty="0" smtClean="0">
                <a:latin typeface="Times New Roman"/>
                <a:cs typeface="Times New Roman"/>
              </a:rPr>
              <a:t> (average decay-length 70 </a:t>
            </a:r>
            <a:r>
              <a:rPr lang="en-US" dirty="0" err="1" smtClean="0">
                <a:latin typeface="Times New Roman"/>
                <a:cs typeface="Times New Roman"/>
              </a:rPr>
              <a:t>μm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coupled to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arginal SVT resolution </a:t>
            </a:r>
            <a:r>
              <a:rPr lang="en-US" dirty="0" smtClean="0">
                <a:latin typeface="Times New Roman"/>
                <a:cs typeface="Times New Roman"/>
              </a:rPr>
              <a:t>(the pointing resolution is about 250 </a:t>
            </a:r>
            <a:r>
              <a:rPr lang="en-US" dirty="0" err="1" smtClean="0">
                <a:latin typeface="Times New Roman"/>
                <a:cs typeface="Times New Roman"/>
              </a:rPr>
              <a:t>μm/GeV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sz="800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Poor PID</a:t>
            </a:r>
            <a:r>
              <a:rPr lang="en-US" dirty="0" smtClean="0">
                <a:latin typeface="Times New Roman"/>
                <a:cs typeface="Times New Roman"/>
              </a:rPr>
              <a:t>: Lack of TOF+SVT data sets, </a:t>
            </a:r>
            <a:r>
              <a:rPr lang="en-US" dirty="0" err="1" smtClean="0">
                <a:latin typeface="Times New Roman"/>
                <a:cs typeface="Times New Roman"/>
              </a:rPr>
              <a:t>dE</a:t>
            </a:r>
            <a:r>
              <a:rPr lang="en-US" dirty="0" smtClean="0">
                <a:latin typeface="Times New Roman"/>
                <a:cs typeface="Times New Roman"/>
              </a:rPr>
              <a:t>/dx has limited resolving power.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6957" y="3116302"/>
            <a:ext cx="266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dE/dx</a:t>
            </a:r>
            <a:r>
              <a:rPr lang="en-US" dirty="0" smtClean="0"/>
              <a:t> bands of </a:t>
            </a:r>
            <a:r>
              <a:rPr lang="en-US" b="1" dirty="0" err="1" smtClean="0">
                <a:solidFill>
                  <a:srgbClr val="0000FF"/>
                </a:solidFill>
              </a:rPr>
              <a:t>Kaon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08800" y="6477000"/>
            <a:ext cx="1905000" cy="228600"/>
          </a:xfrm>
        </p:spPr>
        <p:txBody>
          <a:bodyPr/>
          <a:lstStyle/>
          <a:p>
            <a:fld id="{0253EC7D-B21C-124B-8087-CB3DAD0F25E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100"/>
            <a:ext cx="5638800" cy="60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215968"/>
                </a:solidFill>
              </a:rPr>
              <a:t>D</a:t>
            </a:r>
            <a:r>
              <a:rPr lang="en-US" baseline="30000" dirty="0" smtClean="0">
                <a:solidFill>
                  <a:srgbClr val="215968"/>
                </a:solidFill>
              </a:rPr>
              <a:t>0</a:t>
            </a:r>
            <a:r>
              <a:rPr lang="en-US" dirty="0" smtClean="0">
                <a:solidFill>
                  <a:srgbClr val="215968"/>
                </a:solidFill>
              </a:rPr>
              <a:t> decay length </a:t>
            </a:r>
            <a:r>
              <a:rPr lang="en-US" sz="3556" dirty="0" smtClean="0">
                <a:solidFill>
                  <a:srgbClr val="215968"/>
                </a:solidFill>
              </a:rPr>
              <a:t>(Simulation)</a:t>
            </a:r>
            <a:endParaRPr lang="en-US" sz="3556" dirty="0">
              <a:solidFill>
                <a:srgbClr val="21596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EC7D-B21C-124B-8087-CB3DAD0F25E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800100"/>
            <a:ext cx="6489700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3295" y="2049919"/>
            <a:ext cx="298407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&lt;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&gt; ~ 1GeV/c, </a:t>
            </a:r>
            <a:r>
              <a:rPr lang="en-US" dirty="0" err="1" smtClean="0">
                <a:latin typeface="Times New Roman"/>
                <a:cs typeface="Times New Roman"/>
              </a:rPr>
              <a:t>βγ</a:t>
            </a:r>
            <a:r>
              <a:rPr lang="en-US" dirty="0" smtClean="0">
                <a:latin typeface="Times New Roman"/>
                <a:cs typeface="Times New Roman"/>
              </a:rPr>
              <a:t> ~ 0.54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average decay length ~ </a:t>
            </a:r>
            <a:r>
              <a:rPr lang="en-US" dirty="0" smtClean="0">
                <a:latin typeface="Times New Roman"/>
                <a:cs typeface="Times New Roman"/>
              </a:rPr>
              <a:t>65μm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(in the transverse plane)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un-boost in the collider!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647700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3200" dirty="0">
                <a:latin typeface="Times New Roman"/>
                <a:cs typeface="Times New Roman"/>
              </a:rPr>
              <a:t>istance of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losest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pproach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resolution</a:t>
            </a:r>
          </a:p>
        </p:txBody>
      </p:sp>
      <p:pic>
        <p:nvPicPr>
          <p:cNvPr id="41990" name="Picture 8" descr="pointingRes_xy_day150_MB"/>
          <p:cNvPicPr>
            <a:picLocks noChangeAspect="1" noChangeArrowheads="1"/>
          </p:cNvPicPr>
          <p:nvPr/>
        </p:nvPicPr>
        <p:blipFill>
          <a:blip r:embed="rId3"/>
          <a:srcRect l="4398" t="5289" r="7639"/>
          <a:stretch>
            <a:fillRect/>
          </a:stretch>
        </p:blipFill>
        <p:spPr bwMode="auto">
          <a:xfrm>
            <a:off x="3321639" y="1079500"/>
            <a:ext cx="5746161" cy="3962400"/>
          </a:xfrm>
          <a:prstGeom prst="rect">
            <a:avLst/>
          </a:prstGeom>
          <a:ln w="38100" cmpd="dbl">
            <a:solidFill>
              <a:schemeClr val="accent5">
                <a:lumMod val="50000"/>
              </a:schemeClr>
            </a:solidFill>
          </a:ln>
          <a:effectLst/>
        </p:spPr>
      </p:pic>
      <p:sp>
        <p:nvSpPr>
          <p:cNvPr id="41992" name="Text Box 28"/>
          <p:cNvSpPr txBox="1">
            <a:spLocks noChangeArrowheads="1"/>
          </p:cNvSpPr>
          <p:nvPr/>
        </p:nvSpPr>
        <p:spPr bwMode="auto">
          <a:xfrm>
            <a:off x="6326188" y="4332288"/>
            <a:ext cx="163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 Bold Italic" pitchFamily="28" charset="0"/>
              </a:rPr>
              <a:t>STAR preliminary</a:t>
            </a:r>
          </a:p>
        </p:txBody>
      </p:sp>
      <p:sp>
        <p:nvSpPr>
          <p:cNvPr id="42002" name="Text Box 7"/>
          <p:cNvSpPr txBox="1">
            <a:spLocks noChangeArrowheads="1"/>
          </p:cNvSpPr>
          <p:nvPr/>
        </p:nvSpPr>
        <p:spPr bwMode="auto">
          <a:xfrm>
            <a:off x="-304800" y="5257800"/>
            <a:ext cx="9372600" cy="1158875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eaLnBrk="1" hangingPunct="1">
              <a:spcBef>
                <a:spcPct val="50000"/>
              </a:spcBef>
              <a:buFont typeface="Wingdings" charset="2"/>
              <a:buChar char="è"/>
            </a:pP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Including the silicon detectors in the tracking improves the pointing resolution.</a:t>
            </a:r>
          </a:p>
          <a:p>
            <a:pPr lvl="1" eaLnBrk="1" hangingPunct="1">
              <a:spcBef>
                <a:spcPct val="50000"/>
              </a:spcBef>
              <a:buFont typeface="Wingdings" charset="2"/>
              <a:buChar char="è"/>
            </a:pP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with 4 silicon hits,  the pointing resolution to the interaction point ~ </a:t>
            </a:r>
            <a:r>
              <a:rPr lang="en-US" sz="2000" dirty="0" smtClean="0">
                <a:latin typeface="Calibri" charset="0"/>
                <a:ea typeface="Arial" charset="0"/>
                <a:cs typeface="Arial" charset="0"/>
              </a:rPr>
              <a:t>250 </a:t>
            </a:r>
            <a:r>
              <a:rPr lang="en-US" sz="2000" dirty="0" err="1" smtClean="0">
                <a:latin typeface="Calibri" charset="0"/>
                <a:ea typeface="Arial" charset="0"/>
                <a:cs typeface="Arial" charset="0"/>
              </a:rPr>
              <a:t>μm</a:t>
            </a:r>
            <a:r>
              <a:rPr lang="en-US" sz="2000" dirty="0" smtClean="0"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at P = 1GeV/c.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33500"/>
            <a:ext cx="3429000" cy="35179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run 7 Au+Au@200GeV (</a:t>
            </a:r>
            <a:r>
              <a:rPr lang="en-US" sz="2000" dirty="0" err="1"/>
              <a:t>MinBias</a:t>
            </a:r>
            <a:r>
              <a:rPr lang="en-US" sz="2000" dirty="0"/>
              <a:t> trigger)</a:t>
            </a:r>
            <a:r>
              <a:rPr lang="en-US" sz="2000" dirty="0" smtClean="0">
                <a:latin typeface="ヒラギノ角ゴ Pro W3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ヒラギノ角ゴ Pro W3" charset="-128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DCA resolution as a function of </a:t>
            </a:r>
            <a:r>
              <a:rPr lang="en-US" sz="2000" dirty="0" smtClean="0"/>
              <a:t>inverse </a:t>
            </a:r>
            <a:r>
              <a:rPr lang="en-US" sz="2000" dirty="0"/>
              <a:t>momentum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Reflect the</a:t>
            </a:r>
            <a:r>
              <a:rPr lang="en-US" sz="2000" dirty="0" smtClean="0"/>
              <a:t> resolution </a:t>
            </a:r>
            <a:r>
              <a:rPr lang="en-US" sz="2000" dirty="0"/>
              <a:t>and Multiple Coulomb Scattering.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1905000" cy="228600"/>
          </a:xfrm>
        </p:spPr>
        <p:txBody>
          <a:bodyPr/>
          <a:lstStyle/>
          <a:p>
            <a:fld id="{2E68A0BC-B9EE-A14A-BBC8-720FE8BEA3C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22"/>
          <a:stretch/>
        </p:blipFill>
        <p:spPr>
          <a:xfrm>
            <a:off x="1828800" y="897316"/>
            <a:ext cx="5524500" cy="330520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26501" y="184053"/>
            <a:ext cx="6738933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Decay Topology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" y="4431124"/>
            <a:ext cx="8907455" cy="229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We introduced the Full </a:t>
            </a: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reconstruction/fit of the decay </a:t>
            </a: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vertex 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 smtClean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We used the </a:t>
            </a: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full track error matrix</a:t>
            </a: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 (inside the beam pipe) for </a:t>
            </a: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best error </a:t>
            </a: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estimates</a:t>
            </a:r>
            <a:endParaRPr lang="en-US" sz="1200" dirty="0" smtClean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</a:pPr>
            <a:endParaRPr lang="en-US" dirty="0" smtClean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Cut Optimization is based on Monte Carlo studies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 smtClean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</a:rPr>
              <a:t>Better resolution in secondary vertex position is achieved with the fit method compared to usual helix swimming methods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83300" y="1600200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C0CD-3BDF-0648-A239-51B273DD7461}" type="slidenum">
              <a:rPr lang="en-US"/>
              <a:pPr/>
              <a:t>19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0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Secondary vertex fit</a:t>
            </a:r>
            <a:r>
              <a:rPr lang="en-US" dirty="0" smtClean="0"/>
              <a:t> </a:t>
            </a:r>
            <a:r>
              <a:rPr lang="en-US" sz="2222" dirty="0" smtClean="0">
                <a:solidFill>
                  <a:srgbClr val="FF0000"/>
                </a:solidFill>
              </a:rPr>
              <a:t>(MC Data - pure D</a:t>
            </a:r>
            <a:r>
              <a:rPr lang="en-US" sz="2222" baseline="30000" dirty="0" smtClean="0">
                <a:solidFill>
                  <a:srgbClr val="FF0000"/>
                </a:solidFill>
              </a:rPr>
              <a:t>0</a:t>
            </a:r>
            <a:r>
              <a:rPr lang="en-US" sz="2222" dirty="0" smtClean="0">
                <a:solidFill>
                  <a:srgbClr val="FF0000"/>
                </a:solidFill>
              </a:rPr>
              <a:t> Events)</a:t>
            </a:r>
            <a:endParaRPr lang="en-US" sz="2222" dirty="0"/>
          </a:p>
        </p:txBody>
      </p:sp>
      <p:pic>
        <p:nvPicPr>
          <p:cNvPr id="24581" name="Picture 5" descr="correlation_slength_decay_ge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99" y="1066800"/>
            <a:ext cx="4244976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609600" y="4876800"/>
            <a:ext cx="7696200" cy="12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Calibri" charset="0"/>
              </a:rPr>
              <a:t> There </a:t>
            </a:r>
            <a:r>
              <a:rPr lang="en-US" sz="2000" dirty="0">
                <a:latin typeface="Calibri" charset="0"/>
              </a:rPr>
              <a:t>is no </a:t>
            </a:r>
            <a:r>
              <a:rPr lang="en-US" sz="2000" dirty="0">
                <a:solidFill>
                  <a:srgbClr val="0000FF"/>
                </a:solidFill>
                <a:latin typeface="Calibri" charset="0"/>
              </a:rPr>
              <a:t>systematic shift </a:t>
            </a:r>
            <a:r>
              <a:rPr lang="en-US" sz="2000" dirty="0">
                <a:latin typeface="Calibri" charset="0"/>
              </a:rPr>
              <a:t>in reconstructed quantities</a:t>
            </a:r>
            <a:r>
              <a:rPr lang="en-US" sz="2000" dirty="0" smtClean="0">
                <a:latin typeface="Calibri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000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Calibri" charset="0"/>
              </a:rPr>
              <a:t> The </a:t>
            </a:r>
            <a:r>
              <a:rPr lang="en-US" sz="2000" dirty="0">
                <a:solidFill>
                  <a:srgbClr val="008400"/>
                </a:solidFill>
                <a:latin typeface="Calibri" charset="0"/>
              </a:rPr>
              <a:t>standard deviation</a:t>
            </a:r>
            <a:r>
              <a:rPr lang="en-US" sz="2000" dirty="0">
                <a:latin typeface="Calibri" charset="0"/>
              </a:rPr>
              <a:t> of the distribution is flat at ~ 250 </a:t>
            </a:r>
            <a:r>
              <a:rPr lang="en-US" sz="2000" dirty="0" err="1">
                <a:ea typeface="Arial" charset="0"/>
                <a:cs typeface="Arial" charset="0"/>
                <a:sym typeface="Symbol" charset="2"/>
              </a:rPr>
              <a:t>m</a:t>
            </a:r>
            <a:r>
              <a:rPr lang="en-US" sz="2000" dirty="0">
                <a:latin typeface="Calibri" charset="0"/>
              </a:rPr>
              <a:t> , which is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of the order of the resolution of (SSD+SVT).</a:t>
            </a:r>
            <a:endParaRPr lang="en-US" sz="2000" dirty="0"/>
          </a:p>
        </p:txBody>
      </p:sp>
      <p:pic>
        <p:nvPicPr>
          <p:cNvPr id="24583" name="Picture 4" descr="correlation_decay_geant_f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375" y="1066800"/>
            <a:ext cx="4733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38"/>
          <p:cNvSpPr txBox="1">
            <a:spLocks noChangeArrowheads="1"/>
          </p:cNvSpPr>
          <p:nvPr/>
        </p:nvSpPr>
        <p:spPr bwMode="auto">
          <a:xfrm>
            <a:off x="6921500" y="1066800"/>
            <a:ext cx="2136775" cy="942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</a:rPr>
              <a:t>Mean of the difference reconstructed -MC</a:t>
            </a:r>
          </a:p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008400"/>
                </a:solidFill>
              </a:rPr>
              <a:t>Rms</a:t>
            </a:r>
            <a:r>
              <a:rPr lang="en-US" sz="1200" b="1" dirty="0">
                <a:solidFill>
                  <a:srgbClr val="008400"/>
                </a:solidFill>
              </a:rPr>
              <a:t> of the difference reconstructed -MC</a:t>
            </a:r>
          </a:p>
        </p:txBody>
      </p:sp>
      <p:sp>
        <p:nvSpPr>
          <p:cNvPr id="24587" name="Text Box 38"/>
          <p:cNvSpPr txBox="1">
            <a:spLocks noChangeArrowheads="1"/>
          </p:cNvSpPr>
          <p:nvPr/>
        </p:nvSpPr>
        <p:spPr bwMode="auto">
          <a:xfrm>
            <a:off x="304799" y="1143000"/>
            <a:ext cx="4762501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charset="0"/>
              </a:rPr>
              <a:t>Correlation between the reconstructed decay and MC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033"/>
            <a:ext cx="8229600" cy="583108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Outline</a:t>
            </a:r>
            <a:endParaRPr lang="en-US" sz="40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540"/>
            <a:ext cx="8506146" cy="54214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Introduction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Why collide nuclei at high energies?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RHIC and STAR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Physics at RHIC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Important observations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Heavy quark sector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  <a:latin typeface="+mj-lt"/>
                <a:cs typeface="Times New Roman"/>
              </a:rPr>
              <a:t>Charm measurement using Silicon Tracker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Secondary </a:t>
            </a:r>
            <a:r>
              <a:rPr lang="en-US" dirty="0" err="1" smtClean="0">
                <a:latin typeface="+mj-lt"/>
                <a:cs typeface="Times New Roman"/>
              </a:rPr>
              <a:t>vertexing</a:t>
            </a:r>
            <a:endParaRPr lang="en-US" dirty="0" smtClean="0">
              <a:latin typeface="+mj-lt"/>
              <a:cs typeface="Times New Roman"/>
            </a:endParaRP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Proof of principle with K</a:t>
            </a:r>
            <a:r>
              <a:rPr lang="en-US" baseline="-25000" dirty="0" smtClean="0">
                <a:latin typeface="+mj-lt"/>
                <a:cs typeface="Times New Roman"/>
              </a:rPr>
              <a:t>s</a:t>
            </a:r>
            <a:r>
              <a:rPr lang="en-US" baseline="30000" dirty="0" smtClean="0">
                <a:latin typeface="+mj-lt"/>
                <a:cs typeface="Times New Roman"/>
              </a:rPr>
              <a:t>0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Results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New results using TOF detector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Future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2" y="9413"/>
            <a:ext cx="9000067" cy="686741"/>
          </a:xfrm>
          <a:solidFill>
            <a:srgbClr val="EBF1DE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Reconstructed Quantities (example) </a:t>
            </a:r>
            <a:r>
              <a:rPr lang="en-US" sz="2000" dirty="0" smtClean="0">
                <a:solidFill>
                  <a:srgbClr val="FF0000"/>
                </a:solidFill>
              </a:rPr>
              <a:t>(MC Data - pure D</a:t>
            </a:r>
            <a:r>
              <a:rPr lang="en-US" sz="2000" baseline="30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 Events)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48" y="966041"/>
            <a:ext cx="3791185" cy="2691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176" y="770371"/>
            <a:ext cx="4151861" cy="2787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922" y="768971"/>
            <a:ext cx="295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Invariant Mass Reconstructed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5152" y="714402"/>
            <a:ext cx="1464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pT Resolution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907" y="3779054"/>
            <a:ext cx="3892659" cy="2673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22129" y="3457229"/>
            <a:ext cx="244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Decay Vertex Resolution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5400" y="3652169"/>
            <a:ext cx="530577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008000"/>
              </a:buClr>
              <a:buFont typeface="Lucida Grande"/>
              <a:buChar char="✿"/>
            </a:pPr>
            <a:r>
              <a:rPr lang="en-US" dirty="0" smtClean="0"/>
              <a:t> Resolution :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	Inv Mass sigma ~ </a:t>
            </a:r>
            <a:r>
              <a:rPr lang="en-US" b="1" dirty="0" smtClean="0"/>
              <a:t>13 MeV </a:t>
            </a:r>
            <a:r>
              <a:rPr lang="en-US" dirty="0" smtClean="0"/>
              <a:t>(</a:t>
            </a:r>
            <a:r>
              <a:rPr lang="en-US" b="1" dirty="0" smtClean="0"/>
              <a:t>0.7%</a:t>
            </a:r>
            <a:r>
              <a:rPr lang="en-US" dirty="0" smtClean="0"/>
              <a:t>, after a gauss fit)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	Decay Vertex Coordinates ~ 220 </a:t>
            </a:r>
            <a:r>
              <a:rPr lang="en-US" dirty="0" err="1" smtClean="0"/>
              <a:t>μm</a:t>
            </a:r>
            <a:r>
              <a:rPr lang="en-US" dirty="0" smtClean="0"/>
              <a:t> (transverse)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					       ~ 200 </a:t>
            </a:r>
            <a:r>
              <a:rPr lang="en-US" dirty="0" err="1" smtClean="0"/>
              <a:t>μm</a:t>
            </a:r>
            <a:r>
              <a:rPr lang="en-US" dirty="0" smtClean="0"/>
              <a:t> (</a:t>
            </a:r>
            <a:r>
              <a:rPr lang="en-US" dirty="0" err="1" smtClean="0"/>
              <a:t>z</a:t>
            </a:r>
            <a:r>
              <a:rPr lang="en-US" dirty="0" smtClean="0"/>
              <a:t>-direction)</a:t>
            </a:r>
          </a:p>
          <a:p>
            <a:pPr>
              <a:buClr>
                <a:srgbClr val="008000"/>
              </a:buClr>
            </a:pPr>
            <a:endParaRPr lang="en-US" dirty="0" smtClean="0"/>
          </a:p>
          <a:p>
            <a:pPr>
              <a:buClr>
                <a:srgbClr val="008000"/>
              </a:buClr>
              <a:buFont typeface="Lucida Grande"/>
              <a:buChar char="✿"/>
            </a:pPr>
            <a:r>
              <a:rPr lang="en-US" dirty="0" smtClean="0"/>
              <a:t> The reconstructed parameters behave as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expected with the current detector resolution.</a:t>
            </a:r>
          </a:p>
          <a:p>
            <a:pPr>
              <a:buClr>
                <a:srgbClr val="008000"/>
              </a:buClr>
            </a:pPr>
            <a:endParaRPr lang="en-US" dirty="0" smtClean="0"/>
          </a:p>
          <a:p>
            <a:pPr>
              <a:buClr>
                <a:srgbClr val="008000"/>
              </a:buClr>
              <a:buFont typeface="Lucida Grande"/>
              <a:buChar char="✿"/>
            </a:pP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E35-5D1D-8141-B6C7-36D49A53220F}" type="slidenum">
              <a:rPr lang="en-US"/>
              <a:pPr/>
              <a:t>21</a:t>
            </a:fld>
            <a:endParaRPr lang="en-US"/>
          </a:p>
        </p:txBody>
      </p:sp>
      <p:pic>
        <p:nvPicPr>
          <p:cNvPr id="28678" name="Picture 11" descr="invMass_K0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114675"/>
            <a:ext cx="4724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7994650" y="3332734"/>
            <a:ext cx="927100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 charset="0"/>
              </a:rPr>
              <a:t>After cut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6200" y="593725"/>
            <a:ext cx="8991600" cy="242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²"/>
            </a:pPr>
            <a:r>
              <a:rPr lang="en-US" sz="2000" dirty="0" smtClean="0">
                <a:latin typeface="Calibri" charset="0"/>
              </a:rPr>
              <a:t> Test with K</a:t>
            </a:r>
            <a:r>
              <a:rPr lang="en-US" sz="2000" baseline="30000" dirty="0" smtClean="0">
                <a:latin typeface="Calibri" charset="0"/>
              </a:rPr>
              <a:t>0</a:t>
            </a:r>
            <a:r>
              <a:rPr lang="en-US" sz="2000" baseline="-25000" dirty="0" smtClean="0">
                <a:latin typeface="Calibri" charset="0"/>
              </a:rPr>
              <a:t>s</a:t>
            </a:r>
            <a:r>
              <a:rPr lang="en-US" sz="2000" dirty="0" smtClean="0">
                <a:latin typeface="Calibri" charset="0"/>
              </a:rPr>
              <a:t> decay reconstruction (about 200x the decay distance of D</a:t>
            </a:r>
            <a:r>
              <a:rPr lang="en-US" sz="2000" baseline="30000" dirty="0" smtClean="0">
                <a:latin typeface="Calibri" charset="0"/>
              </a:rPr>
              <a:t>0</a:t>
            </a:r>
            <a:r>
              <a:rPr lang="en-US" sz="2000" dirty="0" smtClean="0">
                <a:latin typeface="Calibri" charset="0"/>
              </a:rPr>
              <a:t>s):</a:t>
            </a:r>
            <a:endParaRPr lang="en-US" sz="2000" dirty="0"/>
          </a:p>
          <a:p>
            <a:pPr lvl="1">
              <a:spcBef>
                <a:spcPct val="50000"/>
              </a:spcBef>
              <a:buClr>
                <a:schemeClr val="accent5">
                  <a:lumMod val="50000"/>
                </a:schemeClr>
              </a:buClr>
            </a:pPr>
            <a:r>
              <a:rPr lang="en-US" dirty="0" smtClean="0">
                <a:latin typeface="Calibri" charset="0"/>
                <a:sym typeface="Symbol" charset="2"/>
              </a:rPr>
              <a:t>c = 2.68 cm  </a:t>
            </a:r>
            <a:r>
              <a:rPr lang="en-US" sz="2000" dirty="0" smtClean="0">
                <a:latin typeface="Calibri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²"/>
            </a:pPr>
            <a:r>
              <a:rPr lang="en-US" sz="2000" dirty="0" smtClean="0">
                <a:latin typeface="Calibri" charset="0"/>
              </a:rPr>
              <a:t> Signed decay length 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Calibri" charset="0"/>
              </a:rPr>
              <a:t> an </a:t>
            </a:r>
            <a:r>
              <a:rPr lang="en-US" dirty="0">
                <a:latin typeface="Calibri" charset="0"/>
              </a:rPr>
              <a:t>excess can be observed on the positive side of the decay length distribution, indicating the presence of long-lived decays.</a:t>
            </a:r>
            <a:endParaRPr lang="en-US" dirty="0" smtClean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Calibri" charset="0"/>
              </a:rPr>
              <a:t> use </a:t>
            </a:r>
            <a:r>
              <a:rPr lang="en-US" dirty="0">
                <a:latin typeface="Calibri" charset="0"/>
              </a:rPr>
              <a:t>the decay length </a:t>
            </a:r>
            <a:r>
              <a:rPr lang="en-US" dirty="0">
                <a:solidFill>
                  <a:srgbClr val="000090"/>
                </a:solidFill>
                <a:latin typeface="Calibri" charset="0"/>
              </a:rPr>
              <a:t>significance</a:t>
            </a:r>
            <a:r>
              <a:rPr lang="en-US" dirty="0">
                <a:latin typeface="Calibri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L/</a:t>
            </a:r>
            <a:r>
              <a:rPr lang="en-US" dirty="0">
                <a:solidFill>
                  <a:srgbClr val="FF0000"/>
                </a:solidFill>
                <a:latin typeface="Calibri" charset="0"/>
                <a:sym typeface="Symbol" charset="2"/>
              </a:rPr>
              <a:t></a:t>
            </a:r>
            <a:r>
              <a:rPr lang="en-US" baseline="-25000" dirty="0">
                <a:solidFill>
                  <a:srgbClr val="FF0000"/>
                </a:solidFill>
                <a:latin typeface="Calibri" charset="0"/>
                <a:sym typeface="Symbol" charset="2"/>
              </a:rPr>
              <a:t>L </a:t>
            </a:r>
            <a:r>
              <a:rPr lang="en-US" dirty="0">
                <a:latin typeface="Calibri" charset="0"/>
                <a:sym typeface="Symbol" charset="2"/>
              </a:rPr>
              <a:t>to improve the signal.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alibri" charset="0"/>
              </a:rPr>
              <a:t> more appropriate because of the momentum dependence of the decay length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1360" y="81280"/>
            <a:ext cx="5161280" cy="512445"/>
          </a:xfrm>
          <a:solidFill>
            <a:srgbClr val="EBF1DE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215968"/>
                </a:solidFill>
              </a:rPr>
              <a:t>Proof of principle with K</a:t>
            </a:r>
            <a:r>
              <a:rPr lang="en-US" sz="3600" baseline="30000" dirty="0">
                <a:solidFill>
                  <a:srgbClr val="215968"/>
                </a:solidFill>
              </a:rPr>
              <a:t>0</a:t>
            </a:r>
            <a:r>
              <a:rPr lang="en-US" sz="3600" baseline="-25000" dirty="0">
                <a:solidFill>
                  <a:srgbClr val="215968"/>
                </a:solidFill>
              </a:rPr>
              <a:t>s</a:t>
            </a:r>
            <a:endParaRPr lang="en-US" sz="3600" dirty="0">
              <a:solidFill>
                <a:srgbClr val="215968"/>
              </a:solidFill>
            </a:endParaRPr>
          </a:p>
        </p:txBody>
      </p:sp>
      <p:pic>
        <p:nvPicPr>
          <p:cNvPr id="28677" name="Picture 10" descr="LdL_K0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41148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4844207" y="3332734"/>
            <a:ext cx="1058863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 charset="0"/>
              </a:rPr>
              <a:t>Before cut</a:t>
            </a:r>
          </a:p>
        </p:txBody>
      </p:sp>
      <p:sp>
        <p:nvSpPr>
          <p:cNvPr id="28682" name="Text Box 28"/>
          <p:cNvSpPr txBox="1">
            <a:spLocks noChangeArrowheads="1"/>
          </p:cNvSpPr>
          <p:nvPr/>
        </p:nvSpPr>
        <p:spPr bwMode="auto">
          <a:xfrm>
            <a:off x="762000" y="61468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sym typeface="Zapf Dingbats" charset="2"/>
              </a:rPr>
              <a:t></a:t>
            </a:r>
            <a:r>
              <a:rPr lang="en-US" sz="2000" dirty="0"/>
              <a:t> </a:t>
            </a:r>
            <a:r>
              <a:rPr lang="en-US" sz="2000" dirty="0">
                <a:latin typeface="Calibri" charset="0"/>
              </a:rPr>
              <a:t>After using a cut</a:t>
            </a:r>
            <a:r>
              <a:rPr lang="en-US" sz="2000" dirty="0"/>
              <a:t> </a:t>
            </a:r>
            <a:r>
              <a:rPr lang="en-US" sz="2000" dirty="0">
                <a:latin typeface="Calibri" charset="0"/>
              </a:rPr>
              <a:t>S</a:t>
            </a:r>
            <a:r>
              <a:rPr lang="en-US" sz="2000" baseline="-25000" dirty="0">
                <a:latin typeface="Calibri" charset="0"/>
              </a:rPr>
              <a:t>L </a:t>
            </a:r>
            <a:r>
              <a:rPr lang="en-US" sz="2000" dirty="0">
                <a:latin typeface="Calibri" charset="0"/>
              </a:rPr>
              <a:t>&gt; 10, a clear peak at the </a:t>
            </a:r>
            <a:r>
              <a:rPr lang="en-US" sz="2000" dirty="0">
                <a:latin typeface="Calibri" charset="0"/>
                <a:ea typeface="Bookman Old Style" charset="0"/>
                <a:cs typeface="Bookman Old Style" charset="0"/>
              </a:rPr>
              <a:t>K</a:t>
            </a:r>
            <a:r>
              <a:rPr lang="en-US" sz="2000" baseline="30000" dirty="0">
                <a:latin typeface="Calibri" charset="0"/>
                <a:ea typeface="Bookman Old Style" charset="0"/>
                <a:cs typeface="Bookman Old Style" charset="0"/>
              </a:rPr>
              <a:t>0</a:t>
            </a:r>
            <a:r>
              <a:rPr lang="en-US" sz="2000" baseline="-25000" dirty="0">
                <a:latin typeface="Calibri" charset="0"/>
                <a:ea typeface="Bookman Old Style" charset="0"/>
                <a:cs typeface="Bookman Old Style" charset="0"/>
              </a:rPr>
              <a:t>S </a:t>
            </a:r>
            <a:r>
              <a:rPr lang="en-US" sz="2000" dirty="0">
                <a:latin typeface="Calibri" charset="0"/>
                <a:ea typeface="Bookman Old Style" charset="0"/>
                <a:cs typeface="Bookman Old Style" charset="0"/>
              </a:rPr>
              <a:t>mass is observed.</a:t>
            </a:r>
            <a:r>
              <a:rPr lang="en-US" sz="2000" dirty="0">
                <a:latin typeface="Calibri" charset="0"/>
              </a:rPr>
              <a:t>  </a:t>
            </a:r>
          </a:p>
        </p:txBody>
      </p:sp>
      <p:sp>
        <p:nvSpPr>
          <p:cNvPr id="28683" name="AutoShape 29"/>
          <p:cNvSpPr>
            <a:spLocks noChangeArrowheads="1"/>
          </p:cNvSpPr>
          <p:nvPr/>
        </p:nvSpPr>
        <p:spPr bwMode="auto">
          <a:xfrm>
            <a:off x="3748088" y="4473575"/>
            <a:ext cx="976312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4168775"/>
            <a:ext cx="1181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charset="0"/>
              </a:rPr>
              <a:t>background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349500" y="4016375"/>
            <a:ext cx="178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Calibri" charset="0"/>
              </a:rPr>
              <a:t>Signal+background</a:t>
            </a:r>
            <a:endParaRPr lang="en-US" sz="16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155700" y="4346575"/>
            <a:ext cx="6096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2743200" y="4321175"/>
            <a:ext cx="152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316" y="141105"/>
            <a:ext cx="8229600" cy="5137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+D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 Signal (in 2007 Data)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37619" y="1509985"/>
            <a:ext cx="4038600" cy="4471715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US" sz="2000" dirty="0" smtClean="0"/>
              <a:t>24 Million </a:t>
            </a:r>
            <a:r>
              <a:rPr lang="en-US" sz="2000" dirty="0" err="1" smtClean="0"/>
              <a:t>Au+Au</a:t>
            </a:r>
            <a:r>
              <a:rPr lang="en-US" sz="2000" dirty="0" smtClean="0"/>
              <a:t> @ 200 </a:t>
            </a:r>
            <a:r>
              <a:rPr lang="en-US" sz="2000" dirty="0" err="1" smtClean="0"/>
              <a:t>GeV</a:t>
            </a:r>
            <a:r>
              <a:rPr lang="en-US" sz="2000" dirty="0" smtClean="0"/>
              <a:t>/c events are used for this analysis.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degree polynomial fit is used for background estimation.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sz="2000" dirty="0"/>
              <a:t>F</a:t>
            </a:r>
            <a:r>
              <a:rPr lang="en-US" sz="2000" dirty="0" smtClean="0"/>
              <a:t>it yielded an apparent signal significance of 10-σ  (combined 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+D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bar signal)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sz="2000" dirty="0" smtClean="0"/>
              <a:t>Signal remained stable as cuts are varied.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2" y="654806"/>
            <a:ext cx="4682678" cy="29976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07" y="2222500"/>
            <a:ext cx="123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Pol3 + gaus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74893" y="2425700"/>
            <a:ext cx="40715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2429" y="2591832"/>
            <a:ext cx="59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Pol3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95275" y="2794000"/>
            <a:ext cx="40715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8112" y="3665174"/>
            <a:ext cx="4809678" cy="3040426"/>
            <a:chOff x="120012" y="3817574"/>
            <a:chExt cx="4574570" cy="28034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412" y="3817574"/>
              <a:ext cx="4549170" cy="2803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012" y="3898900"/>
              <a:ext cx="4426588" cy="2455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116" y="5959548"/>
              <a:ext cx="3608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Gaussian Mean = 1864.19 ± 10 MeV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417" y="4058166"/>
              <a:ext cx="1236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gaus</a:t>
              </a:r>
              <a:r>
                <a:rPr lang="en-US" dirty="0" smtClean="0">
                  <a:solidFill>
                    <a:srgbClr val="FF0000"/>
                  </a:solidFill>
                </a:rPr>
                <a:t> fit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16" y="141105"/>
            <a:ext cx="8229600" cy="66610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15968"/>
                </a:solidFill>
              </a:rPr>
              <a:t>D</a:t>
            </a:r>
            <a:r>
              <a:rPr lang="en-US" sz="3600" baseline="30000" dirty="0" smtClean="0">
                <a:solidFill>
                  <a:srgbClr val="215968"/>
                </a:solidFill>
              </a:rPr>
              <a:t>0</a:t>
            </a:r>
            <a:r>
              <a:rPr lang="en-US" sz="3600" dirty="0" smtClean="0">
                <a:solidFill>
                  <a:srgbClr val="215968"/>
                </a:solidFill>
              </a:rPr>
              <a:t> and D</a:t>
            </a:r>
            <a:r>
              <a:rPr lang="en-US" sz="3600" baseline="30000" dirty="0" smtClean="0">
                <a:solidFill>
                  <a:srgbClr val="215968"/>
                </a:solidFill>
              </a:rPr>
              <a:t>0</a:t>
            </a:r>
            <a:r>
              <a:rPr lang="en-US" sz="3600" dirty="0" smtClean="0">
                <a:solidFill>
                  <a:srgbClr val="215968"/>
                </a:solidFill>
              </a:rPr>
              <a:t>bar separately</a:t>
            </a:r>
            <a:endParaRPr lang="en-US" sz="3600" dirty="0">
              <a:solidFill>
                <a:srgbClr val="21596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65" y="1117023"/>
            <a:ext cx="3841980" cy="2210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840" y="1117023"/>
            <a:ext cx="4086576" cy="221037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4316" y="4381500"/>
            <a:ext cx="8494883" cy="2339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215968"/>
                </a:solidFill>
              </a:rPr>
              <a:t>Attempt to extract physics with polynomial fit method revealed some problems:</a:t>
            </a:r>
          </a:p>
          <a:p>
            <a:pPr algn="l"/>
            <a:endParaRPr lang="en-US" sz="800" dirty="0" smtClean="0">
              <a:solidFill>
                <a:srgbClr val="215968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A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robust background estimation method needed to see if the peak observed was an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artifact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A Multi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Variate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Times New Roman"/>
              </a:rPr>
              <a:t> analysis is in progress to measure signal using same sign background estimation method.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143" y="3441700"/>
            <a:ext cx="370080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thickThin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bar/D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Ratio ~ 1.18 ± 0.24 </a:t>
            </a:r>
            <a:endParaRPr lang="en-US" sz="2400" dirty="0"/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3366917" y="3929063"/>
            <a:ext cx="5143499" cy="6302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100000"/>
              <a:buNone/>
            </a:pPr>
            <a:r>
              <a:rPr lang="en-US" sz="1946" dirty="0" smtClean="0"/>
              <a:t>( compatible with unity indicating a vanishing μ</a:t>
            </a:r>
            <a:r>
              <a:rPr lang="en-US" sz="1946" baseline="-25000" dirty="0" smtClean="0"/>
              <a:t>B</a:t>
            </a:r>
            <a:r>
              <a:rPr lang="en-US" sz="1946" dirty="0" smtClean="0"/>
              <a:t>)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4452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4965" y="5105400"/>
            <a:ext cx="815435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dirty="0" smtClean="0">
                <a:latin typeface="Times New Roman"/>
                <a:cs typeface="Times New Roman"/>
              </a:rPr>
              <a:t>	The fact that about a third of the SVT/SSD system was dead during Run-7, combined with the marginal resolution of the previous generation silicon detector and combinatorial background is challenging to our efforts. </a:t>
            </a:r>
          </a:p>
          <a:p>
            <a:pPr marL="285750" indent="-285750"/>
            <a:endParaRPr lang="en-US" sz="20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016"/>
            <a:ext cx="8229600" cy="5531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15968"/>
                </a:solidFill>
              </a:rPr>
              <a:t>Ongoing Analysis with Multivariate Analysis (TMVA)</a:t>
            </a:r>
            <a:endParaRPr lang="en-US" sz="2800" dirty="0">
              <a:solidFill>
                <a:srgbClr val="21596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99" y="962018"/>
            <a:ext cx="8848377" cy="2623516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 smtClean="0">
                <a:latin typeface="+mj-lt"/>
                <a:cs typeface="Times New Roman"/>
              </a:rPr>
              <a:t>TMVA is a tool for simultaneous optimization of many correlated cuts. </a:t>
            </a:r>
            <a:endParaRPr lang="en-US" sz="700" dirty="0" smtClean="0">
              <a:latin typeface="+mj-lt"/>
              <a:cs typeface="Times New Roman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 smtClean="0">
                <a:latin typeface="+mj-lt"/>
                <a:cs typeface="Times New Roman"/>
              </a:rPr>
              <a:t>Training samples for signal (pure D</a:t>
            </a:r>
            <a:r>
              <a:rPr lang="en-US" sz="2000" baseline="30000" dirty="0" smtClean="0">
                <a:latin typeface="+mj-lt"/>
                <a:cs typeface="Times New Roman"/>
              </a:rPr>
              <a:t>0</a:t>
            </a:r>
            <a:r>
              <a:rPr lang="en-US" sz="2000" dirty="0" smtClean="0">
                <a:latin typeface="+mj-lt"/>
                <a:cs typeface="Times New Roman"/>
              </a:rPr>
              <a:t>) and background (`HIJING </a:t>
            </a:r>
            <a:r>
              <a:rPr lang="en-US" sz="2000" dirty="0" err="1" smtClean="0">
                <a:latin typeface="+mj-lt"/>
                <a:cs typeface="Times New Roman"/>
              </a:rPr>
              <a:t>Au+Au</a:t>
            </a:r>
            <a:r>
              <a:rPr lang="en-US" sz="2000" dirty="0" smtClean="0">
                <a:latin typeface="+mj-lt"/>
                <a:cs typeface="Times New Roman"/>
              </a:rPr>
              <a:t>’) are provided. It then produces a classifier output with weight files for signal and background.</a:t>
            </a:r>
            <a:endParaRPr lang="en-US" sz="700" dirty="0" smtClean="0">
              <a:latin typeface="+mj-lt"/>
              <a:cs typeface="Times New Roman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 smtClean="0">
                <a:latin typeface="+mj-lt"/>
                <a:cs typeface="Times New Roman"/>
              </a:rPr>
              <a:t>After training, testing can be done with Data sample (MC Embedding/Real)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8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/>
              </a:rPr>
              <a:t>MC D</a:t>
            </a:r>
            <a:r>
              <a:rPr lang="en-US" sz="2000" baseline="30000" dirty="0" smtClean="0">
                <a:solidFill>
                  <a:srgbClr val="FF0000"/>
                </a:solidFill>
                <a:latin typeface="+mj-lt"/>
                <a:cs typeface="Times New Roman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/>
              </a:rPr>
              <a:t> Embedding					    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/>
              </a:rPr>
              <a:t>2007 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  <a:cs typeface="Times New Roman"/>
              </a:rPr>
              <a:t>Au+Au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/>
              </a:rPr>
              <a:t> Data </a:t>
            </a:r>
            <a:r>
              <a:rPr lang="en-US" sz="1400" b="1" dirty="0" smtClean="0">
                <a:solidFill>
                  <a:srgbClr val="000090"/>
                </a:solidFill>
                <a:latin typeface="+mj-lt"/>
                <a:cs typeface="Times New Roman"/>
              </a:rPr>
              <a:t>(1-2% of available data)</a:t>
            </a:r>
          </a:p>
          <a:p>
            <a:pPr lvl="1">
              <a:buClr>
                <a:schemeClr val="accent5">
                  <a:lumMod val="50000"/>
                </a:schemeClr>
              </a:buClr>
              <a:buNone/>
            </a:pPr>
            <a:endParaRPr lang="en-US" sz="20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08" y="3314602"/>
            <a:ext cx="4123977" cy="2739066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6895268" y="5147732"/>
            <a:ext cx="121398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27301"/>
            <a:ext cx="4073176" cy="27390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7797" y="6319908"/>
            <a:ext cx="847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cs typeface="Times New Roman"/>
              </a:rPr>
              <a:t>   Preliminary results looks promising but… work in progress.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8" y="101600"/>
            <a:ext cx="8667750" cy="550333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Recent charm measurements with Time Of Flight (TOF) Detector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5400" y="919477"/>
            <a:ext cx="5270500" cy="24231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STAR Time Of Flight (TOF) detector provides better particle ID (measures particle velocity </a:t>
            </a:r>
            <a:r>
              <a:rPr lang="en-US" sz="2000" dirty="0">
                <a:latin typeface="Times New Roman"/>
                <a:cs typeface="Times New Roman"/>
              </a:rPr>
              <a:t>β[β=</a:t>
            </a:r>
            <a:r>
              <a:rPr lang="en-US" sz="2000" dirty="0" smtClean="0">
                <a:latin typeface="Times New Roman"/>
                <a:cs typeface="Times New Roman"/>
              </a:rPr>
              <a:t>v/c])</a:t>
            </a:r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err="1" smtClean="0">
                <a:latin typeface="Times New Roman"/>
                <a:cs typeface="Times New Roman"/>
              </a:rPr>
              <a:t>dE</a:t>
            </a:r>
            <a:r>
              <a:rPr lang="en-US" sz="2000" dirty="0" smtClean="0">
                <a:latin typeface="Times New Roman"/>
                <a:cs typeface="Times New Roman"/>
              </a:rPr>
              <a:t>/dx + TOF  offers excellent K, π separation up to p ~ 1.5 - 2 </a:t>
            </a:r>
            <a:r>
              <a:rPr lang="en-US" sz="2000" dirty="0" err="1" smtClean="0">
                <a:latin typeface="Times New Roman"/>
                <a:cs typeface="Times New Roman"/>
              </a:rPr>
              <a:t>GeV</a:t>
            </a:r>
            <a:r>
              <a:rPr lang="en-US" sz="2000" dirty="0" smtClean="0">
                <a:latin typeface="Times New Roman"/>
                <a:cs typeface="Times New Roman"/>
              </a:rPr>
              <a:t>/c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New results use ~ 250 Million </a:t>
            </a:r>
            <a:r>
              <a:rPr lang="en-US" sz="2000" dirty="0" err="1" smtClean="0">
                <a:latin typeface="Times New Roman"/>
                <a:cs typeface="Times New Roman"/>
              </a:rPr>
              <a:t>Au+Au</a:t>
            </a:r>
            <a:r>
              <a:rPr lang="en-US" sz="2000" dirty="0" smtClean="0">
                <a:latin typeface="Times New Roman"/>
                <a:cs typeface="Times New Roman"/>
              </a:rPr>
              <a:t> Events from year 2010 and ~ 210 Million </a:t>
            </a:r>
            <a:r>
              <a:rPr lang="en-US" sz="2000" dirty="0" err="1" smtClean="0">
                <a:latin typeface="Times New Roman"/>
                <a:cs typeface="Times New Roman"/>
              </a:rPr>
              <a:t>p+p</a:t>
            </a:r>
            <a:r>
              <a:rPr lang="en-US" sz="2000" dirty="0" smtClean="0">
                <a:latin typeface="Times New Roman"/>
                <a:cs typeface="Times New Roman"/>
              </a:rPr>
              <a:t> events from 2009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50" y="817034"/>
            <a:ext cx="3902663" cy="3018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8" y="3683041"/>
            <a:ext cx="6464292" cy="3136859"/>
          </a:xfrm>
          <a:prstGeom prst="rect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8" y="101600"/>
            <a:ext cx="8667750" cy="550333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Recent charm measurements with Time Of Flight (TOF) Detector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473" y="3998851"/>
            <a:ext cx="3049155" cy="27226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983" y="1176277"/>
            <a:ext cx="5717275" cy="2646423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07" y="1188976"/>
            <a:ext cx="2977966" cy="263372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075484" y="794245"/>
            <a:ext cx="215237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Corrected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794245"/>
            <a:ext cx="49244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73701" y="4343400"/>
            <a:ext cx="32130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AA </a:t>
            </a:r>
            <a:r>
              <a:rPr lang="en-US" dirty="0" smtClean="0">
                <a:latin typeface="Times New Roman"/>
                <a:cs typeface="Times New Roman"/>
              </a:rPr>
              <a:t>shows charm suppression at ~ 4 </a:t>
            </a:r>
            <a:r>
              <a:rPr lang="en-US" dirty="0" err="1" smtClean="0">
                <a:latin typeface="Times New Roman"/>
                <a:cs typeface="Times New Roman"/>
              </a:rPr>
              <a:t>GeV/c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Cross-section is found to binary scale, indicating its production via initial hard scattering at RHIC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" y="5067300"/>
            <a:ext cx="210109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Charm Cross Section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599"/>
            <a:ext cx="8229600" cy="779284"/>
          </a:xfrm>
          <a:solidFill>
            <a:srgbClr val="EBF1DE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Future </a:t>
            </a:r>
            <a:r>
              <a:rPr lang="en-US" sz="3200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/>
              <a:t>eavy </a:t>
            </a: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dirty="0" smtClean="0"/>
              <a:t>lavor </a:t>
            </a:r>
            <a:r>
              <a:rPr lang="en-US" sz="3200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racker (</a:t>
            </a:r>
            <a:r>
              <a:rPr lang="en-US" sz="3200" dirty="0" smtClean="0">
                <a:solidFill>
                  <a:srgbClr val="FF0000"/>
                </a:solidFill>
              </a:rPr>
              <a:t>HFT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81" y="893583"/>
            <a:ext cx="8760098" cy="13476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 is undergoing a detector upgrade for the unambiguous measurement of charm – The Heavy Flavor Tracker (HFT)</a:t>
            </a:r>
          </a:p>
        </p:txBody>
      </p:sp>
      <p:pic>
        <p:nvPicPr>
          <p:cNvPr id="5" name="Picture 8" descr="HFT_Overvie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4723" y="1756011"/>
            <a:ext cx="3603977" cy="2155590"/>
          </a:xfrm>
          <a:noFill/>
          <a:ln/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318603" y="2296911"/>
            <a:ext cx="2743200" cy="466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9903" y="1829394"/>
            <a:ext cx="2497997" cy="1940739"/>
          </a:xfrm>
          <a:noFill/>
          <a:ln w="28575">
            <a:solidFill>
              <a:srgbClr val="FF0000"/>
            </a:solidFill>
          </a:ln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52400" y="4165600"/>
            <a:ext cx="8763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Low mass detector designed to identify mid-rapidity Charm and Beauty mesons and baryons through direct reconstruction, with unprecedented pointing resolution.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CMOS sensors will provide single track resolution ~ 20-30 µ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at &lt;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&gt; ~ 1GeV/c.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6143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Key Measurements of the HFT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D0Rc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8400"/>
            <a:ext cx="3704519" cy="2498507"/>
          </a:xfrm>
          <a:prstGeom prst="rect">
            <a:avLst/>
          </a:prstGeom>
        </p:spPr>
      </p:pic>
      <p:pic>
        <p:nvPicPr>
          <p:cNvPr id="7" name="Picture 6" descr="D0v2_hyd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02" y="1168400"/>
            <a:ext cx="3691797" cy="2473107"/>
          </a:xfrm>
          <a:prstGeom prst="rect">
            <a:avLst/>
          </a:prstGeom>
        </p:spPr>
      </p:pic>
      <p:pic>
        <p:nvPicPr>
          <p:cNvPr id="8" name="Picture 2" descr="Lc_overD0_final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99" y="4230906"/>
            <a:ext cx="3704519" cy="243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3599" y="872907"/>
            <a:ext cx="329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 Energy loss of direct D</a:t>
            </a:r>
            <a:r>
              <a:rPr lang="en-US" baseline="30000" dirty="0" smtClean="0"/>
              <a:t>0 </a:t>
            </a:r>
            <a:r>
              <a:rPr lang="en-US" dirty="0" smtClean="0"/>
              <a:t>- </a:t>
            </a:r>
            <a:r>
              <a:rPr lang="en-US" dirty="0" err="1" smtClean="0"/>
              <a:t>Rcp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936120" y="849868"/>
            <a:ext cx="188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Elliptic flow,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1014" y="3654207"/>
            <a:ext cx="358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 Charmed Baryon to Meson Enhancement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11214" y="4683919"/>
            <a:ext cx="3780286" cy="766762"/>
          </a:xfrm>
          <a:prstGeom prst="rect">
            <a:avLst/>
          </a:prstGeom>
          <a:solidFill>
            <a:srgbClr val="EBF1DE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The methods we have developed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here are directly applicable 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  <a:cs typeface="Bookman Old Style"/>
              </a:rPr>
              <a:t>in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HFT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9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85900"/>
            <a:ext cx="86233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For the 1</a:t>
            </a:r>
            <a:r>
              <a:rPr lang="en-US" baseline="30000" dirty="0" smtClean="0"/>
              <a:t>st</a:t>
            </a:r>
            <a:r>
              <a:rPr lang="en-US" dirty="0" smtClean="0"/>
              <a:t> time in STAR, a secondary vertex reconstruction with full fit is developed using silicon vertex detectors.</a:t>
            </a:r>
          </a:p>
          <a:p>
            <a:pPr>
              <a:buBlip>
                <a:blip r:embed="rId2"/>
              </a:buBlip>
            </a:pPr>
            <a:endParaRPr lang="en-US" sz="1000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Results obtained looks interesting, work in progress to wrap up the analysis with the most advanced tools in High Energy Physics – Multi </a:t>
            </a:r>
            <a:r>
              <a:rPr lang="en-US" dirty="0" err="1" smtClean="0"/>
              <a:t>Variate</a:t>
            </a:r>
            <a:r>
              <a:rPr lang="en-US" dirty="0" smtClean="0"/>
              <a:t> Analysis</a:t>
            </a:r>
          </a:p>
          <a:p>
            <a:pPr>
              <a:buBlip>
                <a:blip r:embed="rId2"/>
              </a:buBlip>
            </a:pPr>
            <a:endParaRPr lang="en-US" sz="1000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Pioneering work that is directly applicable to the upcoming upgrade to STAR – Heavy Flavor Tracker (HFT)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0"/>
            <a:ext cx="8229600" cy="59139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Why collide nuclei at high energies?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119096"/>
            <a:ext cx="4884285" cy="3239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508" y="4426108"/>
            <a:ext cx="884625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Quantum Chromo Dynamics (QCD) is the theory of strong interactions. A phase transition is predicted </a:t>
            </a:r>
            <a:r>
              <a:rPr lang="en-US" dirty="0" smtClean="0">
                <a:latin typeface="Times New Roman"/>
                <a:cs typeface="Times New Roman"/>
              </a:rPr>
              <a:t>at </a:t>
            </a:r>
            <a:r>
              <a:rPr lang="en-US" dirty="0" smtClean="0">
                <a:latin typeface="Times New Roman"/>
                <a:cs typeface="Times New Roman"/>
              </a:rPr>
              <a:t>high temperatures and/or densities.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Collisions of heavy ions at relativistic speeds creates extreme temperatures/densities: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	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Nuclear Matter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Quark-Gluon Plasma (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deconfined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partonic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matter)</a:t>
            </a:r>
          </a:p>
          <a:p>
            <a:endParaRPr lang="en-US" sz="900" dirty="0" smtClean="0">
              <a:solidFill>
                <a:srgbClr val="FF0000"/>
              </a:solidFill>
              <a:latin typeface="Times New Roman"/>
              <a:cs typeface="Times New Roman"/>
              <a:sym typeface="Wingdings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Lattice QCD predicts the phase transition at:</a:t>
            </a:r>
            <a:endParaRPr lang="en-US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8668"/>
            <a:ext cx="38137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Study the Strong Interaction at high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temperatures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b="1" dirty="0" smtClean="0">
                <a:latin typeface="Times New Roman"/>
                <a:cs typeface="Times New Roman"/>
              </a:rPr>
              <a:t>densities</a:t>
            </a:r>
          </a:p>
          <a:p>
            <a:pPr>
              <a:buClr>
                <a:srgbClr val="008000"/>
              </a:buClr>
              <a:buSzPct val="100000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Understand how matter behaved at the dawn of the </a:t>
            </a:r>
            <a:r>
              <a:rPr lang="en-US" dirty="0" smtClean="0">
                <a:latin typeface="Times New Roman"/>
                <a:cs typeface="Times New Roman"/>
              </a:rPr>
              <a:t>Universe (~10</a:t>
            </a:r>
            <a:r>
              <a:rPr lang="en-US" baseline="30000" dirty="0" smtClean="0">
                <a:latin typeface="Times New Roman"/>
                <a:cs typeface="Times New Roman"/>
              </a:rPr>
              <a:t>-6</a:t>
            </a:r>
            <a:r>
              <a:rPr lang="en-US" dirty="0" smtClean="0">
                <a:latin typeface="Times New Roman"/>
                <a:cs typeface="Times New Roman"/>
              </a:rPr>
              <a:t> s)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SzPct val="100000"/>
              <a:buBlip>
                <a:blip r:embed="rId4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Create and study the properties of the Quark-Gluon Plasma (QGP</a:t>
            </a:r>
            <a:r>
              <a:rPr lang="en-US" dirty="0" smtClean="0">
                <a:latin typeface="Times New Roman"/>
                <a:cs typeface="Times New Roman"/>
              </a:rPr>
              <a:t>), a new </a:t>
            </a:r>
            <a:r>
              <a:rPr lang="en-US" dirty="0" smtClean="0">
                <a:latin typeface="Times New Roman"/>
                <a:cs typeface="Times New Roman"/>
              </a:rPr>
              <a:t>phase of nuclear matter.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7576" y="690919"/>
            <a:ext cx="221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Phase Diagram</a:t>
            </a:r>
            <a:endParaRPr lang="en-US" sz="2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2818421" y="5428352"/>
            <a:ext cx="798057" cy="482858"/>
          </a:xfrm>
          <a:prstGeom prst="stripedRightArrow">
            <a:avLst/>
          </a:prstGeom>
          <a:gradFill flip="none" rotWithShape="1">
            <a:gsLst>
              <a:gs pos="7000">
                <a:srgbClr val="FF0000"/>
              </a:gs>
              <a:gs pos="85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27113" y="4235059"/>
            <a:ext cx="1519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(Net Baryon) Density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43029" y="6165129"/>
            <a:ext cx="413752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~ 150 -170 MeV and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~ 1GeV/fm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31000" y="63563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759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Thank you</a:t>
            </a:r>
            <a:endParaRPr lang="en-US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56724" y="5888038"/>
            <a:ext cx="332207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Behaves like an ideal fluid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0646" y="4127500"/>
            <a:ext cx="43233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 Substantial elliptic flow (v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) signal observed for a variety of particle species. 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Rapid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Thermalization</a:t>
            </a:r>
            <a:endParaRPr lang="en-US" sz="1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/>
            <a:endParaRPr lang="en-US" sz="1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40852" y="118155"/>
            <a:ext cx="7595671" cy="47112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</a:t>
            </a:r>
            <a:r>
              <a:rPr lang="en-US" sz="32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observations (Light flavors)</a:t>
            </a:r>
            <a:endParaRPr lang="en-US" sz="2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19175"/>
            <a:ext cx="4737176" cy="1885950"/>
          </a:xfrm>
          <a:prstGeom prst="rect">
            <a:avLst/>
          </a:prstGeom>
        </p:spPr>
      </p:pic>
      <p:pic>
        <p:nvPicPr>
          <p:cNvPr id="20" name="Picture 19" descr="plot1_v2_2april09.pdf"/>
          <p:cNvPicPr>
            <a:picLocks noChangeAspect="1"/>
          </p:cNvPicPr>
          <p:nvPr/>
        </p:nvPicPr>
        <p:blipFill>
          <a:blip r:embed="rId3"/>
          <a:srcRect b="9756"/>
          <a:stretch>
            <a:fillRect/>
          </a:stretch>
        </p:blipFill>
        <p:spPr>
          <a:xfrm>
            <a:off x="4958608" y="1342340"/>
            <a:ext cx="4185392" cy="255297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752656" y="696009"/>
            <a:ext cx="209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Partonic Collectivity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5441970"/>
            <a:ext cx="44249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 v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 scaled by the number of valance quarks shows an apparent scaling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Development of anisotropy in the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partonic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stage of collision</a:t>
            </a:r>
          </a:p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3175000"/>
            <a:ext cx="3873500" cy="214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8305800" cy="609600"/>
          </a:xfr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Charm Cross-Section Comparison at 200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GeV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429000" y="1276464"/>
            <a:ext cx="5334000" cy="4237695"/>
            <a:chOff x="990600" y="990600"/>
            <a:chExt cx="6629400" cy="5107171"/>
          </a:xfrm>
        </p:grpSpPr>
        <p:pic>
          <p:nvPicPr>
            <p:cNvPr id="33802" name="Picture 34" descr="cucu_cross_se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0" r="8466"/>
            <a:stretch>
              <a:fillRect/>
            </a:stretch>
          </p:blipFill>
          <p:spPr bwMode="auto">
            <a:xfrm>
              <a:off x="990600" y="990600"/>
              <a:ext cx="6629400" cy="454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3022600" y="4076700"/>
              <a:ext cx="1841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3804" name="Rectangle 29"/>
            <p:cNvSpPr>
              <a:spLocks noChangeArrowheads="1"/>
            </p:cNvSpPr>
            <p:nvPr/>
          </p:nvSpPr>
          <p:spPr bwMode="auto">
            <a:xfrm>
              <a:off x="999454" y="5467198"/>
              <a:ext cx="3877346" cy="63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30000"/>
                </a:spcBef>
                <a:buSzPct val="100000"/>
              </a:pPr>
              <a:r>
                <a:rPr lang="en-US" sz="1400">
                  <a:solidFill>
                    <a:srgbClr val="800080"/>
                  </a:solidFill>
                </a:rPr>
                <a:t>NLO Ref: R. Vogt, arXiv:0709.2531v1 [hep-ph]</a:t>
              </a:r>
              <a:r>
                <a:rPr lang="en-US" sz="1400"/>
                <a:t> </a:t>
              </a:r>
            </a:p>
          </p:txBody>
        </p:sp>
      </p:grp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76200" y="2395782"/>
            <a:ext cx="3162300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latin typeface="+mj-lt"/>
              </a:rPr>
              <a:t>STAR and PHENIX do not agree about </a:t>
            </a:r>
            <a:r>
              <a:rPr lang="en-US" sz="1800" dirty="0">
                <a:latin typeface="+mj-lt"/>
              </a:rPr>
              <a:t>total </a:t>
            </a:r>
            <a:r>
              <a:rPr lang="en-US" sz="1800" dirty="0" smtClean="0">
                <a:latin typeface="+mj-lt"/>
              </a:rPr>
              <a:t>charm production x</a:t>
            </a:r>
            <a:r>
              <a:rPr lang="en-US" sz="1800" dirty="0">
                <a:latin typeface="+mj-lt"/>
              </a:rPr>
              <a:t>-</a:t>
            </a:r>
            <a:r>
              <a:rPr lang="en-US" sz="1800" dirty="0" smtClean="0">
                <a:latin typeface="+mj-lt"/>
              </a:rPr>
              <a:t>section</a:t>
            </a:r>
            <a:endParaRPr lang="en-US" sz="18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538" y="5793154"/>
            <a:ext cx="584742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Need precise, exclusive measurements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40400" y="1549400"/>
            <a:ext cx="40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3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1" y="0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Secondary Vertex Resolution Plots (</a:t>
            </a:r>
            <a:r>
              <a:rPr lang="en-US" sz="3600" dirty="0" err="1" smtClean="0">
                <a:solidFill>
                  <a:srgbClr val="FF0000"/>
                </a:solidFill>
              </a:rPr>
              <a:t>x,y,z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1521" y="685224"/>
            <a:ext cx="1326405" cy="1169551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Fit Method</a:t>
            </a:r>
          </a:p>
          <a:p>
            <a:endParaRPr lang="en-US" sz="1000" dirty="0" smtClean="0">
              <a:latin typeface="+mj-lt"/>
            </a:endParaRPr>
          </a:p>
          <a:p>
            <a:r>
              <a:rPr lang="en-US" sz="1400" b="1" dirty="0" smtClean="0">
                <a:latin typeface="+mj-lt"/>
              </a:rPr>
              <a:t>(central region)</a:t>
            </a:r>
          </a:p>
          <a:p>
            <a:r>
              <a:rPr lang="en-US" sz="1400" dirty="0" smtClean="0">
                <a:latin typeface="+mj-lt"/>
              </a:rPr>
              <a:t>σ</a:t>
            </a:r>
            <a:r>
              <a:rPr lang="en-US" sz="1400" baseline="-25000" dirty="0" smtClean="0">
                <a:latin typeface="+mj-lt"/>
              </a:rPr>
              <a:t>XY </a:t>
            </a:r>
            <a:r>
              <a:rPr lang="en-US" sz="1400" dirty="0" smtClean="0">
                <a:latin typeface="+mj-lt"/>
              </a:rPr>
              <a:t>~ 55μm</a:t>
            </a:r>
          </a:p>
          <a:p>
            <a:r>
              <a:rPr lang="en-US" sz="1400" dirty="0" smtClean="0">
                <a:latin typeface="+mj-lt"/>
              </a:rPr>
              <a:t> σ</a:t>
            </a:r>
            <a:r>
              <a:rPr lang="en-US" sz="1400" baseline="-25000" dirty="0" smtClean="0">
                <a:latin typeface="+mj-lt"/>
              </a:rPr>
              <a:t>Z</a:t>
            </a:r>
            <a:r>
              <a:rPr lang="en-US" sz="1400" dirty="0" smtClean="0">
                <a:latin typeface="+mj-lt"/>
              </a:rPr>
              <a:t> ~ 25μm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2002" y="2353151"/>
            <a:ext cx="2031998" cy="172354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Helix Swimming Method – using global parameters</a:t>
            </a:r>
          </a:p>
          <a:p>
            <a:endParaRPr lang="en-US" sz="1000" dirty="0" smtClean="0">
              <a:latin typeface="+mj-lt"/>
            </a:endParaRPr>
          </a:p>
          <a:p>
            <a:r>
              <a:rPr lang="en-US" sz="1400" b="1" dirty="0" smtClean="0">
                <a:latin typeface="+mj-lt"/>
              </a:rPr>
              <a:t>(central region)</a:t>
            </a:r>
          </a:p>
          <a:p>
            <a:r>
              <a:rPr lang="en-US" sz="1400" dirty="0" smtClean="0">
                <a:latin typeface="+mj-lt"/>
              </a:rPr>
              <a:t>σ</a:t>
            </a:r>
            <a:r>
              <a:rPr lang="en-US" sz="1400" baseline="-25000" dirty="0" smtClean="0">
                <a:latin typeface="+mj-lt"/>
              </a:rPr>
              <a:t>XY </a:t>
            </a:r>
            <a:r>
              <a:rPr lang="en-US" sz="1400" dirty="0" smtClean="0">
                <a:latin typeface="+mj-lt"/>
              </a:rPr>
              <a:t>~ 150μm</a:t>
            </a:r>
          </a:p>
          <a:p>
            <a:r>
              <a:rPr lang="en-US" sz="1400" dirty="0" smtClean="0">
                <a:latin typeface="+mj-lt"/>
              </a:rPr>
              <a:t> σ</a:t>
            </a:r>
            <a:r>
              <a:rPr lang="en-US" sz="1400" baseline="-25000" dirty="0" smtClean="0">
                <a:latin typeface="+mj-lt"/>
              </a:rPr>
              <a:t>Z</a:t>
            </a:r>
            <a:r>
              <a:rPr lang="en-US" sz="1400" dirty="0" smtClean="0">
                <a:latin typeface="+mj-lt"/>
              </a:rPr>
              <a:t> ~ 135μm  </a:t>
            </a:r>
            <a:endParaRPr lang="en-US" sz="1400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1" y="520700"/>
            <a:ext cx="6553200" cy="363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1972" y="6150114"/>
            <a:ext cx="797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Simulation results shows that a factor of two was gained in secondary vertex Resolution</a:t>
            </a:r>
            <a:endParaRPr lang="en-US" sz="2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000" y="1762155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7174" y="1749455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2666" y="1724055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Z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Left Arrow 37"/>
          <p:cNvSpPr/>
          <p:nvPr/>
        </p:nvSpPr>
        <p:spPr>
          <a:xfrm>
            <a:off x="6700821" y="3149600"/>
            <a:ext cx="410635" cy="330200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>
            <a:off x="6700821" y="1181100"/>
            <a:ext cx="520700" cy="331232"/>
          </a:xfrm>
          <a:prstGeom prst="leftArrow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4156214"/>
            <a:ext cx="6301434" cy="18288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099302" y="4283551"/>
            <a:ext cx="2031998" cy="1723549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Helix Swimming Method – using </a:t>
            </a:r>
            <a:r>
              <a:rPr lang="en-US" dirty="0" err="1" smtClean="0">
                <a:latin typeface="+mj-lt"/>
              </a:rPr>
              <a:t>DCAGeometry</a:t>
            </a:r>
            <a:endParaRPr lang="en-US" dirty="0" smtClean="0">
              <a:latin typeface="+mj-lt"/>
            </a:endParaRPr>
          </a:p>
          <a:p>
            <a:endParaRPr lang="en-US" sz="1000" dirty="0" smtClean="0">
              <a:latin typeface="+mj-lt"/>
            </a:endParaRPr>
          </a:p>
          <a:p>
            <a:r>
              <a:rPr lang="en-US" sz="1400" b="1" dirty="0" smtClean="0">
                <a:latin typeface="+mj-lt"/>
              </a:rPr>
              <a:t>(central region)</a:t>
            </a:r>
          </a:p>
          <a:p>
            <a:r>
              <a:rPr lang="en-US" sz="1400" dirty="0" smtClean="0">
                <a:latin typeface="+mj-lt"/>
              </a:rPr>
              <a:t>σ</a:t>
            </a:r>
            <a:r>
              <a:rPr lang="en-US" sz="1400" baseline="-25000" dirty="0" smtClean="0">
                <a:latin typeface="+mj-lt"/>
              </a:rPr>
              <a:t>XY </a:t>
            </a:r>
            <a:r>
              <a:rPr lang="en-US" sz="1400" dirty="0" smtClean="0">
                <a:latin typeface="+mj-lt"/>
              </a:rPr>
              <a:t>~ 140μm</a:t>
            </a:r>
          </a:p>
          <a:p>
            <a:r>
              <a:rPr lang="en-US" sz="1400" dirty="0" smtClean="0">
                <a:latin typeface="+mj-lt"/>
              </a:rPr>
              <a:t> σ</a:t>
            </a:r>
            <a:r>
              <a:rPr lang="en-US" sz="1400" baseline="-25000" dirty="0" smtClean="0">
                <a:latin typeface="+mj-lt"/>
              </a:rPr>
              <a:t>Z</a:t>
            </a:r>
            <a:r>
              <a:rPr lang="en-US" sz="1400" dirty="0" smtClean="0">
                <a:latin typeface="+mj-lt"/>
              </a:rPr>
              <a:t> ~ 125μm  </a:t>
            </a:r>
            <a:endParaRPr lang="en-US" sz="1400" dirty="0">
              <a:latin typeface="+mj-lt"/>
            </a:endParaRPr>
          </a:p>
        </p:txBody>
      </p:sp>
      <p:sp>
        <p:nvSpPr>
          <p:cNvPr id="42" name="Left Arrow 41"/>
          <p:cNvSpPr/>
          <p:nvPr/>
        </p:nvSpPr>
        <p:spPr>
          <a:xfrm>
            <a:off x="6675967" y="4914900"/>
            <a:ext cx="410635" cy="330200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23" y="7288"/>
            <a:ext cx="8229600" cy="8993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215968"/>
                </a:solidFill>
              </a:rPr>
              <a:t>Strategy of Reconstruction</a:t>
            </a:r>
            <a:endParaRPr lang="en-US" sz="4000" dirty="0">
              <a:solidFill>
                <a:srgbClr val="21596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359" y="1088393"/>
            <a:ext cx="455765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Select Event – Apply Event Level Cuts 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Select Trigger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Cuts on Z-Vertex Position and its error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16200000" flipH="1">
            <a:off x="4257730" y="2129181"/>
            <a:ext cx="237669" cy="2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0091" y="2258798"/>
            <a:ext cx="549449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Loop over Tracks – Apply Track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Number of Silicon Hits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Transverse DCA (DCA</a:t>
            </a:r>
            <a:r>
              <a:rPr lang="en-US" baseline="-25000" dirty="0" smtClean="0">
                <a:latin typeface="Bookman Old Style"/>
                <a:cs typeface="Bookman Old Style"/>
              </a:rPr>
              <a:t>XY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Track Momentum etc.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284408" y="3575376"/>
            <a:ext cx="238001" cy="5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1088" y="3709754"/>
            <a:ext cx="49936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Pair Association - D</a:t>
            </a:r>
            <a:r>
              <a:rPr lang="en-US" baseline="3000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Candidate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rapidity, Cosine of </a:t>
            </a:r>
            <a:r>
              <a:rPr lang="en-US" dirty="0" err="1" smtClean="0">
                <a:latin typeface="Bookman Old Style"/>
                <a:cs typeface="Bookman Old Style"/>
              </a:rPr>
              <a:t>Kaon</a:t>
            </a:r>
            <a:r>
              <a:rPr lang="en-US" dirty="0" smtClean="0">
                <a:latin typeface="Bookman Old Style"/>
                <a:cs typeface="Bookman Old Style"/>
              </a:rPr>
              <a:t> decay angle etc.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284255" y="4493033"/>
            <a:ext cx="263582" cy="1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52475" y="4625526"/>
            <a:ext cx="45257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Decay Vertex Fit – Decay fit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probability of fit, decay length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error of decay length etc.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309673" y="5671964"/>
            <a:ext cx="227403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64341" y="5795201"/>
            <a:ext cx="472437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Particle Identification – Apply PID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|</a:t>
            </a:r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σ</a:t>
            </a:r>
            <a:r>
              <a:rPr lang="en-US" baseline="-25000" dirty="0" err="1" smtClean="0">
                <a:latin typeface="Bookman Old Style"/>
                <a:ea typeface="Lucida Grande"/>
                <a:cs typeface="Bookman Old Style"/>
              </a:rPr>
              <a:t>K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|, |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nσ</a:t>
            </a:r>
            <a:r>
              <a:rPr lang="en-US" baseline="-25000" dirty="0" err="1" smtClean="0">
                <a:latin typeface="Bookman Old Style"/>
                <a:ea typeface="Lucida Grande"/>
                <a:cs typeface="Bookman Old Style"/>
              </a:rPr>
              <a:t>π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|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9153" y="664390"/>
            <a:ext cx="21299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Cuts are applied in the analysis code to reduce background and to increase the candidate pool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786756" y="5982340"/>
            <a:ext cx="350804" cy="280085"/>
          </a:xfrm>
          <a:prstGeom prst="right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69742" y="5796672"/>
            <a:ext cx="188711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 Saved for offline Analysis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 animBg="1"/>
      <p:bldP spid="7" grpId="0" animBg="1"/>
      <p:bldP spid="10" grpId="0" animBg="1"/>
      <p:bldP spid="12" grpId="0" animBg="1"/>
      <p:bldP spid="27" grpId="0" animBg="1"/>
      <p:bldP spid="29" grpId="0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190500"/>
            <a:ext cx="8229600" cy="65502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215968"/>
                </a:solidFill>
              </a:rPr>
              <a:t>Attempt to extract physics</a:t>
            </a:r>
            <a:endParaRPr lang="en-US" sz="3200" dirty="0">
              <a:solidFill>
                <a:srgbClr val="21596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840" y="1220238"/>
            <a:ext cx="43412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Uncorrected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spectra:</a:t>
            </a:r>
          </a:p>
          <a:p>
            <a:pPr>
              <a:buClr>
                <a:srgbClr val="008000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A normalized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Spectra corrected for</a:t>
            </a:r>
          </a:p>
          <a:p>
            <a:pPr marL="457200" indent="-457200"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	 acceptance and efficiency would be  used to:</a:t>
            </a:r>
          </a:p>
          <a:p>
            <a:pPr marL="457200" indent="-457200"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		- extract total charm cross-section, 	  freeze out parameters etc.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</a:pPr>
            <a:r>
              <a:rPr lang="en-US" i="1" baseline="-25000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latin typeface="Times New Roman"/>
                <a:cs typeface="Times New Roman"/>
              </a:rPr>
              <a:t>- </a:t>
            </a:r>
            <a:r>
              <a:rPr lang="en-US" dirty="0" smtClean="0">
                <a:latin typeface="Times New Roman"/>
                <a:cs typeface="Times New Roman"/>
              </a:rPr>
              <a:t>calculate energy loss 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</a:p>
          <a:p>
            <a:pPr lvl="1">
              <a:buClr>
                <a:srgbClr val="008000"/>
              </a:buClr>
              <a:buFont typeface="Lucida Grande"/>
              <a:buChar char="✿"/>
            </a:pPr>
            <a:endParaRPr lang="en-US" sz="1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667500" y="64960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5040" y="4470400"/>
            <a:ext cx="848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he results with a polynomial background estimate seem to be inconsistent.</a:t>
            </a:r>
          </a:p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A robust background estimation method needed to see if the peak observed was an artifact</a:t>
            </a:r>
          </a:p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	– a “same sign” background subtraction method was performed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1" y="1049995"/>
            <a:ext cx="4396339" cy="2823505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 cmpd="thickThin">
            <a:solidFill>
              <a:schemeClr val="accent5">
                <a:lumMod val="5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66763"/>
            <a:ext cx="4157662" cy="820737"/>
          </a:xfrm>
        </p:spPr>
        <p:txBody>
          <a:bodyPr/>
          <a:lstStyle/>
          <a:p>
            <a:r>
              <a:rPr lang="en-US" sz="2000" dirty="0"/>
              <a:t>Cuts</a:t>
            </a:r>
            <a:r>
              <a:rPr lang="en-US" sz="2000" dirty="0" smtClean="0"/>
              <a:t> in 1st </a:t>
            </a:r>
            <a:r>
              <a:rPr lang="en-US" sz="2000" dirty="0"/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0" y="0"/>
            <a:ext cx="6286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2007 Production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MinBias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Marker Felt"/>
              <a:cs typeface="Marker Felt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978400" y="982663"/>
            <a:ext cx="357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Bookman Old Style" charset="0"/>
                <a:ea typeface="Bookman Old Style" charset="0"/>
                <a:cs typeface="Bookman Old Style" charset="0"/>
              </a:rPr>
              <a:t>Cuts in</a:t>
            </a:r>
            <a:r>
              <a:rPr lang="en-US" sz="2000" dirty="0" smtClean="0">
                <a:latin typeface="Bookman Old Style" charset="0"/>
                <a:ea typeface="Bookman Old Style" charset="0"/>
                <a:cs typeface="Bookman Old Style" charset="0"/>
              </a:rPr>
              <a:t> 2nd </a:t>
            </a:r>
            <a:r>
              <a:rPr lang="en-US" sz="2000" dirty="0">
                <a:latin typeface="Bookman Old Style" charset="0"/>
                <a:ea typeface="Bookman Old Style" charset="0"/>
                <a:cs typeface="Bookman Old Style" charset="0"/>
              </a:rPr>
              <a:t>Production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3838" y="1331913"/>
            <a:ext cx="8686800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774032" y="4101306"/>
            <a:ext cx="5511800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185738" y="1346200"/>
            <a:ext cx="4419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EVENT level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triggerId : 200001, 200003, 200013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Primary vertex position along the beam axis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|zvertex| &lt; 10 cm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Resolution of the primary vertex position along the beam axis: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zvertex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 200µm</a:t>
            </a:r>
          </a:p>
          <a:p>
            <a:pPr lvl="1"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TRACKS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level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hits in the vertex detectors 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SiliconHits&gt;2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(tracks with sufficient DCA resolution)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Transverse Momentum of tracks: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T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&gt;.5GeV/c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Momentum of tracks: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 &gt;.5GeV/c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fitted: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TPC hits &gt; 20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Pseudo-rapidity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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|&lt;1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(SSD acceptance)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dEdxTrackLength&gt;40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to Primary vertex (transverse),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DCA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xy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&lt; .1 cm</a:t>
            </a:r>
          </a:p>
          <a:p>
            <a:pPr lvl="1">
              <a:lnSpc>
                <a:spcPct val="90000"/>
              </a:lnSpc>
            </a:pP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4503738" y="1333500"/>
            <a:ext cx="4614862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EVENT level</a:t>
            </a: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triggerId : 200001, 200003, 200013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Primary vertex position along the beam          axis 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|zvertex| &lt; 10 cm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Resolution of the primary vertex position along the beam axis: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zvertex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 200µm</a:t>
            </a: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TRACKS level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hits in the vertex detectors: 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SiliconHits&gt;1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Transverse Momentum of tracks: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T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&gt;.5GeV/c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Momentum of tracks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p &gt;.8GeV/c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Ratio TPC hits Fitted/Possible &gt; 0.51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Pseudo-rapidity :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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|&lt;1.2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dEdxTrackLength&gt;40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to Primary vertex (transverse),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DCA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xy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&lt; .2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Radius of first hit on track :</a:t>
            </a:r>
          </a:p>
          <a:p>
            <a:pPr lvl="2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&lt; 9 cm if number of silicon hits =2</a:t>
            </a:r>
          </a:p>
          <a:p>
            <a:pPr lvl="2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 &lt; 13 cm else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accent2"/>
                </a:solidFill>
              </a:rPr>
              <a:t> 	</a:t>
            </a: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609" name="Text Box 4"/>
          <p:cNvSpPr txBox="1">
            <a:spLocks noChangeArrowheads="1"/>
          </p:cNvSpPr>
          <p:nvPr/>
        </p:nvSpPr>
        <p:spPr bwMode="auto">
          <a:xfrm>
            <a:off x="7416800" y="325438"/>
            <a:ext cx="1574800" cy="5857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solidFill>
                  <a:srgbClr val="FF0000"/>
                </a:solidFill>
              </a:rPr>
              <a:t>cut changed</a:t>
            </a:r>
            <a:endParaRPr lang="en-US" sz="160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1600">
                <a:solidFill>
                  <a:srgbClr val="0000FF"/>
                </a:solidFill>
              </a:rPr>
              <a:t> new cut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-2531268" y="4088606"/>
            <a:ext cx="5524500" cy="142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7276" y="4095750"/>
            <a:ext cx="5497512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DF7BF-FEB1-FB4F-AA38-3D4D6358486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957263"/>
            <a:ext cx="4157662" cy="820737"/>
          </a:xfrm>
        </p:spPr>
        <p:txBody>
          <a:bodyPr/>
          <a:lstStyle/>
          <a:p>
            <a:r>
              <a:rPr lang="en-US" sz="2000"/>
              <a:t>Cuts from Previous 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20663"/>
            <a:ext cx="7678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Continued..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978400" y="1160463"/>
            <a:ext cx="357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Bookman Old Style" charset="0"/>
                <a:ea typeface="Bookman Old Style" charset="0"/>
                <a:cs typeface="Bookman Old Style" charset="0"/>
              </a:rPr>
              <a:t>Cuts in New Production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9538" y="1560513"/>
            <a:ext cx="86868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13150" y="2478088"/>
            <a:ext cx="183356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0" y="2324100"/>
            <a:ext cx="452913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DECAY FIT level</a:t>
            </a:r>
          </a:p>
          <a:p>
            <a:pPr>
              <a:lnSpc>
                <a:spcPct val="90000"/>
              </a:lnSpc>
            </a:pPr>
            <a:endParaRPr lang="en-US" sz="1400" b="1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Probability of fit &gt;0.1 &amp;&amp; |sLength|&lt;.1cm</a:t>
            </a:r>
          </a:p>
          <a:p>
            <a:pPr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Particle ID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|&lt;2, 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9938" y="1562100"/>
            <a:ext cx="45640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D</a:t>
            </a:r>
            <a:r>
              <a:rPr lang="en-US" sz="1400" baseline="30000">
                <a:solidFill>
                  <a:srgbClr val="0000FF"/>
                </a:solidFill>
              </a:rPr>
              <a:t>0</a:t>
            </a:r>
            <a:r>
              <a:rPr lang="en-US" sz="1400">
                <a:solidFill>
                  <a:srgbClr val="0000FF"/>
                </a:solidFill>
              </a:rPr>
              <a:t> candidate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	</a:t>
            </a:r>
            <a:r>
              <a:rPr lang="en-US" sz="1400" b="1">
                <a:solidFill>
                  <a:srgbClr val="0000FF"/>
                </a:solidFill>
              </a:rPr>
              <a:t>|y(D</a:t>
            </a:r>
            <a:r>
              <a:rPr lang="en-US" sz="1400" b="1" baseline="30000">
                <a:solidFill>
                  <a:srgbClr val="0000FF"/>
                </a:solidFill>
              </a:rPr>
              <a:t>0</a:t>
            </a:r>
            <a:r>
              <a:rPr lang="en-US" sz="1400" b="1">
                <a:solidFill>
                  <a:srgbClr val="0000FF"/>
                </a:solidFill>
              </a:rPr>
              <a:t>)|&lt;1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	|cos(</a:t>
            </a:r>
            <a:r>
              <a:rPr lang="en-US" sz="1400" b="1">
                <a:solidFill>
                  <a:srgbClr val="0000FF"/>
                </a:solidFill>
                <a:sym typeface="Symbol" charset="2"/>
              </a:rPr>
              <a:t>*</a:t>
            </a:r>
            <a:r>
              <a:rPr lang="en-US" sz="1400" b="1">
                <a:solidFill>
                  <a:srgbClr val="0000FF"/>
                </a:solidFill>
              </a:rPr>
              <a:t>)|&lt;0.8</a:t>
            </a:r>
          </a:p>
          <a:p>
            <a:pPr>
              <a:lnSpc>
                <a:spcPct val="90000"/>
              </a:lnSpc>
            </a:pP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DECAY FIT level</a:t>
            </a:r>
          </a:p>
          <a:p>
            <a:pPr>
              <a:lnSpc>
                <a:spcPct val="90000"/>
              </a:lnSpc>
            </a:pPr>
            <a:endParaRPr lang="en-US" sz="1400" b="1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Probability of fit &gt;0.01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&amp;&amp; |sLength|&lt;.1cm</a:t>
            </a:r>
          </a:p>
          <a:p>
            <a:pPr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Particle ID : 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|&lt;2.5, |n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|&lt;2.5</a:t>
            </a:r>
            <a:endParaRPr lang="en-US" sz="1400">
              <a:solidFill>
                <a:schemeClr val="accent2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4741863" y="5132388"/>
            <a:ext cx="40544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|&lt;2, 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|cos(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*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)|&lt;0.6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daughters &lt; 300 µm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576263" y="3741738"/>
            <a:ext cx="7788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In both productions we made a pico file for further analysis. 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2590800" y="4233863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56633C"/>
                </a:solidFill>
                <a:latin typeface="Marker Felt" charset="0"/>
                <a:ea typeface="Marker Felt" charset="0"/>
                <a:cs typeface="Marker Felt" charset="0"/>
              </a:rPr>
              <a:t>Cuts Used for making a pico file</a:t>
            </a:r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1244600" y="4622800"/>
            <a:ext cx="223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Previous Production</a:t>
            </a:r>
          </a:p>
        </p:txBody>
      </p:sp>
      <p:sp>
        <p:nvSpPr>
          <p:cNvPr id="26637" name="TextBox 17"/>
          <p:cNvSpPr txBox="1">
            <a:spLocks noChangeArrowheads="1"/>
          </p:cNvSpPr>
          <p:nvPr/>
        </p:nvSpPr>
        <p:spPr bwMode="auto">
          <a:xfrm>
            <a:off x="5580063" y="4673600"/>
            <a:ext cx="2217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New Production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" y="4992688"/>
            <a:ext cx="729773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9" name="TextBox 20"/>
          <p:cNvSpPr txBox="1">
            <a:spLocks noChangeArrowheads="1"/>
          </p:cNvSpPr>
          <p:nvPr/>
        </p:nvSpPr>
        <p:spPr bwMode="auto">
          <a:xfrm>
            <a:off x="1244600" y="5199063"/>
            <a:ext cx="1963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|D0Eta|&lt;1.85</a:t>
            </a:r>
          </a:p>
          <a:p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|Cos(θ*)&lt;0.6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CF38E-7E25-EB41-BE47-0C1AE51AB56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1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Uncorrected pT Spectra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45" y="1108842"/>
            <a:ext cx="2699772" cy="1810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33" y="1070935"/>
            <a:ext cx="2650076" cy="1952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335" y="1014073"/>
            <a:ext cx="2748650" cy="195232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066800"/>
            <a:ext cx="8186738" cy="5046663"/>
            <a:chOff x="315" y="720"/>
            <a:chExt cx="5157" cy="3179"/>
          </a:xfrm>
        </p:grpSpPr>
        <p:pic>
          <p:nvPicPr>
            <p:cNvPr id="4506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" y="720"/>
              <a:ext cx="5157" cy="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9" name="Text Box 4"/>
            <p:cNvSpPr txBox="1">
              <a:spLocks noChangeArrowheads="1"/>
            </p:cNvSpPr>
            <p:nvPr/>
          </p:nvSpPr>
          <p:spPr bwMode="auto">
            <a:xfrm>
              <a:off x="2705" y="1237"/>
              <a:ext cx="66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charset="0"/>
                </a:rPr>
                <a:t>RHIC</a:t>
              </a:r>
            </a:p>
          </p:txBody>
        </p:sp>
        <p:sp>
          <p:nvSpPr>
            <p:cNvPr id="45070" name="Text Box 5"/>
            <p:cNvSpPr txBox="1">
              <a:spLocks noChangeArrowheads="1"/>
            </p:cNvSpPr>
            <p:nvPr/>
          </p:nvSpPr>
          <p:spPr bwMode="auto">
            <a:xfrm>
              <a:off x="3892" y="1180"/>
              <a:ext cx="80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BRAHMS</a:t>
              </a:r>
            </a:p>
          </p:txBody>
        </p:sp>
        <p:sp>
          <p:nvSpPr>
            <p:cNvPr id="45071" name="Text Box 6"/>
            <p:cNvSpPr txBox="1">
              <a:spLocks noChangeArrowheads="1"/>
            </p:cNvSpPr>
            <p:nvPr/>
          </p:nvSpPr>
          <p:spPr bwMode="auto">
            <a:xfrm>
              <a:off x="1715" y="1148"/>
              <a:ext cx="80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PHOBOS</a:t>
              </a:r>
            </a:p>
          </p:txBody>
        </p:sp>
        <p:sp>
          <p:nvSpPr>
            <p:cNvPr id="45072" name="Text Box 7"/>
            <p:cNvSpPr txBox="1">
              <a:spLocks noChangeArrowheads="1"/>
            </p:cNvSpPr>
            <p:nvPr/>
          </p:nvSpPr>
          <p:spPr bwMode="auto">
            <a:xfrm>
              <a:off x="1002" y="1401"/>
              <a:ext cx="71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PHENIX</a:t>
              </a:r>
            </a:p>
          </p:txBody>
        </p:sp>
        <p:sp>
          <p:nvSpPr>
            <p:cNvPr id="45073" name="Text Box 8"/>
            <p:cNvSpPr txBox="1">
              <a:spLocks noChangeArrowheads="1"/>
            </p:cNvSpPr>
            <p:nvPr/>
          </p:nvSpPr>
          <p:spPr bwMode="auto">
            <a:xfrm>
              <a:off x="2101" y="1526"/>
              <a:ext cx="63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400" b="1" dirty="0" smtClean="0">
                  <a:solidFill>
                    <a:srgbClr val="FFCC00"/>
                  </a:solidFill>
                  <a:latin typeface="Helvetica" charset="0"/>
                </a:rPr>
                <a:t>STAR</a:t>
              </a:r>
              <a:endParaRPr lang="en-GB" sz="2400" b="1" dirty="0">
                <a:solidFill>
                  <a:srgbClr val="FFCC00"/>
                </a:solidFill>
                <a:latin typeface="Helvetica" charset="0"/>
              </a:endParaRPr>
            </a:p>
          </p:txBody>
        </p:sp>
        <p:sp>
          <p:nvSpPr>
            <p:cNvPr id="45074" name="Text Box 9"/>
            <p:cNvSpPr txBox="1">
              <a:spLocks noChangeArrowheads="1"/>
            </p:cNvSpPr>
            <p:nvPr/>
          </p:nvSpPr>
          <p:spPr bwMode="auto">
            <a:xfrm>
              <a:off x="1114" y="2494"/>
              <a:ext cx="601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charset="0"/>
                </a:rPr>
                <a:t>AGS</a:t>
              </a:r>
            </a:p>
          </p:txBody>
        </p:sp>
        <p:sp>
          <p:nvSpPr>
            <p:cNvPr id="45075" name="Oval 10"/>
            <p:cNvSpPr>
              <a:spLocks noChangeArrowheads="1"/>
            </p:cNvSpPr>
            <p:nvPr/>
          </p:nvSpPr>
          <p:spPr bwMode="auto">
            <a:xfrm>
              <a:off x="706" y="957"/>
              <a:ext cx="4455" cy="9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6" name="Rectangle 11"/>
            <p:cNvSpPr>
              <a:spLocks noChangeArrowheads="1"/>
            </p:cNvSpPr>
            <p:nvPr/>
          </p:nvSpPr>
          <p:spPr bwMode="auto">
            <a:xfrm>
              <a:off x="2244" y="1776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7" name="Rectangle 12"/>
            <p:cNvSpPr>
              <a:spLocks noChangeArrowheads="1"/>
            </p:cNvSpPr>
            <p:nvPr/>
          </p:nvSpPr>
          <p:spPr bwMode="auto">
            <a:xfrm>
              <a:off x="618" y="1424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8" name="Rectangle 13"/>
            <p:cNvSpPr>
              <a:spLocks noChangeArrowheads="1"/>
            </p:cNvSpPr>
            <p:nvPr/>
          </p:nvSpPr>
          <p:spPr bwMode="auto">
            <a:xfrm>
              <a:off x="1972" y="869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9" name="Rectangle 14"/>
            <p:cNvSpPr>
              <a:spLocks noChangeArrowheads="1"/>
            </p:cNvSpPr>
            <p:nvPr/>
          </p:nvSpPr>
          <p:spPr bwMode="auto">
            <a:xfrm>
              <a:off x="4694" y="1122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0" name="Oval 15"/>
            <p:cNvSpPr>
              <a:spLocks noChangeArrowheads="1"/>
            </p:cNvSpPr>
            <p:nvPr/>
          </p:nvSpPr>
          <p:spPr bwMode="auto">
            <a:xfrm>
              <a:off x="890" y="2494"/>
              <a:ext cx="1081" cy="3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1" name="Line 16"/>
            <p:cNvSpPr>
              <a:spLocks noChangeShapeType="1"/>
            </p:cNvSpPr>
            <p:nvPr/>
          </p:nvSpPr>
          <p:spPr bwMode="auto">
            <a:xfrm>
              <a:off x="730" y="2586"/>
              <a:ext cx="224" cy="3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2" name="Line 17"/>
            <p:cNvSpPr>
              <a:spLocks noChangeShapeType="1"/>
            </p:cNvSpPr>
            <p:nvPr/>
          </p:nvSpPr>
          <p:spPr bwMode="auto">
            <a:xfrm>
              <a:off x="1592" y="3369"/>
              <a:ext cx="1777" cy="1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3" name="Line 18"/>
            <p:cNvSpPr>
              <a:spLocks noChangeShapeType="1"/>
            </p:cNvSpPr>
            <p:nvPr/>
          </p:nvSpPr>
          <p:spPr bwMode="auto">
            <a:xfrm flipV="1">
              <a:off x="1917" y="2002"/>
              <a:ext cx="393" cy="2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4" name="Arc 19"/>
            <p:cNvSpPr>
              <a:spLocks/>
            </p:cNvSpPr>
            <p:nvPr/>
          </p:nvSpPr>
          <p:spPr bwMode="auto">
            <a:xfrm flipV="1">
              <a:off x="1727" y="1918"/>
              <a:ext cx="583" cy="84"/>
            </a:xfrm>
            <a:custGeom>
              <a:avLst/>
              <a:gdLst>
                <a:gd name="T0" fmla="*/ 0 w 21600"/>
                <a:gd name="T1" fmla="*/ 0 h 13185"/>
                <a:gd name="T2" fmla="*/ 0 w 21600"/>
                <a:gd name="T3" fmla="*/ 0 h 13185"/>
                <a:gd name="T4" fmla="*/ 0 w 21600"/>
                <a:gd name="T5" fmla="*/ 0 h 1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185"/>
                <a:gd name="T11" fmla="*/ 21600 w 21600"/>
                <a:gd name="T12" fmla="*/ 13185 h 1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185" fill="none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</a:path>
                <a:path w="21600" h="13185" stroke="0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  <a:lnTo>
                    <a:pt x="0" y="3165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5" name="Arc 20"/>
            <p:cNvSpPr>
              <a:spLocks/>
            </p:cNvSpPr>
            <p:nvPr/>
          </p:nvSpPr>
          <p:spPr bwMode="auto">
            <a:xfrm flipH="1">
              <a:off x="2306" y="1937"/>
              <a:ext cx="305" cy="179"/>
            </a:xfrm>
            <a:custGeom>
              <a:avLst/>
              <a:gdLst>
                <a:gd name="T0" fmla="*/ 0 w 19051"/>
                <a:gd name="T1" fmla="*/ 0 h 21600"/>
                <a:gd name="T2" fmla="*/ 0 w 19051"/>
                <a:gd name="T3" fmla="*/ 0 h 21600"/>
                <a:gd name="T4" fmla="*/ 0 w 1905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51"/>
                <a:gd name="T10" fmla="*/ 0 h 21600"/>
                <a:gd name="T11" fmla="*/ 19051 w 190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51" h="21600" fill="none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</a:path>
                <a:path w="19051" h="21600" stroke="0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  <a:lnTo>
                    <a:pt x="2114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6" name="Oval 21"/>
            <p:cNvSpPr>
              <a:spLocks noChangeArrowheads="1"/>
            </p:cNvSpPr>
            <p:nvPr/>
          </p:nvSpPr>
          <p:spPr bwMode="auto">
            <a:xfrm>
              <a:off x="722" y="2494"/>
              <a:ext cx="224" cy="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7" name="Line 22"/>
            <p:cNvSpPr>
              <a:spLocks noChangeShapeType="1"/>
            </p:cNvSpPr>
            <p:nvPr/>
          </p:nvSpPr>
          <p:spPr bwMode="auto">
            <a:xfrm>
              <a:off x="954" y="2981"/>
              <a:ext cx="638" cy="3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8" name="Line 23"/>
            <p:cNvSpPr>
              <a:spLocks noChangeShapeType="1"/>
            </p:cNvSpPr>
            <p:nvPr/>
          </p:nvSpPr>
          <p:spPr bwMode="auto">
            <a:xfrm>
              <a:off x="1919" y="2273"/>
              <a:ext cx="52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9" name="Text Box 24"/>
            <p:cNvSpPr txBox="1">
              <a:spLocks noChangeArrowheads="1"/>
            </p:cNvSpPr>
            <p:nvPr/>
          </p:nvSpPr>
          <p:spPr bwMode="auto">
            <a:xfrm>
              <a:off x="2489" y="3487"/>
              <a:ext cx="90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 b="1">
                  <a:solidFill>
                    <a:srgbClr val="FFCC00"/>
                  </a:solidFill>
                  <a:latin typeface="Helvetica" charset="0"/>
                </a:rPr>
                <a:t>TANDEMS</a:t>
              </a:r>
            </a:p>
          </p:txBody>
        </p:sp>
      </p:grp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3810000" y="2895600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5181600" y="5334000"/>
            <a:ext cx="152400" cy="152400"/>
          </a:xfrm>
          <a:prstGeom prst="ellipse">
            <a:avLst/>
          </a:prstGeom>
          <a:solidFill>
            <a:srgbClr val="FD3FEB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7" name="Oval 29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0" name="Oval 32"/>
          <p:cNvSpPr>
            <a:spLocks noChangeArrowheads="1"/>
          </p:cNvSpPr>
          <p:nvPr/>
        </p:nvSpPr>
        <p:spPr bwMode="auto">
          <a:xfrm>
            <a:off x="3352800" y="2895600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1" name="Oval 33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3657600" y="1447800"/>
            <a:ext cx="1752600" cy="1524000"/>
          </a:xfrm>
          <a:prstGeom prst="line">
            <a:avLst/>
          </a:prstGeom>
          <a:noFill/>
          <a:ln w="38100">
            <a:solidFill>
              <a:srgbClr val="FD3FEB"/>
            </a:solidFill>
            <a:round/>
            <a:headEnd type="triangle" w="lg" len="med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4095750" y="16002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D3FEB"/>
                </a:solidFill>
                <a:latin typeface="Arial" charset="0"/>
              </a:rPr>
              <a:t>1 km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135730"/>
            <a:ext cx="8229600" cy="59139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Relativistic Heavy Ion Collider (RHIC)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546100" y="6176962"/>
            <a:ext cx="8137526" cy="36933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800" b="1" dirty="0" err="1" smtClean="0"/>
              <a:t>exploring</a:t>
            </a:r>
            <a:r>
              <a:rPr lang="pt-BR" sz="1800" b="1" dirty="0" smtClean="0"/>
              <a:t>  </a:t>
            </a:r>
            <a:r>
              <a:rPr lang="pt-BR" sz="1800" b="1" dirty="0"/>
              <a:t>nuclear </a:t>
            </a:r>
            <a:r>
              <a:rPr lang="pt-BR" sz="1800" b="1" dirty="0" err="1" smtClean="0"/>
              <a:t>matter</a:t>
            </a:r>
            <a:r>
              <a:rPr lang="pt-BR" b="1" dirty="0" smtClean="0"/>
              <a:t> </a:t>
            </a:r>
            <a:r>
              <a:rPr lang="pt-BR" sz="1800" b="1" dirty="0" err="1" smtClean="0"/>
              <a:t>at</a:t>
            </a:r>
            <a:r>
              <a:rPr lang="pt-BR" sz="1800" b="1" dirty="0" smtClean="0"/>
              <a:t> </a:t>
            </a:r>
            <a:r>
              <a:rPr lang="pt-BR" sz="1800" b="1" dirty="0"/>
              <a:t>extreme </a:t>
            </a:r>
            <a:r>
              <a:rPr lang="pt-BR" sz="1800" b="1" dirty="0" err="1" smtClean="0"/>
              <a:t>conditions</a:t>
            </a:r>
            <a:r>
              <a:rPr lang="pt-BR" sz="1800" b="1" dirty="0" smtClean="0"/>
              <a:t> over </a:t>
            </a:r>
            <a:r>
              <a:rPr lang="pt-BR" sz="1800" b="1" dirty="0" err="1"/>
              <a:t>the</a:t>
            </a:r>
            <a:r>
              <a:rPr lang="pt-BR" sz="1800" b="1" dirty="0"/>
              <a:t> </a:t>
            </a:r>
            <a:r>
              <a:rPr lang="pt-BR" sz="1800" b="1" dirty="0" err="1"/>
              <a:t>last</a:t>
            </a:r>
            <a:r>
              <a:rPr lang="pt-BR" sz="1800" b="1" dirty="0"/>
              <a:t> </a:t>
            </a:r>
            <a:r>
              <a:rPr lang="pt-BR" sz="1800" b="1" dirty="0" err="1" smtClean="0"/>
              <a:t>decade</a:t>
            </a:r>
            <a:r>
              <a:rPr lang="pt-BR" b="1" dirty="0" smtClean="0"/>
              <a:t> </a:t>
            </a:r>
            <a:r>
              <a:rPr lang="pt-BR" sz="1800" b="1" dirty="0" smtClean="0"/>
              <a:t>2000</a:t>
            </a:r>
            <a:r>
              <a:rPr lang="pt-BR" sz="1800" b="1" dirty="0"/>
              <a:t>-2010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11111E-6 C -0.03108 -0.00162 -0.06216 -0.00324 -0.09167 -0.00556 C -0.12119 -0.00787 -0.15226 -0.01134 -0.17709 -0.01389 C -0.20191 -0.01644 -0.22223 -0.01922 -0.24063 -0.02084 C -0.25921 -0.02246 -0.27448 -0.01875 -0.28855 -0.02361 C -0.30261 -0.02847 -0.31233 -0.04097 -0.325 -0.05 C -0.33768 -0.05903 -0.35452 -0.07014 -0.36459 -0.07778 C -0.37466 -0.08542 -0.37935 -0.09097 -0.38542 -0.09584 C -0.3915 -0.1007 -0.3948 -0.09792 -0.40105 -0.10695 C -0.4073 -0.11597 -0.41806 -0.14005 -0.42292 -0.15 C -0.42778 -0.15996 -0.42709 -0.15996 -0.43021 -0.16667 C -0.43334 -0.17338 -0.43924 -0.18357 -0.44167 -0.19028 C -0.4441 -0.19699 -0.44532 -0.20139 -0.4448 -0.20695 C -0.44428 -0.2125 -0.4415 -0.2206 -0.43855 -0.22361 C -0.4356 -0.22662 -0.43125 -0.2257 -0.42709 -0.225 C -0.42292 -0.22431 -0.4165 -0.22176 -0.41355 -0.21945 C -0.4106 -0.21713 -0.40973 -0.21412 -0.40938 -0.21111 C -0.40903 -0.2081 -0.40869 -0.20371 -0.41146 -0.20139 C -0.41424 -0.19908 -0.42188 -0.19769 -0.42605 -0.19722 C -0.43021 -0.19676 -0.43351 -0.19769 -0.43646 -0.19861 C -0.43941 -0.19954 -0.44237 -0.20023 -0.44375 -0.20278 C -0.44514 -0.20533 -0.44514 -0.21065 -0.4448 -0.21389 C -0.44445 -0.21713 -0.44323 -0.22037 -0.44167 -0.22222 C -0.44011 -0.22408 -0.43785 -0.22477 -0.43542 -0.225 C -0.43299 -0.22523 -0.43056 -0.22477 -0.42709 -0.22361 C -0.42362 -0.22246 -0.41719 -0.22107 -0.41459 -0.21806 C -0.41198 -0.21505 -0.4099 -0.2088 -0.41146 -0.20556 C -0.41303 -0.20232 -0.41962 -0.19977 -0.42396 -0.19861 C -0.4283 -0.19746 -0.43403 -0.19792 -0.4375 -0.19861 C -0.44098 -0.19931 -0.44375 -0.19954 -0.4448 -0.20278 C -0.44584 -0.20602 -0.44566 -0.21459 -0.44375 -0.21806 C -0.44185 -0.22153 -0.43716 -0.22292 -0.43334 -0.22361 C -0.42952 -0.22431 -0.42431 -0.22361 -0.42084 -0.22222 C -0.41737 -0.22084 -0.41407 -0.21806 -0.4125 -0.21528 C -0.41094 -0.2125 -0.41112 -0.20903 -0.41146 -0.20556 C -0.41181 -0.20209 -0.41389 -0.19931 -0.41459 -0.19445 C -0.41528 -0.18959 -0.41632 -0.18125 -0.41563 -0.17639 C -0.41494 -0.17153 -0.41337 -0.16875 -0.41042 -0.16528 C -0.40747 -0.16181 -0.40226 -0.15787 -0.39792 -0.15556 C -0.39358 -0.15324 -0.38837 -0.15324 -0.38438 -0.15139 C -0.38039 -0.14954 -0.3783 -0.14584 -0.37396 -0.14445 C -0.36962 -0.14306 -0.36355 -0.14375 -0.35834 -0.14306 C -0.35313 -0.14236 -0.34827 -0.14074 -0.34271 -0.14028 C -0.33716 -0.13982 -0.33334 -0.14028 -0.325 -0.14028 C -0.31667 -0.14028 -0.30191 -0.13889 -0.29271 -0.14028 C -0.28351 -0.14167 -0.27726 -0.14584 -0.2698 -0.14861 C -0.26233 -0.15139 -0.2533 -0.15371 -0.24792 -0.15695 C -0.24254 -0.16019 -0.24028 -0.16528 -0.2375 -0.16806 C -0.23473 -0.17084 -0.23282 -0.17014 -0.23125 -0.17361 C -0.22969 -0.17709 -0.22744 -0.18403 -0.22813 -0.18889 C -0.22882 -0.19375 -0.22987 -0.19815 -0.23542 -0.20278 C -0.24098 -0.20741 -0.254 -0.21366 -0.26146 -0.21667 C -0.26893 -0.21968 -0.2724 -0.21945 -0.28021 -0.22084 C -0.28803 -0.22222 -0.29983 -0.22454 -0.30834 -0.225 C -0.31685 -0.22547 -0.32292 -0.22408 -0.33125 -0.22361 C -0.33959 -0.22315 -0.34931 -0.22361 -0.35834 -0.22222 C -0.36737 -0.22084 -0.37848 -0.21759 -0.38542 -0.21528 C -0.39237 -0.21297 -0.39566 -0.21088 -0.4 -0.20834 C -0.40435 -0.20579 -0.40869 -0.2044 -0.41146 -0.2 C -0.41424 -0.1956 -0.41771 -0.18843 -0.41667 -0.18195 C -0.41563 -0.17547 -0.4106 -0.16667 -0.40521 -0.16111 C -0.39983 -0.15556 -0.39219 -0.15162 -0.38438 -0.14861 C -0.37657 -0.1456 -0.36615 -0.14422 -0.35834 -0.14306 C -0.35053 -0.1419 -0.34462 -0.14213 -0.3375 -0.14167 C -0.33039 -0.14121 -0.3231 -0.14005 -0.31563 -0.14028 C -0.30816 -0.14051 -0.30105 -0.14167 -0.29271 -0.14306 C -0.28438 -0.14445 -0.27362 -0.1456 -0.26563 -0.14861 C -0.25764 -0.15162 -0.25087 -0.15672 -0.2448 -0.16111 C -0.23872 -0.16551 -0.23039 -0.16783 -0.22917 -0.175 C -0.22796 -0.18218 -0.23056 -0.19699 -0.2375 -0.20417 C -0.24445 -0.21134 -0.26042 -0.21482 -0.27084 -0.21806 C -0.28125 -0.2213 -0.28994 -0.22246 -0.3 -0.22361 C -0.31007 -0.22477 -0.32153 -0.22523 -0.33125 -0.225 C -0.34098 -0.22477 -0.34827 -0.22431 -0.35834 -0.22222 C -0.36841 -0.22014 -0.38316 -0.2169 -0.39167 -0.2125 C -0.40018 -0.2081 -0.40591 -0.20255 -0.40938 -0.19584 C -0.41285 -0.18912 -0.41511 -0.17917 -0.4125 -0.17222 C -0.4099 -0.16528 -0.40035 -0.15834 -0.39375 -0.15417 C -0.38716 -0.15 -0.38282 -0.14954 -0.37292 -0.14722 C -0.36303 -0.14491 -0.34532 -0.14121 -0.33438 -0.14028 C -0.32344 -0.13935 -0.31719 -0.14051 -0.3073 -0.14167 C -0.2974 -0.14283 -0.2856 -0.14445 -0.275 -0.14722 C -0.26441 -0.15 -0.25122 -0.15394 -0.24375 -0.15834 C -0.23629 -0.16273 -0.23282 -0.16759 -0.23021 -0.17361 C -0.22761 -0.17963 -0.22761 -0.18334 -0.22813 -0.19445 C -0.22865 -0.20556 -0.23195 -0.22894 -0.23334 -0.24028 C -0.23473 -0.25162 -0.2356 -0.25602 -0.23646 -0.2625 C -0.23733 -0.26898 -0.2415 -0.27361 -0.23855 -0.27917 C -0.2356 -0.28472 -0.22483 -0.29051 -0.21875 -0.29584 C -0.21268 -0.30116 -0.20695 -0.30625 -0.20209 -0.31111 C -0.19723 -0.31597 -0.19323 -0.32199 -0.18959 -0.325 C -0.18594 -0.32801 -0.18264 -0.32709 -0.18021 -0.32917 C -0.17778 -0.33125 -0.17587 -0.33611 -0.175 -0.3375 " pathEditMode="relative" ptsTypes="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0416 L 0.025 -0.0264 " pathEditMode="relative" ptsTypes="AA">
                                      <p:cBhvr>
                                        <p:cTn id="13" dur="2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-0.00833 -0.02916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0834 C 0.29444 0.00834 0.46667 -0.04421 0.46667 -0.10833 C 0.46667 -0.17291 0.29444 -0.225 0.08333 -0.225 C -0.12847 -0.225 -0.3 -0.17291 -0.3 -0.10833 C -0.3 -0.04421 -0.12847 0.00834 0.08333 0.00834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0.00834 C -0.07708 0.00834 -0.25 -0.04421 -0.25 -0.10833 C -0.25 -0.17291 -0.07708 -0.225 0.13333 -0.225 C 0.34618 -0.225 0.51667 -0.17291 0.51667 -0.10833 C 0.51667 -0.04421 0.34618 0.00834 0.13333 0.00834 Z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3" grpId="0" animBg="1"/>
      <p:bldP spid="58393" grpId="1" animBg="1"/>
      <p:bldP spid="58394" grpId="0" animBg="1"/>
      <p:bldP spid="58394" grpId="1" animBg="1"/>
      <p:bldP spid="58397" grpId="0" animBg="1"/>
      <p:bldP spid="58397" grpId="1" animBg="1"/>
      <p:bldP spid="58397" grpId="2" animBg="1"/>
      <p:bldP spid="58400" grpId="0" animBg="1"/>
      <p:bldP spid="58400" grpId="1" animBg="1"/>
      <p:bldP spid="58401" grpId="0" animBg="1"/>
      <p:bldP spid="58401" grpId="1" animBg="1"/>
      <p:bldP spid="58401" grpId="2" animBg="1"/>
      <p:bldP spid="58403" grpId="0" animBg="1"/>
      <p:bldP spid="5840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91" y="47035"/>
            <a:ext cx="7595671" cy="995472"/>
          </a:xfr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444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  </a:t>
            </a:r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/>
            </a:r>
            <a:b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</a:br>
            <a:r>
              <a:rPr lang="en-US" sz="311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observations (Light flavors)</a:t>
            </a:r>
            <a:endParaRPr lang="en-US" sz="311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plot1_v2_2april09.pdf"/>
          <p:cNvPicPr>
            <a:picLocks noChangeAspect="1"/>
          </p:cNvPicPr>
          <p:nvPr/>
        </p:nvPicPr>
        <p:blipFill>
          <a:blip r:embed="rId2"/>
          <a:srcRect b="9756"/>
          <a:stretch>
            <a:fillRect/>
          </a:stretch>
        </p:blipFill>
        <p:spPr>
          <a:xfrm>
            <a:off x="4515508" y="1601660"/>
            <a:ext cx="4185392" cy="2056577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t="11539" r="2884"/>
          <a:stretch>
            <a:fillRect/>
          </a:stretch>
        </p:blipFill>
        <p:spPr bwMode="auto">
          <a:xfrm>
            <a:off x="213388" y="1601660"/>
            <a:ext cx="3947500" cy="2047095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18176" y="1157477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Partonic Collectivity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292" y="1149451"/>
            <a:ext cx="213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15968"/>
                </a:solidFill>
              </a:rPr>
              <a:t>Partonic Energy Loss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8176" y="6288148"/>
            <a:ext cx="29620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Behaves like an ideal fluid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101" y="6050582"/>
            <a:ext cx="36166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Medium created at RHIC has very high opacity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713" y="3864752"/>
            <a:ext cx="44247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In central </a:t>
            </a:r>
            <a:r>
              <a:rPr lang="en-US" sz="1600" dirty="0" err="1" smtClean="0">
                <a:latin typeface="Times New Roman"/>
                <a:cs typeface="Times New Roman"/>
              </a:rPr>
              <a:t>Au+Au</a:t>
            </a:r>
            <a:r>
              <a:rPr lang="en-US" sz="1600" dirty="0" smtClean="0">
                <a:latin typeface="Times New Roman"/>
                <a:cs typeface="Times New Roman"/>
              </a:rPr>
              <a:t> collisions the light hadrons in away-side jets are suppressed. </a:t>
            </a: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Different for </a:t>
            </a:r>
            <a:r>
              <a:rPr lang="en-US" sz="1600" dirty="0" err="1" smtClean="0">
                <a:latin typeface="Times New Roman"/>
                <a:cs typeface="Times New Roman"/>
              </a:rPr>
              <a:t>p+p</a:t>
            </a:r>
            <a:r>
              <a:rPr lang="en-US" sz="1600" dirty="0" smtClean="0">
                <a:latin typeface="Times New Roman"/>
                <a:cs typeface="Times New Roman"/>
              </a:rPr>
              <a:t> and </a:t>
            </a:r>
            <a:r>
              <a:rPr lang="en-US" sz="1600" dirty="0" err="1" smtClean="0">
                <a:latin typeface="Times New Roman"/>
                <a:cs typeface="Times New Roman"/>
              </a:rPr>
              <a:t>d+Au</a:t>
            </a: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In addition, a measurement of energy loss of high </a:t>
            </a:r>
            <a:r>
              <a:rPr lang="en-US" sz="1600" dirty="0" err="1" smtClean="0">
                <a:latin typeface="Times New Roman"/>
                <a:cs typeface="Times New Roman"/>
              </a:rPr>
              <a:t>pT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partons</a:t>
            </a:r>
            <a:r>
              <a:rPr lang="en-US" sz="1600" dirty="0" smtClean="0">
                <a:latin typeface="Times New Roman"/>
                <a:cs typeface="Times New Roman"/>
              </a:rPr>
              <a:t> using R</a:t>
            </a:r>
            <a:r>
              <a:rPr lang="en-US" sz="1600" baseline="-25000" dirty="0" smtClean="0">
                <a:latin typeface="Times New Roman"/>
                <a:cs typeface="Times New Roman"/>
              </a:rPr>
              <a:t>AB</a:t>
            </a:r>
            <a:r>
              <a:rPr lang="en-US" sz="1600" dirty="0" smtClean="0">
                <a:latin typeface="Times New Roman"/>
                <a:cs typeface="Times New Roman"/>
              </a:rPr>
              <a:t> shows significant suppression</a:t>
            </a: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partons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lose energy via gluon radiation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5508" y="3552754"/>
            <a:ext cx="43233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 Substantial elliptic flow (v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) signal observed for a variety of particle species. 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Rapid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Thermalization</a:t>
            </a:r>
            <a:endParaRPr lang="en-US" sz="1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/>
            <a:endParaRPr lang="en-US" sz="1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 v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 scaled by the number of valance quarks shows an apparent scaling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Development of anisotropy in the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partonic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stage of collision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‘Same sign’ background subtraction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6" y="1062553"/>
            <a:ext cx="4572674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0" y="1062553"/>
            <a:ext cx="3784600" cy="2214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936" y="3373953"/>
            <a:ext cx="3784600" cy="2235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Heavy 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Quark Energy 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Loss Puzzle 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/>
                <a:ea typeface="ＭＳ Ｐゴシック" charset="0"/>
                <a:cs typeface="Times New Roman"/>
              </a:rPr>
              <a:t>– </a:t>
            </a:r>
            <a:r>
              <a:rPr lang="en-US" altLang="zh-CN" sz="3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NPE Method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09600" y="5217378"/>
            <a:ext cx="4318000" cy="830997"/>
          </a:xfrm>
          <a:prstGeom prst="rect">
            <a:avLst/>
          </a:prstGeom>
          <a:noFill/>
          <a:ln w="12700">
            <a:solidFill>
              <a:srgbClr val="BB1101"/>
            </a:solidFill>
            <a:miter lim="800000"/>
            <a:headEnd type="none" w="lg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200" b="1" dirty="0">
                <a:solidFill>
                  <a:srgbClr val="0000FF"/>
                </a:solidFill>
                <a:cs typeface="Arial" charset="0"/>
              </a:rPr>
              <a:t>Surprising results</a:t>
            </a:r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</a:t>
            </a: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challenge our understanding of the energy loss mechanism</a:t>
            </a: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force us to RE-think about the elastic-collisions energy loss</a:t>
            </a:r>
            <a:endParaRPr lang="en-US" altLang="zh-CN" sz="1200" i="1" dirty="0">
              <a:solidFill>
                <a:srgbClr val="0000FF"/>
              </a:solidFill>
              <a:cs typeface="Arial" charset="0"/>
            </a:endParaRP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Requires</a:t>
            </a:r>
            <a:r>
              <a:rPr lang="en-US" altLang="zh-CN" sz="1200" b="1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direct measurements of </a:t>
            </a:r>
            <a:r>
              <a:rPr lang="en-US" altLang="zh-CN" sz="1200" b="1" dirty="0" err="1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- and </a:t>
            </a:r>
            <a:r>
              <a:rPr lang="en-US" altLang="zh-CN" sz="1200" b="1" dirty="0" err="1">
                <a:solidFill>
                  <a:srgbClr val="FF0000"/>
                </a:solidFill>
                <a:cs typeface="Arial" charset="0"/>
              </a:rPr>
              <a:t>b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-hadrons.</a:t>
            </a:r>
            <a:endParaRPr lang="en-US" altLang="zh-CN" sz="1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562600" y="1437938"/>
            <a:ext cx="3352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2000" dirty="0"/>
              <a:t>1) Non-photonic electrons (NPE) decayed from  - charm </a:t>
            </a:r>
            <a:r>
              <a:rPr lang="en-US" sz="2000" b="1" dirty="0"/>
              <a:t>and </a:t>
            </a:r>
            <a:r>
              <a:rPr lang="en-US" sz="2000" dirty="0"/>
              <a:t>beauty hadrons</a:t>
            </a:r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/>
              <a:t>2) At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≥ 6 </a:t>
            </a:r>
            <a:r>
              <a:rPr lang="en-US" sz="2000" dirty="0" err="1"/>
              <a:t>GeV/c</a:t>
            </a:r>
            <a:r>
              <a:rPr lang="en-US" sz="2000" dirty="0"/>
              <a:t>,</a:t>
            </a:r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>
                <a:solidFill>
                  <a:srgbClr val="85131D"/>
                </a:solidFill>
              </a:rPr>
              <a:t>R</a:t>
            </a:r>
            <a:r>
              <a:rPr lang="en-US" sz="2000" baseline="-25000" dirty="0">
                <a:solidFill>
                  <a:srgbClr val="85131D"/>
                </a:solidFill>
              </a:rPr>
              <a:t>AA</a:t>
            </a:r>
            <a:r>
              <a:rPr lang="en-US" sz="2000" dirty="0">
                <a:solidFill>
                  <a:srgbClr val="85131D"/>
                </a:solidFill>
              </a:rPr>
              <a:t>(NPE) ~ </a:t>
            </a: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(h</a:t>
            </a:r>
            <a:r>
              <a:rPr lang="en-US" sz="2000" baseline="30000" dirty="0">
                <a:solidFill>
                  <a:srgbClr val="85131D"/>
                </a:solidFill>
              </a:rPr>
              <a:t>±</a:t>
            </a:r>
            <a:r>
              <a:rPr lang="en-US" sz="2000" dirty="0">
                <a:solidFill>
                  <a:srgbClr val="85131D"/>
                </a:solidFill>
              </a:rPr>
              <a:t>) !!!</a:t>
            </a:r>
            <a:endParaRPr lang="en-US" sz="2000" dirty="0"/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/>
              <a:t>Contradicts naïve </a:t>
            </a:r>
          </a:p>
          <a:p>
            <a:pPr>
              <a:buFont typeface="Arial" charset="0"/>
              <a:buNone/>
            </a:pPr>
            <a:r>
              <a:rPr lang="en-US" sz="2000" dirty="0" err="1"/>
              <a:t>pQCD</a:t>
            </a:r>
            <a:r>
              <a:rPr lang="en-US" sz="2000" dirty="0"/>
              <a:t> predictions</a:t>
            </a:r>
          </a:p>
          <a:p>
            <a:pPr>
              <a:buFont typeface="Arial" charset="0"/>
              <a:buNone/>
            </a:pPr>
            <a:r>
              <a:rPr lang="en-US" dirty="0"/>
              <a:t> </a:t>
            </a:r>
          </a:p>
        </p:txBody>
      </p:sp>
      <p:sp>
        <p:nvSpPr>
          <p:cNvPr id="25605" name="Text Box 37"/>
          <p:cNvSpPr txBox="1">
            <a:spLocks noChangeArrowheads="1"/>
          </p:cNvSpPr>
          <p:nvPr/>
        </p:nvSpPr>
        <p:spPr bwMode="auto">
          <a:xfrm>
            <a:off x="644458" y="999888"/>
            <a:ext cx="45926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dirty="0">
                <a:cs typeface="Arial" charset="0"/>
              </a:rPr>
              <a:t>STAR: Phys. </a:t>
            </a:r>
            <a:r>
              <a:rPr lang="en-US" altLang="ja-JP" sz="1400" dirty="0" err="1">
                <a:cs typeface="Arial" charset="0"/>
              </a:rPr>
              <a:t>Rew</a:t>
            </a:r>
            <a:r>
              <a:rPr lang="en-US" altLang="ja-JP" sz="1400" dirty="0">
                <a:cs typeface="Arial" charset="0"/>
              </a:rPr>
              <a:t>. </a:t>
            </a:r>
            <a:r>
              <a:rPr lang="en-US" altLang="ja-JP" sz="1400" dirty="0" err="1">
                <a:cs typeface="Arial" charset="0"/>
              </a:rPr>
              <a:t>Lett</a:t>
            </a:r>
            <a:r>
              <a:rPr lang="en-US" altLang="ja-JP" sz="1400" dirty="0">
                <a:cs typeface="Arial" charset="0"/>
              </a:rPr>
              <a:t>, </a:t>
            </a:r>
            <a:r>
              <a:rPr lang="en-US" altLang="ja-JP" sz="1400" b="1" u="sng" dirty="0">
                <a:cs typeface="Arial" charset="0"/>
              </a:rPr>
              <a:t>98</a:t>
            </a:r>
            <a:r>
              <a:rPr lang="en-US" altLang="ja-JP" sz="1400" dirty="0">
                <a:cs typeface="Arial" charset="0"/>
              </a:rPr>
              <a:t>, 192301(</a:t>
            </a:r>
            <a:r>
              <a:rPr lang="it-IT" altLang="ja-JP" sz="1400" dirty="0">
                <a:cs typeface="Arial" charset="0"/>
              </a:rPr>
              <a:t>2007</a:t>
            </a:r>
            <a:r>
              <a:rPr lang="en-US" altLang="ja-JP" sz="1400" dirty="0">
                <a:cs typeface="Arial" charset="0"/>
              </a:rPr>
              <a:t>)</a:t>
            </a:r>
            <a:r>
              <a:rPr lang="en-US" sz="1400" dirty="0"/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dirty="0"/>
              <a:t>and nucl-ex/0607012v3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908" y="746046"/>
            <a:ext cx="3824288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Comic Sans MS" charset="0"/>
              </a:rPr>
              <a:t>Still the main method at RHIC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5607" name="Picture 10" descr="RAA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7136"/>
            <a:ext cx="4724400" cy="357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534400" cy="800100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via Semi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leptonic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(indirect) channels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0" y="990600"/>
            <a:ext cx="4495800" cy="21544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Indirect measurement </a:t>
            </a:r>
            <a:r>
              <a:rPr lang="en-US" dirty="0" smtClean="0">
                <a:latin typeface="Arial Black"/>
                <a:cs typeface="Arial Black"/>
              </a:rPr>
              <a:t>through                             Semi-</a:t>
            </a:r>
            <a:r>
              <a:rPr lang="en-US" dirty="0" err="1" smtClean="0">
                <a:latin typeface="Arial Black"/>
                <a:cs typeface="Arial Black"/>
              </a:rPr>
              <a:t>leptonic</a:t>
            </a:r>
            <a:r>
              <a:rPr lang="en-US" dirty="0" smtClean="0">
                <a:latin typeface="Arial Black"/>
                <a:cs typeface="Arial Black"/>
              </a:rPr>
              <a:t> decay channels: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Arial"/>
              <a:buChar char="•"/>
              <a:defRPr/>
            </a:pPr>
            <a:r>
              <a:rPr lang="en-US" dirty="0" smtClean="0"/>
              <a:t>     D</a:t>
            </a:r>
            <a:r>
              <a:rPr lang="en-US" baseline="30000" dirty="0" smtClean="0"/>
              <a:t>0 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+ </a:t>
            </a:r>
            <a:r>
              <a:rPr lang="en-US" dirty="0" smtClean="0"/>
              <a:t>+ X  (BR : 6.9 %)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     D</a:t>
            </a:r>
            <a:r>
              <a:rPr lang="en-US" baseline="30000" dirty="0"/>
              <a:t>+/-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/>
              <a:t>+/</a:t>
            </a:r>
            <a:r>
              <a:rPr lang="en-US" baseline="30000" dirty="0" smtClean="0"/>
              <a:t>- </a:t>
            </a:r>
            <a:r>
              <a:rPr lang="en-US" dirty="0" smtClean="0"/>
              <a:t>+ X (BR </a:t>
            </a:r>
            <a:r>
              <a:rPr lang="en-US" dirty="0"/>
              <a:t>: 17.2</a:t>
            </a:r>
            <a:r>
              <a:rPr lang="en-US" dirty="0" smtClean="0"/>
              <a:t>%)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1" y="2425700"/>
            <a:ext cx="3759200" cy="1107996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Large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range. </a:t>
            </a:r>
            <a:endParaRPr lang="en-US" dirty="0" smtClean="0">
              <a:latin typeface="+mj-lt"/>
            </a:endParaRP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 Relative </a:t>
            </a:r>
            <a:r>
              <a:rPr lang="en-US" sz="1600" dirty="0">
                <a:latin typeface="Calibri"/>
                <a:cs typeface="Calibri"/>
              </a:rPr>
              <a:t>contribution of electrons from B and D mesons are unknown</a:t>
            </a:r>
            <a:r>
              <a:rPr lang="en-US" sz="1600" dirty="0" smtClean="0">
                <a:latin typeface="Calibri"/>
                <a:cs typeface="Calibri"/>
              </a:rPr>
              <a:t>.</a:t>
            </a: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 Use of specific triggers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3238">
            <a:off x="3763697" y="3730050"/>
            <a:ext cx="2197837" cy="23622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6" name="TextBox 15"/>
          <p:cNvSpPr txBox="1"/>
          <p:nvPr/>
        </p:nvSpPr>
        <p:spPr>
          <a:xfrm>
            <a:off x="203201" y="3962400"/>
            <a:ext cx="424179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Measurement using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azimuthal</a:t>
            </a: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correlation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of D mesons with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endParaRPr lang="en-US" i="1" dirty="0" smtClean="0">
              <a:solidFill>
                <a:srgbClr val="000000"/>
              </a:solidFill>
            </a:endParaRPr>
          </a:p>
          <a:p>
            <a:pPr>
              <a:buBlip>
                <a:blip r:embed="rId2"/>
              </a:buBlip>
              <a:defRPr/>
            </a:pPr>
            <a:endParaRPr lang="en-US" sz="800" i="1" dirty="0" smtClean="0"/>
          </a:p>
          <a:p>
            <a:pPr>
              <a:defRPr/>
            </a:pPr>
            <a:r>
              <a:rPr lang="en-US" dirty="0" err="1" smtClean="0">
                <a:latin typeface="+mj-lt"/>
              </a:rPr>
              <a:t>Azimuthal</a:t>
            </a:r>
            <a:r>
              <a:rPr lang="en-US" dirty="0" smtClean="0">
                <a:latin typeface="+mj-lt"/>
              </a:rPr>
              <a:t> correlation of open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 charm mesons with non-photonic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Electron</a:t>
            </a:r>
            <a:r>
              <a:rPr lang="en-US" baseline="30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can be utilized to disentangle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the charm and bottom contributions[3] </a:t>
            </a:r>
          </a:p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506FE18-AF56-4E42-A731-C9DD6AE91461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1" y="5867400"/>
            <a:ext cx="3172976" cy="369332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  <a:ea typeface="Zapf Dingbats"/>
                <a:cs typeface="Zapf Dingbats"/>
              </a:rPr>
              <a:t>✔</a:t>
            </a:r>
            <a:r>
              <a:rPr lang="en-US" b="1" dirty="0" smtClean="0">
                <a:latin typeface="+mj-lt"/>
              </a:rPr>
              <a:t> Triggers on high </a:t>
            </a:r>
            <a:r>
              <a:rPr lang="en-US" b="1" dirty="0" err="1" smtClean="0">
                <a:latin typeface="+mj-lt"/>
              </a:rPr>
              <a:t>p</a:t>
            </a:r>
            <a:r>
              <a:rPr lang="en-US" b="1" baseline="-25000" dirty="0" err="1" smtClean="0">
                <a:latin typeface="+mj-lt"/>
              </a:rPr>
              <a:t>T</a:t>
            </a:r>
            <a:r>
              <a:rPr lang="en-US" b="1" dirty="0" smtClean="0">
                <a:latin typeface="+mj-lt"/>
              </a:rPr>
              <a:t> electrons</a:t>
            </a:r>
            <a:endParaRPr lang="en-US" b="1" dirty="0">
              <a:latin typeface="+mj-lt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2692401" y="6312932"/>
            <a:ext cx="4292600" cy="52310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Any information from direct reconstruction of D and B-mesons would help</a:t>
            </a:r>
          </a:p>
        </p:txBody>
      </p:sp>
      <p:pic>
        <p:nvPicPr>
          <p:cNvPr id="21" name="Picture 3" descr="Figure_02cucuD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8900" y="901700"/>
            <a:ext cx="3193143" cy="27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6300" y="3924300"/>
            <a:ext cx="1917699" cy="216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8900" y="4584700"/>
            <a:ext cx="2234991" cy="156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65833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My contributions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174272"/>
            <a:ext cx="9042400" cy="5512278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32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Charm Analysis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endParaRPr lang="en-US" sz="3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QA, Problem fixing, Resolution studies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Detailed studies for ‘online’/‘offline’ </a:t>
            </a:r>
            <a:r>
              <a:rPr lang="en-US" sz="7200" dirty="0">
                <a:latin typeface="Times New Roman"/>
                <a:cs typeface="Times New Roman"/>
              </a:rPr>
              <a:t>C</a:t>
            </a:r>
            <a:r>
              <a:rPr lang="en-US" sz="7200" dirty="0" smtClean="0">
                <a:latin typeface="Times New Roman"/>
                <a:cs typeface="Times New Roman"/>
              </a:rPr>
              <a:t>ut optimization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Data Productions </a:t>
            </a:r>
            <a:r>
              <a:rPr lang="en-US" sz="7200" dirty="0">
                <a:latin typeface="Times New Roman"/>
                <a:cs typeface="Times New Roman"/>
              </a:rPr>
              <a:t>(</a:t>
            </a:r>
            <a:r>
              <a:rPr lang="en-US" sz="7200" dirty="0" smtClean="0">
                <a:latin typeface="Times New Roman"/>
                <a:cs typeface="Times New Roman"/>
              </a:rPr>
              <a:t>Micro/Pico-DSTs)</a:t>
            </a: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</a:t>
            </a:r>
            <a:r>
              <a:rPr lang="en-US" sz="7200" b="1" dirty="0" smtClean="0">
                <a:latin typeface="Times New Roman"/>
                <a:cs typeface="Times New Roman"/>
              </a:rPr>
              <a:t>First observation charmed meson signal in real data (from 2007 </a:t>
            </a:r>
            <a:r>
              <a:rPr lang="en-US" sz="7200" b="1" dirty="0" err="1" smtClean="0">
                <a:latin typeface="Times New Roman"/>
                <a:cs typeface="Times New Roman"/>
              </a:rPr>
              <a:t>Au+Au</a:t>
            </a:r>
            <a:r>
              <a:rPr lang="en-US" sz="7200" b="1" dirty="0" smtClean="0">
                <a:latin typeface="Times New Roman"/>
                <a:cs typeface="Times New Roman"/>
              </a:rPr>
              <a:t> dataset)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Signal extraction, optimization, fitting, </a:t>
            </a:r>
            <a:r>
              <a:rPr lang="en-US" sz="7200" dirty="0" err="1" smtClean="0">
                <a:latin typeface="Times New Roman"/>
                <a:cs typeface="Times New Roman"/>
              </a:rPr>
              <a:t>p</a:t>
            </a:r>
            <a:r>
              <a:rPr lang="en-US" sz="72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7200" dirty="0" smtClean="0">
                <a:latin typeface="Times New Roman"/>
                <a:cs typeface="Times New Roman"/>
              </a:rPr>
              <a:t> binning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Embedding QA, Study of Systematics and Physics Analysis</a:t>
            </a: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Service Work</a:t>
            </a:r>
            <a:endParaRPr lang="en-US" sz="76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acceptance of D-mesons with a prototype design</a:t>
            </a:r>
            <a:r>
              <a:rPr lang="en-US" sz="7200" dirty="0">
                <a:latin typeface="Times New Roman"/>
                <a:cs typeface="Times New Roman"/>
              </a:rPr>
              <a:t> </a:t>
            </a:r>
            <a:r>
              <a:rPr lang="en-US" sz="7200" dirty="0" smtClean="0">
                <a:latin typeface="Times New Roman"/>
                <a:cs typeface="Times New Roman"/>
              </a:rPr>
              <a:t>for the HFT upgrade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rd-invmass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47" b="-32647"/>
          <a:stretch>
            <a:fillRect/>
          </a:stretch>
        </p:blipFill>
        <p:spPr>
          <a:xfrm>
            <a:off x="81280" y="459740"/>
            <a:ext cx="4932680" cy="5069523"/>
          </a:xfrm>
        </p:spPr>
      </p:pic>
      <p:pic>
        <p:nvPicPr>
          <p:cNvPr id="7" name="Content Placeholder 6" descr="3rd-result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28" b="-32628"/>
          <a:stretch>
            <a:fillRect/>
          </a:stretch>
        </p:blipFill>
        <p:spPr>
          <a:xfrm>
            <a:off x="5026660" y="535940"/>
            <a:ext cx="4038600" cy="488485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4945923"/>
            <a:ext cx="890016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This was a big surprise!!!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The fact that about a third of the SVT/SSD system was dead during Run-7, combined with the marginal resolution of the previous generation silicon detector and combinatorial background limits our efforts.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 final effort to measure the signal using a multivariate analysis is in progress.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480" y="871974"/>
            <a:ext cx="806283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Same cuts are used to produce this picture that were used in the polynomial fit case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47320"/>
            <a:ext cx="8674100" cy="538480"/>
          </a:xfrm>
          <a:solidFill>
            <a:srgbClr val="EBF1DE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15968"/>
                </a:solidFill>
              </a:rPr>
              <a:t>An explanation for the non-consistent physics results</a:t>
            </a:r>
            <a:endParaRPr lang="en-US" sz="2800" dirty="0">
              <a:solidFill>
                <a:srgbClr val="21596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289300"/>
            <a:ext cx="2247900" cy="646331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= Signal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= [(++) + (--)]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762"/>
            <a:ext cx="8229600" cy="1143000"/>
          </a:xfrm>
        </p:spPr>
        <p:txBody>
          <a:bodyPr/>
          <a:lstStyle/>
          <a:p>
            <a:r>
              <a:rPr lang="en-US" dirty="0" smtClean="0"/>
              <a:t>Charm cross section </a:t>
            </a:r>
            <a:r>
              <a:rPr lang="en-US" dirty="0" err="1" smtClean="0"/>
              <a:t>vs</a:t>
            </a:r>
            <a:r>
              <a:rPr lang="en-US" dirty="0" smtClean="0"/>
              <a:t> √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NN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11238"/>
            <a:ext cx="4597400" cy="4214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23/06/2010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Kent State University, 9 November 2010,  S. Kabana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6E0-487D-E848-BED3-EFE05EB5D86E}" type="slidenum">
              <a:rPr lang="en-US"/>
              <a:pPr/>
              <a:t>47</a:t>
            </a:fld>
            <a:endParaRPr lang="en-US"/>
          </a:p>
        </p:txBody>
      </p:sp>
      <p:sp>
        <p:nvSpPr>
          <p:cNvPr id="189442" name="AutoShape 1026"/>
          <p:cNvSpPr>
            <a:spLocks noChangeArrowheads="1"/>
          </p:cNvSpPr>
          <p:nvPr/>
        </p:nvSpPr>
        <p:spPr bwMode="auto">
          <a:xfrm>
            <a:off x="0" y="1225550"/>
            <a:ext cx="9144000" cy="53070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9443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1411288"/>
            <a:ext cx="3044825" cy="4957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944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3988" cy="1146175"/>
          </a:xfrm>
          <a:ln/>
        </p:spPr>
        <p:txBody>
          <a:bodyPr lIns="0" tIns="9144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>
                <a:solidFill>
                  <a:srgbClr val="0000FF"/>
                </a:solidFill>
              </a:rPr>
              <a:t>Charm and beauty from e-D0 azimuthal correlations</a:t>
            </a:r>
            <a:endParaRPr lang="en-US"/>
          </a:p>
        </p:txBody>
      </p:sp>
      <p:pic>
        <p:nvPicPr>
          <p:cNvPr id="189445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267200"/>
            <a:ext cx="2617788" cy="210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9446" name="Picture 10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8488" y="1343025"/>
            <a:ext cx="4594225" cy="502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9447" name="Picture 1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1947863"/>
            <a:ext cx="2574925" cy="209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9448" name="Text Box 1032"/>
          <p:cNvSpPr txBox="1">
            <a:spLocks noChangeArrowheads="1"/>
          </p:cNvSpPr>
          <p:nvPr/>
        </p:nvSpPr>
        <p:spPr bwMode="auto">
          <a:xfrm>
            <a:off x="1860550" y="4179888"/>
            <a:ext cx="2084388" cy="20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429" rIns="0" bIns="0">
            <a:prstTxWarp prst="textNoShape">
              <a:avLst/>
            </a:prstTxWarp>
          </a:bodyPr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US" sz="1400" b="1">
                <a:solidFill>
                  <a:srgbClr val="000000"/>
                </a:solidFill>
                <a:latin typeface="DejaVu Serif" pitchFamily="16" charset="0"/>
                <a:ea typeface="DejaVu Sans" pitchFamily="32" charset="0"/>
                <a:cs typeface="DejaVu Sans" pitchFamily="32" charset="0"/>
              </a:rPr>
              <a:t>sign(e) = sign(K)</a:t>
            </a:r>
          </a:p>
        </p:txBody>
      </p:sp>
      <p:sp>
        <p:nvSpPr>
          <p:cNvPr id="189449" name="Text Box 1033"/>
          <p:cNvSpPr txBox="1">
            <a:spLocks noChangeArrowheads="1"/>
          </p:cNvSpPr>
          <p:nvPr/>
        </p:nvSpPr>
        <p:spPr bwMode="auto">
          <a:xfrm>
            <a:off x="3756025" y="1747838"/>
            <a:ext cx="2082800" cy="20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429" rIns="0" bIns="0">
            <a:prstTxWarp prst="textNoShape">
              <a:avLst/>
            </a:prstTxWarp>
          </a:bodyPr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US" sz="1400" b="1">
                <a:solidFill>
                  <a:srgbClr val="000000"/>
                </a:solidFill>
                <a:latin typeface="DejaVu Serif" pitchFamily="16" charset="0"/>
                <a:ea typeface="DejaVu Sans" pitchFamily="32" charset="0"/>
                <a:cs typeface="DejaVu Sans" pitchFamily="32" charset="0"/>
              </a:rPr>
              <a:t>sign(e) </a:t>
            </a:r>
            <a:r>
              <a:rPr lang="en-US" sz="1400" b="1">
                <a:solidFill>
                  <a:srgbClr val="000000"/>
                </a:solidFill>
                <a:latin typeface="DejaVu Serif" pitchFamily="16" charset="0"/>
                <a:ea typeface="DejaVu Serif" pitchFamily="16" charset="0"/>
                <a:cs typeface="DejaVu Serif" pitchFamily="16" charset="0"/>
              </a:rPr>
              <a:t>≠</a:t>
            </a:r>
            <a:r>
              <a:rPr lang="en-US" sz="1400" b="1">
                <a:solidFill>
                  <a:srgbClr val="000000"/>
                </a:solidFill>
                <a:latin typeface="DejaVu Serif" pitchFamily="16" charset="0"/>
                <a:ea typeface="DejaVu Sans" pitchFamily="32" charset="0"/>
                <a:cs typeface="DejaVu Sans" pitchFamily="32" charset="0"/>
              </a:rPr>
              <a:t> sign(K)</a:t>
            </a:r>
          </a:p>
        </p:txBody>
      </p:sp>
      <p:sp>
        <p:nvSpPr>
          <p:cNvPr id="189450" name="Oval 1034"/>
          <p:cNvSpPr>
            <a:spLocks noChangeArrowheads="1"/>
          </p:cNvSpPr>
          <p:nvPr/>
        </p:nvSpPr>
        <p:spPr bwMode="auto">
          <a:xfrm>
            <a:off x="33338" y="5437188"/>
            <a:ext cx="409575" cy="409575"/>
          </a:xfrm>
          <a:prstGeom prst="ellipse">
            <a:avLst/>
          </a:prstGeom>
          <a:noFill/>
          <a:ln w="360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51" name="Oval 1035"/>
          <p:cNvSpPr>
            <a:spLocks noChangeArrowheads="1"/>
          </p:cNvSpPr>
          <p:nvPr/>
        </p:nvSpPr>
        <p:spPr bwMode="auto">
          <a:xfrm>
            <a:off x="2495550" y="1290638"/>
            <a:ext cx="411163" cy="409575"/>
          </a:xfrm>
          <a:prstGeom prst="ellipse">
            <a:avLst/>
          </a:prstGeom>
          <a:noFill/>
          <a:ln w="360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52" name="Line 1036"/>
          <p:cNvSpPr>
            <a:spLocks noChangeShapeType="1"/>
          </p:cNvSpPr>
          <p:nvPr/>
        </p:nvSpPr>
        <p:spPr bwMode="auto">
          <a:xfrm flipV="1">
            <a:off x="238125" y="2598738"/>
            <a:ext cx="215900" cy="2840037"/>
          </a:xfrm>
          <a:prstGeom prst="line">
            <a:avLst/>
          </a:prstGeom>
          <a:noFill/>
          <a:ln w="360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53" name="Line 1037"/>
          <p:cNvSpPr>
            <a:spLocks noChangeShapeType="1"/>
          </p:cNvSpPr>
          <p:nvPr/>
        </p:nvSpPr>
        <p:spPr bwMode="auto">
          <a:xfrm flipH="1">
            <a:off x="1077913" y="1584325"/>
            <a:ext cx="1419225" cy="409575"/>
          </a:xfrm>
          <a:prstGeom prst="line">
            <a:avLst/>
          </a:prstGeom>
          <a:noFill/>
          <a:ln w="360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54" name="Text Box 1038"/>
          <p:cNvSpPr txBox="1">
            <a:spLocks noChangeArrowheads="1"/>
          </p:cNvSpPr>
          <p:nvPr/>
        </p:nvSpPr>
        <p:spPr bwMode="auto">
          <a:xfrm>
            <a:off x="163513" y="2057400"/>
            <a:ext cx="977900" cy="40163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3429" rIns="0" bIns="0">
            <a:prstTxWarp prst="textNoShape">
              <a:avLst/>
            </a:prstTxWarp>
          </a:bodyPr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</a:tabLst>
            </a:pPr>
            <a:r>
              <a:rPr lang="en-US" sz="1400">
                <a:solidFill>
                  <a:srgbClr val="000000"/>
                </a:solidFill>
                <a:latin typeface="DejaVu Serif" pitchFamily="16" charset="0"/>
                <a:ea typeface="DejaVu Sans" pitchFamily="32" charset="0"/>
                <a:cs typeface="DejaVu Sans" pitchFamily="32" charset="0"/>
              </a:rPr>
              <a:t>Like Sign</a:t>
            </a:r>
          </a:p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</a:tabLst>
            </a:pPr>
            <a:r>
              <a:rPr lang="en-US" sz="1400">
                <a:solidFill>
                  <a:srgbClr val="000000"/>
                </a:solidFill>
                <a:latin typeface="DejaVu Serif" pitchFamily="16" charset="0"/>
                <a:ea typeface="DejaVu Serif" pitchFamily="16" charset="0"/>
                <a:cs typeface="DejaVu Serif" pitchFamily="16" charset="0"/>
              </a:rPr>
              <a:t>Δ</a:t>
            </a:r>
            <a:r>
              <a:rPr lang="en-US" sz="1400">
                <a:solidFill>
                  <a:srgbClr val="000000"/>
                </a:solidFill>
                <a:latin typeface="Lucida Grande" charset="0"/>
                <a:ea typeface="DejaVu Serif" pitchFamily="16" charset="0"/>
                <a:cs typeface="DejaVu Serif" pitchFamily="16" charset="0"/>
              </a:rPr>
              <a:t>ϕ</a:t>
            </a:r>
            <a:r>
              <a:rPr lang="en-US" sz="1400">
                <a:solidFill>
                  <a:srgbClr val="000000"/>
                </a:solidFill>
                <a:latin typeface="DejaVu Serif" pitchFamily="16" charset="0"/>
                <a:ea typeface="DejaVu Serif" pitchFamily="16" charset="0"/>
                <a:cs typeface="DejaVu Serif" pitchFamily="16" charset="0"/>
              </a:rPr>
              <a:t> ~ π</a:t>
            </a:r>
          </a:p>
        </p:txBody>
      </p:sp>
      <p:sp>
        <p:nvSpPr>
          <p:cNvPr id="189455" name="Oval 1039"/>
          <p:cNvSpPr>
            <a:spLocks noChangeArrowheads="1"/>
          </p:cNvSpPr>
          <p:nvPr/>
        </p:nvSpPr>
        <p:spPr bwMode="auto">
          <a:xfrm>
            <a:off x="7478713" y="1681163"/>
            <a:ext cx="409575" cy="409575"/>
          </a:xfrm>
          <a:prstGeom prst="ellipse">
            <a:avLst/>
          </a:prstGeom>
          <a:noFill/>
          <a:ln w="360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56" name="Oval 1040"/>
          <p:cNvSpPr>
            <a:spLocks noChangeArrowheads="1"/>
          </p:cNvSpPr>
          <p:nvPr/>
        </p:nvSpPr>
        <p:spPr bwMode="auto">
          <a:xfrm>
            <a:off x="4814888" y="5957888"/>
            <a:ext cx="411162" cy="411162"/>
          </a:xfrm>
          <a:prstGeom prst="ellipse">
            <a:avLst/>
          </a:prstGeom>
          <a:noFill/>
          <a:ln w="360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57" name="Oval 1041"/>
          <p:cNvSpPr>
            <a:spLocks noChangeArrowheads="1"/>
          </p:cNvSpPr>
          <p:nvPr/>
        </p:nvSpPr>
        <p:spPr bwMode="auto">
          <a:xfrm>
            <a:off x="8701088" y="1908175"/>
            <a:ext cx="409575" cy="411163"/>
          </a:xfrm>
          <a:prstGeom prst="ellipse">
            <a:avLst/>
          </a:prstGeom>
          <a:noFill/>
          <a:ln w="360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58" name="Line 1042"/>
          <p:cNvSpPr>
            <a:spLocks noChangeShapeType="1"/>
          </p:cNvSpPr>
          <p:nvPr/>
        </p:nvSpPr>
        <p:spPr bwMode="auto">
          <a:xfrm>
            <a:off x="7797800" y="2089150"/>
            <a:ext cx="496888" cy="1093788"/>
          </a:xfrm>
          <a:prstGeom prst="line">
            <a:avLst/>
          </a:prstGeom>
          <a:noFill/>
          <a:ln w="360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59" name="Line 1043"/>
          <p:cNvSpPr>
            <a:spLocks noChangeShapeType="1"/>
          </p:cNvSpPr>
          <p:nvPr/>
        </p:nvSpPr>
        <p:spPr bwMode="auto">
          <a:xfrm flipH="1">
            <a:off x="8724900" y="2319338"/>
            <a:ext cx="131763" cy="841375"/>
          </a:xfrm>
          <a:prstGeom prst="line">
            <a:avLst/>
          </a:prstGeom>
          <a:noFill/>
          <a:ln w="360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60" name="Text Box 1044"/>
          <p:cNvSpPr txBox="1">
            <a:spLocks noChangeArrowheads="1"/>
          </p:cNvSpPr>
          <p:nvPr/>
        </p:nvSpPr>
        <p:spPr bwMode="auto">
          <a:xfrm>
            <a:off x="8001000" y="3265488"/>
            <a:ext cx="979488" cy="4032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3429" rIns="0" bIns="0">
            <a:prstTxWarp prst="textNoShape">
              <a:avLst/>
            </a:prstTxWarp>
          </a:bodyPr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</a:tabLst>
            </a:pPr>
            <a:r>
              <a:rPr lang="en-US" sz="1400">
                <a:solidFill>
                  <a:srgbClr val="000000"/>
                </a:solidFill>
                <a:latin typeface="DejaVu Serif" pitchFamily="16" charset="0"/>
                <a:ea typeface="DejaVu Sans" pitchFamily="32" charset="0"/>
                <a:cs typeface="DejaVu Sans" pitchFamily="32" charset="0"/>
              </a:rPr>
              <a:t>Like Sign</a:t>
            </a:r>
          </a:p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</a:tabLst>
            </a:pPr>
            <a:r>
              <a:rPr lang="en-US" sz="1400">
                <a:solidFill>
                  <a:srgbClr val="000000"/>
                </a:solidFill>
                <a:latin typeface="DejaVu Serif" pitchFamily="16" charset="0"/>
                <a:ea typeface="DejaVu Serif" pitchFamily="16" charset="0"/>
                <a:cs typeface="DejaVu Serif" pitchFamily="16" charset="0"/>
              </a:rPr>
              <a:t>Δ</a:t>
            </a:r>
            <a:r>
              <a:rPr lang="en-US" sz="1400">
                <a:solidFill>
                  <a:srgbClr val="000000"/>
                </a:solidFill>
                <a:latin typeface="Lucida Grande" charset="0"/>
                <a:ea typeface="DejaVu Serif" pitchFamily="16" charset="0"/>
                <a:cs typeface="DejaVu Serif" pitchFamily="16" charset="0"/>
              </a:rPr>
              <a:t>ϕ</a:t>
            </a:r>
            <a:r>
              <a:rPr lang="en-US" sz="1400">
                <a:solidFill>
                  <a:srgbClr val="000000"/>
                </a:solidFill>
                <a:latin typeface="DejaVu Serif" pitchFamily="16" charset="0"/>
                <a:ea typeface="DejaVu Serif" pitchFamily="16" charset="0"/>
                <a:cs typeface="DejaVu Serif" pitchFamily="16" charset="0"/>
              </a:rPr>
              <a:t> ~ 0</a:t>
            </a:r>
          </a:p>
        </p:txBody>
      </p:sp>
      <p:sp>
        <p:nvSpPr>
          <p:cNvPr id="189461" name="Line 1045"/>
          <p:cNvSpPr>
            <a:spLocks noChangeShapeType="1"/>
          </p:cNvSpPr>
          <p:nvPr/>
        </p:nvSpPr>
        <p:spPr bwMode="auto">
          <a:xfrm>
            <a:off x="7689850" y="2089150"/>
            <a:ext cx="266700" cy="2627313"/>
          </a:xfrm>
          <a:prstGeom prst="line">
            <a:avLst/>
          </a:prstGeom>
          <a:noFill/>
          <a:ln w="360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62" name="Line 1046"/>
          <p:cNvSpPr>
            <a:spLocks noChangeShapeType="1"/>
          </p:cNvSpPr>
          <p:nvPr/>
        </p:nvSpPr>
        <p:spPr bwMode="auto">
          <a:xfrm flipV="1">
            <a:off x="5224463" y="5299075"/>
            <a:ext cx="2206625" cy="801688"/>
          </a:xfrm>
          <a:prstGeom prst="line">
            <a:avLst/>
          </a:prstGeom>
          <a:noFill/>
          <a:ln w="360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63" name="Text Box 1047"/>
          <p:cNvSpPr txBox="1">
            <a:spLocks noChangeArrowheads="1"/>
          </p:cNvSpPr>
          <p:nvPr/>
        </p:nvSpPr>
        <p:spPr bwMode="auto">
          <a:xfrm>
            <a:off x="7380288" y="4833938"/>
            <a:ext cx="1143000" cy="40163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3429" rIns="0" bIns="0">
            <a:prstTxWarp prst="textNoShape">
              <a:avLst/>
            </a:prstTxWarp>
          </a:bodyPr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</a:tabLst>
            </a:pPr>
            <a:r>
              <a:rPr lang="en-US" sz="1400">
                <a:solidFill>
                  <a:srgbClr val="000000"/>
                </a:solidFill>
                <a:latin typeface="DejaVu Serif" pitchFamily="16" charset="0"/>
                <a:ea typeface="DejaVu Sans" pitchFamily="32" charset="0"/>
                <a:cs typeface="DejaVu Sans" pitchFamily="32" charset="0"/>
              </a:rPr>
              <a:t>Unlike Sign</a:t>
            </a:r>
          </a:p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</a:tabLst>
            </a:pPr>
            <a:r>
              <a:rPr lang="en-US" sz="1400">
                <a:solidFill>
                  <a:srgbClr val="000000"/>
                </a:solidFill>
                <a:latin typeface="DejaVu Serif" pitchFamily="16" charset="0"/>
                <a:ea typeface="DejaVu Serif" pitchFamily="16" charset="0"/>
                <a:cs typeface="DejaVu Serif" pitchFamily="16" charset="0"/>
              </a:rPr>
              <a:t>Δ</a:t>
            </a:r>
            <a:r>
              <a:rPr lang="en-US" sz="1400">
                <a:solidFill>
                  <a:srgbClr val="000000"/>
                </a:solidFill>
                <a:latin typeface="Lucida Grande" charset="0"/>
                <a:ea typeface="DejaVu Serif" pitchFamily="16" charset="0"/>
                <a:cs typeface="DejaVu Serif" pitchFamily="16" charset="0"/>
              </a:rPr>
              <a:t>ϕ</a:t>
            </a:r>
            <a:r>
              <a:rPr lang="en-US" sz="1400">
                <a:solidFill>
                  <a:srgbClr val="000000"/>
                </a:solidFill>
                <a:latin typeface="DejaVu Serif" pitchFamily="16" charset="0"/>
                <a:ea typeface="DejaVu Serif" pitchFamily="16" charset="0"/>
                <a:cs typeface="DejaVu Serif" pitchFamily="16" charset="0"/>
              </a:rPr>
              <a:t> ~ π</a:t>
            </a:r>
          </a:p>
        </p:txBody>
      </p:sp>
      <p:sp>
        <p:nvSpPr>
          <p:cNvPr id="189464" name="Line 1048"/>
          <p:cNvSpPr>
            <a:spLocks noChangeShapeType="1"/>
          </p:cNvSpPr>
          <p:nvPr/>
        </p:nvSpPr>
        <p:spPr bwMode="auto">
          <a:xfrm>
            <a:off x="14674850" y="4930775"/>
            <a:ext cx="346075" cy="2627313"/>
          </a:xfrm>
          <a:prstGeom prst="line">
            <a:avLst/>
          </a:prstGeom>
          <a:noFill/>
          <a:ln w="360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65" name="Text Box 1049"/>
          <p:cNvSpPr txBox="1">
            <a:spLocks noChangeArrowheads="1"/>
          </p:cNvSpPr>
          <p:nvPr/>
        </p:nvSpPr>
        <p:spPr bwMode="auto">
          <a:xfrm>
            <a:off x="654050" y="1306513"/>
            <a:ext cx="1155700" cy="26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572" rIns="0" bIns="0">
            <a:prstTxWarp prst="textNoShape">
              <a:avLst/>
            </a:prstTxWarp>
          </a:bodyPr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</a:tabLst>
            </a:pP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erif" pitchFamily="16" charset="0"/>
                <a:ea typeface="DejaVu Sans" pitchFamily="32" charset="0"/>
                <a:cs typeface="DejaVu Sans" pitchFamily="32" charset="0"/>
              </a:rPr>
              <a:t>CHARM</a:t>
            </a:r>
          </a:p>
        </p:txBody>
      </p:sp>
      <p:sp>
        <p:nvSpPr>
          <p:cNvPr id="189466" name="Text Box 1050"/>
          <p:cNvSpPr txBox="1">
            <a:spLocks noChangeArrowheads="1"/>
          </p:cNvSpPr>
          <p:nvPr/>
        </p:nvSpPr>
        <p:spPr bwMode="auto">
          <a:xfrm>
            <a:off x="6858000" y="1306513"/>
            <a:ext cx="1143000" cy="26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572" rIns="0" bIns="0">
            <a:prstTxWarp prst="textNoShape">
              <a:avLst/>
            </a:prstTxWarp>
          </a:bodyPr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</a:tabLst>
            </a:pP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erif" pitchFamily="16" charset="0"/>
                <a:ea typeface="DejaVu Sans" pitchFamily="32" charset="0"/>
                <a:cs typeface="DejaVu Sans" pitchFamily="32" charset="0"/>
              </a:rPr>
              <a:t>BEAUTY</a:t>
            </a:r>
          </a:p>
        </p:txBody>
      </p:sp>
      <p:sp>
        <p:nvSpPr>
          <p:cNvPr id="189467" name="Text Box 1051"/>
          <p:cNvSpPr txBox="1">
            <a:spLocks noChangeArrowheads="1"/>
          </p:cNvSpPr>
          <p:nvPr/>
        </p:nvSpPr>
        <p:spPr bwMode="auto">
          <a:xfrm>
            <a:off x="4244975" y="1306513"/>
            <a:ext cx="1155700" cy="26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572" rIns="0" bIns="0">
            <a:prstTxWarp prst="textNoShape">
              <a:avLst/>
            </a:prstTxWarp>
          </a:bodyPr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</a:tabLst>
            </a:pP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erif" pitchFamily="16" charset="0"/>
                <a:ea typeface="DejaVu Sans" pitchFamily="32" charset="0"/>
                <a:cs typeface="DejaVu Sans" pitchFamily="32" charset="0"/>
              </a:rPr>
              <a:t>PYTHIA</a:t>
            </a:r>
          </a:p>
        </p:txBody>
      </p:sp>
      <p:sp>
        <p:nvSpPr>
          <p:cNvPr id="189468" name="Text Box 1052"/>
          <p:cNvSpPr txBox="1">
            <a:spLocks noChangeArrowheads="1"/>
          </p:cNvSpPr>
          <p:nvPr/>
        </p:nvSpPr>
        <p:spPr bwMode="auto">
          <a:xfrm>
            <a:off x="5878513" y="6237288"/>
            <a:ext cx="3101975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3791" rIns="81639" bIns="40820">
            <a:prstTxWarp prst="textNoShape">
              <a:avLst/>
            </a:prstTxWarp>
          </a:bodyPr>
          <a:lstStyle/>
          <a:p>
            <a:pPr algn="r" defTabSz="414338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8651875" algn="r"/>
              </a:tabLst>
            </a:pPr>
            <a:r>
              <a:rPr lang="en-US" sz="1200" b="1">
                <a:solidFill>
                  <a:srgbClr val="000000"/>
                </a:solidFill>
                <a:latin typeface="DejaVu Serif" pitchFamily="16" charset="0"/>
                <a:ea typeface="Times New Roman" charset="0"/>
                <a:cs typeface="Times New Roman" charset="0"/>
              </a:rPr>
              <a:t>A Mischke, Phys. Lett. B671, 361 (2009)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1247"/>
            <a:ext cx="8229600" cy="60141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15968"/>
                </a:solidFill>
                <a:latin typeface="Times New Roman"/>
                <a:ea typeface="Bookman Old Style" charset="0"/>
                <a:cs typeface="Times New Roman"/>
              </a:rPr>
              <a:t>RHIC Collisions</a:t>
            </a:r>
          </a:p>
        </p:txBody>
      </p:sp>
      <p:pic>
        <p:nvPicPr>
          <p:cNvPr id="17738" name="Picture 10" descr="STAR"/>
          <p:cNvPicPr>
            <a:picLocks noChangeAspect="1" noChangeArrowheads="1"/>
          </p:cNvPicPr>
          <p:nvPr/>
        </p:nvPicPr>
        <p:blipFill>
          <a:blip r:embed="rId3"/>
          <a:srcRect l="3131" t="10042" r="27380" b="4831"/>
          <a:stretch>
            <a:fillRect/>
          </a:stretch>
        </p:blipFill>
        <p:spPr bwMode="auto">
          <a:xfrm>
            <a:off x="7309603" y="842457"/>
            <a:ext cx="1806587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77297" y="3837319"/>
            <a:ext cx="4731071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Palatino Linotype" pitchFamily="18" charset="0"/>
              </a:rPr>
              <a:t>Experimental approach to induce the QCD phase transition: </a:t>
            </a:r>
          </a:p>
          <a:p>
            <a:pPr algn="ctr"/>
            <a:r>
              <a:rPr lang="en-US" sz="1600" b="1" dirty="0" smtClean="0">
                <a:latin typeface="Palatino Linotype" pitchFamily="18" charset="0"/>
              </a:rPr>
              <a:t>collide nuclei like </a:t>
            </a:r>
            <a:r>
              <a:rPr lang="en-US" sz="1600" b="1" dirty="0" err="1" smtClean="0">
                <a:latin typeface="Palatino Linotype" pitchFamily="18" charset="0"/>
              </a:rPr>
              <a:t>Au+Au</a:t>
            </a:r>
            <a:endParaRPr lang="en-US" sz="1600" b="1" dirty="0" smtClean="0">
              <a:latin typeface="Palatino Linotype" pitchFamily="18" charset="0"/>
            </a:endParaRPr>
          </a:p>
          <a:p>
            <a:pPr algn="ctr"/>
            <a:endParaRPr lang="en-US" sz="1000" b="1" dirty="0" smtClean="0">
              <a:latin typeface="Palatino Linotype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Palatino Linotype" pitchFamily="18" charset="0"/>
              </a:rPr>
              <a:t>How to vary the T ? the Volume ?</a:t>
            </a:r>
            <a:r>
              <a:rPr lang="en-US" sz="1600" b="1" dirty="0" smtClean="0">
                <a:latin typeface="Palatino Linotype" pitchFamily="18" charset="0"/>
              </a:rPr>
              <a:t> </a:t>
            </a:r>
          </a:p>
          <a:p>
            <a:pPr algn="ctr"/>
            <a:r>
              <a:rPr lang="en-US" sz="1600" b="1" dirty="0" smtClean="0">
                <a:latin typeface="Palatino Linotype" pitchFamily="18" charset="0"/>
                <a:sym typeface="Wingdings" charset="2"/>
              </a:rPr>
              <a:t>vary energy, Nr of participant Nucleons of Colliding Nuclei </a:t>
            </a:r>
            <a:endParaRPr lang="en-US" dirty="0" smtClean="0">
              <a:solidFill>
                <a:srgbClr val="215968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1000" dirty="0" smtClean="0">
              <a:solidFill>
                <a:srgbClr val="215968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Palatino"/>
                <a:ea typeface="Comic Sans MS" charset="0"/>
                <a:cs typeface="Palatino"/>
              </a:rPr>
              <a:t>Collision </a:t>
            </a:r>
            <a:r>
              <a:rPr lang="en-US" b="1" dirty="0">
                <a:solidFill>
                  <a:srgbClr val="FF0000"/>
                </a:solidFill>
                <a:latin typeface="Palatino"/>
                <a:ea typeface="Comic Sans MS" charset="0"/>
                <a:cs typeface="Palatino"/>
              </a:rPr>
              <a:t>systems used at RHIC are:</a:t>
            </a:r>
            <a:r>
              <a:rPr lang="en-US" b="1" dirty="0" smtClean="0">
                <a:solidFill>
                  <a:srgbClr val="FF0000"/>
                </a:solidFill>
                <a:latin typeface="Palatino"/>
                <a:ea typeface="Comic Sans MS" charset="0"/>
                <a:cs typeface="Palatino"/>
              </a:rPr>
              <a:t> </a:t>
            </a:r>
          </a:p>
          <a:p>
            <a:pPr algn="ctr"/>
            <a:r>
              <a:rPr lang="en-US" sz="1600" b="1" dirty="0" err="1" smtClean="0">
                <a:latin typeface="Palatino"/>
                <a:ea typeface="Comic Sans MS" charset="0"/>
                <a:cs typeface="Palatino"/>
              </a:rPr>
              <a:t>Au</a:t>
            </a:r>
            <a:r>
              <a:rPr lang="en-US" sz="1600" b="1" dirty="0" err="1">
                <a:latin typeface="Palatino"/>
                <a:ea typeface="Comic Sans MS" charset="0"/>
                <a:cs typeface="Palatino"/>
              </a:rPr>
              <a:t>+Au</a:t>
            </a:r>
            <a:r>
              <a:rPr lang="en-US" sz="1600" b="1" dirty="0">
                <a:latin typeface="Palatino"/>
                <a:ea typeface="Comic Sans MS" charset="0"/>
                <a:cs typeface="Palatino"/>
              </a:rPr>
              <a:t>, </a:t>
            </a:r>
            <a:r>
              <a:rPr lang="en-US" sz="1600" b="1" dirty="0" err="1">
                <a:latin typeface="Palatino"/>
                <a:ea typeface="Comic Sans MS" charset="0"/>
                <a:cs typeface="Palatino"/>
              </a:rPr>
              <a:t>Cu+</a:t>
            </a:r>
            <a:r>
              <a:rPr lang="en-US" sz="1600" b="1" dirty="0" err="1" smtClean="0">
                <a:latin typeface="Palatino"/>
                <a:ea typeface="Comic Sans MS" charset="0"/>
                <a:cs typeface="Palatino"/>
              </a:rPr>
              <a:t>Cu</a:t>
            </a:r>
            <a:r>
              <a:rPr lang="en-US" sz="1600" b="1" dirty="0" smtClean="0">
                <a:latin typeface="Palatino"/>
                <a:ea typeface="Comic Sans MS" charset="0"/>
                <a:cs typeface="Palatino"/>
              </a:rPr>
              <a:t>, </a:t>
            </a:r>
            <a:r>
              <a:rPr lang="en-US" sz="1600" b="1" dirty="0" err="1" smtClean="0">
                <a:latin typeface="Palatino"/>
                <a:ea typeface="Comic Sans MS" charset="0"/>
                <a:cs typeface="Palatino"/>
              </a:rPr>
              <a:t>d</a:t>
            </a:r>
            <a:r>
              <a:rPr lang="en-US" sz="1600" b="1" dirty="0" err="1">
                <a:latin typeface="Palatino"/>
                <a:ea typeface="Comic Sans MS" charset="0"/>
                <a:cs typeface="Palatino"/>
              </a:rPr>
              <a:t>+</a:t>
            </a:r>
            <a:r>
              <a:rPr lang="en-US" sz="1600" b="1" dirty="0" err="1" smtClean="0">
                <a:latin typeface="Palatino"/>
                <a:ea typeface="Comic Sans MS" charset="0"/>
                <a:cs typeface="Palatino"/>
              </a:rPr>
              <a:t>Au</a:t>
            </a:r>
            <a:r>
              <a:rPr lang="en-US" sz="1600" b="1" dirty="0" smtClean="0">
                <a:latin typeface="Palatino"/>
                <a:ea typeface="Comic Sans MS" charset="0"/>
                <a:cs typeface="Palatino"/>
              </a:rPr>
              <a:t> and </a:t>
            </a:r>
            <a:r>
              <a:rPr lang="en-US" sz="1600" b="1" dirty="0" err="1" smtClean="0">
                <a:latin typeface="Palatino"/>
                <a:ea typeface="Comic Sans MS" charset="0"/>
                <a:cs typeface="Palatino"/>
              </a:rPr>
              <a:t>p+p</a:t>
            </a:r>
            <a:r>
              <a:rPr lang="en-US" sz="1600" b="1" dirty="0" smtClean="0">
                <a:latin typeface="Palatino"/>
                <a:ea typeface="Comic Sans MS" charset="0"/>
                <a:cs typeface="Palatino"/>
              </a:rPr>
              <a:t> </a:t>
            </a:r>
          </a:p>
          <a:p>
            <a:pPr algn="ctr"/>
            <a:r>
              <a:rPr lang="en-US" sz="1600" b="1" dirty="0" smtClean="0">
                <a:latin typeface="Palatino"/>
                <a:ea typeface="Comic Sans MS" charset="0"/>
                <a:cs typeface="Palatino"/>
              </a:rPr>
              <a:t>at energies (7.7 </a:t>
            </a:r>
            <a:r>
              <a:rPr lang="en-US" sz="1600" b="1" dirty="0" err="1" smtClean="0">
                <a:latin typeface="Palatino"/>
                <a:ea typeface="Comic Sans MS" charset="0"/>
                <a:cs typeface="Palatino"/>
              </a:rPr>
              <a:t>GeV</a:t>
            </a:r>
            <a:r>
              <a:rPr lang="en-US" sz="1600" b="1" dirty="0" smtClean="0">
                <a:latin typeface="Palatino"/>
                <a:ea typeface="Comic Sans MS" charset="0"/>
                <a:cs typeface="Palatino"/>
              </a:rPr>
              <a:t> to 500 </a:t>
            </a:r>
            <a:r>
              <a:rPr lang="en-US" sz="1600" b="1" dirty="0" err="1" smtClean="0">
                <a:latin typeface="Palatino"/>
                <a:ea typeface="Comic Sans MS" charset="0"/>
                <a:cs typeface="Palatino"/>
              </a:rPr>
              <a:t>GeV</a:t>
            </a:r>
            <a:r>
              <a:rPr lang="en-US" sz="1600" b="1" dirty="0" smtClean="0">
                <a:latin typeface="Palatino"/>
                <a:ea typeface="Comic Sans MS" charset="0"/>
                <a:cs typeface="Palatino"/>
              </a:rPr>
              <a:t> for </a:t>
            </a:r>
            <a:r>
              <a:rPr lang="en-US" sz="1600" b="1" dirty="0" err="1" smtClean="0">
                <a:latin typeface="Palatino"/>
                <a:ea typeface="Comic Sans MS" charset="0"/>
                <a:cs typeface="Palatino"/>
              </a:rPr>
              <a:t>p+p</a:t>
            </a:r>
            <a:r>
              <a:rPr lang="en-US" sz="1600" b="1" dirty="0" smtClean="0">
                <a:latin typeface="Palatino"/>
                <a:ea typeface="Comic Sans MS" charset="0"/>
                <a:cs typeface="Palatino"/>
              </a:rPr>
              <a:t>) </a:t>
            </a:r>
            <a:endParaRPr lang="en-US" sz="1600" b="1" dirty="0">
              <a:latin typeface="Palatino"/>
              <a:ea typeface="Comic Sans MS" charset="0"/>
              <a:cs typeface="Palatino"/>
            </a:endParaRPr>
          </a:p>
        </p:txBody>
      </p:sp>
      <p:pic>
        <p:nvPicPr>
          <p:cNvPr id="340" name="Picture 4" descr="evolution4b"/>
          <p:cNvPicPr>
            <a:picLocks noChangeAspect="1" noChangeArrowheads="1"/>
          </p:cNvPicPr>
          <p:nvPr/>
        </p:nvPicPr>
        <p:blipFill>
          <a:blip r:embed="rId4"/>
          <a:srcRect b="60977"/>
          <a:stretch>
            <a:fillRect/>
          </a:stretch>
        </p:blipFill>
        <p:spPr bwMode="auto">
          <a:xfrm>
            <a:off x="1097" y="879541"/>
            <a:ext cx="7223294" cy="1738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1" name="TextBox 340"/>
          <p:cNvSpPr txBox="1"/>
          <p:nvPr/>
        </p:nvSpPr>
        <p:spPr>
          <a:xfrm>
            <a:off x="299610" y="2413892"/>
            <a:ext cx="120217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 Conditions</a:t>
            </a:r>
            <a:endParaRPr lang="en-US" dirty="0"/>
          </a:p>
        </p:txBody>
      </p:sp>
      <p:sp>
        <p:nvSpPr>
          <p:cNvPr id="342" name="TextBox 341"/>
          <p:cNvSpPr txBox="1"/>
          <p:nvPr/>
        </p:nvSpPr>
        <p:spPr>
          <a:xfrm>
            <a:off x="1677935" y="2771939"/>
            <a:ext cx="145424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 high Q</a:t>
            </a:r>
            <a:r>
              <a:rPr lang="en-US" baseline="30000" dirty="0" smtClean="0"/>
              <a:t>2 </a:t>
            </a:r>
          </a:p>
          <a:p>
            <a:r>
              <a:rPr lang="en-US" dirty="0" smtClean="0"/>
              <a:t>interactions</a:t>
            </a:r>
            <a:endParaRPr lang="en-US" dirty="0"/>
          </a:p>
        </p:txBody>
      </p:sp>
      <p:cxnSp>
        <p:nvCxnSpPr>
          <p:cNvPr id="345" name="Elbow Connector 344"/>
          <p:cNvCxnSpPr/>
          <p:nvPr/>
        </p:nvCxnSpPr>
        <p:spPr>
          <a:xfrm rot="16200000" flipH="1">
            <a:off x="1904900" y="2303913"/>
            <a:ext cx="556242" cy="3983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Elbow Connector 345"/>
          <p:cNvCxnSpPr/>
          <p:nvPr/>
        </p:nvCxnSpPr>
        <p:spPr>
          <a:xfrm rot="16200000" flipH="1">
            <a:off x="3293825" y="2436376"/>
            <a:ext cx="646331" cy="60136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3" name="TextBox 352"/>
          <p:cNvSpPr txBox="1"/>
          <p:nvPr/>
        </p:nvSpPr>
        <p:spPr>
          <a:xfrm>
            <a:off x="3288507" y="3013188"/>
            <a:ext cx="164754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Partonic matter </a:t>
            </a:r>
          </a:p>
          <a:p>
            <a:pPr algn="ctr"/>
            <a:r>
              <a:rPr lang="en-US" dirty="0" smtClean="0"/>
              <a:t>QGP</a:t>
            </a:r>
            <a:endParaRPr lang="en-US" dirty="0"/>
          </a:p>
        </p:txBody>
      </p:sp>
      <p:sp>
        <p:nvSpPr>
          <p:cNvPr id="374" name="TextBox 373"/>
          <p:cNvSpPr txBox="1"/>
          <p:nvPr/>
        </p:nvSpPr>
        <p:spPr>
          <a:xfrm>
            <a:off x="5702189" y="2803662"/>
            <a:ext cx="150259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Hadronization</a:t>
            </a:r>
          </a:p>
          <a:p>
            <a:r>
              <a:rPr lang="en-US" dirty="0" smtClean="0"/>
              <a:t>Freeze-Out</a:t>
            </a:r>
            <a:endParaRPr lang="en-US" dirty="0"/>
          </a:p>
        </p:txBody>
      </p:sp>
      <p:cxnSp>
        <p:nvCxnSpPr>
          <p:cNvPr id="377" name="Straight Arrow Connector 376"/>
          <p:cNvCxnSpPr/>
          <p:nvPr/>
        </p:nvCxnSpPr>
        <p:spPr>
          <a:xfrm rot="16200000" flipH="1">
            <a:off x="6231804" y="2538221"/>
            <a:ext cx="530878" cy="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0" name="TextBox 399"/>
          <p:cNvSpPr txBox="1"/>
          <p:nvPr/>
        </p:nvSpPr>
        <p:spPr>
          <a:xfrm>
            <a:off x="7312625" y="2617854"/>
            <a:ext cx="181331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STAR Detector </a:t>
            </a:r>
          </a:p>
          <a:p>
            <a:pPr algn="ctr"/>
            <a:r>
              <a:rPr lang="en-US" dirty="0" smtClean="0"/>
              <a:t>view of the event</a:t>
            </a:r>
            <a:endParaRPr lang="en-US" dirty="0"/>
          </a:p>
        </p:txBody>
      </p:sp>
      <p:cxnSp>
        <p:nvCxnSpPr>
          <p:cNvPr id="24" name="Elbow Connector 23"/>
          <p:cNvCxnSpPr>
            <a:endCxn id="374" idx="1"/>
          </p:cNvCxnSpPr>
          <p:nvPr/>
        </p:nvCxnSpPr>
        <p:spPr>
          <a:xfrm>
            <a:off x="4665141" y="2259825"/>
            <a:ext cx="1037048" cy="86700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9" name="Picture 4" descr="pic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1868" y="3659519"/>
            <a:ext cx="4264642" cy="319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63"/>
            <a:ext cx="8229600" cy="587795"/>
          </a:xfr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15968"/>
                </a:solidFill>
                <a:latin typeface="Times New Roman"/>
                <a:cs typeface="Times New Roman"/>
              </a:rPr>
              <a:t>STAR Detector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(in 2007)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0446"/>
            <a:ext cx="4521055" cy="28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882270" y="1716533"/>
            <a:ext cx="638785" cy="4837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379004" y="1950052"/>
            <a:ext cx="1503266" cy="4264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auto">
          <a:xfrm>
            <a:off x="5344982" y="924575"/>
            <a:ext cx="3048000" cy="2032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Picture 4" descr="SVT-pict"/>
          <p:cNvPicPr>
            <a:picLocks noChangeAspect="1" noChangeArrowheads="1"/>
          </p:cNvPicPr>
          <p:nvPr/>
        </p:nvPicPr>
        <p:blipFill>
          <a:blip r:embed="rId4">
            <a:lum bright="9000"/>
          </a:blip>
          <a:srcRect/>
          <a:stretch>
            <a:fillRect/>
          </a:stretch>
        </p:blipFill>
        <p:spPr bwMode="auto">
          <a:xfrm>
            <a:off x="5344982" y="3029876"/>
            <a:ext cx="3048000" cy="1343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Connector 19"/>
          <p:cNvCxnSpPr>
            <a:cxnSpLocks noChangeShapeType="1"/>
          </p:cNvCxnSpPr>
          <p:nvPr/>
        </p:nvCxnSpPr>
        <p:spPr bwMode="auto">
          <a:xfrm flipV="1">
            <a:off x="4511577" y="940498"/>
            <a:ext cx="823927" cy="760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Straight Connector 18"/>
          <p:cNvCxnSpPr>
            <a:cxnSpLocks noChangeShapeType="1"/>
          </p:cNvCxnSpPr>
          <p:nvPr/>
        </p:nvCxnSpPr>
        <p:spPr bwMode="auto">
          <a:xfrm rot="16200000" flipH="1">
            <a:off x="3843763" y="2893343"/>
            <a:ext cx="2178510" cy="8239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52400" y="4461570"/>
            <a:ext cx="8839200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latin typeface="Calibri" charset="0"/>
              </a:rPr>
              <a:t>The tracking system consisted of :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q"/>
            </a:pP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TPC : </a:t>
            </a:r>
            <a:r>
              <a:rPr lang="en-US" dirty="0" smtClean="0">
                <a:latin typeface="Calibri" charset="0"/>
              </a:rPr>
              <a:t>provides momentum, particle identification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q"/>
            </a:pPr>
            <a:r>
              <a:rPr lang="en-US" dirty="0" smtClean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Silicon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detectors :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§"/>
            </a:pPr>
            <a:r>
              <a:rPr lang="en-US" dirty="0" smtClean="0">
                <a:latin typeface="Calibri" charset="0"/>
              </a:rPr>
              <a:t> 1 </a:t>
            </a:r>
            <a:r>
              <a:rPr lang="en-US" dirty="0">
                <a:latin typeface="Calibri" charset="0"/>
              </a:rPr>
              <a:t>layer of silicon </a:t>
            </a:r>
            <a:r>
              <a:rPr lang="en-US" b="1" dirty="0">
                <a:latin typeface="Calibri" charset="0"/>
              </a:rPr>
              <a:t>strip</a:t>
            </a:r>
            <a:r>
              <a:rPr lang="en-US" dirty="0">
                <a:latin typeface="Calibri" charset="0"/>
              </a:rPr>
              <a:t> detectors (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SSD</a:t>
            </a:r>
            <a:r>
              <a:rPr lang="en-US" dirty="0">
                <a:latin typeface="Calibri" charset="0"/>
              </a:rPr>
              <a:t>) and 3 layers of silicon </a:t>
            </a:r>
            <a:r>
              <a:rPr lang="en-US" b="1" dirty="0">
                <a:latin typeface="Calibri" charset="0"/>
              </a:rPr>
              <a:t>drift</a:t>
            </a:r>
            <a:r>
              <a:rPr lang="en-US" dirty="0">
                <a:latin typeface="Calibri" charset="0"/>
              </a:rPr>
              <a:t> detectors (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SVT</a:t>
            </a:r>
            <a:r>
              <a:rPr lang="en-US" dirty="0">
                <a:latin typeface="Calibri" charset="0"/>
              </a:rPr>
              <a:t>).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§"/>
            </a:pPr>
            <a:r>
              <a:rPr lang="en-US" dirty="0">
                <a:latin typeface="Calibri" charset="0"/>
                <a:sym typeface="Wingdings" charset="2"/>
              </a:rPr>
              <a:t> </a:t>
            </a:r>
            <a:r>
              <a:rPr lang="en-US" b="1" dirty="0" smtClean="0">
                <a:latin typeface="Calibri" charset="0"/>
                <a:sym typeface="Wingdings" charset="2"/>
              </a:rPr>
              <a:t>higher </a:t>
            </a:r>
            <a:r>
              <a:rPr lang="en-US" b="1" dirty="0">
                <a:latin typeface="Calibri" charset="0"/>
                <a:sym typeface="Wingdings" charset="2"/>
              </a:rPr>
              <a:t>spatial resolution</a:t>
            </a:r>
            <a:r>
              <a:rPr lang="en-US" dirty="0">
                <a:latin typeface="Calibri" charset="0"/>
                <a:sym typeface="Wingdings" charset="2"/>
              </a:rPr>
              <a:t> : pointing resolution of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sym typeface="Wingdings" charset="2"/>
              </a:rPr>
              <a:t>250µm </a:t>
            </a:r>
            <a:r>
              <a:rPr lang="en-US" dirty="0">
                <a:latin typeface="Calibri" charset="0"/>
                <a:sym typeface="Wingdings" charset="2"/>
              </a:rPr>
              <a:t>in transverse </a:t>
            </a:r>
            <a:r>
              <a:rPr lang="en-US" dirty="0" smtClean="0">
                <a:latin typeface="Calibri" charset="0"/>
                <a:sym typeface="Wingdings" charset="2"/>
              </a:rPr>
              <a:t>direction (at 1GeV) </a:t>
            </a:r>
            <a:r>
              <a:rPr lang="en-US" dirty="0">
                <a:latin typeface="Calibri" charset="0"/>
                <a:sym typeface="Wingdings" charset="2"/>
              </a:rPr>
              <a:t>was </a:t>
            </a:r>
            <a:r>
              <a:rPr lang="en-US" dirty="0" smtClean="0">
                <a:latin typeface="Calibri" charset="0"/>
                <a:sym typeface="Wingdings" charset="2"/>
              </a:rPr>
              <a:t>achieved.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407988" y="833438"/>
            <a:ext cx="8329613" cy="4822382"/>
            <a:chOff x="129" y="543"/>
            <a:chExt cx="5534" cy="3447"/>
          </a:xfrm>
        </p:grpSpPr>
        <p:grpSp>
          <p:nvGrpSpPr>
            <p:cNvPr id="5" name="Group 113"/>
            <p:cNvGrpSpPr>
              <a:grpSpLocks/>
            </p:cNvGrpSpPr>
            <p:nvPr/>
          </p:nvGrpSpPr>
          <p:grpSpPr bwMode="auto">
            <a:xfrm>
              <a:off x="240" y="576"/>
              <a:ext cx="5376" cy="3363"/>
              <a:chOff x="240" y="576"/>
              <a:chExt cx="5376" cy="3363"/>
            </a:xfrm>
          </p:grpSpPr>
          <p:pic>
            <p:nvPicPr>
              <p:cNvPr id="8" name="Picture 3" descr="tpcsymposium copy"/>
              <p:cNvPicPr>
                <a:picLocks noChangeAspect="1" noChangeArrowheads="1"/>
              </p:cNvPicPr>
              <p:nvPr/>
            </p:nvPicPr>
            <p:blipFill>
              <a:blip r:embed="rId2"/>
              <a:srcRect l="1123"/>
              <a:stretch>
                <a:fillRect/>
              </a:stretch>
            </p:blipFill>
            <p:spPr bwMode="auto">
              <a:xfrm>
                <a:off x="960" y="960"/>
                <a:ext cx="3803" cy="2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728" y="1955"/>
                <a:ext cx="0" cy="480"/>
                <a:chOff x="768" y="2064"/>
                <a:chExt cx="0" cy="480"/>
              </a:xfrm>
            </p:grpSpPr>
            <p:sp>
              <p:nvSpPr>
                <p:cNvPr id="108" name="Line 5"/>
                <p:cNvSpPr>
                  <a:spLocks noChangeShapeType="1"/>
                </p:cNvSpPr>
                <p:nvPr/>
              </p:nvSpPr>
              <p:spPr bwMode="auto">
                <a:xfrm>
                  <a:off x="768" y="206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Line 6"/>
                <p:cNvSpPr>
                  <a:spLocks noChangeShapeType="1"/>
                </p:cNvSpPr>
                <p:nvPr/>
              </p:nvSpPr>
              <p:spPr bwMode="auto">
                <a:xfrm>
                  <a:off x="768" y="23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3984" y="1955"/>
                <a:ext cx="0" cy="480"/>
                <a:chOff x="768" y="2064"/>
                <a:chExt cx="0" cy="480"/>
              </a:xfrm>
            </p:grpSpPr>
            <p:sp>
              <p:nvSpPr>
                <p:cNvPr id="106" name="Line 8"/>
                <p:cNvSpPr>
                  <a:spLocks noChangeShapeType="1"/>
                </p:cNvSpPr>
                <p:nvPr/>
              </p:nvSpPr>
              <p:spPr bwMode="auto">
                <a:xfrm>
                  <a:off x="768" y="206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Line 9"/>
                <p:cNvSpPr>
                  <a:spLocks noChangeShapeType="1"/>
                </p:cNvSpPr>
                <p:nvPr/>
              </p:nvSpPr>
              <p:spPr bwMode="auto">
                <a:xfrm>
                  <a:off x="768" y="23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728" y="2126"/>
                <a:ext cx="336" cy="135"/>
                <a:chOff x="1752" y="2235"/>
                <a:chExt cx="336" cy="135"/>
              </a:xfrm>
            </p:grpSpPr>
            <p:sp>
              <p:nvSpPr>
                <p:cNvPr id="104" name="Line 11"/>
                <p:cNvSpPr>
                  <a:spLocks noChangeShapeType="1"/>
                </p:cNvSpPr>
                <p:nvPr/>
              </p:nvSpPr>
              <p:spPr bwMode="auto">
                <a:xfrm>
                  <a:off x="1752" y="2235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Line 12"/>
                <p:cNvSpPr>
                  <a:spLocks noChangeShapeType="1"/>
                </p:cNvSpPr>
                <p:nvPr/>
              </p:nvSpPr>
              <p:spPr bwMode="auto">
                <a:xfrm>
                  <a:off x="1752" y="2370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1984" y="2064"/>
                <a:ext cx="1824" cy="1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altLang="zh-CN" sz="1800"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1984" y="2213"/>
                <a:ext cx="1824" cy="1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altLang="zh-CN" sz="1800">
                  <a:ea typeface="宋体" charset="-122"/>
                  <a:cs typeface="宋体" charset="-122"/>
                </a:endParaRPr>
              </a:p>
            </p:txBody>
          </p: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2736" y="2064"/>
                <a:ext cx="288" cy="247"/>
                <a:chOff x="1776" y="1920"/>
                <a:chExt cx="288" cy="247"/>
              </a:xfrm>
            </p:grpSpPr>
            <p:grpSp>
              <p:nvGrpSpPr>
                <p:cNvPr id="14" name="Group 16"/>
                <p:cNvGrpSpPr>
                  <a:grpSpLocks/>
                </p:cNvGrpSpPr>
                <p:nvPr/>
              </p:nvGrpSpPr>
              <p:grpSpPr bwMode="auto">
                <a:xfrm>
                  <a:off x="1776" y="1920"/>
                  <a:ext cx="288" cy="26"/>
                  <a:chOff x="1776" y="1920"/>
                  <a:chExt cx="288" cy="26"/>
                </a:xfrm>
              </p:grpSpPr>
              <p:sp>
                <p:nvSpPr>
                  <p:cNvPr id="10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02" y="194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1920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" name="Line 19"/>
                <p:cNvSpPr>
                  <a:spLocks noChangeShapeType="1"/>
                </p:cNvSpPr>
                <p:nvPr/>
              </p:nvSpPr>
              <p:spPr bwMode="auto">
                <a:xfrm>
                  <a:off x="1802" y="2141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Line 20"/>
                <p:cNvSpPr>
                  <a:spLocks noChangeShapeType="1"/>
                </p:cNvSpPr>
                <p:nvPr/>
              </p:nvSpPr>
              <p:spPr bwMode="auto">
                <a:xfrm>
                  <a:off x="1776" y="2167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2832" y="2149"/>
                <a:ext cx="96" cy="92"/>
                <a:chOff x="1872" y="2258"/>
                <a:chExt cx="96" cy="92"/>
              </a:xfrm>
            </p:grpSpPr>
            <p:grpSp>
              <p:nvGrpSpPr>
                <p:cNvPr id="17" name="Group 22"/>
                <p:cNvGrpSpPr>
                  <a:grpSpLocks/>
                </p:cNvGrpSpPr>
                <p:nvPr/>
              </p:nvGrpSpPr>
              <p:grpSpPr bwMode="auto">
                <a:xfrm>
                  <a:off x="1872" y="2258"/>
                  <a:ext cx="96" cy="16"/>
                  <a:chOff x="1872" y="2256"/>
                  <a:chExt cx="96" cy="16"/>
                </a:xfrm>
              </p:grpSpPr>
              <p:sp>
                <p:nvSpPr>
                  <p:cNvPr id="9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256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63DE8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272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63DE8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25"/>
                <p:cNvGrpSpPr>
                  <a:grpSpLocks/>
                </p:cNvGrpSpPr>
                <p:nvPr/>
              </p:nvGrpSpPr>
              <p:grpSpPr bwMode="auto">
                <a:xfrm>
                  <a:off x="1872" y="2334"/>
                  <a:ext cx="96" cy="16"/>
                  <a:chOff x="1872" y="2332"/>
                  <a:chExt cx="96" cy="16"/>
                </a:xfrm>
              </p:grpSpPr>
              <p:sp>
                <p:nvSpPr>
                  <p:cNvPr id="95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332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63DE8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348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63DE8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008" y="2144"/>
                <a:ext cx="96" cy="96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altLang="zh-CN" sz="1800">
                  <a:ea typeface="宋体" charset="-122"/>
                  <a:cs typeface="宋体" charset="-122"/>
                </a:endParaRPr>
              </a:p>
            </p:txBody>
          </p:sp>
          <p:grpSp>
            <p:nvGrpSpPr>
              <p:cNvPr id="25" name="Group 30"/>
              <p:cNvGrpSpPr>
                <a:grpSpLocks/>
              </p:cNvGrpSpPr>
              <p:nvPr/>
            </p:nvGrpSpPr>
            <p:grpSpPr bwMode="auto">
              <a:xfrm>
                <a:off x="1728" y="1955"/>
                <a:ext cx="0" cy="480"/>
                <a:chOff x="768" y="2064"/>
                <a:chExt cx="0" cy="480"/>
              </a:xfrm>
            </p:grpSpPr>
            <p:sp>
              <p:nvSpPr>
                <p:cNvPr id="91" name="Line 31"/>
                <p:cNvSpPr>
                  <a:spLocks noChangeShapeType="1"/>
                </p:cNvSpPr>
                <p:nvPr/>
              </p:nvSpPr>
              <p:spPr bwMode="auto">
                <a:xfrm>
                  <a:off x="768" y="206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Line 32"/>
                <p:cNvSpPr>
                  <a:spLocks noChangeShapeType="1"/>
                </p:cNvSpPr>
                <p:nvPr/>
              </p:nvSpPr>
              <p:spPr bwMode="auto">
                <a:xfrm>
                  <a:off x="768" y="23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33"/>
              <p:cNvGrpSpPr>
                <a:grpSpLocks/>
              </p:cNvGrpSpPr>
              <p:nvPr/>
            </p:nvGrpSpPr>
            <p:grpSpPr bwMode="auto">
              <a:xfrm>
                <a:off x="3984" y="1955"/>
                <a:ext cx="0" cy="480"/>
                <a:chOff x="768" y="2064"/>
                <a:chExt cx="0" cy="480"/>
              </a:xfrm>
            </p:grpSpPr>
            <p:sp>
              <p:nvSpPr>
                <p:cNvPr id="89" name="Line 34"/>
                <p:cNvSpPr>
                  <a:spLocks noChangeShapeType="1"/>
                </p:cNvSpPr>
                <p:nvPr/>
              </p:nvSpPr>
              <p:spPr bwMode="auto">
                <a:xfrm>
                  <a:off x="768" y="206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Line 35"/>
                <p:cNvSpPr>
                  <a:spLocks noChangeShapeType="1"/>
                </p:cNvSpPr>
                <p:nvPr/>
              </p:nvSpPr>
              <p:spPr bwMode="auto">
                <a:xfrm>
                  <a:off x="768" y="23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" name="Line 36"/>
              <p:cNvSpPr>
                <a:spLocks noChangeShapeType="1"/>
              </p:cNvSpPr>
              <p:nvPr/>
            </p:nvSpPr>
            <p:spPr bwMode="auto">
              <a:xfrm>
                <a:off x="1128" y="2141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37"/>
              <p:cNvSpPr>
                <a:spLocks noChangeArrowheads="1"/>
              </p:cNvSpPr>
              <p:nvPr/>
            </p:nvSpPr>
            <p:spPr bwMode="auto">
              <a:xfrm>
                <a:off x="4656" y="2147"/>
                <a:ext cx="96" cy="96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altLang="zh-CN" sz="1800"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>
                <a:off x="4632" y="2147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39"/>
              <p:cNvSpPr>
                <a:spLocks noChangeArrowheads="1"/>
              </p:cNvSpPr>
              <p:nvPr/>
            </p:nvSpPr>
            <p:spPr bwMode="auto">
              <a:xfrm>
                <a:off x="2040" y="2073"/>
                <a:ext cx="384" cy="1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altLang="zh-CN" sz="1800"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23" name="Rectangle 40"/>
              <p:cNvSpPr>
                <a:spLocks noChangeArrowheads="1"/>
              </p:cNvSpPr>
              <p:nvPr/>
            </p:nvSpPr>
            <p:spPr bwMode="auto">
              <a:xfrm>
                <a:off x="3329" y="2215"/>
                <a:ext cx="391" cy="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altLang="zh-CN" sz="1800"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24" name="Rectangle 41"/>
              <p:cNvSpPr>
                <a:spLocks noChangeArrowheads="1"/>
              </p:cNvSpPr>
              <p:nvPr/>
            </p:nvSpPr>
            <p:spPr bwMode="auto">
              <a:xfrm>
                <a:off x="3334" y="2072"/>
                <a:ext cx="388" cy="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altLang="zh-CN" sz="1800">
                  <a:ea typeface="宋体" charset="-122"/>
                  <a:cs typeface="宋体" charset="-122"/>
                </a:endParaRPr>
              </a:p>
            </p:txBody>
          </p:sp>
          <p:grpSp>
            <p:nvGrpSpPr>
              <p:cNvPr id="94" name="Group 42"/>
              <p:cNvGrpSpPr>
                <a:grpSpLocks/>
              </p:cNvGrpSpPr>
              <p:nvPr/>
            </p:nvGrpSpPr>
            <p:grpSpPr bwMode="auto">
              <a:xfrm>
                <a:off x="1200" y="2051"/>
                <a:ext cx="192" cy="288"/>
                <a:chOff x="3408" y="2160"/>
                <a:chExt cx="192" cy="288"/>
              </a:xfrm>
            </p:grpSpPr>
            <p:sp>
              <p:nvSpPr>
                <p:cNvPr id="87" name="Rectangle 43"/>
                <p:cNvSpPr>
                  <a:spLocks noChangeArrowheads="1"/>
                </p:cNvSpPr>
                <p:nvPr/>
              </p:nvSpPr>
              <p:spPr bwMode="auto">
                <a:xfrm>
                  <a:off x="3408" y="2160"/>
                  <a:ext cx="192" cy="96"/>
                </a:xfrm>
                <a:prstGeom prst="rect">
                  <a:avLst/>
                </a:prstGeom>
                <a:solidFill>
                  <a:srgbClr val="081D58">
                    <a:alpha val="74901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altLang="zh-CN" sz="1800"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88" name="Rectangle 44"/>
                <p:cNvSpPr>
                  <a:spLocks noChangeArrowheads="1"/>
                </p:cNvSpPr>
                <p:nvPr/>
              </p:nvSpPr>
              <p:spPr bwMode="auto">
                <a:xfrm>
                  <a:off x="3408" y="2352"/>
                  <a:ext cx="192" cy="96"/>
                </a:xfrm>
                <a:prstGeom prst="rect">
                  <a:avLst/>
                </a:prstGeom>
                <a:solidFill>
                  <a:srgbClr val="081D58">
                    <a:alpha val="74901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altLang="zh-CN" sz="1800">
                    <a:ea typeface="宋体" charset="-122"/>
                    <a:cs typeface="宋体" charset="-122"/>
                  </a:endParaRPr>
                </a:p>
              </p:txBody>
            </p:sp>
          </p:grpSp>
          <p:sp>
            <p:nvSpPr>
              <p:cNvPr id="26" name="Line 45"/>
              <p:cNvSpPr>
                <a:spLocks noChangeShapeType="1"/>
              </p:cNvSpPr>
              <p:nvPr/>
            </p:nvSpPr>
            <p:spPr bwMode="auto">
              <a:xfrm>
                <a:off x="1200" y="912"/>
                <a:ext cx="1008" cy="624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 Box 46"/>
              <p:cNvSpPr txBox="1">
                <a:spLocks noChangeArrowheads="1"/>
              </p:cNvSpPr>
              <p:nvPr/>
            </p:nvSpPr>
            <p:spPr bwMode="auto">
              <a:xfrm>
                <a:off x="240" y="624"/>
                <a:ext cx="1248" cy="264"/>
              </a:xfrm>
              <a:prstGeom prst="rect">
                <a:avLst/>
              </a:prstGeom>
              <a:solidFill>
                <a:schemeClr val="bg1"/>
              </a:solidFill>
              <a:ln w="57150" cmpd="sng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Arial" charset="0"/>
                    <a:cs typeface="Arial" charset="0"/>
                  </a:rPr>
                  <a:t>MRPC </a:t>
                </a:r>
                <a:r>
                  <a:rPr lang="en-US" altLang="zh-CN" b="1" dirty="0" err="1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Arial" charset="0"/>
                    <a:cs typeface="Arial" charset="0"/>
                  </a:rPr>
                  <a:t>ToF</a:t>
                </a:r>
                <a:r>
                  <a:rPr lang="en-US" altLang="zh-CN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Arial" charset="0"/>
                    <a:cs typeface="Arial" charset="0"/>
                  </a:rPr>
                  <a:t> barrel</a:t>
                </a:r>
                <a:endParaRPr lang="en-US" altLang="zh-CN" sz="1800" b="1" dirty="0"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Line 47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48"/>
              <p:cNvSpPr>
                <a:spLocks noChangeShapeType="1"/>
              </p:cNvSpPr>
              <p:nvPr/>
            </p:nvSpPr>
            <p:spPr bwMode="auto">
              <a:xfrm>
                <a:off x="1488" y="2256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49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 Box 50"/>
              <p:cNvSpPr txBox="1">
                <a:spLocks noChangeArrowheads="1"/>
              </p:cNvSpPr>
              <p:nvPr/>
            </p:nvSpPr>
            <p:spPr bwMode="auto">
              <a:xfrm>
                <a:off x="480" y="1240"/>
                <a:ext cx="576" cy="26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BBC</a:t>
                </a:r>
                <a:endParaRPr lang="en-US" altLang="zh-CN" sz="1800">
                  <a:solidFill>
                    <a:srgbClr val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Line 51"/>
              <p:cNvSpPr>
                <a:spLocks noChangeShapeType="1"/>
              </p:cNvSpPr>
              <p:nvPr/>
            </p:nvSpPr>
            <p:spPr bwMode="auto">
              <a:xfrm flipV="1">
                <a:off x="816" y="2448"/>
                <a:ext cx="624" cy="192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 Box 52"/>
              <p:cNvSpPr txBox="1">
                <a:spLocks noChangeArrowheads="1"/>
              </p:cNvSpPr>
              <p:nvPr/>
            </p:nvSpPr>
            <p:spPr bwMode="auto">
              <a:xfrm>
                <a:off x="240" y="2544"/>
                <a:ext cx="576" cy="26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87B08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ea typeface="Arial" charset="0"/>
                    <a:cs typeface="Arial" charset="0"/>
                  </a:rPr>
                  <a:t>PMD</a:t>
                </a:r>
                <a:endParaRPr lang="en-US" altLang="zh-CN" sz="1800" b="1"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Line 53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576" cy="192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 Box 54"/>
              <p:cNvSpPr txBox="1">
                <a:spLocks noChangeArrowheads="1"/>
              </p:cNvSpPr>
              <p:nvPr/>
            </p:nvSpPr>
            <p:spPr bwMode="auto">
              <a:xfrm>
                <a:off x="240" y="1680"/>
                <a:ext cx="576" cy="26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87B08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ea typeface="Arial" charset="0"/>
                    <a:cs typeface="Arial" charset="0"/>
                  </a:rPr>
                  <a:t>F</a:t>
                </a:r>
                <a:r>
                  <a:rPr lang="en-US" altLang="zh-CN" b="1">
                    <a:ea typeface="Arial" charset="0"/>
                    <a:cs typeface="Arial" charset="0"/>
                    <a:sym typeface="Symbol" charset="2"/>
                  </a:rPr>
                  <a:t>PD</a:t>
                </a:r>
                <a:endParaRPr lang="en-US" altLang="zh-CN" sz="1800" b="1"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Rectangle 55"/>
              <p:cNvSpPr>
                <a:spLocks noChangeArrowheads="1"/>
              </p:cNvSpPr>
              <p:nvPr/>
            </p:nvSpPr>
            <p:spPr bwMode="auto">
              <a:xfrm>
                <a:off x="4320" y="2256"/>
                <a:ext cx="192" cy="384"/>
              </a:xfrm>
              <a:prstGeom prst="rect">
                <a:avLst/>
              </a:prstGeom>
              <a:solidFill>
                <a:srgbClr val="081D58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altLang="zh-CN" sz="1800"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37" name="Rectangle 56"/>
              <p:cNvSpPr>
                <a:spLocks noChangeArrowheads="1"/>
              </p:cNvSpPr>
              <p:nvPr/>
            </p:nvSpPr>
            <p:spPr bwMode="auto">
              <a:xfrm>
                <a:off x="4320" y="1776"/>
                <a:ext cx="192" cy="384"/>
              </a:xfrm>
              <a:prstGeom prst="rect">
                <a:avLst/>
              </a:prstGeom>
              <a:solidFill>
                <a:srgbClr val="081D58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altLang="zh-CN" sz="1800"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38" name="Line 57"/>
              <p:cNvSpPr>
                <a:spLocks noChangeShapeType="1"/>
              </p:cNvSpPr>
              <p:nvPr/>
            </p:nvSpPr>
            <p:spPr bwMode="auto">
              <a:xfrm flipH="1">
                <a:off x="4512" y="1296"/>
                <a:ext cx="528" cy="480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 Box 58"/>
              <p:cNvSpPr txBox="1">
                <a:spLocks noChangeArrowheads="1"/>
              </p:cNvSpPr>
              <p:nvPr/>
            </p:nvSpPr>
            <p:spPr bwMode="auto">
              <a:xfrm>
                <a:off x="4944" y="1152"/>
                <a:ext cx="576" cy="26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146736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ea typeface="Arial" charset="0"/>
                    <a:cs typeface="Arial" charset="0"/>
                  </a:rPr>
                  <a:t>F</a:t>
                </a:r>
                <a:r>
                  <a:rPr lang="en-US" altLang="zh-CN" b="1">
                    <a:ea typeface="Arial" charset="0"/>
                    <a:cs typeface="Arial" charset="0"/>
                    <a:sym typeface="Symbol" charset="2"/>
                  </a:rPr>
                  <a:t>M</a:t>
                </a:r>
                <a:r>
                  <a:rPr lang="en-US" altLang="zh-CN" b="1">
                    <a:ea typeface="Arial" charset="0"/>
                    <a:cs typeface="Arial" charset="0"/>
                  </a:rPr>
                  <a:t>S</a:t>
                </a:r>
                <a:endParaRPr lang="en-US" altLang="zh-CN" sz="1800" b="1"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Line 59"/>
              <p:cNvSpPr>
                <a:spLocks noChangeShapeType="1"/>
              </p:cNvSpPr>
              <p:nvPr/>
            </p:nvSpPr>
            <p:spPr bwMode="auto">
              <a:xfrm flipH="1">
                <a:off x="3360" y="720"/>
                <a:ext cx="432" cy="768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Text Box 60"/>
              <p:cNvSpPr txBox="1">
                <a:spLocks noChangeArrowheads="1"/>
              </p:cNvSpPr>
              <p:nvPr/>
            </p:nvSpPr>
            <p:spPr bwMode="auto">
              <a:xfrm>
                <a:off x="3504" y="586"/>
                <a:ext cx="816" cy="26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87B08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ea typeface="Arial" charset="0"/>
                    <a:cs typeface="Arial" charset="0"/>
                  </a:rPr>
                  <a:t>EMC barrel</a:t>
                </a:r>
                <a:endParaRPr lang="en-US" altLang="zh-CN" sz="1800" b="1"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Line 61"/>
              <p:cNvSpPr>
                <a:spLocks noChangeShapeType="1"/>
              </p:cNvSpPr>
              <p:nvPr/>
            </p:nvSpPr>
            <p:spPr bwMode="auto">
              <a:xfrm flipH="1">
                <a:off x="3744" y="912"/>
                <a:ext cx="888" cy="816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 Box 62"/>
              <p:cNvSpPr txBox="1">
                <a:spLocks noChangeArrowheads="1"/>
              </p:cNvSpPr>
              <p:nvPr/>
            </p:nvSpPr>
            <p:spPr bwMode="auto">
              <a:xfrm>
                <a:off x="4512" y="720"/>
                <a:ext cx="1008" cy="26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87B08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ea typeface="Arial" charset="0"/>
                    <a:cs typeface="Arial" charset="0"/>
                  </a:rPr>
                  <a:t>EMC End Cap</a:t>
                </a:r>
                <a:endParaRPr lang="en-US" altLang="zh-CN" sz="1800" b="1">
                  <a:ea typeface="Arial" charset="0"/>
                  <a:cs typeface="Arial" charset="0"/>
                </a:endParaRPr>
              </a:p>
            </p:txBody>
          </p:sp>
          <p:sp>
            <p:nvSpPr>
              <p:cNvPr id="44" name="Line 63"/>
              <p:cNvSpPr>
                <a:spLocks noChangeShapeType="1"/>
              </p:cNvSpPr>
              <p:nvPr/>
            </p:nvSpPr>
            <p:spPr bwMode="auto">
              <a:xfrm flipV="1">
                <a:off x="2592" y="2256"/>
                <a:ext cx="528" cy="1392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64"/>
              <p:cNvSpPr>
                <a:spLocks noChangeShapeType="1"/>
              </p:cNvSpPr>
              <p:nvPr/>
            </p:nvSpPr>
            <p:spPr bwMode="auto">
              <a:xfrm flipV="1">
                <a:off x="1872" y="2256"/>
                <a:ext cx="960" cy="1461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 Box 65"/>
              <p:cNvSpPr txBox="1">
                <a:spLocks noChangeArrowheads="1"/>
              </p:cNvSpPr>
              <p:nvPr/>
            </p:nvSpPr>
            <p:spPr bwMode="auto">
              <a:xfrm>
                <a:off x="240" y="3323"/>
                <a:ext cx="720" cy="264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008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Arial" charset="0"/>
                    <a:cs typeface="Arial" charset="0"/>
                  </a:rPr>
                  <a:t>DAQ1000</a:t>
                </a:r>
                <a:endParaRPr lang="en-US" altLang="zh-CN" b="1">
                  <a:ea typeface="Arial" charset="0"/>
                  <a:cs typeface="Arial" charset="0"/>
                </a:endParaRPr>
              </a:p>
            </p:txBody>
          </p:sp>
          <p:sp>
            <p:nvSpPr>
              <p:cNvPr id="47" name="Text Box 66"/>
              <p:cNvSpPr txBox="1">
                <a:spLocks noChangeArrowheads="1"/>
              </p:cNvSpPr>
              <p:nvPr/>
            </p:nvSpPr>
            <p:spPr bwMode="auto">
              <a:xfrm>
                <a:off x="2352" y="3675"/>
                <a:ext cx="528" cy="264"/>
              </a:xfrm>
              <a:prstGeom prst="rect">
                <a:avLst/>
              </a:prstGeom>
              <a:solidFill>
                <a:schemeClr val="bg1"/>
              </a:solidFill>
              <a:ln w="57150" cmpd="thinThick">
                <a:solidFill>
                  <a:srgbClr val="791118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800000"/>
                    </a:solidFill>
                    <a:ea typeface="Arial" charset="0"/>
                    <a:cs typeface="Arial" charset="0"/>
                  </a:rPr>
                  <a:t>FGT</a:t>
                </a:r>
                <a:endParaRPr lang="en-US" altLang="zh-CN" sz="1800" b="1">
                  <a:solidFill>
                    <a:srgbClr val="8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48" name="Line 67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68"/>
              <p:cNvSpPr>
                <a:spLocks noChangeShapeType="1"/>
              </p:cNvSpPr>
              <p:nvPr/>
            </p:nvSpPr>
            <p:spPr bwMode="auto">
              <a:xfrm>
                <a:off x="3072" y="206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69"/>
              <p:cNvSpPr>
                <a:spLocks noChangeShapeType="1"/>
              </p:cNvSpPr>
              <p:nvPr/>
            </p:nvSpPr>
            <p:spPr bwMode="auto">
              <a:xfrm>
                <a:off x="3168" y="206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70"/>
              <p:cNvSpPr>
                <a:spLocks noChangeShapeType="1"/>
              </p:cNvSpPr>
              <p:nvPr/>
            </p:nvSpPr>
            <p:spPr bwMode="auto">
              <a:xfrm>
                <a:off x="3216" y="206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71"/>
              <p:cNvSpPr>
                <a:spLocks noChangeShapeType="1"/>
              </p:cNvSpPr>
              <p:nvPr/>
            </p:nvSpPr>
            <p:spPr bwMode="auto">
              <a:xfrm>
                <a:off x="3264" y="206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72"/>
              <p:cNvSpPr>
                <a:spLocks noChangeShapeType="1"/>
              </p:cNvSpPr>
              <p:nvPr/>
            </p:nvSpPr>
            <p:spPr bwMode="auto">
              <a:xfrm>
                <a:off x="3312" y="206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73"/>
              <p:cNvSpPr>
                <a:spLocks noChangeShapeType="1"/>
              </p:cNvSpPr>
              <p:nvPr/>
            </p:nvSpPr>
            <p:spPr bwMode="auto">
              <a:xfrm>
                <a:off x="3120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74"/>
              <p:cNvSpPr>
                <a:spLocks noChangeShapeType="1"/>
              </p:cNvSpPr>
              <p:nvPr/>
            </p:nvSpPr>
            <p:spPr bwMode="auto">
              <a:xfrm>
                <a:off x="3072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75"/>
              <p:cNvSpPr>
                <a:spLocks noChangeShapeType="1"/>
              </p:cNvSpPr>
              <p:nvPr/>
            </p:nvSpPr>
            <p:spPr bwMode="auto">
              <a:xfrm>
                <a:off x="3168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76"/>
              <p:cNvSpPr>
                <a:spLocks noChangeShapeType="1"/>
              </p:cNvSpPr>
              <p:nvPr/>
            </p:nvSpPr>
            <p:spPr bwMode="auto">
              <a:xfrm>
                <a:off x="3216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77"/>
              <p:cNvSpPr>
                <a:spLocks noChangeShapeType="1"/>
              </p:cNvSpPr>
              <p:nvPr/>
            </p:nvSpPr>
            <p:spPr bwMode="auto">
              <a:xfrm>
                <a:off x="3264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78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79"/>
              <p:cNvSpPr>
                <a:spLocks noChangeArrowheads="1"/>
              </p:cNvSpPr>
              <p:nvPr/>
            </p:nvSpPr>
            <p:spPr bwMode="auto">
              <a:xfrm>
                <a:off x="4464" y="3264"/>
                <a:ext cx="816" cy="288"/>
              </a:xfrm>
              <a:prstGeom prst="rect">
                <a:avLst/>
              </a:prstGeom>
              <a:noFill/>
              <a:ln w="57150">
                <a:solidFill>
                  <a:srgbClr val="087B08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1800" b="1">
                    <a:ea typeface="Arial" charset="0"/>
                    <a:cs typeface="Arial" charset="0"/>
                  </a:rPr>
                  <a:t>Completed</a:t>
                </a:r>
              </a:p>
            </p:txBody>
          </p:sp>
          <p:sp>
            <p:nvSpPr>
              <p:cNvPr id="61" name="Rectangle 80"/>
              <p:cNvSpPr>
                <a:spLocks noChangeArrowheads="1"/>
              </p:cNvSpPr>
              <p:nvPr/>
            </p:nvSpPr>
            <p:spPr bwMode="auto">
              <a:xfrm>
                <a:off x="4546" y="3648"/>
                <a:ext cx="672" cy="240"/>
              </a:xfrm>
              <a:prstGeom prst="rect">
                <a:avLst/>
              </a:prstGeom>
              <a:noFill/>
              <a:ln w="57150" cmpd="thinThick">
                <a:solidFill>
                  <a:srgbClr val="85131D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1800" dirty="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Ongoing</a:t>
                </a:r>
              </a:p>
            </p:txBody>
          </p:sp>
          <p:sp>
            <p:nvSpPr>
              <p:cNvPr id="62" name="Line 81"/>
              <p:cNvSpPr>
                <a:spLocks noChangeShapeType="1"/>
              </p:cNvSpPr>
              <p:nvPr/>
            </p:nvSpPr>
            <p:spPr bwMode="auto">
              <a:xfrm>
                <a:off x="2160" y="1008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82"/>
              <p:cNvSpPr>
                <a:spLocks noChangeShapeType="1"/>
              </p:cNvSpPr>
              <p:nvPr/>
            </p:nvSpPr>
            <p:spPr bwMode="auto">
              <a:xfrm>
                <a:off x="1872" y="1008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83"/>
              <p:cNvSpPr>
                <a:spLocks noChangeShapeType="1"/>
              </p:cNvSpPr>
              <p:nvPr/>
            </p:nvSpPr>
            <p:spPr bwMode="auto">
              <a:xfrm>
                <a:off x="3024" y="1008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84"/>
              <p:cNvSpPr>
                <a:spLocks noChangeShapeType="1"/>
              </p:cNvSpPr>
              <p:nvPr/>
            </p:nvSpPr>
            <p:spPr bwMode="auto">
              <a:xfrm>
                <a:off x="2736" y="1008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85"/>
              <p:cNvSpPr>
                <a:spLocks noChangeShapeType="1"/>
              </p:cNvSpPr>
              <p:nvPr/>
            </p:nvSpPr>
            <p:spPr bwMode="auto">
              <a:xfrm>
                <a:off x="2448" y="1008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86"/>
              <p:cNvSpPr>
                <a:spLocks noChangeShapeType="1"/>
              </p:cNvSpPr>
              <p:nvPr/>
            </p:nvSpPr>
            <p:spPr bwMode="auto">
              <a:xfrm>
                <a:off x="3312" y="1008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87"/>
              <p:cNvSpPr>
                <a:spLocks noChangeShapeType="1"/>
              </p:cNvSpPr>
              <p:nvPr/>
            </p:nvSpPr>
            <p:spPr bwMode="auto">
              <a:xfrm>
                <a:off x="3600" y="1008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88"/>
              <p:cNvSpPr>
                <a:spLocks noChangeShapeType="1"/>
              </p:cNvSpPr>
              <p:nvPr/>
            </p:nvSpPr>
            <p:spPr bwMode="auto">
              <a:xfrm>
                <a:off x="2208" y="3360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89"/>
              <p:cNvSpPr>
                <a:spLocks noChangeShapeType="1"/>
              </p:cNvSpPr>
              <p:nvPr/>
            </p:nvSpPr>
            <p:spPr bwMode="auto">
              <a:xfrm>
                <a:off x="1920" y="3360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90"/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91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92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93"/>
              <p:cNvSpPr>
                <a:spLocks noChangeShapeType="1"/>
              </p:cNvSpPr>
              <p:nvPr/>
            </p:nvSpPr>
            <p:spPr bwMode="auto">
              <a:xfrm>
                <a:off x="3264" y="3360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94"/>
              <p:cNvSpPr>
                <a:spLocks noChangeShapeType="1"/>
              </p:cNvSpPr>
              <p:nvPr/>
            </p:nvSpPr>
            <p:spPr bwMode="auto">
              <a:xfrm>
                <a:off x="3552" y="3360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96"/>
              <p:cNvSpPr>
                <a:spLocks noChangeShapeType="1"/>
              </p:cNvSpPr>
              <p:nvPr/>
            </p:nvSpPr>
            <p:spPr bwMode="auto">
              <a:xfrm>
                <a:off x="2160" y="768"/>
                <a:ext cx="192" cy="192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 Box 97"/>
              <p:cNvSpPr txBox="1">
                <a:spLocks noChangeArrowheads="1"/>
              </p:cNvSpPr>
              <p:nvPr/>
            </p:nvSpPr>
            <p:spPr bwMode="auto">
              <a:xfrm>
                <a:off x="1920" y="576"/>
                <a:ext cx="576" cy="264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800000"/>
                    </a:solidFill>
                    <a:ea typeface="Arial" charset="0"/>
                    <a:cs typeface="Arial" charset="0"/>
                  </a:rPr>
                  <a:t>MTD</a:t>
                </a:r>
                <a:endParaRPr lang="en-US" altLang="zh-CN" sz="1800" b="1">
                  <a:solidFill>
                    <a:srgbClr val="8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79" name="Text Box 99"/>
              <p:cNvSpPr txBox="1">
                <a:spLocks noChangeArrowheads="1"/>
              </p:cNvSpPr>
              <p:nvPr/>
            </p:nvSpPr>
            <p:spPr bwMode="auto">
              <a:xfrm>
                <a:off x="1344" y="3675"/>
                <a:ext cx="528" cy="264"/>
              </a:xfrm>
              <a:prstGeom prst="rect">
                <a:avLst/>
              </a:prstGeom>
              <a:solidFill>
                <a:schemeClr val="bg1"/>
              </a:solidFill>
              <a:ln w="57150" cmpd="thinThick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800000"/>
                    </a:solidFill>
                    <a:ea typeface="Arial" charset="0"/>
                    <a:cs typeface="Arial" charset="0"/>
                  </a:rPr>
                  <a:t>HFT</a:t>
                </a:r>
                <a:endParaRPr lang="en-US" altLang="zh-CN" sz="1800" b="1">
                  <a:solidFill>
                    <a:srgbClr val="8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80" name="Text Box 100"/>
              <p:cNvSpPr txBox="1">
                <a:spLocks noChangeArrowheads="1"/>
              </p:cNvSpPr>
              <p:nvPr/>
            </p:nvSpPr>
            <p:spPr bwMode="auto">
              <a:xfrm>
                <a:off x="2592" y="1684"/>
                <a:ext cx="576" cy="26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146736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>
                    <a:latin typeface="Arial Black" charset="0"/>
                    <a:ea typeface="宋体" charset="-122"/>
                    <a:cs typeface="宋体" charset="-122"/>
                  </a:rPr>
                  <a:t>TPC</a:t>
                </a:r>
                <a:endParaRPr lang="en-US" altLang="zh-CN" sz="1800" b="1">
                  <a:latin typeface="Arial Black" charset="0"/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81" name="Freeform 80"/>
              <p:cNvSpPr>
                <a:spLocks noChangeArrowheads="1"/>
              </p:cNvSpPr>
              <p:nvPr/>
            </p:nvSpPr>
            <p:spPr bwMode="auto">
              <a:xfrm>
                <a:off x="4656" y="1776"/>
                <a:ext cx="528" cy="192"/>
              </a:xfrm>
              <a:custGeom>
                <a:avLst/>
                <a:gdLst>
                  <a:gd name="T0" fmla="*/ 0 w 914400"/>
                  <a:gd name="T1" fmla="*/ 0 h 457200"/>
                  <a:gd name="T2" fmla="*/ 838200 w 914400"/>
                  <a:gd name="T3" fmla="*/ 0 h 457200"/>
                  <a:gd name="T4" fmla="*/ 838200 w 914400"/>
                  <a:gd name="T5" fmla="*/ 304800 h 457200"/>
                  <a:gd name="T6" fmla="*/ 0 w 914400"/>
                  <a:gd name="T7" fmla="*/ 304800 h 457200"/>
                  <a:gd name="T8" fmla="*/ 0 w 914400"/>
                  <a:gd name="T9" fmla="*/ 0 h 457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4400"/>
                  <a:gd name="T16" fmla="*/ 0 h 457200"/>
                  <a:gd name="T17" fmla="*/ 914400 w 914400"/>
                  <a:gd name="T18" fmla="*/ 457200 h 457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4400" h="4572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457200"/>
                    </a:lnTo>
                    <a:lnTo>
                      <a:pt x="0" y="4572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A7CCB"/>
                  </a:gs>
                  <a:gs pos="20000">
                    <a:srgbClr val="3C7BC7"/>
                  </a:gs>
                  <a:gs pos="100000">
                    <a:srgbClr val="2C5D98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altLang="zh-CN" sz="1800">
                  <a:solidFill>
                    <a:srgbClr val="FFFFFF"/>
                  </a:solidFill>
                  <a:latin typeface="Calibri" charset="0"/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82" name="Freeform 81"/>
              <p:cNvSpPr>
                <a:spLocks noChangeArrowheads="1"/>
              </p:cNvSpPr>
              <p:nvPr/>
            </p:nvSpPr>
            <p:spPr bwMode="auto">
              <a:xfrm>
                <a:off x="4656" y="2448"/>
                <a:ext cx="528" cy="192"/>
              </a:xfrm>
              <a:custGeom>
                <a:avLst/>
                <a:gdLst>
                  <a:gd name="T0" fmla="*/ 0 w 914400"/>
                  <a:gd name="T1" fmla="*/ 0 h 457200"/>
                  <a:gd name="T2" fmla="*/ 838200 w 914400"/>
                  <a:gd name="T3" fmla="*/ 0 h 457200"/>
                  <a:gd name="T4" fmla="*/ 838200 w 914400"/>
                  <a:gd name="T5" fmla="*/ 304800 h 457200"/>
                  <a:gd name="T6" fmla="*/ 0 w 914400"/>
                  <a:gd name="T7" fmla="*/ 304800 h 457200"/>
                  <a:gd name="T8" fmla="*/ 0 w 914400"/>
                  <a:gd name="T9" fmla="*/ 0 h 457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4400"/>
                  <a:gd name="T16" fmla="*/ 0 h 457200"/>
                  <a:gd name="T17" fmla="*/ 914400 w 914400"/>
                  <a:gd name="T18" fmla="*/ 457200 h 457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4400" h="4572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457200"/>
                    </a:lnTo>
                    <a:lnTo>
                      <a:pt x="0" y="4572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A7CCB"/>
                  </a:gs>
                  <a:gs pos="20000">
                    <a:srgbClr val="3C7BC7"/>
                  </a:gs>
                  <a:gs pos="100000">
                    <a:srgbClr val="2C5D98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altLang="zh-CN" sz="1800">
                  <a:solidFill>
                    <a:srgbClr val="FFFFFF"/>
                  </a:solidFill>
                  <a:latin typeface="Calibri" charset="0"/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83" name="Line 64"/>
              <p:cNvSpPr>
                <a:spLocks noChangeShapeType="1"/>
              </p:cNvSpPr>
              <p:nvPr/>
            </p:nvSpPr>
            <p:spPr bwMode="auto">
              <a:xfrm flipH="1">
                <a:off x="4992" y="2304"/>
                <a:ext cx="384" cy="240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64"/>
              <p:cNvSpPr>
                <a:spLocks noChangeShapeType="1"/>
              </p:cNvSpPr>
              <p:nvPr/>
            </p:nvSpPr>
            <p:spPr bwMode="auto">
              <a:xfrm flipH="1" flipV="1">
                <a:off x="4944" y="1920"/>
                <a:ext cx="432" cy="245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 Box 99"/>
              <p:cNvSpPr txBox="1">
                <a:spLocks noChangeArrowheads="1"/>
              </p:cNvSpPr>
              <p:nvPr/>
            </p:nvSpPr>
            <p:spPr bwMode="auto">
              <a:xfrm>
                <a:off x="5088" y="2112"/>
                <a:ext cx="528" cy="264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rgbClr val="953735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 dirty="0">
                    <a:solidFill>
                      <a:srgbClr val="800000"/>
                    </a:solidFill>
                    <a:ea typeface="Arial" charset="0"/>
                    <a:cs typeface="Arial" charset="0"/>
                  </a:rPr>
                  <a:t>FHC</a:t>
                </a:r>
                <a:endParaRPr lang="en-US" altLang="zh-CN" sz="1800" b="1" dirty="0">
                  <a:solidFill>
                    <a:srgbClr val="8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86" name="Rectangle 98"/>
              <p:cNvSpPr>
                <a:spLocks noChangeArrowheads="1"/>
              </p:cNvSpPr>
              <p:nvPr/>
            </p:nvSpPr>
            <p:spPr bwMode="auto">
              <a:xfrm>
                <a:off x="240" y="3648"/>
                <a:ext cx="528" cy="240"/>
              </a:xfrm>
              <a:prstGeom prst="rect">
                <a:avLst/>
              </a:prstGeom>
              <a:noFill/>
              <a:ln w="38100" cmpd="dbl">
                <a:solidFill>
                  <a:srgbClr val="953735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1800">
                    <a:solidFill>
                      <a:srgbClr val="800000"/>
                    </a:solidFill>
                    <a:ea typeface="Arial" charset="0"/>
                    <a:cs typeface="Arial" charset="0"/>
                  </a:rPr>
                  <a:t>HLT</a:t>
                </a:r>
              </a:p>
            </p:txBody>
          </p:sp>
        </p:grpSp>
        <p:sp>
          <p:nvSpPr>
            <p:cNvPr id="7" name="Rectangle 216"/>
            <p:cNvSpPr>
              <a:spLocks noChangeArrowheads="1"/>
            </p:cNvSpPr>
            <p:nvPr/>
          </p:nvSpPr>
          <p:spPr bwMode="auto">
            <a:xfrm>
              <a:off x="129" y="543"/>
              <a:ext cx="5534" cy="34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" name="Title 1"/>
          <p:cNvSpPr>
            <a:spLocks noGrp="1"/>
          </p:cNvSpPr>
          <p:nvPr>
            <p:ph type="title"/>
          </p:nvPr>
        </p:nvSpPr>
        <p:spPr>
          <a:xfrm>
            <a:off x="457200" y="75363"/>
            <a:ext cx="8229600" cy="587795"/>
          </a:xfr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15968"/>
                </a:solidFill>
                <a:latin typeface="Times New Roman"/>
                <a:cs typeface="Times New Roman"/>
              </a:rPr>
              <a:t>STAR Detector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(in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2010)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57563" y="5803900"/>
            <a:ext cx="8810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Time of Flight –Full Barrel (Excellent Particle ID)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Previous generation Silicon Detectors are removed and Heavy Flavor Tracker is being built for exclusive charm measurement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114300" y="1016000"/>
            <a:ext cx="8643938" cy="3403600"/>
          </a:xfrm>
        </p:spPr>
        <p:txBody>
          <a:bodyPr>
            <a:normAutofit/>
          </a:bodyPr>
          <a:lstStyle/>
          <a:p>
            <a:pPr eaLnBrk="1" hangingPunct="1"/>
            <a:endParaRPr lang="en-US" sz="1800" i="1" u="sng" dirty="0" smtClean="0">
              <a:solidFill>
                <a:srgbClr val="D60093"/>
              </a:solidFill>
              <a:latin typeface="+mj-lt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r>
              <a:rPr lang="en-US" sz="1800" i="1" u="sng" dirty="0" smtClean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Hard </a:t>
            </a:r>
            <a:r>
              <a:rPr lang="en-US" sz="1800" i="1" u="sng" dirty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Parton </a:t>
            </a:r>
            <a:r>
              <a:rPr lang="en-US" sz="1800" i="1" u="sng" dirty="0" smtClean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Scattering</a:t>
            </a:r>
            <a:endParaRPr lang="en-US" sz="1800" dirty="0">
              <a:latin typeface="+mj-lt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endParaRPr lang="en-US" sz="1400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Jets and mini-jets (from hard-scattering of </a:t>
            </a:r>
            <a:r>
              <a:rPr lang="en-US" sz="1800" dirty="0" err="1">
                <a:latin typeface="+mj-lt"/>
                <a:ea typeface="ＭＳ Ｐゴシック" charset="0"/>
                <a:cs typeface="ＭＳ Ｐゴシック" charset="0"/>
              </a:rPr>
              <a:t>partons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 	</a:t>
            </a:r>
            <a:r>
              <a:rPr lang="en-US" sz="1800" dirty="0" err="1" smtClean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30 - 50 % of particle production</a:t>
            </a:r>
          </a:p>
          <a:p>
            <a:pPr lvl="1" eaLnBrk="1" hangingPunct="1">
              <a:lnSpc>
                <a:spcPct val="70000"/>
              </a:lnSpc>
              <a:buFont typeface="Symbol" charset="0"/>
              <a:buChar char="®"/>
            </a:pPr>
            <a:r>
              <a:rPr lang="en-US" sz="2000" dirty="0" smtClean="0">
                <a:latin typeface="+mj-lt"/>
                <a:ea typeface="ＭＳ Ｐゴシック" charset="0"/>
              </a:rPr>
              <a:t>high </a:t>
            </a:r>
            <a:r>
              <a:rPr lang="en-US" sz="2000" dirty="0" err="1">
                <a:latin typeface="+mj-lt"/>
                <a:ea typeface="ＭＳ Ｐゴシック" charset="0"/>
              </a:rPr>
              <a:t>p</a:t>
            </a:r>
            <a:r>
              <a:rPr lang="en-US" sz="2000" baseline="-25000" dirty="0" err="1">
                <a:latin typeface="+mj-lt"/>
                <a:ea typeface="ＭＳ Ｐゴシック" charset="0"/>
              </a:rPr>
              <a:t>t</a:t>
            </a:r>
            <a:r>
              <a:rPr lang="en-US" sz="2000" dirty="0">
                <a:latin typeface="+mj-lt"/>
                <a:ea typeface="ＭＳ Ｐゴシック" charset="0"/>
              </a:rPr>
              <a:t> leading particles</a:t>
            </a:r>
          </a:p>
          <a:p>
            <a:pPr marL="457200" lvl="1" indent="0" eaLnBrk="1" hangingPunct="1">
              <a:lnSpc>
                <a:spcPct val="70000"/>
              </a:lnSpc>
              <a:buNone/>
            </a:pPr>
            <a:endParaRPr lang="en-US" sz="2000" dirty="0" smtClean="0">
              <a:latin typeface="+mj-lt"/>
              <a:ea typeface="ＭＳ Ｐゴシック" charset="0"/>
            </a:endParaRPr>
          </a:p>
          <a:p>
            <a:pPr marL="457200" lvl="1" indent="0" eaLnBrk="1" hangingPunct="1">
              <a:lnSpc>
                <a:spcPct val="70000"/>
              </a:lnSpc>
              <a:buNone/>
            </a:pPr>
            <a:endParaRPr lang="en-US" sz="2000" dirty="0">
              <a:latin typeface="+mj-lt"/>
              <a:ea typeface="ＭＳ Ｐゴシック" charset="0"/>
            </a:endParaRPr>
          </a:p>
          <a:p>
            <a:pPr eaLnBrk="1" hangingPunct="1"/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Extends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into </a:t>
            </a:r>
            <a:r>
              <a:rPr lang="en-US" sz="1800" dirty="0" err="1">
                <a:latin typeface="+mj-lt"/>
                <a:ea typeface="ＭＳ Ｐゴシック" charset="0"/>
                <a:cs typeface="ＭＳ Ｐゴシック" charset="0"/>
              </a:rPr>
              <a:t>perturbative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 regime</a:t>
            </a:r>
          </a:p>
          <a:p>
            <a:pPr lvl="1" eaLnBrk="1" hangingPunct="1"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 Calculations reliable</a:t>
            </a:r>
            <a:endParaRPr lang="en-US" sz="1200" b="1" dirty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grpSp>
        <p:nvGrpSpPr>
          <p:cNvPr id="105477" name="Group 26"/>
          <p:cNvGrpSpPr>
            <a:grpSpLocks/>
          </p:cNvGrpSpPr>
          <p:nvPr/>
        </p:nvGrpSpPr>
        <p:grpSpPr bwMode="auto">
          <a:xfrm>
            <a:off x="5738179" y="1746885"/>
            <a:ext cx="3262313" cy="3359151"/>
            <a:chOff x="3653" y="974"/>
            <a:chExt cx="2055" cy="2116"/>
          </a:xfrm>
        </p:grpSpPr>
        <p:sp>
          <p:nvSpPr>
            <p:cNvPr id="105481" name="Text Box 27"/>
            <p:cNvSpPr txBox="1">
              <a:spLocks noChangeArrowheads="1"/>
            </p:cNvSpPr>
            <p:nvPr/>
          </p:nvSpPr>
          <p:spPr bwMode="auto">
            <a:xfrm>
              <a:off x="3653" y="2525"/>
              <a:ext cx="5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hadrons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482" name="Freeform 28"/>
            <p:cNvSpPr>
              <a:spLocks/>
            </p:cNvSpPr>
            <p:nvPr/>
          </p:nvSpPr>
          <p:spPr bwMode="auto">
            <a:xfrm>
              <a:off x="3864" y="1870"/>
              <a:ext cx="587" cy="202"/>
            </a:xfrm>
            <a:custGeom>
              <a:avLst/>
              <a:gdLst>
                <a:gd name="T0" fmla="*/ 0 w 856"/>
                <a:gd name="T1" fmla="*/ 11 h 328"/>
                <a:gd name="T2" fmla="*/ 49 w 856"/>
                <a:gd name="T3" fmla="*/ 11 h 328"/>
                <a:gd name="T4" fmla="*/ 61 w 856"/>
                <a:gd name="T5" fmla="*/ 0 h 328"/>
                <a:gd name="T6" fmla="*/ 0 60000 65536"/>
                <a:gd name="T7" fmla="*/ 0 60000 65536"/>
                <a:gd name="T8" fmla="*/ 0 60000 65536"/>
                <a:gd name="T9" fmla="*/ 0 w 856"/>
                <a:gd name="T10" fmla="*/ 0 h 328"/>
                <a:gd name="T11" fmla="*/ 856 w 856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3" name="Freeform 29"/>
            <p:cNvSpPr>
              <a:spLocks/>
            </p:cNvSpPr>
            <p:nvPr/>
          </p:nvSpPr>
          <p:spPr bwMode="auto">
            <a:xfrm flipH="1" flipV="1">
              <a:off x="4297" y="2179"/>
              <a:ext cx="587" cy="200"/>
            </a:xfrm>
            <a:custGeom>
              <a:avLst/>
              <a:gdLst>
                <a:gd name="T0" fmla="*/ 0 w 856"/>
                <a:gd name="T1" fmla="*/ 10 h 328"/>
                <a:gd name="T2" fmla="*/ 49 w 856"/>
                <a:gd name="T3" fmla="*/ 10 h 328"/>
                <a:gd name="T4" fmla="*/ 61 w 856"/>
                <a:gd name="T5" fmla="*/ 0 h 328"/>
                <a:gd name="T6" fmla="*/ 0 60000 65536"/>
                <a:gd name="T7" fmla="*/ 0 60000 65536"/>
                <a:gd name="T8" fmla="*/ 0 60000 65536"/>
                <a:gd name="T9" fmla="*/ 0 w 856"/>
                <a:gd name="T10" fmla="*/ 0 h 328"/>
                <a:gd name="T11" fmla="*/ 856 w 856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4" name="Text Box 30"/>
            <p:cNvSpPr txBox="1">
              <a:spLocks noChangeArrowheads="1"/>
            </p:cNvSpPr>
            <p:nvPr/>
          </p:nvSpPr>
          <p:spPr bwMode="auto">
            <a:xfrm>
              <a:off x="3861" y="1865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q</a:t>
              </a:r>
            </a:p>
          </p:txBody>
        </p:sp>
        <p:sp>
          <p:nvSpPr>
            <p:cNvPr id="105485" name="Text Box 31"/>
            <p:cNvSpPr txBox="1">
              <a:spLocks noChangeArrowheads="1"/>
            </p:cNvSpPr>
            <p:nvPr/>
          </p:nvSpPr>
          <p:spPr bwMode="auto">
            <a:xfrm>
              <a:off x="4900" y="2192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q</a:t>
              </a:r>
            </a:p>
          </p:txBody>
        </p:sp>
        <p:sp>
          <p:nvSpPr>
            <p:cNvPr id="105486" name="Line 32"/>
            <p:cNvSpPr>
              <a:spLocks noChangeShapeType="1"/>
            </p:cNvSpPr>
            <p:nvPr/>
          </p:nvSpPr>
          <p:spPr bwMode="auto">
            <a:xfrm rot="20991552" flipV="1">
              <a:off x="4412" y="1527"/>
              <a:ext cx="65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7" name="Line 33"/>
            <p:cNvSpPr>
              <a:spLocks noChangeShapeType="1"/>
            </p:cNvSpPr>
            <p:nvPr/>
          </p:nvSpPr>
          <p:spPr bwMode="auto">
            <a:xfrm flipV="1">
              <a:off x="4505" y="1341"/>
              <a:ext cx="132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8" name="Line 34"/>
            <p:cNvSpPr>
              <a:spLocks noChangeShapeType="1"/>
            </p:cNvSpPr>
            <p:nvPr/>
          </p:nvSpPr>
          <p:spPr bwMode="auto">
            <a:xfrm flipV="1">
              <a:off x="4555" y="1684"/>
              <a:ext cx="116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9" name="Line 35"/>
            <p:cNvSpPr>
              <a:spLocks noChangeShapeType="1"/>
            </p:cNvSpPr>
            <p:nvPr/>
          </p:nvSpPr>
          <p:spPr bwMode="auto">
            <a:xfrm flipV="1">
              <a:off x="4467" y="1479"/>
              <a:ext cx="60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0" name="Line 36"/>
            <p:cNvSpPr>
              <a:spLocks noChangeShapeType="1"/>
            </p:cNvSpPr>
            <p:nvPr/>
          </p:nvSpPr>
          <p:spPr bwMode="auto">
            <a:xfrm flipV="1">
              <a:off x="4500" y="1184"/>
              <a:ext cx="362" cy="647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1" name="Line 37"/>
            <p:cNvSpPr>
              <a:spLocks noChangeShapeType="1"/>
            </p:cNvSpPr>
            <p:nvPr/>
          </p:nvSpPr>
          <p:spPr bwMode="auto">
            <a:xfrm flipH="1">
              <a:off x="4006" y="2454"/>
              <a:ext cx="257" cy="632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2" name="Line 38"/>
            <p:cNvSpPr>
              <a:spLocks noChangeShapeType="1"/>
            </p:cNvSpPr>
            <p:nvPr/>
          </p:nvSpPr>
          <p:spPr bwMode="auto">
            <a:xfrm flipH="1">
              <a:off x="4176" y="2433"/>
              <a:ext cx="71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3" name="Line 39"/>
            <p:cNvSpPr>
              <a:spLocks noChangeShapeType="1"/>
            </p:cNvSpPr>
            <p:nvPr/>
          </p:nvSpPr>
          <p:spPr bwMode="auto">
            <a:xfrm flipH="1">
              <a:off x="4132" y="2413"/>
              <a:ext cx="11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4" name="Line 40"/>
            <p:cNvSpPr>
              <a:spLocks noChangeShapeType="1"/>
            </p:cNvSpPr>
            <p:nvPr/>
          </p:nvSpPr>
          <p:spPr bwMode="auto">
            <a:xfrm flipH="1">
              <a:off x="4006" y="2379"/>
              <a:ext cx="269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5" name="Line 41"/>
            <p:cNvSpPr>
              <a:spLocks noChangeShapeType="1"/>
            </p:cNvSpPr>
            <p:nvPr/>
          </p:nvSpPr>
          <p:spPr bwMode="auto">
            <a:xfrm flipH="1">
              <a:off x="4297" y="2420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6" name="Line 42"/>
            <p:cNvSpPr>
              <a:spLocks noChangeShapeType="1"/>
            </p:cNvSpPr>
            <p:nvPr/>
          </p:nvSpPr>
          <p:spPr bwMode="auto">
            <a:xfrm>
              <a:off x="4312" y="2409"/>
              <a:ext cx="62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7" name="Text Box 43"/>
            <p:cNvSpPr txBox="1">
              <a:spLocks noChangeArrowheads="1"/>
            </p:cNvSpPr>
            <p:nvPr/>
          </p:nvSpPr>
          <p:spPr bwMode="auto">
            <a:xfrm>
              <a:off x="3976" y="1289"/>
              <a:ext cx="5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Tahoma" charset="0"/>
                </a:rPr>
                <a:t>hadrons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105498" name="Text Box 44"/>
            <p:cNvSpPr txBox="1">
              <a:spLocks noChangeArrowheads="1"/>
            </p:cNvSpPr>
            <p:nvPr/>
          </p:nvSpPr>
          <p:spPr bwMode="auto">
            <a:xfrm>
              <a:off x="4747" y="1306"/>
              <a:ext cx="9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 smtClean="0">
                  <a:latin typeface="Tahoma" charset="0"/>
                </a:rPr>
                <a:t>Leading particle 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499" name="Text Box 45"/>
            <p:cNvSpPr txBox="1">
              <a:spLocks noChangeArrowheads="1"/>
            </p:cNvSpPr>
            <p:nvPr/>
          </p:nvSpPr>
          <p:spPr bwMode="auto">
            <a:xfrm>
              <a:off x="4115" y="2917"/>
              <a:ext cx="8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leading particle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500" name="Text Box 46"/>
            <p:cNvSpPr txBox="1">
              <a:spLocks noChangeArrowheads="1"/>
            </p:cNvSpPr>
            <p:nvPr/>
          </p:nvSpPr>
          <p:spPr bwMode="auto">
            <a:xfrm>
              <a:off x="3706" y="974"/>
              <a:ext cx="1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schematic view of  jet production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501" name="Freeform 47"/>
            <p:cNvSpPr>
              <a:spLocks/>
            </p:cNvSpPr>
            <p:nvPr/>
          </p:nvSpPr>
          <p:spPr bwMode="auto">
            <a:xfrm>
              <a:off x="4338" y="2072"/>
              <a:ext cx="83" cy="107"/>
            </a:xfrm>
            <a:custGeom>
              <a:avLst/>
              <a:gdLst>
                <a:gd name="T0" fmla="*/ 0 w 109"/>
                <a:gd name="T1" fmla="*/ 2 h 140"/>
                <a:gd name="T2" fmla="*/ 12 w 109"/>
                <a:gd name="T3" fmla="*/ 2 h 140"/>
                <a:gd name="T4" fmla="*/ 2 w 109"/>
                <a:gd name="T5" fmla="*/ 11 h 140"/>
                <a:gd name="T6" fmla="*/ 16 w 109"/>
                <a:gd name="T7" fmla="*/ 11 h 140"/>
                <a:gd name="T8" fmla="*/ 7 w 109"/>
                <a:gd name="T9" fmla="*/ 20 h 140"/>
                <a:gd name="T10" fmla="*/ 14 w 109"/>
                <a:gd name="T11" fmla="*/ 2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140"/>
                <a:gd name="T20" fmla="*/ 109 w 109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8" name="Line 48"/>
          <p:cNvSpPr>
            <a:spLocks noChangeShapeType="1"/>
          </p:cNvSpPr>
          <p:nvPr/>
        </p:nvSpPr>
        <p:spPr bwMode="auto">
          <a:xfrm flipH="1">
            <a:off x="4857750" y="3498850"/>
            <a:ext cx="508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49"/>
          <p:cNvSpPr>
            <a:spLocks noChangeShapeType="1"/>
          </p:cNvSpPr>
          <p:nvPr/>
        </p:nvSpPr>
        <p:spPr bwMode="auto">
          <a:xfrm flipH="1">
            <a:off x="8439150" y="3473450"/>
            <a:ext cx="508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Text Box 50"/>
          <p:cNvSpPr txBox="1">
            <a:spLocks noChangeArrowheads="1"/>
          </p:cNvSpPr>
          <p:nvPr/>
        </p:nvSpPr>
        <p:spPr bwMode="auto">
          <a:xfrm rot="-3459229">
            <a:off x="7367588" y="5548313"/>
            <a:ext cx="396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400" b="1">
              <a:latin typeface="Arial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33929" y="220767"/>
            <a:ext cx="7595671" cy="995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</a:t>
            </a:r>
            <a:r>
              <a:rPr lang="en-US" sz="4444" dirty="0" smtClean="0">
                <a:solidFill>
                  <a:srgbClr val="215968"/>
                </a:solidFill>
                <a:latin typeface="Times New Roman"/>
                <a:cs typeface="Times New Roman"/>
              </a:rPr>
              <a:t>  </a:t>
            </a:r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/>
            </a:r>
            <a:b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</a:br>
            <a:r>
              <a:rPr lang="en-US" sz="2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 with Heavy Ions</a:t>
            </a:r>
            <a:endParaRPr lang="en-US" sz="27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6880" y="5099686"/>
            <a:ext cx="5141596" cy="923330"/>
          </a:xfrm>
          <a:prstGeom prst="rect">
            <a:avLst/>
          </a:prstGeom>
          <a:solidFill>
            <a:srgbClr val="FFEF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p-p collisions hard </a:t>
            </a:r>
            <a:r>
              <a:rPr lang="en-US" dirty="0" err="1" smtClean="0"/>
              <a:t>parton</a:t>
            </a:r>
            <a:r>
              <a:rPr lang="en-US" dirty="0" smtClean="0"/>
              <a:t> scattering will lead to two jets emerging back-to-back with about equal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0163" y="2351088"/>
            <a:ext cx="9305926" cy="4608513"/>
            <a:chOff x="-19" y="1485"/>
            <a:chExt cx="5862" cy="2903"/>
          </a:xfrm>
        </p:grpSpPr>
        <p:grpSp>
          <p:nvGrpSpPr>
            <p:cNvPr id="105502" name="Group 3"/>
            <p:cNvGrpSpPr>
              <a:grpSpLocks/>
            </p:cNvGrpSpPr>
            <p:nvPr/>
          </p:nvGrpSpPr>
          <p:grpSpPr bwMode="auto">
            <a:xfrm>
              <a:off x="-19" y="1485"/>
              <a:ext cx="5355" cy="2272"/>
              <a:chOff x="-19" y="1485"/>
              <a:chExt cx="5355" cy="2272"/>
            </a:xfrm>
          </p:grpSpPr>
          <p:grpSp>
            <p:nvGrpSpPr>
              <p:cNvPr id="105518" name="Group 4"/>
              <p:cNvGrpSpPr>
                <a:grpSpLocks/>
              </p:cNvGrpSpPr>
              <p:nvPr/>
            </p:nvGrpSpPr>
            <p:grpSpPr bwMode="auto">
              <a:xfrm>
                <a:off x="3368" y="1696"/>
                <a:ext cx="1968" cy="1080"/>
                <a:chOff x="3376" y="1656"/>
                <a:chExt cx="1968" cy="816"/>
              </a:xfrm>
            </p:grpSpPr>
            <p:sp>
              <p:nvSpPr>
                <p:cNvPr id="105520" name="Rectangle 5"/>
                <p:cNvSpPr>
                  <a:spLocks noChangeArrowheads="1"/>
                </p:cNvSpPr>
                <p:nvPr/>
              </p:nvSpPr>
              <p:spPr bwMode="auto">
                <a:xfrm>
                  <a:off x="3448" y="1664"/>
                  <a:ext cx="1824" cy="792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rgbClr val="FF66CC"/>
                    </a:solidFill>
                    <a:latin typeface="Arial" charset="0"/>
                  </a:endParaRPr>
                </a:p>
              </p:txBody>
            </p:sp>
            <p:sp>
              <p:nvSpPr>
                <p:cNvPr id="105521" name="Oval 6"/>
                <p:cNvSpPr>
                  <a:spLocks noChangeArrowheads="1"/>
                </p:cNvSpPr>
                <p:nvPr/>
              </p:nvSpPr>
              <p:spPr bwMode="auto">
                <a:xfrm>
                  <a:off x="5192" y="1656"/>
                  <a:ext cx="152" cy="808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22" name="Oval 7"/>
                <p:cNvSpPr>
                  <a:spLocks noChangeArrowheads="1"/>
                </p:cNvSpPr>
                <p:nvPr/>
              </p:nvSpPr>
              <p:spPr bwMode="auto">
                <a:xfrm>
                  <a:off x="3376" y="1656"/>
                  <a:ext cx="152" cy="816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519" name="Rectangle 8"/>
              <p:cNvSpPr>
                <a:spLocks noChangeArrowheads="1"/>
              </p:cNvSpPr>
              <p:nvPr/>
            </p:nvSpPr>
            <p:spPr bwMode="auto">
              <a:xfrm>
                <a:off x="-19" y="1485"/>
                <a:ext cx="3387" cy="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/>
                  <a:t>Scattered </a:t>
                </a:r>
                <a:r>
                  <a:rPr lang="en-US" sz="2000" dirty="0" err="1"/>
                  <a:t>partons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that propagate </a:t>
                </a:r>
                <a:r>
                  <a:rPr lang="en-US" sz="2000" dirty="0"/>
                  <a:t>through </a:t>
                </a:r>
                <a:r>
                  <a:rPr lang="en-US" sz="2000" dirty="0" smtClean="0"/>
                  <a:t>hot and dense nuclear matter </a:t>
                </a:r>
                <a:r>
                  <a:rPr lang="en-US" sz="2000" dirty="0" smtClean="0"/>
                  <a:t>will </a:t>
                </a:r>
                <a:r>
                  <a:rPr lang="en-US" sz="2000" dirty="0" smtClean="0"/>
                  <a:t>radiate (lose) energy </a:t>
                </a:r>
                <a:r>
                  <a:rPr lang="en-US" sz="2000" dirty="0"/>
                  <a:t>in colored medium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/>
                  <a:t>interaction of </a:t>
                </a:r>
                <a:r>
                  <a:rPr lang="en-US" sz="2000" dirty="0" err="1"/>
                  <a:t>parton</a:t>
                </a:r>
                <a:r>
                  <a:rPr lang="en-US" sz="2000" dirty="0"/>
                  <a:t> with </a:t>
                </a:r>
                <a:r>
                  <a:rPr lang="en-US" sz="2000" dirty="0" err="1"/>
                  <a:t>partonic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matter will lead to:</a:t>
                </a:r>
                <a:endParaRPr lang="en-US" sz="2000" dirty="0"/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</a:rPr>
                  <a:t>suppression of angular </a:t>
                </a:r>
                <a:r>
                  <a:rPr lang="en-US" sz="2400" dirty="0" smtClean="0">
                    <a:solidFill>
                      <a:srgbClr val="0000CC"/>
                    </a:solidFill>
                  </a:rPr>
                  <a:t>correlations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endParaRPr lang="en-US" sz="2400" dirty="0">
                  <a:solidFill>
                    <a:srgbClr val="0000CC"/>
                  </a:solidFill>
                </a:endParaRP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 smtClean="0">
                    <a:solidFill>
                      <a:srgbClr val="0000CC"/>
                    </a:solidFill>
                  </a:rPr>
                  <a:t>suppression </a:t>
                </a:r>
                <a:r>
                  <a:rPr lang="en-US" sz="2400" dirty="0">
                    <a:solidFill>
                      <a:srgbClr val="0000CC"/>
                    </a:solidFill>
                  </a:rPr>
                  <a:t>of high </a:t>
                </a:r>
                <a:r>
                  <a:rPr lang="en-US" sz="2400" dirty="0" err="1" smtClean="0">
                    <a:solidFill>
                      <a:srgbClr val="0000CC"/>
                    </a:solidFill>
                  </a:rPr>
                  <a:t>p</a:t>
                </a:r>
                <a:r>
                  <a:rPr lang="en-US" sz="2400" baseline="-25000" dirty="0" err="1">
                    <a:solidFill>
                      <a:srgbClr val="0000CC"/>
                    </a:solidFill>
                  </a:rPr>
                  <a:t>T</a:t>
                </a:r>
                <a:r>
                  <a:rPr lang="en-US" sz="24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</a:rPr>
                  <a:t>particles</a:t>
                </a:r>
                <a:r>
                  <a:rPr lang="en-US" sz="2400" dirty="0"/>
                  <a:t> 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2000" dirty="0"/>
                  <a:t>	aka  </a:t>
                </a:r>
                <a:r>
                  <a:rPr lang="ja-JP" altLang="en-US" sz="2000" dirty="0"/>
                  <a:t>“</a:t>
                </a:r>
                <a:r>
                  <a:rPr lang="en-US" sz="2000" dirty="0" err="1"/>
                  <a:t>parton</a:t>
                </a:r>
                <a:r>
                  <a:rPr lang="en-US" sz="2000" dirty="0"/>
                  <a:t> energy loss</a:t>
                </a:r>
                <a:r>
                  <a:rPr lang="ja-JP" altLang="en-US" sz="2000" dirty="0"/>
                  <a:t>”</a:t>
                </a:r>
                <a:r>
                  <a:rPr lang="en-US" sz="2000" dirty="0"/>
                  <a:t> or </a:t>
                </a:r>
                <a:r>
                  <a:rPr lang="ja-JP" altLang="en-US" sz="2000" dirty="0"/>
                  <a:t>“</a:t>
                </a:r>
                <a:r>
                  <a:rPr lang="en-US" sz="2000" dirty="0"/>
                  <a:t>jet quenching</a:t>
                </a:r>
                <a:r>
                  <a:rPr lang="ja-JP" altLang="en-US" sz="2000" dirty="0" smtClean="0"/>
                  <a:t>”</a:t>
                </a:r>
                <a:endParaRPr lang="en-US" sz="2000" dirty="0"/>
              </a:p>
            </p:txBody>
          </p:sp>
        </p:grpSp>
        <p:grpSp>
          <p:nvGrpSpPr>
            <p:cNvPr id="105503" name="Group 9"/>
            <p:cNvGrpSpPr>
              <a:grpSpLocks/>
            </p:cNvGrpSpPr>
            <p:nvPr/>
          </p:nvGrpSpPr>
          <p:grpSpPr bwMode="auto">
            <a:xfrm>
              <a:off x="4804" y="2721"/>
              <a:ext cx="1039" cy="1667"/>
              <a:chOff x="4804" y="2721"/>
              <a:chExt cx="1039" cy="1667"/>
            </a:xfrm>
          </p:grpSpPr>
          <p:grpSp>
            <p:nvGrpSpPr>
              <p:cNvPr id="105504" name="Group 10"/>
              <p:cNvGrpSpPr>
                <a:grpSpLocks/>
              </p:cNvGrpSpPr>
              <p:nvPr/>
            </p:nvGrpSpPr>
            <p:grpSpPr bwMode="auto">
              <a:xfrm>
                <a:off x="4804" y="2721"/>
                <a:ext cx="228" cy="1574"/>
                <a:chOff x="4804" y="2721"/>
                <a:chExt cx="228" cy="1574"/>
              </a:xfrm>
            </p:grpSpPr>
            <p:grpSp>
              <p:nvGrpSpPr>
                <p:cNvPr id="105514" name="Group 11"/>
                <p:cNvGrpSpPr>
                  <a:grpSpLocks/>
                </p:cNvGrpSpPr>
                <p:nvPr/>
              </p:nvGrpSpPr>
              <p:grpSpPr bwMode="auto">
                <a:xfrm>
                  <a:off x="4804" y="2721"/>
                  <a:ext cx="228" cy="1574"/>
                  <a:chOff x="4804" y="2721"/>
                  <a:chExt cx="228" cy="1574"/>
                </a:xfrm>
              </p:grpSpPr>
              <p:sp>
                <p:nvSpPr>
                  <p:cNvPr id="105516" name="Line 12"/>
                  <p:cNvSpPr>
                    <a:spLocks noChangeShapeType="1"/>
                  </p:cNvSpPr>
                  <p:nvPr/>
                </p:nvSpPr>
                <p:spPr bwMode="auto">
                  <a:xfrm rot="-3459229">
                    <a:off x="4156" y="3508"/>
                    <a:ext cx="157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17" name="Rectangle 13"/>
                  <p:cNvSpPr>
                    <a:spLocks noChangeArrowheads="1"/>
                  </p:cNvSpPr>
                  <p:nvPr/>
                </p:nvSpPr>
                <p:spPr bwMode="auto">
                  <a:xfrm rot="-3459229">
                    <a:off x="4663" y="3367"/>
                    <a:ext cx="509" cy="22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Wirefram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515" name="Text Box 14"/>
                <p:cNvSpPr txBox="1">
                  <a:spLocks noChangeArrowheads="1"/>
                </p:cNvSpPr>
                <p:nvPr/>
              </p:nvSpPr>
              <p:spPr bwMode="auto">
                <a:xfrm rot="-3448465">
                  <a:off x="4614" y="3319"/>
                  <a:ext cx="59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vacuum</a:t>
                  </a:r>
                </a:p>
              </p:txBody>
            </p:sp>
          </p:grpSp>
          <p:grpSp>
            <p:nvGrpSpPr>
              <p:cNvPr id="105505" name="Group 15"/>
              <p:cNvGrpSpPr>
                <a:grpSpLocks/>
              </p:cNvGrpSpPr>
              <p:nvPr/>
            </p:nvGrpSpPr>
            <p:grpSpPr bwMode="auto">
              <a:xfrm>
                <a:off x="4916" y="3143"/>
                <a:ext cx="927" cy="1245"/>
                <a:chOff x="4916" y="3143"/>
                <a:chExt cx="927" cy="1245"/>
              </a:xfrm>
            </p:grpSpPr>
            <p:grpSp>
              <p:nvGrpSpPr>
                <p:cNvPr id="105506" name="Group 16"/>
                <p:cNvGrpSpPr>
                  <a:grpSpLocks/>
                </p:cNvGrpSpPr>
                <p:nvPr/>
              </p:nvGrpSpPr>
              <p:grpSpPr bwMode="auto">
                <a:xfrm>
                  <a:off x="4916" y="3143"/>
                  <a:ext cx="927" cy="1245"/>
                  <a:chOff x="4916" y="3143"/>
                  <a:chExt cx="927" cy="1245"/>
                </a:xfrm>
              </p:grpSpPr>
              <p:sp>
                <p:nvSpPr>
                  <p:cNvPr id="105508" name="Line 17"/>
                  <p:cNvSpPr>
                    <a:spLocks noChangeShapeType="1"/>
                  </p:cNvSpPr>
                  <p:nvPr/>
                </p:nvSpPr>
                <p:spPr bwMode="auto">
                  <a:xfrm rot="-3459229">
                    <a:off x="4651" y="4124"/>
                    <a:ext cx="529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5509" name="Group 18"/>
                  <p:cNvGrpSpPr>
                    <a:grpSpLocks/>
                  </p:cNvGrpSpPr>
                  <p:nvPr/>
                </p:nvGrpSpPr>
                <p:grpSpPr bwMode="auto">
                  <a:xfrm rot="-3459229">
                    <a:off x="5030" y="3294"/>
                    <a:ext cx="964" cy="662"/>
                    <a:chOff x="4596" y="3870"/>
                    <a:chExt cx="964" cy="662"/>
                  </a:xfrm>
                </p:grpSpPr>
                <p:grpSp>
                  <p:nvGrpSpPr>
                    <p:cNvPr id="105510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96" y="3870"/>
                      <a:ext cx="471" cy="244"/>
                      <a:chOff x="2145" y="3535"/>
                      <a:chExt cx="656" cy="339"/>
                    </a:xfrm>
                  </p:grpSpPr>
                  <p:sp>
                    <p:nvSpPr>
                      <p:cNvPr id="10551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45" y="3535"/>
                        <a:ext cx="656" cy="339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miter lim="800000"/>
                        <a:headEnd/>
                        <a:tailEnd/>
                      </a:ln>
                      <a:scene3d>
                        <a:camera prst="legacyObliqueTopRight"/>
                        <a:lightRig rig="legacyFlat2" dir="t"/>
                      </a:scene3d>
                      <a:sp3d extrusionH="430200" prstMaterial="legacyMatte">
                        <a:bevelT w="13500" h="13500" prst="angle"/>
                        <a:bevelB w="13500" h="13500" prst="angle"/>
                        <a:extrusionClr>
                          <a:schemeClr val="hlink"/>
                        </a:extrusionClr>
                      </a:sp3d>
                    </p:spPr>
                    <p:txBody>
                      <a:bodyPr wrap="none" anchor="ctr">
                        <a:flatTx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513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55" y="3618"/>
                        <a:ext cx="348" cy="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37931725" indent="-37474525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2pPr>
                        <a:lvl3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3pPr>
                        <a:lvl4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4pPr>
                        <a:lvl5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9pPr>
                      </a:lstStyle>
                      <a:p>
                        <a:endParaRPr lang="en-US" sz="1400" b="1"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05511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5190" y="3956"/>
                      <a:ext cx="370" cy="576"/>
                    </a:xfrm>
                    <a:custGeom>
                      <a:avLst/>
                      <a:gdLst>
                        <a:gd name="T0" fmla="*/ 0 w 13878"/>
                        <a:gd name="T1" fmla="*/ 0 h 21600"/>
                        <a:gd name="T2" fmla="*/ 0 w 13878"/>
                        <a:gd name="T3" fmla="*/ 0 h 21600"/>
                        <a:gd name="T4" fmla="*/ 0 w 13878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3878"/>
                        <a:gd name="T10" fmla="*/ 0 h 21600"/>
                        <a:gd name="T11" fmla="*/ 13878 w 13878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878" h="21600" fill="none" extrusionOk="0">
                          <a:moveTo>
                            <a:pt x="0" y="-1"/>
                          </a:moveTo>
                          <a:cubicBezTo>
                            <a:pt x="5075" y="-1"/>
                            <a:pt x="9988" y="1787"/>
                            <a:pt x="13877" y="5048"/>
                          </a:cubicBezTo>
                        </a:path>
                        <a:path w="13878" h="21600" stroke="0" extrusionOk="0">
                          <a:moveTo>
                            <a:pt x="0" y="-1"/>
                          </a:moveTo>
                          <a:cubicBezTo>
                            <a:pt x="5075" y="-1"/>
                            <a:pt x="9988" y="1787"/>
                            <a:pt x="13877" y="504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CC0000"/>
                      </a:solidFill>
                      <a:prstDash val="sysDot"/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5507" name="Text Box 23"/>
                <p:cNvSpPr txBox="1">
                  <a:spLocks noChangeArrowheads="1"/>
                </p:cNvSpPr>
                <p:nvPr/>
              </p:nvSpPr>
              <p:spPr bwMode="auto">
                <a:xfrm rot="-3448465">
                  <a:off x="5012" y="3624"/>
                  <a:ext cx="401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1" dirty="0">
                      <a:solidFill>
                        <a:srgbClr val="993366"/>
                      </a:solidFill>
                      <a:latin typeface="Arial" charset="0"/>
                    </a:rPr>
                    <a:t>QGP</a:t>
                  </a:r>
                </a:p>
              </p:txBody>
            </p:sp>
          </p:grpSp>
        </p:grpSp>
      </p:grpSp>
      <p:grpSp>
        <p:nvGrpSpPr>
          <p:cNvPr id="105477" name="Group 26"/>
          <p:cNvGrpSpPr>
            <a:grpSpLocks/>
          </p:cNvGrpSpPr>
          <p:nvPr/>
        </p:nvGrpSpPr>
        <p:grpSpPr bwMode="auto">
          <a:xfrm>
            <a:off x="5705476" y="1228725"/>
            <a:ext cx="3167063" cy="3176588"/>
            <a:chOff x="3594" y="974"/>
            <a:chExt cx="1995" cy="2001"/>
          </a:xfrm>
        </p:grpSpPr>
        <p:sp>
          <p:nvSpPr>
            <p:cNvPr id="105481" name="Text Box 27"/>
            <p:cNvSpPr txBox="1">
              <a:spLocks noChangeArrowheads="1"/>
            </p:cNvSpPr>
            <p:nvPr/>
          </p:nvSpPr>
          <p:spPr bwMode="auto">
            <a:xfrm>
              <a:off x="3653" y="2525"/>
              <a:ext cx="5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hadrons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482" name="Freeform 28"/>
            <p:cNvSpPr>
              <a:spLocks/>
            </p:cNvSpPr>
            <p:nvPr/>
          </p:nvSpPr>
          <p:spPr bwMode="auto">
            <a:xfrm>
              <a:off x="3864" y="1870"/>
              <a:ext cx="587" cy="202"/>
            </a:xfrm>
            <a:custGeom>
              <a:avLst/>
              <a:gdLst>
                <a:gd name="T0" fmla="*/ 0 w 856"/>
                <a:gd name="T1" fmla="*/ 11 h 328"/>
                <a:gd name="T2" fmla="*/ 49 w 856"/>
                <a:gd name="T3" fmla="*/ 11 h 328"/>
                <a:gd name="T4" fmla="*/ 61 w 856"/>
                <a:gd name="T5" fmla="*/ 0 h 328"/>
                <a:gd name="T6" fmla="*/ 0 60000 65536"/>
                <a:gd name="T7" fmla="*/ 0 60000 65536"/>
                <a:gd name="T8" fmla="*/ 0 60000 65536"/>
                <a:gd name="T9" fmla="*/ 0 w 856"/>
                <a:gd name="T10" fmla="*/ 0 h 328"/>
                <a:gd name="T11" fmla="*/ 856 w 856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3" name="Freeform 29"/>
            <p:cNvSpPr>
              <a:spLocks/>
            </p:cNvSpPr>
            <p:nvPr/>
          </p:nvSpPr>
          <p:spPr bwMode="auto">
            <a:xfrm flipH="1" flipV="1">
              <a:off x="4297" y="2179"/>
              <a:ext cx="587" cy="200"/>
            </a:xfrm>
            <a:custGeom>
              <a:avLst/>
              <a:gdLst>
                <a:gd name="T0" fmla="*/ 0 w 856"/>
                <a:gd name="T1" fmla="*/ 10 h 328"/>
                <a:gd name="T2" fmla="*/ 49 w 856"/>
                <a:gd name="T3" fmla="*/ 10 h 328"/>
                <a:gd name="T4" fmla="*/ 61 w 856"/>
                <a:gd name="T5" fmla="*/ 0 h 328"/>
                <a:gd name="T6" fmla="*/ 0 60000 65536"/>
                <a:gd name="T7" fmla="*/ 0 60000 65536"/>
                <a:gd name="T8" fmla="*/ 0 60000 65536"/>
                <a:gd name="T9" fmla="*/ 0 w 856"/>
                <a:gd name="T10" fmla="*/ 0 h 328"/>
                <a:gd name="T11" fmla="*/ 856 w 856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4" name="Text Box 30"/>
            <p:cNvSpPr txBox="1">
              <a:spLocks noChangeArrowheads="1"/>
            </p:cNvSpPr>
            <p:nvPr/>
          </p:nvSpPr>
          <p:spPr bwMode="auto">
            <a:xfrm>
              <a:off x="3861" y="1865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q</a:t>
              </a:r>
            </a:p>
          </p:txBody>
        </p:sp>
        <p:sp>
          <p:nvSpPr>
            <p:cNvPr id="105485" name="Text Box 31"/>
            <p:cNvSpPr txBox="1">
              <a:spLocks noChangeArrowheads="1"/>
            </p:cNvSpPr>
            <p:nvPr/>
          </p:nvSpPr>
          <p:spPr bwMode="auto">
            <a:xfrm>
              <a:off x="4900" y="2192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q</a:t>
              </a:r>
            </a:p>
          </p:txBody>
        </p:sp>
        <p:sp>
          <p:nvSpPr>
            <p:cNvPr id="105486" name="Line 32"/>
            <p:cNvSpPr>
              <a:spLocks noChangeShapeType="1"/>
            </p:cNvSpPr>
            <p:nvPr/>
          </p:nvSpPr>
          <p:spPr bwMode="auto">
            <a:xfrm rot="20991552" flipV="1">
              <a:off x="4412" y="1527"/>
              <a:ext cx="65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7" name="Line 33"/>
            <p:cNvSpPr>
              <a:spLocks noChangeShapeType="1"/>
            </p:cNvSpPr>
            <p:nvPr/>
          </p:nvSpPr>
          <p:spPr bwMode="auto">
            <a:xfrm flipV="1">
              <a:off x="4505" y="1341"/>
              <a:ext cx="132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8" name="Line 34"/>
            <p:cNvSpPr>
              <a:spLocks noChangeShapeType="1"/>
            </p:cNvSpPr>
            <p:nvPr/>
          </p:nvSpPr>
          <p:spPr bwMode="auto">
            <a:xfrm flipV="1">
              <a:off x="4555" y="1684"/>
              <a:ext cx="116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9" name="Line 35"/>
            <p:cNvSpPr>
              <a:spLocks noChangeShapeType="1"/>
            </p:cNvSpPr>
            <p:nvPr/>
          </p:nvSpPr>
          <p:spPr bwMode="auto">
            <a:xfrm flipV="1">
              <a:off x="4467" y="1479"/>
              <a:ext cx="60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0" name="Line 36"/>
            <p:cNvSpPr>
              <a:spLocks noChangeShapeType="1"/>
            </p:cNvSpPr>
            <p:nvPr/>
          </p:nvSpPr>
          <p:spPr bwMode="auto">
            <a:xfrm flipV="1">
              <a:off x="4500" y="1184"/>
              <a:ext cx="362" cy="647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1" name="Line 37"/>
            <p:cNvSpPr>
              <a:spLocks noChangeShapeType="1"/>
            </p:cNvSpPr>
            <p:nvPr/>
          </p:nvSpPr>
          <p:spPr bwMode="auto">
            <a:xfrm flipH="1">
              <a:off x="4176" y="2454"/>
              <a:ext cx="87" cy="37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2" name="Line 38"/>
            <p:cNvSpPr>
              <a:spLocks noChangeShapeType="1"/>
            </p:cNvSpPr>
            <p:nvPr/>
          </p:nvSpPr>
          <p:spPr bwMode="auto">
            <a:xfrm flipH="1">
              <a:off x="4176" y="2433"/>
              <a:ext cx="71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3" name="Line 39"/>
            <p:cNvSpPr>
              <a:spLocks noChangeShapeType="1"/>
            </p:cNvSpPr>
            <p:nvPr/>
          </p:nvSpPr>
          <p:spPr bwMode="auto">
            <a:xfrm flipH="1">
              <a:off x="4132" y="2413"/>
              <a:ext cx="11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4" name="Line 40"/>
            <p:cNvSpPr>
              <a:spLocks noChangeShapeType="1"/>
            </p:cNvSpPr>
            <p:nvPr/>
          </p:nvSpPr>
          <p:spPr bwMode="auto">
            <a:xfrm flipH="1">
              <a:off x="4006" y="2379"/>
              <a:ext cx="269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5" name="Line 41"/>
            <p:cNvSpPr>
              <a:spLocks noChangeShapeType="1"/>
            </p:cNvSpPr>
            <p:nvPr/>
          </p:nvSpPr>
          <p:spPr bwMode="auto">
            <a:xfrm flipH="1">
              <a:off x="4297" y="2420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6" name="Line 42"/>
            <p:cNvSpPr>
              <a:spLocks noChangeShapeType="1"/>
            </p:cNvSpPr>
            <p:nvPr/>
          </p:nvSpPr>
          <p:spPr bwMode="auto">
            <a:xfrm>
              <a:off x="4312" y="2409"/>
              <a:ext cx="62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7" name="Text Box 43"/>
            <p:cNvSpPr txBox="1">
              <a:spLocks noChangeArrowheads="1"/>
            </p:cNvSpPr>
            <p:nvPr/>
          </p:nvSpPr>
          <p:spPr bwMode="auto">
            <a:xfrm>
              <a:off x="3976" y="1289"/>
              <a:ext cx="5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Tahoma" charset="0"/>
                </a:rPr>
                <a:t>hadrons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105498" name="Text Box 44"/>
            <p:cNvSpPr txBox="1">
              <a:spLocks noChangeArrowheads="1"/>
            </p:cNvSpPr>
            <p:nvPr/>
          </p:nvSpPr>
          <p:spPr bwMode="auto">
            <a:xfrm>
              <a:off x="4757" y="1318"/>
              <a:ext cx="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leading</a:t>
              </a:r>
            </a:p>
            <a:p>
              <a:r>
                <a:rPr lang="en-US" sz="1200" b="1" dirty="0">
                  <a:latin typeface="Tahoma" charset="0"/>
                </a:rPr>
                <a:t>particle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499" name="Text Box 45"/>
            <p:cNvSpPr txBox="1">
              <a:spLocks noChangeArrowheads="1"/>
            </p:cNvSpPr>
            <p:nvPr/>
          </p:nvSpPr>
          <p:spPr bwMode="auto">
            <a:xfrm>
              <a:off x="3594" y="2802"/>
              <a:ext cx="8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leading particle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500" name="Text Box 46"/>
            <p:cNvSpPr txBox="1">
              <a:spLocks noChangeArrowheads="1"/>
            </p:cNvSpPr>
            <p:nvPr/>
          </p:nvSpPr>
          <p:spPr bwMode="auto">
            <a:xfrm>
              <a:off x="3706" y="974"/>
              <a:ext cx="1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schematic view of  jet production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501" name="Freeform 47"/>
            <p:cNvSpPr>
              <a:spLocks/>
            </p:cNvSpPr>
            <p:nvPr/>
          </p:nvSpPr>
          <p:spPr bwMode="auto">
            <a:xfrm>
              <a:off x="4338" y="2072"/>
              <a:ext cx="83" cy="107"/>
            </a:xfrm>
            <a:custGeom>
              <a:avLst/>
              <a:gdLst>
                <a:gd name="T0" fmla="*/ 0 w 109"/>
                <a:gd name="T1" fmla="*/ 2 h 140"/>
                <a:gd name="T2" fmla="*/ 12 w 109"/>
                <a:gd name="T3" fmla="*/ 2 h 140"/>
                <a:gd name="T4" fmla="*/ 2 w 109"/>
                <a:gd name="T5" fmla="*/ 11 h 140"/>
                <a:gd name="T6" fmla="*/ 16 w 109"/>
                <a:gd name="T7" fmla="*/ 11 h 140"/>
                <a:gd name="T8" fmla="*/ 7 w 109"/>
                <a:gd name="T9" fmla="*/ 20 h 140"/>
                <a:gd name="T10" fmla="*/ 14 w 109"/>
                <a:gd name="T11" fmla="*/ 2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140"/>
                <a:gd name="T20" fmla="*/ 109 w 109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8" name="Line 48"/>
          <p:cNvSpPr>
            <a:spLocks noChangeShapeType="1"/>
          </p:cNvSpPr>
          <p:nvPr/>
        </p:nvSpPr>
        <p:spPr bwMode="auto">
          <a:xfrm flipH="1">
            <a:off x="4857750" y="3498850"/>
            <a:ext cx="508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49"/>
          <p:cNvSpPr>
            <a:spLocks noChangeShapeType="1"/>
          </p:cNvSpPr>
          <p:nvPr/>
        </p:nvSpPr>
        <p:spPr bwMode="auto">
          <a:xfrm flipH="1">
            <a:off x="8439150" y="3473450"/>
            <a:ext cx="508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Text Box 50"/>
          <p:cNvSpPr txBox="1">
            <a:spLocks noChangeArrowheads="1"/>
          </p:cNvSpPr>
          <p:nvPr/>
        </p:nvSpPr>
        <p:spPr bwMode="auto">
          <a:xfrm rot="-3459229">
            <a:off x="7367588" y="5548313"/>
            <a:ext cx="396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400" b="1">
              <a:latin typeface="Arial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33929" y="220767"/>
            <a:ext cx="7595671" cy="995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</a:t>
            </a:r>
            <a:r>
              <a:rPr lang="en-US" sz="4444" dirty="0" smtClean="0">
                <a:solidFill>
                  <a:srgbClr val="215968"/>
                </a:solidFill>
                <a:latin typeface="Times New Roman"/>
                <a:cs typeface="Times New Roman"/>
              </a:rPr>
              <a:t>  </a:t>
            </a:r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/>
            </a:r>
            <a:b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</a:br>
            <a:r>
              <a:rPr lang="en-US" sz="2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 with Heavy Ions</a:t>
            </a:r>
            <a:endParaRPr lang="en-US" sz="27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9337</TotalTime>
  <Words>3634</Words>
  <Application>Microsoft Macintosh PowerPoint</Application>
  <PresentationFormat>On-screen Show (4:3)</PresentationFormat>
  <Paragraphs>641</Paragraphs>
  <Slides>47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Outline</vt:lpstr>
      <vt:lpstr>Why collide nuclei at high energies?</vt:lpstr>
      <vt:lpstr>Relativistic Heavy Ion Collider (RHIC)</vt:lpstr>
      <vt:lpstr>RHIC Collisions</vt:lpstr>
      <vt:lpstr>STAR Detector (in 2007)</vt:lpstr>
      <vt:lpstr>STAR Detector (in 2010)</vt:lpstr>
      <vt:lpstr>PowerPoint Presentation</vt:lpstr>
      <vt:lpstr>PowerPoint Presentation</vt:lpstr>
      <vt:lpstr>Physics @ RHIC  Important observations (light quarks [u,d,s])</vt:lpstr>
      <vt:lpstr>Physics @ RHIC  Important observations (light quarks [u,d,s])</vt:lpstr>
      <vt:lpstr>Physics @ RHIC – Heavy Quark Sector</vt:lpstr>
      <vt:lpstr>Measurement via Semi-leptonic (indirect) channels</vt:lpstr>
      <vt:lpstr>Measurement via hadronic (direct) channels</vt:lpstr>
      <vt:lpstr>Measurement using Silicon Vertex Detector and decay vertex fit</vt:lpstr>
      <vt:lpstr>D0 decay length (Simulation)</vt:lpstr>
      <vt:lpstr>Distance of Closest Approach resolution</vt:lpstr>
      <vt:lpstr>PowerPoint Presentation</vt:lpstr>
      <vt:lpstr>Secondary vertex fit (MC Data - pure D0 Events)</vt:lpstr>
      <vt:lpstr>Reconstructed Quantities (example) (MC Data - pure D0 Events)</vt:lpstr>
      <vt:lpstr>Proof of principle with K0s</vt:lpstr>
      <vt:lpstr>PowerPoint Presentation</vt:lpstr>
      <vt:lpstr>D0 and D0bar separately</vt:lpstr>
      <vt:lpstr>Ongoing Analysis with Multivariate Analysis (TMVA)</vt:lpstr>
      <vt:lpstr>Recent charm measurements with Time Of Flight (TOF) Detector</vt:lpstr>
      <vt:lpstr>Recent charm measurements with Time Of Flight (TOF) Detector</vt:lpstr>
      <vt:lpstr>Future Heavy Flavor Tracker (HFT)</vt:lpstr>
      <vt:lpstr>Key Measurements of the HFT</vt:lpstr>
      <vt:lpstr>Summary</vt:lpstr>
      <vt:lpstr>Thank you</vt:lpstr>
      <vt:lpstr>Back-Up</vt:lpstr>
      <vt:lpstr>Physics @ RHIC  Important observations (Light flavors)</vt:lpstr>
      <vt:lpstr>Charm Cross-Section Comparison at 200 GeV </vt:lpstr>
      <vt:lpstr>Secondary Vertex Resolution Plots (x,y,z)</vt:lpstr>
      <vt:lpstr>Strategy of Reconstruction</vt:lpstr>
      <vt:lpstr>Attempt to extract physics</vt:lpstr>
      <vt:lpstr>Cuts in 1st Production</vt:lpstr>
      <vt:lpstr>Cuts from Previous production</vt:lpstr>
      <vt:lpstr>Uncorrected pT Spectra</vt:lpstr>
      <vt:lpstr>Physics @ RHIC   Important observations (Light flavors)</vt:lpstr>
      <vt:lpstr>‘Same sign’ background subtraction</vt:lpstr>
      <vt:lpstr>Heavy Quark Energy Loss Puzzle – NPE Method</vt:lpstr>
      <vt:lpstr>Measurement via Semi leptonic (indirect) channels</vt:lpstr>
      <vt:lpstr>My contributions</vt:lpstr>
      <vt:lpstr>An explanation for the non-consistent physics results</vt:lpstr>
      <vt:lpstr>Charm cross section vs √sNN</vt:lpstr>
      <vt:lpstr>Charm and beauty from e-D0 azimuthal correlations</vt:lpstr>
    </vt:vector>
  </TitlesOfParts>
  <Company>Kent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Charmed Meson measurements using a Silicon Tracker in Au+Au collisions at √SNN = 200GeV in STAR Experiment at RHIC</dc:title>
  <dc:creator>Jaiby Joseph</dc:creator>
  <cp:lastModifiedBy>Spyridon Margetis</cp:lastModifiedBy>
  <cp:revision>252</cp:revision>
  <cp:lastPrinted>2011-10-25T14:09:47Z</cp:lastPrinted>
  <dcterms:created xsi:type="dcterms:W3CDTF">2011-11-06T13:59:36Z</dcterms:created>
  <dcterms:modified xsi:type="dcterms:W3CDTF">2011-11-08T15:12:26Z</dcterms:modified>
</cp:coreProperties>
</file>