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4" r:id="rId1"/>
  </p:sldMasterIdLst>
  <p:notesMasterIdLst>
    <p:notesMasterId r:id="rId16"/>
  </p:notesMasterIdLst>
  <p:handoutMasterIdLst>
    <p:handoutMasterId r:id="rId17"/>
  </p:handoutMasterIdLst>
  <p:sldIdLst>
    <p:sldId id="280" r:id="rId2"/>
    <p:sldId id="282" r:id="rId3"/>
    <p:sldId id="335" r:id="rId4"/>
    <p:sldId id="406" r:id="rId5"/>
    <p:sldId id="407" r:id="rId6"/>
    <p:sldId id="402" r:id="rId7"/>
    <p:sldId id="403" r:id="rId8"/>
    <p:sldId id="408" r:id="rId9"/>
    <p:sldId id="409" r:id="rId10"/>
    <p:sldId id="410" r:id="rId11"/>
    <p:sldId id="411" r:id="rId12"/>
    <p:sldId id="412" r:id="rId13"/>
    <p:sldId id="413" r:id="rId14"/>
    <p:sldId id="414" r:id="rId1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FF"/>
    <a:srgbClr val="205DE7"/>
    <a:srgbClr val="62C260"/>
    <a:srgbClr val="00FF00"/>
    <a:srgbClr val="FF3300"/>
    <a:srgbClr val="1178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1" autoAdjust="0"/>
    <p:restoredTop sz="95169" autoAdjust="0"/>
  </p:normalViewPr>
  <p:slideViewPr>
    <p:cSldViewPr>
      <p:cViewPr varScale="1">
        <p:scale>
          <a:sx n="70" d="100"/>
          <a:sy n="70" d="100"/>
        </p:scale>
        <p:origin x="-124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42"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4D15D382-7BB6-4690-814F-4D7D047C4FDE}" type="datetimeFigureOut">
              <a:rPr lang="en-US"/>
              <a:pPr>
                <a:defRPr/>
              </a:pPr>
              <a:t>9/27/2011</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A1BC4FD9-28A3-4F83-A256-D81CB300FB31}" type="slidenum">
              <a:rPr lang="en-US"/>
              <a:pPr>
                <a:defRPr/>
              </a:pPr>
              <a:t>‹#›</a:t>
            </a:fld>
            <a:endParaRPr lang="en-US"/>
          </a:p>
        </p:txBody>
      </p:sp>
    </p:spTree>
    <p:extLst>
      <p:ext uri="{BB962C8B-B14F-4D97-AF65-F5344CB8AC3E}">
        <p14:creationId xmlns="" xmlns:p14="http://schemas.microsoft.com/office/powerpoint/2010/main" val="1759522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15363"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ヒラギノ角ゴ Pro W3"/>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ヒラギノ角ゴ Pro W3"/>
              </a:defRPr>
            </a:lvl1pPr>
          </a:lstStyle>
          <a:p>
            <a:pPr>
              <a:defRPr/>
            </a:pPr>
            <a:endParaRPr lang="en-US"/>
          </a:p>
        </p:txBody>
      </p:sp>
      <p:sp>
        <p:nvSpPr>
          <p:cNvPr id="1536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ヒラギノ角ゴ Pro W3"/>
              </a:defRPr>
            </a:lvl1pPr>
          </a:lstStyle>
          <a:p>
            <a:pPr>
              <a:defRPr/>
            </a:pPr>
            <a:fld id="{071D2613-565F-4938-B95D-65CAC88370B2}" type="slidenum">
              <a:rPr lang="en-US"/>
              <a:pPr>
                <a:defRPr/>
              </a:pPr>
              <a:t>‹#›</a:t>
            </a:fld>
            <a:endParaRPr lang="en-US"/>
          </a:p>
        </p:txBody>
      </p:sp>
    </p:spTree>
    <p:extLst>
      <p:ext uri="{BB962C8B-B14F-4D97-AF65-F5344CB8AC3E}">
        <p14:creationId xmlns="" xmlns:p14="http://schemas.microsoft.com/office/powerpoint/2010/main" val="3305522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bwMode="auto">
          <a:xfrm>
            <a:off x="731838" y="4560888"/>
            <a:ext cx="5851525" cy="4319587"/>
          </a:xfrm>
          <a:prstGeom prst="rect">
            <a:avLst/>
          </a:prstGeom>
          <a:noFill/>
          <a:ln>
            <a:miter lim="800000"/>
            <a:headEnd/>
            <a:tailEnd/>
          </a:ln>
        </p:spPr>
        <p:txBody>
          <a:bodyPr lIns="96661" tIns="48331" rIns="96661" bIns="48331"/>
          <a:lstStyle/>
          <a:p>
            <a:endParaRPr lang="en-US" smtClean="0">
              <a:latin typeface="Arial" pitchFamily="34" charset="0"/>
              <a:ea typeface="ヒラギノ角ゴ Pro W3"/>
            </a:endParaRPr>
          </a:p>
        </p:txBody>
      </p:sp>
      <p:sp>
        <p:nvSpPr>
          <p:cNvPr id="64516" name="Slide Number Placeholder 3"/>
          <p:cNvSpPr>
            <a:spLocks noGrp="1"/>
          </p:cNvSpPr>
          <p:nvPr>
            <p:ph type="sldNum" sz="quarter" idx="5"/>
          </p:nvPr>
        </p:nvSpPr>
        <p:spPr>
          <a:noFill/>
        </p:spPr>
        <p:txBody>
          <a:bodyPr/>
          <a:lstStyle/>
          <a:p>
            <a:fld id="{5A029DB4-CF4F-488A-B67D-50840D084DF9}"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1066800" y="5638800"/>
            <a:ext cx="72390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C6A4B9C1-57AC-4C92-B1DC-7E8A4DDEE231}" type="slidenum">
              <a:rPr lang="en-US"/>
              <a:pPr>
                <a:defRPr/>
              </a:pPr>
              <a:t>‹#›</a:t>
            </a:fld>
            <a:endParaRPr lang="en-US"/>
          </a:p>
        </p:txBody>
      </p:sp>
      <p:grpSp>
        <p:nvGrpSpPr>
          <p:cNvPr id="9" name="Group 8"/>
          <p:cNvGrpSpPr/>
          <p:nvPr userDrawn="1"/>
        </p:nvGrpSpPr>
        <p:grpSpPr>
          <a:xfrm>
            <a:off x="8046010" y="76200"/>
            <a:ext cx="1097990" cy="381000"/>
            <a:chOff x="5181600" y="1295400"/>
            <a:chExt cx="1097990" cy="381000"/>
          </a:xfrm>
        </p:grpSpPr>
        <p:sp>
          <p:nvSpPr>
            <p:cNvPr id="10" name="5-Point Star 9"/>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AB1BBB23-C432-4F50-86CD-D23F1689C384}"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7" name="Rectangle 13"/>
          <p:cNvSpPr/>
          <p:nvPr/>
        </p:nvSpPr>
        <p:spPr>
          <a:xfrm>
            <a:off x="1905000" y="6553200"/>
            <a:ext cx="5943600" cy="276225"/>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BNL FTF</a:t>
            </a:r>
            <a:r>
              <a:rPr lang="en-US" sz="1200" b="1" i="1" dirty="0" smtClean="0">
                <a:solidFill>
                  <a:srgbClr val="000090"/>
                </a:solidFill>
                <a:cs typeface="Arial" pitchFamily="34" charset="0"/>
              </a:rPr>
              <a:t>– September 27, 2011</a:t>
            </a:r>
            <a:endParaRPr lang="en-US" sz="1200" b="1" i="1" dirty="0">
              <a:solidFill>
                <a:srgbClr val="000090"/>
              </a:solidFill>
              <a:cs typeface="Arial" pitchFamily="34" charset="0"/>
            </a:endParaRPr>
          </a:p>
        </p:txBody>
      </p:sp>
      <p:sp>
        <p:nvSpPr>
          <p:cNvPr id="10" name="Line 7"/>
          <p:cNvSpPr>
            <a:spLocks noChangeShapeType="1"/>
          </p:cNvSpPr>
          <p:nvPr/>
        </p:nvSpPr>
        <p:spPr bwMode="auto">
          <a:xfrm>
            <a:off x="3810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1" name="Picture 4" descr="SC-Banner-CMYK-whitethumb[1]"/>
          <p:cNvPicPr>
            <a:picLocks noChangeAspect="1" noChangeArrowheads="1"/>
          </p:cNvPicPr>
          <p:nvPr/>
        </p:nvPicPr>
        <p:blipFill>
          <a:blip r:embed="rId2"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4"/>
          <p:cNvSpPr>
            <a:spLocks noGrp="1"/>
          </p:cNvSpPr>
          <p:nvPr>
            <p:ph type="ftr" sz="quarter" idx="10"/>
          </p:nvPr>
        </p:nvSpPr>
        <p:spPr>
          <a:xfrm>
            <a:off x="1066800" y="5638800"/>
            <a:ext cx="72390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15" name="Slide Number Placeholder 5"/>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AEDA58E6-C4DD-47D7-BB86-131C1730720C}" type="slidenum">
              <a:rPr lang="en-US"/>
              <a:pPr>
                <a:defRPr/>
              </a:pPr>
              <a:t>‹#›</a:t>
            </a:fld>
            <a:endParaRPr lang="en-US"/>
          </a:p>
        </p:txBody>
      </p:sp>
      <p:pic>
        <p:nvPicPr>
          <p:cNvPr id="16" name="Picture 15" descr="LBNL_Alt_Logo_HorzRight_Final.jpg"/>
          <p:cNvPicPr>
            <a:picLocks noChangeAspect="1"/>
          </p:cNvPicPr>
          <p:nvPr userDrawn="1"/>
        </p:nvPicPr>
        <p:blipFill>
          <a:blip r:embed="rId3" cstate="print"/>
          <a:stretch>
            <a:fillRect/>
          </a:stretch>
        </p:blipFill>
        <p:spPr>
          <a:xfrm>
            <a:off x="76200" y="6532000"/>
            <a:ext cx="1447800" cy="305274"/>
          </a:xfrm>
          <a:prstGeom prst="rect">
            <a:avLst/>
          </a:prstGeom>
        </p:spPr>
      </p:pic>
      <p:sp>
        <p:nvSpPr>
          <p:cNvPr id="4" name="Rectangle 4"/>
          <p:cNvSpPr txBox="1">
            <a:spLocks noChangeArrowheads="1"/>
          </p:cNvSpPr>
          <p:nvPr/>
        </p:nvSpPr>
        <p:spPr bwMode="auto">
          <a:xfrm>
            <a:off x="609600" y="649762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5"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9" name="Picture 18" descr="LBNL_Alt_Logo_HorzRight_Final.jpg"/>
          <p:cNvPicPr>
            <a:picLocks noChangeAspect="1"/>
          </p:cNvPicPr>
          <p:nvPr userDrawn="1"/>
        </p:nvPicPr>
        <p:blipFill>
          <a:blip r:embed="rId2" cstate="print"/>
          <a:stretch>
            <a:fillRect/>
          </a:stretch>
        </p:blipFill>
        <p:spPr>
          <a:xfrm>
            <a:off x="76200" y="6532000"/>
            <a:ext cx="1447800" cy="305274"/>
          </a:xfrm>
          <a:prstGeom prst="rect">
            <a:avLst/>
          </a:prstGeom>
        </p:spPr>
      </p:pic>
      <p:sp>
        <p:nvSpPr>
          <p:cNvPr id="4" name="Rectangle 4"/>
          <p:cNvSpPr txBox="1">
            <a:spLocks noChangeArrowheads="1"/>
          </p:cNvSpPr>
          <p:nvPr/>
        </p:nvSpPr>
        <p:spPr bwMode="auto">
          <a:xfrm>
            <a:off x="623350" y="649132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5"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6"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4D139A51-8821-414C-9F3F-70BA04F964DC}"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7"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BNL FTF</a:t>
            </a:r>
            <a:r>
              <a:rPr lang="en-US" sz="1200" b="1" i="1" dirty="0" smtClean="0">
                <a:solidFill>
                  <a:srgbClr val="000090"/>
                </a:solidFill>
                <a:cs typeface="Arial" pitchFamily="34" charset="0"/>
              </a:rPr>
              <a:t>– September 27, 2011</a:t>
            </a:r>
            <a:endParaRPr lang="en-US" sz="1200" b="1" i="1" dirty="0">
              <a:solidFill>
                <a:srgbClr val="000090"/>
              </a:solidFill>
              <a:cs typeface="Arial" pitchFamily="34" charset="0"/>
            </a:endParaRPr>
          </a:p>
        </p:txBody>
      </p:sp>
      <p:sp>
        <p:nvSpPr>
          <p:cNvPr id="10" name="Line 7"/>
          <p:cNvSpPr>
            <a:spLocks noChangeShapeType="1"/>
          </p:cNvSpPr>
          <p:nvPr/>
        </p:nvSpPr>
        <p:spPr bwMode="auto">
          <a:xfrm>
            <a:off x="3048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1" name="Picture 4" descr="SC-Banner-CMYK-whitethumb[1]"/>
          <p:cNvPicPr>
            <a:picLocks noChangeAspect="1" noChangeArrowheads="1"/>
          </p:cNvPicPr>
          <p:nvPr/>
        </p:nvPicPr>
        <p:blipFill>
          <a:blip r:embed="rId3"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Slide Number Placeholder 5"/>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F7F4A668-356A-40CF-A273-8FA56D405564}" type="slidenum">
              <a:rPr lang="en-US"/>
              <a:pPr>
                <a:defRPr/>
              </a:pPr>
              <a:t>‹#›</a:t>
            </a:fld>
            <a:endParaRPr lang="en-US"/>
          </a:p>
        </p:txBody>
      </p:sp>
      <p:grpSp>
        <p:nvGrpSpPr>
          <p:cNvPr id="16" name="Group 15"/>
          <p:cNvGrpSpPr/>
          <p:nvPr userDrawn="1"/>
        </p:nvGrpSpPr>
        <p:grpSpPr>
          <a:xfrm>
            <a:off x="8046010" y="76200"/>
            <a:ext cx="1097990" cy="381000"/>
            <a:chOff x="5181600" y="1295400"/>
            <a:chExt cx="1097990" cy="381000"/>
          </a:xfrm>
        </p:grpSpPr>
        <p:sp>
          <p:nvSpPr>
            <p:cNvPr id="17" name="5-Point Star 16"/>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20" name="Picture 19" descr="LBNL_Alt_Logo_HorzRight_Final.jpg"/>
          <p:cNvPicPr>
            <a:picLocks noChangeAspect="1"/>
          </p:cNvPicPr>
          <p:nvPr userDrawn="1"/>
        </p:nvPicPr>
        <p:blipFill>
          <a:blip r:embed="rId2" cstate="print"/>
          <a:stretch>
            <a:fillRect/>
          </a:stretch>
        </p:blipFill>
        <p:spPr>
          <a:xfrm>
            <a:off x="76200" y="6532000"/>
            <a:ext cx="1447800" cy="305274"/>
          </a:xfrm>
          <a:prstGeom prst="rect">
            <a:avLst/>
          </a:prstGeom>
        </p:spPr>
      </p:pic>
      <p:sp>
        <p:nvSpPr>
          <p:cNvPr id="5" name="Rectangle 4"/>
          <p:cNvSpPr txBox="1">
            <a:spLocks noChangeArrowheads="1"/>
          </p:cNvSpPr>
          <p:nvPr/>
        </p:nvSpPr>
        <p:spPr bwMode="auto">
          <a:xfrm>
            <a:off x="609600" y="6498200"/>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6"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7"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B7BE6683-94C8-4697-8645-212B34C96AC0}"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8"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BNL FTF</a:t>
            </a:r>
            <a:r>
              <a:rPr lang="en-US" sz="1200" b="1" i="1" dirty="0" smtClean="0">
                <a:solidFill>
                  <a:srgbClr val="000090"/>
                </a:solidFill>
                <a:cs typeface="Arial" pitchFamily="34" charset="0"/>
              </a:rPr>
              <a:t>– September 27, 2011</a:t>
            </a:r>
            <a:endParaRPr lang="en-US" sz="1200" b="1" i="1" dirty="0">
              <a:solidFill>
                <a:srgbClr val="000090"/>
              </a:solidFill>
              <a:cs typeface="Arial" pitchFamily="34" charset="0"/>
            </a:endParaRPr>
          </a:p>
        </p:txBody>
      </p:sp>
      <p:sp>
        <p:nvSpPr>
          <p:cNvPr id="11" name="Line 7"/>
          <p:cNvSpPr>
            <a:spLocks noChangeShapeType="1"/>
          </p:cNvSpPr>
          <p:nvPr/>
        </p:nvSpPr>
        <p:spPr bwMode="auto">
          <a:xfrm>
            <a:off x="3048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12" name="Picture 4" descr="SC-Banner-CMYK-whitethumb[1]"/>
          <p:cNvPicPr>
            <a:picLocks noChangeAspect="1" noChangeArrowheads="1"/>
          </p:cNvPicPr>
          <p:nvPr/>
        </p:nvPicPr>
        <p:blipFill>
          <a:blip r:embed="rId3" cstate="print"/>
          <a:srcRect/>
          <a:stretch>
            <a:fillRect/>
          </a:stretch>
        </p:blipFill>
        <p:spPr bwMode="auto">
          <a:xfrm>
            <a:off x="7239000" y="6530975"/>
            <a:ext cx="838200" cy="3270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6"/>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903F9056-7A3D-400D-8AE2-C1EF6BF489EE}" type="slidenum">
              <a:rPr lang="en-US"/>
              <a:pPr>
                <a:defRPr/>
              </a:pPr>
              <a:t>‹#›</a:t>
            </a:fld>
            <a:endParaRPr lang="en-US"/>
          </a:p>
        </p:txBody>
      </p:sp>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7D940315-6EC0-46C5-A2F0-8FD0A4E8F7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endParaRPr lang="en-US"/>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eaLnBrk="0" hangingPunct="0">
              <a:defRPr>
                <a:latin typeface="Arial" charset="0"/>
                <a:ea typeface="ヒラギノ角ゴ Pro W3" pitchFamily="1" charset="-128"/>
                <a:cs typeface="+mn-cs"/>
              </a:defRPr>
            </a:lvl1pPr>
          </a:lstStyle>
          <a:p>
            <a:pPr>
              <a:defRPr/>
            </a:pPr>
            <a:fld id="{F739B8E9-696B-4040-B617-F150A5CF22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LBNL_Alt_Logo_HorzRight_Final.jpg"/>
          <p:cNvPicPr>
            <a:picLocks noChangeAspect="1"/>
          </p:cNvPicPr>
          <p:nvPr userDrawn="1"/>
        </p:nvPicPr>
        <p:blipFill>
          <a:blip r:embed="rId8" cstate="print"/>
          <a:stretch>
            <a:fillRect/>
          </a:stretch>
        </p:blipFill>
        <p:spPr>
          <a:xfrm>
            <a:off x="76200" y="6532000"/>
            <a:ext cx="1447800" cy="305274"/>
          </a:xfrm>
          <a:prstGeom prst="rect">
            <a:avLst/>
          </a:prstGeom>
        </p:spPr>
      </p:pic>
      <p:sp>
        <p:nvSpPr>
          <p:cNvPr id="2050" name="Title Placeholder 1"/>
          <p:cNvSpPr>
            <a:spLocks noGrp="1"/>
          </p:cNvSpPr>
          <p:nvPr>
            <p:ph type="title"/>
          </p:nvPr>
        </p:nvSpPr>
        <p:spPr bwMode="auto">
          <a:xfrm>
            <a:off x="1066800" y="76200"/>
            <a:ext cx="7620000" cy="488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 name="Rectangle 4"/>
          <p:cNvSpPr txBox="1">
            <a:spLocks noChangeArrowheads="1"/>
          </p:cNvSpPr>
          <p:nvPr/>
        </p:nvSpPr>
        <p:spPr bwMode="auto">
          <a:xfrm>
            <a:off x="533400" y="6505075"/>
            <a:ext cx="1143000" cy="228600"/>
          </a:xfrm>
          <a:prstGeom prst="rect">
            <a:avLst/>
          </a:prstGeom>
          <a:noFill/>
          <a:ln w="9525">
            <a:noFill/>
            <a:miter lim="800000"/>
            <a:headEnd/>
            <a:tailEnd/>
          </a:ln>
        </p:spPr>
        <p:txBody>
          <a:bodyPr/>
          <a:lstStyle/>
          <a:p>
            <a:pPr defTabSz="457200">
              <a:defRPr/>
            </a:pPr>
            <a:r>
              <a:rPr lang="en-US" sz="1200" i="1" dirty="0">
                <a:solidFill>
                  <a:srgbClr val="002060"/>
                </a:solidFill>
                <a:latin typeface="Arial" charset="0"/>
              </a:rPr>
              <a:t>L. Greiner</a:t>
            </a:r>
            <a:endParaRPr lang="en-US" sz="1400" i="1" dirty="0">
              <a:solidFill>
                <a:srgbClr val="002060"/>
              </a:solidFill>
              <a:latin typeface="Arial" charset="0"/>
            </a:endParaRPr>
          </a:p>
        </p:txBody>
      </p:sp>
      <p:sp>
        <p:nvSpPr>
          <p:cNvPr id="12" name="Line 8"/>
          <p:cNvSpPr>
            <a:spLocks noChangeShapeType="1"/>
          </p:cNvSpPr>
          <p:nvPr/>
        </p:nvSpPr>
        <p:spPr bwMode="auto">
          <a:xfrm>
            <a:off x="381000" y="6477000"/>
            <a:ext cx="8382000" cy="0"/>
          </a:xfrm>
          <a:prstGeom prst="line">
            <a:avLst/>
          </a:prstGeom>
          <a:noFill/>
          <a:ln w="76200">
            <a:solidFill>
              <a:srgbClr val="68084E"/>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sp>
        <p:nvSpPr>
          <p:cNvPr id="13" name="Rectangle 6"/>
          <p:cNvSpPr txBox="1">
            <a:spLocks noChangeArrowheads="1"/>
          </p:cNvSpPr>
          <p:nvPr/>
        </p:nvSpPr>
        <p:spPr bwMode="auto">
          <a:xfrm>
            <a:off x="6934200" y="6553200"/>
            <a:ext cx="1905000" cy="228600"/>
          </a:xfrm>
          <a:prstGeom prst="rect">
            <a:avLst/>
          </a:prstGeom>
          <a:noFill/>
          <a:ln w="9525">
            <a:noFill/>
            <a:miter lim="800000"/>
            <a:headEnd/>
            <a:tailEnd/>
          </a:ln>
        </p:spPr>
        <p:txBody>
          <a:bodyPr/>
          <a:lstStyle>
            <a:lvl1pPr algn="r">
              <a:defRPr sz="1200"/>
            </a:lvl1pPr>
          </a:lstStyle>
          <a:p>
            <a:pPr defTabSz="457200" fontAlgn="auto">
              <a:spcBef>
                <a:spcPts val="0"/>
              </a:spcBef>
              <a:spcAft>
                <a:spcPts val="0"/>
              </a:spcAft>
              <a:defRPr/>
            </a:pPr>
            <a:fld id="{3DCE7A6A-D525-4D89-A45B-EBC2786C461D}" type="slidenum">
              <a:rPr lang="en-US" smtClean="0">
                <a:latin typeface="+mn-lt"/>
                <a:ea typeface="+mn-ea"/>
                <a:cs typeface="+mn-cs"/>
              </a:rPr>
              <a:pPr defTabSz="457200" fontAlgn="auto">
                <a:spcBef>
                  <a:spcPts val="0"/>
                </a:spcBef>
                <a:spcAft>
                  <a:spcPts val="0"/>
                </a:spcAft>
                <a:defRPr/>
              </a:pPr>
              <a:t>‹#›</a:t>
            </a:fld>
            <a:endParaRPr lang="en-US" dirty="0" smtClean="0">
              <a:latin typeface="+mn-lt"/>
              <a:ea typeface="+mn-ea"/>
              <a:cs typeface="+mn-cs"/>
            </a:endParaRPr>
          </a:p>
        </p:txBody>
      </p:sp>
      <p:sp>
        <p:nvSpPr>
          <p:cNvPr id="14" name="Rectangle 13"/>
          <p:cNvSpPr/>
          <p:nvPr/>
        </p:nvSpPr>
        <p:spPr>
          <a:xfrm>
            <a:off x="1905000" y="6553200"/>
            <a:ext cx="5943600" cy="274638"/>
          </a:xfrm>
          <a:prstGeom prst="rect">
            <a:avLst/>
          </a:prstGeom>
        </p:spPr>
        <p:txBody>
          <a:bodyPr>
            <a:spAutoFit/>
          </a:bodyPr>
          <a:lstStyle/>
          <a:p>
            <a:pPr algn="ctr" eaLnBrk="0" hangingPunct="0">
              <a:defRPr/>
            </a:pPr>
            <a:r>
              <a:rPr lang="en-US" sz="1200" b="1" i="1" dirty="0" smtClean="0">
                <a:solidFill>
                  <a:srgbClr val="000090"/>
                </a:solidFill>
                <a:cs typeface="Arial" pitchFamily="34" charset="0"/>
              </a:rPr>
              <a:t>HFT PXL</a:t>
            </a:r>
            <a:r>
              <a:rPr lang="en-US" sz="1200" b="1" i="1" baseline="0" dirty="0" smtClean="0">
                <a:solidFill>
                  <a:srgbClr val="000090"/>
                </a:solidFill>
                <a:cs typeface="Arial" pitchFamily="34" charset="0"/>
              </a:rPr>
              <a:t> BNL FTF</a:t>
            </a:r>
            <a:r>
              <a:rPr lang="en-US" sz="1200" b="1" i="1" dirty="0" smtClean="0">
                <a:solidFill>
                  <a:srgbClr val="000090"/>
                </a:solidFill>
                <a:cs typeface="Arial" pitchFamily="34" charset="0"/>
              </a:rPr>
              <a:t>– September 27, 2011</a:t>
            </a:r>
            <a:endParaRPr lang="en-US" sz="1200" b="1" i="1" dirty="0">
              <a:solidFill>
                <a:srgbClr val="000090"/>
              </a:solidFill>
              <a:cs typeface="Arial" pitchFamily="34" charset="0"/>
            </a:endParaRPr>
          </a:p>
        </p:txBody>
      </p:sp>
      <p:sp>
        <p:nvSpPr>
          <p:cNvPr id="15" name="Line 7"/>
          <p:cNvSpPr>
            <a:spLocks noChangeShapeType="1"/>
          </p:cNvSpPr>
          <p:nvPr/>
        </p:nvSpPr>
        <p:spPr bwMode="auto">
          <a:xfrm>
            <a:off x="381000" y="609600"/>
            <a:ext cx="7543800" cy="0"/>
          </a:xfrm>
          <a:prstGeom prst="line">
            <a:avLst/>
          </a:prstGeom>
          <a:noFill/>
          <a:ln w="57150">
            <a:solidFill>
              <a:srgbClr val="0C0572"/>
            </a:solidFill>
            <a:round/>
            <a:headEnd/>
            <a:tailEnd/>
          </a:ln>
        </p:spPr>
        <p:txBody>
          <a:bodyPr wrap="none" anchor="ctr"/>
          <a:lstStyle/>
          <a:p>
            <a:pPr eaLnBrk="0" hangingPunct="0">
              <a:defRPr/>
            </a:pPr>
            <a:endParaRPr lang="en-US">
              <a:latin typeface="Arial" charset="0"/>
              <a:ea typeface="ヒラギノ角ゴ Pro W3" pitchFamily="1" charset="-128"/>
              <a:cs typeface="+mn-cs"/>
            </a:endParaRPr>
          </a:p>
        </p:txBody>
      </p:sp>
      <p:pic>
        <p:nvPicPr>
          <p:cNvPr id="2058" name="Picture 4" descr="SC-Banner-CMYK-whitethumb[1]"/>
          <p:cNvPicPr>
            <a:picLocks noChangeAspect="1" noChangeArrowheads="1"/>
          </p:cNvPicPr>
          <p:nvPr/>
        </p:nvPicPr>
        <p:blipFill>
          <a:blip r:embed="rId9" cstate="print"/>
          <a:srcRect/>
          <a:stretch>
            <a:fillRect/>
          </a:stretch>
        </p:blipFill>
        <p:spPr bwMode="auto">
          <a:xfrm>
            <a:off x="7239000" y="6530975"/>
            <a:ext cx="838200" cy="327025"/>
          </a:xfrm>
          <a:prstGeom prst="rect">
            <a:avLst/>
          </a:prstGeom>
          <a:noFill/>
          <a:ln w="9525">
            <a:noFill/>
            <a:miter lim="800000"/>
            <a:headEnd/>
            <a:tailEnd/>
          </a:ln>
        </p:spPr>
      </p:pic>
      <p:grpSp>
        <p:nvGrpSpPr>
          <p:cNvPr id="17" name="Group 16"/>
          <p:cNvGrpSpPr/>
          <p:nvPr userDrawn="1"/>
        </p:nvGrpSpPr>
        <p:grpSpPr>
          <a:xfrm>
            <a:off x="8046010" y="76200"/>
            <a:ext cx="1097990" cy="381000"/>
            <a:chOff x="5181600" y="1295400"/>
            <a:chExt cx="1097990" cy="381000"/>
          </a:xfrm>
        </p:grpSpPr>
        <p:sp>
          <p:nvSpPr>
            <p:cNvPr id="18" name="5-Point Star 17"/>
            <p:cNvSpPr/>
            <p:nvPr/>
          </p:nvSpPr>
          <p:spPr>
            <a:xfrm>
              <a:off x="5181600" y="1295400"/>
              <a:ext cx="381000"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21800" y="1364400"/>
              <a:ext cx="1057790" cy="307777"/>
            </a:xfrm>
            <a:prstGeom prst="rect">
              <a:avLst/>
            </a:prstGeom>
            <a:noFill/>
          </p:spPr>
          <p:txBody>
            <a:bodyPr wrap="none" rtlCol="0">
              <a:spAutoFit/>
            </a:bodyPr>
            <a:lstStyle/>
            <a:p>
              <a:r>
                <a:rPr lang="en-US" sz="1400" b="1" i="1" dirty="0" smtClean="0">
                  <a:solidFill>
                    <a:srgbClr val="0000FF"/>
                  </a:solidFill>
                </a:rPr>
                <a:t>STAR HFT</a:t>
              </a:r>
              <a:endParaRPr lang="en-US" sz="1400" b="1" i="1" dirty="0">
                <a:solidFill>
                  <a:srgbClr val="0000FF"/>
                </a:solidFill>
              </a:endParaRPr>
            </a:p>
          </p:txBody>
        </p:sp>
      </p:gr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hf sldNum="0" hdr="0" ftr="0" dt="0"/>
  <p:txStyles>
    <p:titleStyle>
      <a:lvl1pPr algn="ctr" defTabSz="457200" rtl="0" eaLnBrk="0" fontAlgn="base" hangingPunct="0">
        <a:spcBef>
          <a:spcPct val="0"/>
        </a:spcBef>
        <a:spcAft>
          <a:spcPct val="0"/>
        </a:spcAft>
        <a:defRPr sz="3600" kern="1200">
          <a:solidFill>
            <a:schemeClr val="tx1"/>
          </a:solidFill>
          <a:latin typeface="Arial"/>
          <a:ea typeface="+mj-ea"/>
          <a:cs typeface="Arial"/>
        </a:defRPr>
      </a:lvl1pPr>
      <a:lvl2pPr algn="ctr" defTabSz="457200" rtl="0" eaLnBrk="0" fontAlgn="base" hangingPunct="0">
        <a:spcBef>
          <a:spcPct val="0"/>
        </a:spcBef>
        <a:spcAft>
          <a:spcPct val="0"/>
        </a:spcAft>
        <a:defRPr sz="3600">
          <a:solidFill>
            <a:schemeClr val="tx1"/>
          </a:solidFill>
          <a:latin typeface="Arial" charset="0"/>
          <a:cs typeface="Arial" charset="0"/>
        </a:defRPr>
      </a:lvl2pPr>
      <a:lvl3pPr algn="ctr" defTabSz="457200" rtl="0" eaLnBrk="0" fontAlgn="base" hangingPunct="0">
        <a:spcBef>
          <a:spcPct val="0"/>
        </a:spcBef>
        <a:spcAft>
          <a:spcPct val="0"/>
        </a:spcAft>
        <a:defRPr sz="3600">
          <a:solidFill>
            <a:schemeClr val="tx1"/>
          </a:solidFill>
          <a:latin typeface="Arial" charset="0"/>
          <a:cs typeface="Arial" charset="0"/>
        </a:defRPr>
      </a:lvl3pPr>
      <a:lvl4pPr algn="ctr" defTabSz="457200" rtl="0" eaLnBrk="0" fontAlgn="base" hangingPunct="0">
        <a:spcBef>
          <a:spcPct val="0"/>
        </a:spcBef>
        <a:spcAft>
          <a:spcPct val="0"/>
        </a:spcAft>
        <a:defRPr sz="3600">
          <a:solidFill>
            <a:schemeClr val="tx1"/>
          </a:solidFill>
          <a:latin typeface="Arial" charset="0"/>
          <a:cs typeface="Arial" charset="0"/>
        </a:defRPr>
      </a:lvl4pPr>
      <a:lvl5pPr algn="ctr" defTabSz="457200" rtl="0" eaLnBrk="0" fontAlgn="base" hangingPunct="0">
        <a:spcBef>
          <a:spcPct val="0"/>
        </a:spcBef>
        <a:spcAft>
          <a:spcPct val="0"/>
        </a:spcAft>
        <a:defRPr sz="3600">
          <a:solidFill>
            <a:schemeClr val="tx1"/>
          </a:solidFill>
          <a:latin typeface="Arial" charset="0"/>
          <a:cs typeface="Arial" charset="0"/>
        </a:defRPr>
      </a:lvl5pPr>
      <a:lvl6pPr marL="457200" algn="ctr" defTabSz="457200" rtl="0" fontAlgn="base">
        <a:spcBef>
          <a:spcPct val="0"/>
        </a:spcBef>
        <a:spcAft>
          <a:spcPct val="0"/>
        </a:spcAft>
        <a:defRPr sz="3600">
          <a:solidFill>
            <a:schemeClr val="tx1"/>
          </a:solidFill>
          <a:latin typeface="Arial" charset="0"/>
          <a:cs typeface="Arial" charset="0"/>
        </a:defRPr>
      </a:lvl6pPr>
      <a:lvl7pPr marL="914400" algn="ctr" defTabSz="457200" rtl="0" fontAlgn="base">
        <a:spcBef>
          <a:spcPct val="0"/>
        </a:spcBef>
        <a:spcAft>
          <a:spcPct val="0"/>
        </a:spcAft>
        <a:defRPr sz="3600">
          <a:solidFill>
            <a:schemeClr val="tx1"/>
          </a:solidFill>
          <a:latin typeface="Arial" charset="0"/>
          <a:cs typeface="Arial" charset="0"/>
        </a:defRPr>
      </a:lvl7pPr>
      <a:lvl8pPr marL="1371600" algn="ctr" defTabSz="457200" rtl="0" fontAlgn="base">
        <a:spcBef>
          <a:spcPct val="0"/>
        </a:spcBef>
        <a:spcAft>
          <a:spcPct val="0"/>
        </a:spcAft>
        <a:defRPr sz="3600">
          <a:solidFill>
            <a:schemeClr val="tx1"/>
          </a:solidFill>
          <a:latin typeface="Arial" charset="0"/>
          <a:cs typeface="Arial" charset="0"/>
        </a:defRPr>
      </a:lvl8pPr>
      <a:lvl9pPr marL="1828800" algn="ctr" defTabSz="457200" rtl="0" fontAlgn="base">
        <a:spcBef>
          <a:spcPct val="0"/>
        </a:spcBef>
        <a:spcAft>
          <a:spcPct val="0"/>
        </a:spcAft>
        <a:defRPr sz="36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nc.lbl.gov/hft/hardware/docs/iphc_2011_05_05/UltimateTestResult.ppt" TargetMode="External"/><Relationship Id="rId2" Type="http://schemas.openxmlformats.org/officeDocument/2006/relationships/hyperlink" Target="http://rnc.lbl.gov/hft/hardware/docs/iphc_2011_05_05/news_ultimate_testing.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nc.lbl.gov/hft/hardware/docs/iphc_2011_09_05/M26_in_STAR.ppt" TargetMode="External"/><Relationship Id="rId2" Type="http://schemas.openxmlformats.org/officeDocument/2006/relationships/hyperlink" Target="http://rnc.lbl.gov/hft/hardware/docs/iphc_2011_09_05/Summary%20of%20latch-up%20measurements.pp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ndico.cern.ch/getFile.py/access?contribId=16&amp;sessionId=7&amp;resId=0&amp;materialId=slides&amp;confId=14415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lum bright="24000" contrast="41000"/>
          </a:blip>
          <a:srcRect/>
          <a:stretch>
            <a:fillRect/>
          </a:stretch>
        </p:blipFill>
        <p:spPr bwMode="auto">
          <a:xfrm>
            <a:off x="228600" y="2667000"/>
            <a:ext cx="5951275" cy="3505200"/>
          </a:xfrm>
          <a:prstGeom prst="rect">
            <a:avLst/>
          </a:prstGeom>
          <a:noFill/>
          <a:ln w="9525">
            <a:noFill/>
            <a:miter lim="800000"/>
            <a:headEnd/>
            <a:tailEnd/>
          </a:ln>
          <a:effectLst/>
        </p:spPr>
      </p:pic>
      <p:sp>
        <p:nvSpPr>
          <p:cNvPr id="9218" name="Rectangle 4"/>
          <p:cNvSpPr>
            <a:spLocks noChangeArrowheads="1"/>
          </p:cNvSpPr>
          <p:nvPr/>
        </p:nvSpPr>
        <p:spPr bwMode="auto">
          <a:xfrm>
            <a:off x="5791200" y="3810000"/>
            <a:ext cx="3352800" cy="2124075"/>
          </a:xfrm>
          <a:prstGeom prst="rect">
            <a:avLst/>
          </a:prstGeom>
          <a:noFill/>
          <a:ln w="9525">
            <a:noFill/>
            <a:miter lim="800000"/>
            <a:headEnd/>
            <a:tailEnd/>
          </a:ln>
        </p:spPr>
        <p:txBody>
          <a:bodyPr>
            <a:spAutoFit/>
          </a:bodyPr>
          <a:lstStyle/>
          <a:p>
            <a:pPr algn="ctr"/>
            <a:r>
              <a:rPr lang="en-US" sz="1200" u="sng" dirty="0"/>
              <a:t>LBNL</a:t>
            </a:r>
          </a:p>
          <a:p>
            <a:pPr algn="ctr"/>
            <a:r>
              <a:rPr lang="en-US" sz="1200" u="sng" dirty="0"/>
              <a:t>Leo Greiner</a:t>
            </a:r>
            <a:r>
              <a:rPr lang="en-US" sz="1200" dirty="0"/>
              <a:t>, Eric </a:t>
            </a:r>
            <a:r>
              <a:rPr lang="en-US" sz="1200" dirty="0" err="1"/>
              <a:t>Anderssen</a:t>
            </a:r>
            <a:r>
              <a:rPr lang="en-US" sz="1200" dirty="0"/>
              <a:t>, </a:t>
            </a:r>
          </a:p>
          <a:p>
            <a:pPr algn="ctr"/>
            <a:r>
              <a:rPr lang="en-US" sz="1200" dirty="0"/>
              <a:t>Thorsten </a:t>
            </a:r>
            <a:r>
              <a:rPr lang="en-US" sz="1200" dirty="0" err="1"/>
              <a:t>Stezelberger</a:t>
            </a:r>
            <a:r>
              <a:rPr lang="en-US" sz="1200" dirty="0"/>
              <a:t>, Joe Silber, </a:t>
            </a:r>
            <a:r>
              <a:rPr lang="en-US" sz="1200" dirty="0" err="1"/>
              <a:t>Xiangming</a:t>
            </a:r>
            <a:r>
              <a:rPr lang="en-US" sz="1200" dirty="0"/>
              <a:t> Sun, Michal </a:t>
            </a:r>
            <a:r>
              <a:rPr lang="en-US" sz="1200" dirty="0" err="1"/>
              <a:t>Szelezniak</a:t>
            </a:r>
            <a:r>
              <a:rPr lang="en-US" sz="1200" dirty="0"/>
              <a:t>, </a:t>
            </a:r>
            <a:r>
              <a:rPr lang="en-US" sz="1200" dirty="0" err="1"/>
              <a:t>Chinh</a:t>
            </a:r>
            <a:r>
              <a:rPr lang="en-US" sz="1200" dirty="0"/>
              <a:t> Vu, </a:t>
            </a:r>
          </a:p>
          <a:p>
            <a:pPr algn="ctr"/>
            <a:r>
              <a:rPr lang="en-US" sz="1200" dirty="0"/>
              <a:t>Howard </a:t>
            </a:r>
            <a:r>
              <a:rPr lang="en-US" sz="1200" dirty="0" err="1"/>
              <a:t>Wieman</a:t>
            </a:r>
            <a:endParaRPr lang="en-US" sz="1200" dirty="0"/>
          </a:p>
          <a:p>
            <a:pPr algn="ctr"/>
            <a:endParaRPr lang="en-US" sz="1200" dirty="0"/>
          </a:p>
          <a:p>
            <a:pPr algn="ctr"/>
            <a:r>
              <a:rPr lang="en-US" sz="1200" u="sng" dirty="0"/>
              <a:t>UTA</a:t>
            </a:r>
          </a:p>
          <a:p>
            <a:pPr algn="ctr"/>
            <a:r>
              <a:rPr lang="en-US" sz="1200" dirty="0" smtClean="0"/>
              <a:t>Jerry Hoffman, Jo </a:t>
            </a:r>
            <a:r>
              <a:rPr lang="en-US" sz="1200" dirty="0" err="1"/>
              <a:t>Schambach</a:t>
            </a:r>
            <a:endParaRPr lang="en-US" sz="1200" dirty="0"/>
          </a:p>
          <a:p>
            <a:pPr algn="ctr"/>
            <a:endParaRPr lang="en-US" sz="1200" dirty="0"/>
          </a:p>
          <a:p>
            <a:pPr algn="ctr"/>
            <a:r>
              <a:rPr lang="en-US" sz="1200" u="sng" dirty="0"/>
              <a:t>IPHC Strasburg</a:t>
            </a:r>
          </a:p>
          <a:p>
            <a:pPr algn="ctr"/>
            <a:r>
              <a:rPr lang="en-US" sz="1200" dirty="0"/>
              <a:t>Marc Winter CMOS group</a:t>
            </a:r>
          </a:p>
        </p:txBody>
      </p:sp>
      <p:sp>
        <p:nvSpPr>
          <p:cNvPr id="9219" name="Rectangle 2"/>
          <p:cNvSpPr>
            <a:spLocks noChangeArrowheads="1"/>
          </p:cNvSpPr>
          <p:nvPr/>
        </p:nvSpPr>
        <p:spPr bwMode="auto">
          <a:xfrm>
            <a:off x="685800" y="1219200"/>
            <a:ext cx="7772400" cy="2286000"/>
          </a:xfrm>
          <a:prstGeom prst="rect">
            <a:avLst/>
          </a:prstGeom>
          <a:noFill/>
          <a:ln w="9525">
            <a:noFill/>
            <a:miter lim="800000"/>
            <a:headEnd/>
            <a:tailEnd/>
          </a:ln>
        </p:spPr>
        <p:txBody>
          <a:bodyPr anchor="ctr"/>
          <a:lstStyle/>
          <a:p>
            <a:pPr algn="ctr" defTabSz="457200"/>
            <a:r>
              <a:rPr lang="en-US" sz="3200" dirty="0" smtClean="0"/>
              <a:t>The STAR-PXL sensor and electronics</a:t>
            </a:r>
          </a:p>
          <a:p>
            <a:pPr algn="ctr" defTabSz="457200"/>
            <a:r>
              <a:rPr lang="en-US" sz="3200" dirty="0" smtClean="0"/>
              <a:t>Progress report for FTF </a:t>
            </a:r>
            <a:r>
              <a:rPr lang="en-US" sz="3200" dirty="0"/>
              <a:t/>
            </a:r>
            <a:br>
              <a:rPr lang="en-US" sz="3200" dirty="0"/>
            </a:br>
            <a:endParaRPr lang="en-US" dirty="0"/>
          </a:p>
        </p:txBody>
      </p:sp>
      <p:sp>
        <p:nvSpPr>
          <p:cNvPr id="7" name="Rectangle 6"/>
          <p:cNvSpPr/>
          <p:nvPr/>
        </p:nvSpPr>
        <p:spPr>
          <a:xfrm>
            <a:off x="8521700" y="65405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488950"/>
          </a:xfrm>
        </p:spPr>
        <p:txBody>
          <a:bodyPr/>
          <a:lstStyle/>
          <a:p>
            <a:r>
              <a:rPr lang="en-US" sz="3200" dirty="0" smtClean="0"/>
              <a:t>Expected Progress for next 6 months</a:t>
            </a:r>
            <a:endParaRPr lang="en-US" sz="3200" dirty="0"/>
          </a:p>
        </p:txBody>
      </p:sp>
      <p:sp>
        <p:nvSpPr>
          <p:cNvPr id="3" name="Content Placeholder 2"/>
          <p:cNvSpPr>
            <a:spLocks noGrp="1"/>
          </p:cNvSpPr>
          <p:nvPr>
            <p:ph idx="1"/>
          </p:nvPr>
        </p:nvSpPr>
        <p:spPr>
          <a:xfrm>
            <a:off x="457200" y="762000"/>
            <a:ext cx="8229600" cy="4525963"/>
          </a:xfrm>
        </p:spPr>
        <p:txBody>
          <a:bodyPr/>
          <a:lstStyle/>
          <a:p>
            <a:r>
              <a:rPr lang="en-US" sz="2400" dirty="0" smtClean="0"/>
              <a:t>Test and validate new pre-production RDO system.</a:t>
            </a:r>
          </a:p>
          <a:p>
            <a:r>
              <a:rPr lang="en-US" sz="2400" dirty="0" smtClean="0"/>
              <a:t>Beam test Phase-1 and Ultimate sensor telescopes at CERN beam test.</a:t>
            </a:r>
          </a:p>
          <a:p>
            <a:r>
              <a:rPr lang="en-US" sz="2400" dirty="0" smtClean="0"/>
              <a:t>Design and fabricate Ultimate based ladder cable.</a:t>
            </a:r>
          </a:p>
          <a:p>
            <a:r>
              <a:rPr lang="en-US" sz="2400" dirty="0" smtClean="0"/>
              <a:t>Complete probe testing system for Ultimate sensors.</a:t>
            </a:r>
          </a:p>
          <a:p>
            <a:r>
              <a:rPr lang="en-US" sz="2400" dirty="0" smtClean="0"/>
              <a:t>Procure and dice/thin 12 wafers of Ultimate sensors.</a:t>
            </a:r>
          </a:p>
          <a:p>
            <a:r>
              <a:rPr lang="en-US" sz="2400" dirty="0" smtClean="0"/>
              <a:t>Begin testing of Ultimate based ladder cable.</a:t>
            </a:r>
          </a:p>
          <a:p>
            <a:r>
              <a:rPr lang="en-US" sz="2400" dirty="0" smtClean="0"/>
              <a:t>Produce </a:t>
            </a:r>
            <a:r>
              <a:rPr lang="en-US" sz="2400" dirty="0" err="1" smtClean="0"/>
              <a:t>kapton</a:t>
            </a:r>
            <a:r>
              <a:rPr lang="en-US" sz="2400" dirty="0" smtClean="0"/>
              <a:t>/Cu cable design.</a:t>
            </a:r>
          </a:p>
          <a:p>
            <a:r>
              <a:rPr lang="en-US" sz="2400" dirty="0" smtClean="0"/>
              <a:t>Re-design of pre-production MTB boards.</a:t>
            </a:r>
          </a:p>
          <a:p>
            <a:r>
              <a:rPr lang="en-US" sz="2400" dirty="0" smtClean="0"/>
              <a:t>Begin production of RDO production boards.</a:t>
            </a:r>
          </a:p>
          <a:p>
            <a:r>
              <a:rPr lang="en-US" sz="2400" dirty="0" smtClean="0"/>
              <a:t>Complete cable length tests with new VHDCI based data transmission cables.</a:t>
            </a:r>
          </a:p>
          <a:p>
            <a:r>
              <a:rPr lang="en-US" sz="2400" dirty="0" smtClean="0"/>
              <a:t>PXL safety review.</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488950"/>
          </a:xfrm>
        </p:spPr>
        <p:txBody>
          <a:bodyPr/>
          <a:lstStyle/>
          <a:p>
            <a:r>
              <a:rPr lang="en-US" dirty="0" smtClean="0"/>
              <a:t>Resource overview and needs</a:t>
            </a:r>
            <a:endParaRPr lang="en-US" dirty="0"/>
          </a:p>
        </p:txBody>
      </p:sp>
      <p:sp>
        <p:nvSpPr>
          <p:cNvPr id="3" name="Content Placeholder 2"/>
          <p:cNvSpPr>
            <a:spLocks noGrp="1"/>
          </p:cNvSpPr>
          <p:nvPr>
            <p:ph idx="1"/>
          </p:nvPr>
        </p:nvSpPr>
        <p:spPr>
          <a:xfrm>
            <a:off x="533400" y="838201"/>
            <a:ext cx="8229600" cy="1295400"/>
          </a:xfrm>
        </p:spPr>
        <p:txBody>
          <a:bodyPr/>
          <a:lstStyle/>
          <a:p>
            <a:r>
              <a:rPr lang="en-US" sz="2000" dirty="0" smtClean="0"/>
              <a:t>In addition to myself, </a:t>
            </a:r>
            <a:r>
              <a:rPr lang="en-US" sz="2000" dirty="0" err="1" smtClean="0"/>
              <a:t>Xiangming</a:t>
            </a:r>
            <a:r>
              <a:rPr lang="en-US" sz="2000" dirty="0" smtClean="0"/>
              <a:t> Sun, Michal </a:t>
            </a:r>
            <a:r>
              <a:rPr lang="en-US" sz="2000" dirty="0" err="1" smtClean="0"/>
              <a:t>Szelezniak</a:t>
            </a:r>
            <a:r>
              <a:rPr lang="en-US" sz="2000" dirty="0" smtClean="0"/>
              <a:t> and Jo </a:t>
            </a:r>
            <a:r>
              <a:rPr lang="en-US" sz="2000" dirty="0" err="1" smtClean="0"/>
              <a:t>Schambach</a:t>
            </a:r>
            <a:r>
              <a:rPr lang="en-US" sz="2000" dirty="0" smtClean="0"/>
              <a:t> we anticipate needing the following engineering assistance;</a:t>
            </a:r>
          </a:p>
          <a:p>
            <a:endParaRPr lang="en-US" sz="2000" dirty="0"/>
          </a:p>
        </p:txBody>
      </p:sp>
      <p:pic>
        <p:nvPicPr>
          <p:cNvPr id="4" name="Picture 3" descr="LBL_eng_ultimate.jpg"/>
          <p:cNvPicPr/>
          <p:nvPr/>
        </p:nvPicPr>
        <p:blipFill>
          <a:blip r:embed="rId2" cstate="print"/>
          <a:srcRect r="46163" b="54590"/>
          <a:stretch>
            <a:fillRect/>
          </a:stretch>
        </p:blipFill>
        <p:spPr>
          <a:xfrm>
            <a:off x="1600200" y="1981200"/>
            <a:ext cx="5589724" cy="2308446"/>
          </a:xfrm>
          <a:prstGeom prst="rect">
            <a:avLst/>
          </a:prstGeom>
        </p:spPr>
      </p:pic>
      <p:sp>
        <p:nvSpPr>
          <p:cNvPr id="5" name="Oval 4"/>
          <p:cNvSpPr/>
          <p:nvPr/>
        </p:nvSpPr>
        <p:spPr>
          <a:xfrm>
            <a:off x="3276600" y="2209800"/>
            <a:ext cx="1143000" cy="2286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 y="4495800"/>
            <a:ext cx="8001000" cy="1938992"/>
          </a:xfrm>
          <a:prstGeom prst="rect">
            <a:avLst/>
          </a:prstGeom>
          <a:noFill/>
        </p:spPr>
        <p:txBody>
          <a:bodyPr wrap="square" rtlCol="0">
            <a:spAutoFit/>
          </a:bodyPr>
          <a:lstStyle/>
          <a:p>
            <a:pPr marL="457200" indent="-457200">
              <a:buFont typeface="Arial" pitchFamily="34" charset="0"/>
              <a:buChar char="•"/>
            </a:pPr>
            <a:r>
              <a:rPr lang="en-US" sz="2000" dirty="0" smtClean="0"/>
              <a:t>Engineers have been located and mostly committed at the proper level of effort based on the task needs. (Note – TS and CV will use less hours than what is in the schedule)</a:t>
            </a:r>
          </a:p>
          <a:p>
            <a:pPr marL="457200" indent="-457200">
              <a:buFont typeface="Arial" pitchFamily="34" charset="0"/>
              <a:buChar char="•"/>
            </a:pPr>
            <a:r>
              <a:rPr lang="en-US" sz="2000" dirty="0" smtClean="0"/>
              <a:t>Other than the sensor procurement (already placed), we do not expect to make any large (&gt;$50k) procurements in the next 6 month period.</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620000" cy="488950"/>
          </a:xfrm>
        </p:spPr>
        <p:txBody>
          <a:bodyPr/>
          <a:lstStyle/>
          <a:p>
            <a:r>
              <a:rPr lang="en-US" sz="3200" dirty="0" smtClean="0"/>
              <a:t>Slow Control Considerations / interlocks</a:t>
            </a:r>
            <a:endParaRPr lang="en-US" sz="3200" dirty="0"/>
          </a:p>
        </p:txBody>
      </p:sp>
      <p:sp>
        <p:nvSpPr>
          <p:cNvPr id="3" name="Content Placeholder 2"/>
          <p:cNvSpPr>
            <a:spLocks noGrp="1"/>
          </p:cNvSpPr>
          <p:nvPr>
            <p:ph idx="1"/>
          </p:nvPr>
        </p:nvSpPr>
        <p:spPr>
          <a:xfrm>
            <a:off x="457200" y="838200"/>
            <a:ext cx="8229600" cy="4525963"/>
          </a:xfrm>
        </p:spPr>
        <p:txBody>
          <a:bodyPr/>
          <a:lstStyle/>
          <a:p>
            <a:r>
              <a:rPr lang="en-US" sz="2000" dirty="0" smtClean="0"/>
              <a:t>Status of RDO system is monitored on event by event status based on headers transferred to control PCs.</a:t>
            </a:r>
          </a:p>
          <a:p>
            <a:r>
              <a:rPr lang="en-US" sz="2000" dirty="0" smtClean="0"/>
              <a:t>Information transfer on PC via shared file was agreed with Yuri. </a:t>
            </a:r>
          </a:p>
          <a:p>
            <a:r>
              <a:rPr lang="en-US" sz="2000" dirty="0" smtClean="0"/>
              <a:t>This is a longstanding agreement, subject to change under implementation by Jo. If changes are made, they will likely be to make the interface and perhaps underlying structures like the TOF.</a:t>
            </a:r>
          </a:p>
          <a:p>
            <a:r>
              <a:rPr lang="en-US" sz="2000" dirty="0" smtClean="0"/>
              <a:t>Agreement with </a:t>
            </a:r>
            <a:r>
              <a:rPr lang="en-US" sz="2000" dirty="0" err="1" smtClean="0"/>
              <a:t>Tonko</a:t>
            </a:r>
            <a:r>
              <a:rPr lang="en-US" sz="2000" dirty="0" smtClean="0"/>
              <a:t> and Jeff is that we provide a script that configures the detector and puts it into run mode. This script will be called by STAR configuration control. It will return a status word.</a:t>
            </a:r>
          </a:p>
          <a:p>
            <a:r>
              <a:rPr lang="en-US" sz="2000" dirty="0" smtClean="0"/>
              <a:t>Interlocks will be based on air flow sensors for the cooling air system for PXL. This should be a conventional STAR system to cut power to the sensors.</a:t>
            </a:r>
          </a:p>
          <a:p>
            <a:r>
              <a:rPr lang="en-US" sz="2000" dirty="0" smtClean="0"/>
              <a:t>The interface of typical slow control functions – VME crate power, programmable power supply power, etc. and alarm table definitions are yet to be </a:t>
            </a:r>
            <a:r>
              <a:rPr lang="en-US" sz="2000" smtClean="0"/>
              <a:t>fully defined.</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620000" cy="488950"/>
          </a:xfrm>
        </p:spPr>
        <p:txBody>
          <a:bodyPr/>
          <a:lstStyle/>
          <a:p>
            <a:r>
              <a:rPr lang="en-US" dirty="0" smtClean="0"/>
              <a:t>Lab Space needs at BNL</a:t>
            </a:r>
            <a:endParaRPr lang="en-US" dirty="0"/>
          </a:p>
        </p:txBody>
      </p:sp>
      <p:sp>
        <p:nvSpPr>
          <p:cNvPr id="3" name="Content Placeholder 2"/>
          <p:cNvSpPr>
            <a:spLocks noGrp="1"/>
          </p:cNvSpPr>
          <p:nvPr>
            <p:ph idx="1"/>
          </p:nvPr>
        </p:nvSpPr>
        <p:spPr>
          <a:xfrm>
            <a:off x="457200" y="838200"/>
            <a:ext cx="8229600" cy="4525963"/>
          </a:xfrm>
        </p:spPr>
        <p:txBody>
          <a:bodyPr/>
          <a:lstStyle/>
          <a:p>
            <a:r>
              <a:rPr lang="en-US" sz="2800" dirty="0" smtClean="0"/>
              <a:t>PXL Lab space needs at BNL are quite moderate. I estimate:</a:t>
            </a:r>
          </a:p>
          <a:p>
            <a:r>
              <a:rPr lang="en-US" sz="2800" dirty="0" smtClean="0"/>
              <a:t>1 desk</a:t>
            </a:r>
          </a:p>
          <a:p>
            <a:r>
              <a:rPr lang="en-US" sz="2800" dirty="0" smtClean="0"/>
              <a:t>1 locker</a:t>
            </a:r>
          </a:p>
          <a:p>
            <a:r>
              <a:rPr lang="en-US" sz="2800" dirty="0" smtClean="0"/>
              <a:t>1 workbench</a:t>
            </a:r>
          </a:p>
          <a:p>
            <a:r>
              <a:rPr lang="en-US" sz="2800" dirty="0" smtClean="0"/>
              <a:t>Sufficient floor space to accommodate above.</a:t>
            </a:r>
          </a:p>
          <a:p>
            <a:r>
              <a:rPr lang="en-US" sz="2800" dirty="0" smtClean="0"/>
              <a:t>(this assumes that spares are located in the clean room)</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450"/>
            <a:ext cx="7620000" cy="488950"/>
          </a:xfrm>
        </p:spPr>
        <p:txBody>
          <a:bodyPr/>
          <a:lstStyle/>
          <a:p>
            <a:r>
              <a:rPr lang="en-US" dirty="0" smtClean="0"/>
              <a:t>PXL Telescope test pictures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762000"/>
            <a:ext cx="3581400" cy="23973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7030" r="23784"/>
          <a:stretch>
            <a:fillRect/>
          </a:stretch>
        </p:blipFill>
        <p:spPr bwMode="auto">
          <a:xfrm>
            <a:off x="4648200" y="685800"/>
            <a:ext cx="4343400" cy="354520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2400" y="3429000"/>
            <a:ext cx="4456004" cy="2979511"/>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800600" y="4267200"/>
            <a:ext cx="3200400" cy="214353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76200"/>
            <a:ext cx="7620000" cy="488950"/>
          </a:xfrm>
        </p:spPr>
        <p:txBody>
          <a:bodyPr/>
          <a:lstStyle/>
          <a:p>
            <a:r>
              <a:rPr lang="en-US" sz="3200" dirty="0" smtClean="0">
                <a:latin typeface="Arial" pitchFamily="34" charset="0"/>
                <a:cs typeface="Arial" pitchFamily="34" charset="0"/>
              </a:rPr>
              <a:t>Talk Outline</a:t>
            </a:r>
          </a:p>
        </p:txBody>
      </p:sp>
      <p:sp>
        <p:nvSpPr>
          <p:cNvPr id="10243" name="Rectangle 3"/>
          <p:cNvSpPr>
            <a:spLocks noChangeArrowheads="1"/>
          </p:cNvSpPr>
          <p:nvPr/>
        </p:nvSpPr>
        <p:spPr bwMode="auto">
          <a:xfrm>
            <a:off x="457200" y="1219200"/>
            <a:ext cx="8382000" cy="4572000"/>
          </a:xfrm>
          <a:prstGeom prst="rect">
            <a:avLst/>
          </a:prstGeom>
          <a:noFill/>
          <a:ln w="9525">
            <a:noFill/>
            <a:miter lim="800000"/>
            <a:headEnd/>
            <a:tailEnd/>
          </a:ln>
        </p:spPr>
        <p:txBody>
          <a:bodyPr/>
          <a:lstStyle/>
          <a:p>
            <a:pPr marL="342900" indent="-342900" defTabSz="457200">
              <a:spcBef>
                <a:spcPct val="20000"/>
              </a:spcBef>
            </a:pPr>
            <a:endParaRPr lang="en-US" sz="2800" dirty="0" smtClean="0"/>
          </a:p>
          <a:p>
            <a:pPr marL="514350" indent="-514350" defTabSz="457200">
              <a:spcBef>
                <a:spcPct val="20000"/>
              </a:spcBef>
              <a:buFont typeface="Arial" pitchFamily="34" charset="0"/>
              <a:buChar char="•"/>
            </a:pPr>
            <a:r>
              <a:rPr lang="en-US" sz="2800" dirty="0" smtClean="0"/>
              <a:t>Technical progress</a:t>
            </a:r>
          </a:p>
          <a:p>
            <a:pPr marL="514350" indent="-514350" defTabSz="457200">
              <a:spcBef>
                <a:spcPct val="20000"/>
              </a:spcBef>
              <a:buFont typeface="Arial" pitchFamily="34" charset="0"/>
              <a:buChar char="•"/>
            </a:pPr>
            <a:r>
              <a:rPr lang="en-US" sz="2800" dirty="0" smtClean="0"/>
              <a:t>Expected progress for the next 6 months</a:t>
            </a:r>
          </a:p>
          <a:p>
            <a:pPr marL="514350" indent="-514350">
              <a:buFont typeface="Arial" pitchFamily="34" charset="0"/>
              <a:buChar char="•"/>
            </a:pPr>
            <a:r>
              <a:rPr lang="en-US" sz="2800" dirty="0" smtClean="0"/>
              <a:t>Resource overview and needs</a:t>
            </a:r>
          </a:p>
          <a:p>
            <a:pPr marL="514350" indent="-514350">
              <a:buFont typeface="Arial" pitchFamily="34" charset="0"/>
              <a:buChar char="•"/>
            </a:pPr>
            <a:r>
              <a:rPr lang="en-US" sz="2800" dirty="0" smtClean="0"/>
              <a:t>Slow control considerations, interlocks</a:t>
            </a:r>
          </a:p>
          <a:p>
            <a:pPr marL="514350" indent="-514350">
              <a:buFont typeface="Arial" pitchFamily="34" charset="0"/>
              <a:buChar char="•"/>
            </a:pPr>
            <a:r>
              <a:rPr lang="en-US" sz="2800" dirty="0" smtClean="0"/>
              <a:t>Lab space needs at BNL</a:t>
            </a:r>
          </a:p>
          <a:p>
            <a:pPr marL="342900" indent="-342900" defTabSz="457200">
              <a:spcBef>
                <a:spcPct val="20000"/>
              </a:spcBef>
              <a:buFont typeface="Arial" pitchFamily="34" charset="0"/>
              <a:buChar char="•"/>
            </a:pPr>
            <a:endParaRPr lang="en-US" sz="2800" dirty="0" smtClean="0"/>
          </a:p>
          <a:p>
            <a:pPr marL="342900" indent="-342900" defTabSz="457200">
              <a:spcBef>
                <a:spcPct val="20000"/>
              </a:spcBef>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p:cNvSpPr>
          <p:nvPr/>
        </p:nvSpPr>
        <p:spPr bwMode="auto">
          <a:xfrm>
            <a:off x="381000" y="76200"/>
            <a:ext cx="7620000" cy="488950"/>
          </a:xfrm>
          <a:prstGeom prst="rect">
            <a:avLst/>
          </a:prstGeom>
          <a:noFill/>
          <a:ln w="9525">
            <a:noFill/>
            <a:miter lim="800000"/>
            <a:headEnd/>
            <a:tailEnd/>
          </a:ln>
        </p:spPr>
        <p:txBody>
          <a:bodyPr anchor="ctr"/>
          <a:lstStyle/>
          <a:p>
            <a:pPr algn="ctr" defTabSz="457200" eaLnBrk="0" hangingPunct="0"/>
            <a:r>
              <a:rPr lang="en-US" sz="3200" dirty="0" smtClean="0"/>
              <a:t>Technical Progress (Sensor)</a:t>
            </a:r>
            <a:endParaRPr lang="en-US" sz="3200" dirty="0"/>
          </a:p>
        </p:txBody>
      </p:sp>
      <p:sp>
        <p:nvSpPr>
          <p:cNvPr id="18" name="TextBox 17"/>
          <p:cNvSpPr txBox="1"/>
          <p:nvPr/>
        </p:nvSpPr>
        <p:spPr>
          <a:xfrm>
            <a:off x="609600" y="838200"/>
            <a:ext cx="7717177" cy="461665"/>
          </a:xfrm>
          <a:prstGeom prst="rect">
            <a:avLst/>
          </a:prstGeom>
          <a:noFill/>
        </p:spPr>
        <p:txBody>
          <a:bodyPr wrap="none" rtlCol="0">
            <a:spAutoFit/>
          </a:bodyPr>
          <a:lstStyle/>
          <a:p>
            <a:r>
              <a:rPr lang="en-US" dirty="0" smtClean="0"/>
              <a:t>Fabrication of Ultimate sensor pre-production prototype</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533400" y="1295400"/>
            <a:ext cx="4133850" cy="3476625"/>
          </a:xfrm>
          <a:prstGeom prst="rect">
            <a:avLst/>
          </a:prstGeom>
          <a:noFill/>
          <a:ln w="9525">
            <a:noFill/>
            <a:miter lim="800000"/>
            <a:headEnd/>
            <a:tailEnd/>
          </a:ln>
        </p:spPr>
      </p:pic>
      <p:sp>
        <p:nvSpPr>
          <p:cNvPr id="23" name="TextBox 22"/>
          <p:cNvSpPr txBox="1"/>
          <p:nvPr/>
        </p:nvSpPr>
        <p:spPr>
          <a:xfrm>
            <a:off x="5029200" y="2971800"/>
            <a:ext cx="3657600" cy="1200329"/>
          </a:xfrm>
          <a:prstGeom prst="rect">
            <a:avLst/>
          </a:prstGeom>
          <a:noFill/>
          <a:ln w="15875">
            <a:solidFill>
              <a:srgbClr val="0000FF"/>
            </a:solidFill>
          </a:ln>
        </p:spPr>
        <p:txBody>
          <a:bodyPr wrap="square" rtlCol="0">
            <a:spAutoFit/>
          </a:bodyPr>
          <a:lstStyle/>
          <a:p>
            <a:r>
              <a:rPr lang="en-US" dirty="0" smtClean="0">
                <a:solidFill>
                  <a:srgbClr val="0000FF"/>
                </a:solidFill>
              </a:rPr>
              <a:t>Meets PXL requirements and will be used for the prototype detector.</a:t>
            </a:r>
            <a:endParaRPr lang="en-US" dirty="0">
              <a:solidFill>
                <a:srgbClr val="0000FF"/>
              </a:solidFill>
            </a:endParaRPr>
          </a:p>
        </p:txBody>
      </p:sp>
      <p:sp>
        <p:nvSpPr>
          <p:cNvPr id="24" name="TextBox 23"/>
          <p:cNvSpPr txBox="1"/>
          <p:nvPr/>
        </p:nvSpPr>
        <p:spPr>
          <a:xfrm>
            <a:off x="762001" y="4953000"/>
            <a:ext cx="7543800" cy="830997"/>
          </a:xfrm>
          <a:prstGeom prst="rect">
            <a:avLst/>
          </a:prstGeom>
          <a:noFill/>
        </p:spPr>
        <p:txBody>
          <a:bodyPr wrap="square" rtlCol="0">
            <a:spAutoFit/>
          </a:bodyPr>
          <a:lstStyle/>
          <a:p>
            <a:r>
              <a:rPr lang="en-US" dirty="0" smtClean="0"/>
              <a:t>However: there are some caveats in the function of this pre-production sensor prototype.</a:t>
            </a:r>
            <a:endParaRPr lang="en-US" dirty="0"/>
          </a:p>
        </p:txBody>
      </p:sp>
      <p:sp>
        <p:nvSpPr>
          <p:cNvPr id="7" name="Rectangle 6"/>
          <p:cNvSpPr/>
          <p:nvPr/>
        </p:nvSpPr>
        <p:spPr>
          <a:xfrm>
            <a:off x="4953000" y="1676400"/>
            <a:ext cx="3657600" cy="830997"/>
          </a:xfrm>
          <a:prstGeom prst="rect">
            <a:avLst/>
          </a:prstGeom>
        </p:spPr>
        <p:txBody>
          <a:bodyPr wrap="square">
            <a:spAutoFit/>
          </a:bodyPr>
          <a:lstStyle/>
          <a:p>
            <a:r>
              <a:rPr lang="en-US" dirty="0" smtClean="0"/>
              <a:t>Delivered March 24, 2011</a:t>
            </a:r>
          </a:p>
          <a:p>
            <a:r>
              <a:rPr lang="en-US" dirty="0" smtClean="0"/>
              <a:t>Tested by IPHC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Progress (Sensor)</a:t>
            </a:r>
            <a:endParaRPr lang="en-US" dirty="0"/>
          </a:p>
        </p:txBody>
      </p:sp>
      <p:sp>
        <p:nvSpPr>
          <p:cNvPr id="5" name="TextBox 4"/>
          <p:cNvSpPr txBox="1"/>
          <p:nvPr/>
        </p:nvSpPr>
        <p:spPr>
          <a:xfrm>
            <a:off x="1066801" y="838200"/>
            <a:ext cx="7391400" cy="4893647"/>
          </a:xfrm>
          <a:prstGeom prst="rect">
            <a:avLst/>
          </a:prstGeom>
          <a:noFill/>
        </p:spPr>
        <p:txBody>
          <a:bodyPr wrap="square" rtlCol="0">
            <a:spAutoFit/>
          </a:bodyPr>
          <a:lstStyle/>
          <a:p>
            <a:r>
              <a:rPr lang="en-US" dirty="0" smtClean="0"/>
              <a:t>Functional anomalies of pre-production prototype</a:t>
            </a:r>
          </a:p>
          <a:p>
            <a:endParaRPr lang="en-US" dirty="0" smtClean="0"/>
          </a:p>
          <a:p>
            <a:pPr marL="457200" indent="-457200">
              <a:buFont typeface="Arial" pitchFamily="34" charset="0"/>
              <a:buChar char="•"/>
            </a:pPr>
            <a:r>
              <a:rPr lang="en-US" dirty="0" smtClean="0"/>
              <a:t>High power on current draw on VDDA – up to 500mA for un-configured sensors.</a:t>
            </a:r>
          </a:p>
          <a:p>
            <a:pPr marL="457200" indent="-457200">
              <a:buFont typeface="Arial" pitchFamily="34" charset="0"/>
              <a:buChar char="•"/>
            </a:pPr>
            <a:r>
              <a:rPr lang="en-US" dirty="0" smtClean="0"/>
              <a:t>Analog marker does not function at 160 MHz</a:t>
            </a:r>
          </a:p>
          <a:p>
            <a:pPr marL="457200" indent="-457200">
              <a:buFont typeface="Arial" pitchFamily="34" charset="0"/>
              <a:buChar char="•"/>
            </a:pPr>
            <a:r>
              <a:rPr lang="en-US" dirty="0" smtClean="0"/>
              <a:t>High dispersion in analog outputs.</a:t>
            </a:r>
          </a:p>
          <a:p>
            <a:pPr marL="457200" indent="-457200">
              <a:buFont typeface="Arial" pitchFamily="34" charset="0"/>
              <a:buChar char="•"/>
            </a:pPr>
            <a:r>
              <a:rPr lang="en-US" dirty="0" smtClean="0"/>
              <a:t>VCLP regulator has low yield (possible ESD cause)</a:t>
            </a:r>
          </a:p>
          <a:p>
            <a:pPr marL="457200" indent="-457200">
              <a:buFont typeface="Arial" pitchFamily="34" charset="0"/>
              <a:buChar char="•"/>
            </a:pPr>
            <a:r>
              <a:rPr lang="en-US" dirty="0" smtClean="0"/>
              <a:t>START has a 1 clock </a:t>
            </a:r>
            <a:r>
              <a:rPr lang="en-US" dirty="0" smtClean="0"/>
              <a:t>indeterminacy</a:t>
            </a:r>
          </a:p>
          <a:p>
            <a:pPr marL="457200" indent="-457200">
              <a:buFont typeface="Arial" pitchFamily="34" charset="0"/>
              <a:buChar char="•"/>
            </a:pPr>
            <a:r>
              <a:rPr lang="en-US" dirty="0" smtClean="0">
                <a:solidFill>
                  <a:srgbClr val="FF0000"/>
                </a:solidFill>
              </a:rPr>
              <a:t>SIZE</a:t>
            </a:r>
            <a:endParaRPr lang="en-US" dirty="0" smtClean="0">
              <a:solidFill>
                <a:srgbClr val="FF0000"/>
              </a:solidFill>
            </a:endParaRPr>
          </a:p>
          <a:p>
            <a:endParaRPr lang="en-US" dirty="0" smtClean="0"/>
          </a:p>
          <a:p>
            <a:endParaRPr lang="en-US" dirty="0" smtClean="0"/>
          </a:p>
          <a:p>
            <a:endParaRPr lang="en-US" dirty="0"/>
          </a:p>
        </p:txBody>
      </p:sp>
      <p:sp>
        <p:nvSpPr>
          <p:cNvPr id="6" name="Rectangle 5"/>
          <p:cNvSpPr/>
          <p:nvPr/>
        </p:nvSpPr>
        <p:spPr>
          <a:xfrm>
            <a:off x="762000" y="5867400"/>
            <a:ext cx="7696200" cy="584775"/>
          </a:xfrm>
          <a:prstGeom prst="rect">
            <a:avLst/>
          </a:prstGeom>
        </p:spPr>
        <p:txBody>
          <a:bodyPr wrap="square">
            <a:spAutoFit/>
          </a:bodyPr>
          <a:lstStyle/>
          <a:p>
            <a:r>
              <a:rPr lang="en-US" sz="1600" dirty="0" smtClean="0">
                <a:hlinkClick r:id="rId2"/>
              </a:rPr>
              <a:t>http://rnc.lbl.gov/hft/hardware/docs/iphc_2011_05_05/news_ultimate_testing.pptx</a:t>
            </a:r>
            <a:endParaRPr lang="en-US" sz="1600" dirty="0" smtClean="0"/>
          </a:p>
          <a:p>
            <a:r>
              <a:rPr lang="en-US" sz="1600" dirty="0" smtClean="0">
                <a:hlinkClick r:id="rId3"/>
              </a:rPr>
              <a:t>http://rnc.lbl.gov/hft/hardware/docs/iphc_2011_05_05/UltimateTestResult.ppt</a:t>
            </a:r>
            <a:r>
              <a:rPr lang="en-US" sz="1600" dirty="0" smtClean="0"/>
              <a:t> </a:t>
            </a:r>
            <a:endParaRPr lang="en-US" sz="1600" dirty="0"/>
          </a:p>
        </p:txBody>
      </p:sp>
      <p:sp>
        <p:nvSpPr>
          <p:cNvPr id="7" name="TextBox 6"/>
          <p:cNvSpPr txBox="1"/>
          <p:nvPr/>
        </p:nvSpPr>
        <p:spPr>
          <a:xfrm>
            <a:off x="228600" y="4648200"/>
            <a:ext cx="8763000" cy="830997"/>
          </a:xfrm>
          <a:prstGeom prst="rect">
            <a:avLst/>
          </a:prstGeom>
          <a:noFill/>
          <a:ln w="19050">
            <a:solidFill>
              <a:srgbClr val="0000FF"/>
            </a:solidFill>
          </a:ln>
        </p:spPr>
        <p:txBody>
          <a:bodyPr wrap="square" rtlCol="0">
            <a:spAutoFit/>
          </a:bodyPr>
          <a:lstStyle/>
          <a:p>
            <a:r>
              <a:rPr lang="en-US" dirty="0" smtClean="0">
                <a:solidFill>
                  <a:srgbClr val="0000FF"/>
                </a:solidFill>
              </a:rPr>
              <a:t>These issues will be addressed (as changes are prudent) in a redesign and resubmission to be done received by Q1 2012</a:t>
            </a:r>
            <a:endParaRPr lang="en-US"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Progress (RDO)</a:t>
            </a:r>
            <a:endParaRPr lang="en-US" dirty="0"/>
          </a:p>
        </p:txBody>
      </p:sp>
      <p:sp>
        <p:nvSpPr>
          <p:cNvPr id="5" name="TextBox 4"/>
          <p:cNvSpPr txBox="1"/>
          <p:nvPr/>
        </p:nvSpPr>
        <p:spPr>
          <a:xfrm>
            <a:off x="914400" y="1066800"/>
            <a:ext cx="7391400" cy="6555641"/>
          </a:xfrm>
          <a:prstGeom prst="rect">
            <a:avLst/>
          </a:prstGeom>
          <a:noFill/>
        </p:spPr>
        <p:txBody>
          <a:bodyPr wrap="square" rtlCol="0">
            <a:spAutoFit/>
          </a:bodyPr>
          <a:lstStyle/>
          <a:p>
            <a:pPr marL="457200" indent="-457200">
              <a:buFont typeface="Arial" pitchFamily="34" charset="0"/>
              <a:buChar char="•"/>
            </a:pPr>
            <a:r>
              <a:rPr lang="en-US" sz="2800" dirty="0" smtClean="0"/>
              <a:t>Pre-production RDO system has been designed</a:t>
            </a:r>
          </a:p>
          <a:p>
            <a:pPr marL="457200" indent="-457200">
              <a:buFont typeface="Arial" pitchFamily="34" charset="0"/>
              <a:buChar char="•"/>
            </a:pPr>
            <a:r>
              <a:rPr lang="en-US" sz="2800" dirty="0" smtClean="0"/>
              <a:t>Board form factors have been established.</a:t>
            </a:r>
          </a:p>
          <a:p>
            <a:pPr marL="457200" indent="-457200">
              <a:buFont typeface="Arial" pitchFamily="34" charset="0"/>
              <a:buChar char="•"/>
            </a:pPr>
            <a:r>
              <a:rPr lang="en-US" sz="2800" dirty="0" smtClean="0"/>
              <a:t>Design of RDO motherboard, daughter card, TCD receiver board, Xilinx </a:t>
            </a:r>
            <a:r>
              <a:rPr lang="en-US" sz="2800" dirty="0" err="1" smtClean="0"/>
              <a:t>flashXL</a:t>
            </a:r>
            <a:r>
              <a:rPr lang="en-US" sz="2800" dirty="0" smtClean="0"/>
              <a:t> PCB complete.</a:t>
            </a:r>
          </a:p>
          <a:p>
            <a:pPr marL="457200" indent="-457200">
              <a:buFont typeface="Arial" pitchFamily="34" charset="0"/>
              <a:buChar char="•"/>
            </a:pPr>
            <a:r>
              <a:rPr lang="en-US" sz="2800" dirty="0" smtClean="0"/>
              <a:t>PCBs for above boards have been produced and loaded.</a:t>
            </a:r>
          </a:p>
          <a:p>
            <a:pPr marL="457200" indent="-457200">
              <a:buFont typeface="Arial" pitchFamily="34" charset="0"/>
              <a:buChar char="•"/>
            </a:pPr>
            <a:r>
              <a:rPr lang="en-US" sz="2800" dirty="0" smtClean="0"/>
              <a:t>Power on tests are good.</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See next 2 slides</a:t>
            </a:r>
          </a:p>
          <a:p>
            <a:endParaRPr lang="en-US" sz="2800" dirty="0" smtClean="0"/>
          </a:p>
          <a:p>
            <a:endParaRPr lang="en-US" sz="2800" dirty="0" smtClean="0"/>
          </a:p>
          <a:p>
            <a:endParaRPr lang="en-US" sz="2800" dirty="0" smtClean="0"/>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899"/>
            <a:ext cx="7620000" cy="488950"/>
          </a:xfrm>
        </p:spPr>
        <p:txBody>
          <a:bodyPr/>
          <a:lstStyle/>
          <a:p>
            <a:r>
              <a:rPr lang="en-US" dirty="0" smtClean="0"/>
              <a:t>Production System Design</a:t>
            </a:r>
            <a:endParaRPr lang="en-US" dirty="0"/>
          </a:p>
        </p:txBody>
      </p:sp>
      <p:grpSp>
        <p:nvGrpSpPr>
          <p:cNvPr id="105" name="Group 104"/>
          <p:cNvGrpSpPr/>
          <p:nvPr/>
        </p:nvGrpSpPr>
        <p:grpSpPr>
          <a:xfrm>
            <a:off x="7696200" y="2362200"/>
            <a:ext cx="381000" cy="3587160"/>
            <a:chOff x="7696200" y="2362200"/>
            <a:chExt cx="381000" cy="3587160"/>
          </a:xfrm>
        </p:grpSpPr>
        <p:sp>
          <p:nvSpPr>
            <p:cNvPr id="4" name="Rectangle 3"/>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6" name="TextBox 5"/>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7" name="Rounded Rectangle 6"/>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8" name="TextBox 7"/>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0" name="Rounded Rectangle 9"/>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1" name="TextBox 10"/>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2" name="Rounded Rectangle 11"/>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3" name="TextBox 12"/>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06" name="Group 105"/>
          <p:cNvGrpSpPr/>
          <p:nvPr/>
        </p:nvGrpSpPr>
        <p:grpSpPr>
          <a:xfrm>
            <a:off x="7239000" y="2362200"/>
            <a:ext cx="381000" cy="3587160"/>
            <a:chOff x="7696200" y="2362200"/>
            <a:chExt cx="381000" cy="3587160"/>
          </a:xfrm>
        </p:grpSpPr>
        <p:sp>
          <p:nvSpPr>
            <p:cNvPr id="107" name="Rectangle 10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09" name="TextBox 10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10" name="Rounded Rectangle 10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11" name="TextBox 11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12" name="Rounded Rectangle 11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13" name="TextBox 11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14" name="Rounded Rectangle 11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15" name="TextBox 11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16" name="Group 115"/>
          <p:cNvGrpSpPr/>
          <p:nvPr/>
        </p:nvGrpSpPr>
        <p:grpSpPr>
          <a:xfrm>
            <a:off x="6781800" y="2362200"/>
            <a:ext cx="381000" cy="3587160"/>
            <a:chOff x="7696200" y="2362200"/>
            <a:chExt cx="381000" cy="3587160"/>
          </a:xfrm>
        </p:grpSpPr>
        <p:sp>
          <p:nvSpPr>
            <p:cNvPr id="117" name="Rectangle 11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19" name="TextBox 11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20" name="Rounded Rectangle 11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21" name="TextBox 12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22" name="Rounded Rectangle 12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23" name="TextBox 12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24" name="Rounded Rectangle 12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25" name="TextBox 12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26" name="Group 125"/>
          <p:cNvGrpSpPr/>
          <p:nvPr/>
        </p:nvGrpSpPr>
        <p:grpSpPr>
          <a:xfrm>
            <a:off x="6324600" y="2362200"/>
            <a:ext cx="381000" cy="3587160"/>
            <a:chOff x="7696200" y="2362200"/>
            <a:chExt cx="381000" cy="3587160"/>
          </a:xfrm>
        </p:grpSpPr>
        <p:sp>
          <p:nvSpPr>
            <p:cNvPr id="127" name="Rectangle 12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ounded Rectangle 12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29" name="TextBox 12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30" name="Rounded Rectangle 12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31" name="TextBox 13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32" name="Rounded Rectangle 13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33" name="TextBox 13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34" name="Rounded Rectangle 13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35" name="TextBox 13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36" name="Group 135"/>
          <p:cNvGrpSpPr/>
          <p:nvPr/>
        </p:nvGrpSpPr>
        <p:grpSpPr>
          <a:xfrm>
            <a:off x="5867400" y="2362200"/>
            <a:ext cx="381000" cy="3587160"/>
            <a:chOff x="7696200" y="2362200"/>
            <a:chExt cx="381000" cy="3587160"/>
          </a:xfrm>
        </p:grpSpPr>
        <p:sp>
          <p:nvSpPr>
            <p:cNvPr id="137" name="Rectangle 13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ounded Rectangle 13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39" name="TextBox 13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40" name="Rounded Rectangle 13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41" name="TextBox 14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42" name="Rounded Rectangle 14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43" name="TextBox 14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44" name="Rounded Rectangle 14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45" name="TextBox 14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46" name="Group 145"/>
          <p:cNvGrpSpPr/>
          <p:nvPr/>
        </p:nvGrpSpPr>
        <p:grpSpPr>
          <a:xfrm>
            <a:off x="5410200" y="2362200"/>
            <a:ext cx="381000" cy="3587160"/>
            <a:chOff x="7696200" y="2362200"/>
            <a:chExt cx="381000" cy="3587160"/>
          </a:xfrm>
        </p:grpSpPr>
        <p:sp>
          <p:nvSpPr>
            <p:cNvPr id="147" name="Rectangle 14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ounded Rectangle 14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49" name="TextBox 14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50" name="Rounded Rectangle 14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51" name="TextBox 15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52" name="Rounded Rectangle 15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53" name="TextBox 15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54" name="Rounded Rectangle 15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55" name="TextBox 15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56" name="Group 155"/>
          <p:cNvGrpSpPr/>
          <p:nvPr/>
        </p:nvGrpSpPr>
        <p:grpSpPr>
          <a:xfrm>
            <a:off x="4953000" y="2362200"/>
            <a:ext cx="381000" cy="3587160"/>
            <a:chOff x="7696200" y="2362200"/>
            <a:chExt cx="381000" cy="3587160"/>
          </a:xfrm>
        </p:grpSpPr>
        <p:sp>
          <p:nvSpPr>
            <p:cNvPr id="157" name="Rectangle 15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59" name="TextBox 15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60" name="Rounded Rectangle 15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61" name="TextBox 16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62" name="Rounded Rectangle 16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63" name="TextBox 16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64" name="Rounded Rectangle 16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65" name="TextBox 16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66" name="Group 165"/>
          <p:cNvGrpSpPr/>
          <p:nvPr/>
        </p:nvGrpSpPr>
        <p:grpSpPr>
          <a:xfrm>
            <a:off x="4495800" y="2362200"/>
            <a:ext cx="381000" cy="3587160"/>
            <a:chOff x="7696200" y="2362200"/>
            <a:chExt cx="381000" cy="3587160"/>
          </a:xfrm>
        </p:grpSpPr>
        <p:sp>
          <p:nvSpPr>
            <p:cNvPr id="167" name="Rectangle 16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69" name="TextBox 16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70" name="Rounded Rectangle 16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71" name="TextBox 17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72" name="Rounded Rectangle 17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73" name="TextBox 17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74" name="Rounded Rectangle 17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75" name="TextBox 17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76" name="Group 175"/>
          <p:cNvGrpSpPr/>
          <p:nvPr/>
        </p:nvGrpSpPr>
        <p:grpSpPr>
          <a:xfrm>
            <a:off x="4038600" y="2362200"/>
            <a:ext cx="381000" cy="3587160"/>
            <a:chOff x="7696200" y="2362200"/>
            <a:chExt cx="381000" cy="3587160"/>
          </a:xfrm>
        </p:grpSpPr>
        <p:sp>
          <p:nvSpPr>
            <p:cNvPr id="177" name="Rectangle 17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ounded Rectangle 17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79" name="TextBox 17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80" name="Rounded Rectangle 17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81" name="TextBox 18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82" name="Rounded Rectangle 18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83" name="TextBox 18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84" name="Rounded Rectangle 18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85" name="TextBox 18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186" name="Group 185"/>
          <p:cNvGrpSpPr/>
          <p:nvPr/>
        </p:nvGrpSpPr>
        <p:grpSpPr>
          <a:xfrm>
            <a:off x="3581400" y="2362200"/>
            <a:ext cx="381000" cy="3587160"/>
            <a:chOff x="7696200" y="2362200"/>
            <a:chExt cx="381000" cy="3587160"/>
          </a:xfrm>
        </p:grpSpPr>
        <p:sp>
          <p:nvSpPr>
            <p:cNvPr id="187" name="Rectangle 186"/>
            <p:cNvSpPr/>
            <p:nvPr/>
          </p:nvSpPr>
          <p:spPr>
            <a:xfrm>
              <a:off x="7696200" y="2362200"/>
              <a:ext cx="381000" cy="3581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ounded Rectangle 187"/>
            <p:cNvSpPr/>
            <p:nvPr/>
          </p:nvSpPr>
          <p:spPr>
            <a:xfrm>
              <a:off x="7772400" y="2514600"/>
              <a:ext cx="228600"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89" name="TextBox 188"/>
            <p:cNvSpPr txBox="1"/>
            <p:nvPr/>
          </p:nvSpPr>
          <p:spPr>
            <a:xfrm rot="16200000">
              <a:off x="7683136" y="2588407"/>
              <a:ext cx="409086" cy="253916"/>
            </a:xfrm>
            <a:prstGeom prst="rect">
              <a:avLst/>
            </a:prstGeom>
            <a:noFill/>
          </p:spPr>
          <p:txBody>
            <a:bodyPr wrap="none" rtlCol="0">
              <a:spAutoFit/>
            </a:bodyPr>
            <a:lstStyle/>
            <a:p>
              <a:r>
                <a:rPr lang="en-US" sz="1050" dirty="0" smtClean="0"/>
                <a:t>SIU</a:t>
              </a:r>
              <a:endParaRPr lang="en-US" sz="1050" dirty="0"/>
            </a:p>
          </p:txBody>
        </p:sp>
        <p:sp>
          <p:nvSpPr>
            <p:cNvPr id="190" name="Rounded Rectangle 189"/>
            <p:cNvSpPr/>
            <p:nvPr/>
          </p:nvSpPr>
          <p:spPr>
            <a:xfrm>
              <a:off x="7749729" y="5486400"/>
              <a:ext cx="26701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91" name="TextBox 190"/>
            <p:cNvSpPr txBox="1"/>
            <p:nvPr/>
          </p:nvSpPr>
          <p:spPr>
            <a:xfrm rot="16200000">
              <a:off x="7614664" y="5545265"/>
              <a:ext cx="554274" cy="253916"/>
            </a:xfrm>
            <a:prstGeom prst="rect">
              <a:avLst/>
            </a:prstGeom>
            <a:noFill/>
          </p:spPr>
          <p:txBody>
            <a:bodyPr wrap="square" rtlCol="0">
              <a:spAutoFit/>
            </a:bodyPr>
            <a:lstStyle/>
            <a:p>
              <a:r>
                <a:rPr lang="en-US" sz="1050" dirty="0" smtClean="0"/>
                <a:t>JTAG</a:t>
              </a:r>
              <a:endParaRPr lang="en-US" sz="1050" dirty="0"/>
            </a:p>
          </p:txBody>
        </p:sp>
        <p:sp>
          <p:nvSpPr>
            <p:cNvPr id="192" name="Rounded Rectangle 191"/>
            <p:cNvSpPr/>
            <p:nvPr/>
          </p:nvSpPr>
          <p:spPr>
            <a:xfrm>
              <a:off x="7749729" y="5029200"/>
              <a:ext cx="266385" cy="381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93" name="TextBox 192"/>
            <p:cNvSpPr txBox="1"/>
            <p:nvPr/>
          </p:nvSpPr>
          <p:spPr>
            <a:xfrm rot="16200000">
              <a:off x="7653251" y="5102377"/>
              <a:ext cx="461986" cy="253916"/>
            </a:xfrm>
            <a:prstGeom prst="rect">
              <a:avLst/>
            </a:prstGeom>
            <a:noFill/>
          </p:spPr>
          <p:txBody>
            <a:bodyPr wrap="none" rtlCol="0">
              <a:spAutoFit/>
            </a:bodyPr>
            <a:lstStyle/>
            <a:p>
              <a:r>
                <a:rPr lang="en-US" sz="1050" dirty="0" smtClean="0"/>
                <a:t>USB</a:t>
              </a:r>
              <a:endParaRPr lang="en-US" sz="1050" dirty="0"/>
            </a:p>
          </p:txBody>
        </p:sp>
        <p:sp>
          <p:nvSpPr>
            <p:cNvPr id="194" name="Rounded Rectangle 193"/>
            <p:cNvSpPr/>
            <p:nvPr/>
          </p:nvSpPr>
          <p:spPr>
            <a:xfrm>
              <a:off x="7749729" y="3048000"/>
              <a:ext cx="263768"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195" name="TextBox 194"/>
            <p:cNvSpPr txBox="1"/>
            <p:nvPr/>
          </p:nvSpPr>
          <p:spPr>
            <a:xfrm rot="16200000">
              <a:off x="7342657" y="3454442"/>
              <a:ext cx="1066801" cy="253916"/>
            </a:xfrm>
            <a:prstGeom prst="rect">
              <a:avLst/>
            </a:prstGeom>
            <a:noFill/>
          </p:spPr>
          <p:txBody>
            <a:bodyPr wrap="square" rtlCol="0">
              <a:spAutoFit/>
            </a:bodyPr>
            <a:lstStyle/>
            <a:p>
              <a:r>
                <a:rPr lang="en-US" sz="1050" dirty="0" smtClean="0"/>
                <a:t>Daughter Card</a:t>
              </a:r>
              <a:endParaRPr lang="en-US" sz="1050" dirty="0"/>
            </a:p>
          </p:txBody>
        </p:sp>
      </p:grpSp>
      <p:grpSp>
        <p:nvGrpSpPr>
          <p:cNvPr id="206" name="Group 205"/>
          <p:cNvGrpSpPr/>
          <p:nvPr/>
        </p:nvGrpSpPr>
        <p:grpSpPr>
          <a:xfrm>
            <a:off x="3276600" y="2194686"/>
            <a:ext cx="253916" cy="2224915"/>
            <a:chOff x="1516445" y="1661285"/>
            <a:chExt cx="253916" cy="2224915"/>
          </a:xfrm>
        </p:grpSpPr>
        <p:sp>
          <p:nvSpPr>
            <p:cNvPr id="197" name="Rectangle 196"/>
            <p:cNvSpPr/>
            <p:nvPr/>
          </p:nvSpPr>
          <p:spPr>
            <a:xfrm>
              <a:off x="1524000" y="1828800"/>
              <a:ext cx="228600" cy="2057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ounded Rectangle 203"/>
            <p:cNvSpPr/>
            <p:nvPr/>
          </p:nvSpPr>
          <p:spPr>
            <a:xfrm>
              <a:off x="1562415" y="1905000"/>
              <a:ext cx="152400" cy="762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endParaRPr lang="en-US" dirty="0"/>
            </a:p>
          </p:txBody>
        </p:sp>
        <p:sp>
          <p:nvSpPr>
            <p:cNvPr id="205" name="TextBox 204"/>
            <p:cNvSpPr txBox="1"/>
            <p:nvPr/>
          </p:nvSpPr>
          <p:spPr>
            <a:xfrm rot="16200000">
              <a:off x="1110002" y="2067728"/>
              <a:ext cx="1066801" cy="253916"/>
            </a:xfrm>
            <a:prstGeom prst="rect">
              <a:avLst/>
            </a:prstGeom>
            <a:noFill/>
          </p:spPr>
          <p:txBody>
            <a:bodyPr wrap="square" rtlCol="0">
              <a:spAutoFit/>
            </a:bodyPr>
            <a:lstStyle/>
            <a:p>
              <a:r>
                <a:rPr lang="en-US" sz="1050" dirty="0" smtClean="0"/>
                <a:t>STAR TCD</a:t>
              </a:r>
              <a:endParaRPr lang="en-US" sz="1050" dirty="0"/>
            </a:p>
          </p:txBody>
        </p:sp>
      </p:grpSp>
      <p:sp>
        <p:nvSpPr>
          <p:cNvPr id="207" name="Rectangle 206"/>
          <p:cNvSpPr/>
          <p:nvPr/>
        </p:nvSpPr>
        <p:spPr>
          <a:xfrm>
            <a:off x="3200400" y="2286000"/>
            <a:ext cx="5029200" cy="37338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TextBox 207"/>
          <p:cNvSpPr txBox="1"/>
          <p:nvPr/>
        </p:nvSpPr>
        <p:spPr>
          <a:xfrm>
            <a:off x="381000" y="685800"/>
            <a:ext cx="7543800" cy="1477328"/>
          </a:xfrm>
          <a:prstGeom prst="rect">
            <a:avLst/>
          </a:prstGeom>
          <a:noFill/>
        </p:spPr>
        <p:txBody>
          <a:bodyPr wrap="square" rtlCol="0">
            <a:spAutoFit/>
          </a:bodyPr>
          <a:lstStyle/>
          <a:p>
            <a:r>
              <a:rPr lang="en-US" sz="1800" dirty="0" smtClean="0"/>
              <a:t>We will use the 9U VME physical standard for RDO motherboards. (Not the electrical standard)</a:t>
            </a:r>
          </a:p>
          <a:p>
            <a:r>
              <a:rPr lang="en-US" sz="1800" dirty="0" smtClean="0"/>
              <a:t>1 standard VME crate with P1 backplane for STAR TCD distribution. </a:t>
            </a:r>
          </a:p>
          <a:p>
            <a:r>
              <a:rPr lang="en-US" sz="1800" dirty="0" smtClean="0"/>
              <a:t>Data from sectors arrives via cables plugging into the back of the RDO boards in the P2/P3 locations.</a:t>
            </a:r>
            <a:endParaRPr lang="en-US" sz="1800" dirty="0"/>
          </a:p>
        </p:txBody>
      </p:sp>
      <p:sp>
        <p:nvSpPr>
          <p:cNvPr id="209" name="TextBox 208"/>
          <p:cNvSpPr txBox="1"/>
          <p:nvPr/>
        </p:nvSpPr>
        <p:spPr>
          <a:xfrm>
            <a:off x="228601" y="2286000"/>
            <a:ext cx="2895600" cy="1477328"/>
          </a:xfrm>
          <a:prstGeom prst="rect">
            <a:avLst/>
          </a:prstGeom>
          <a:noFill/>
        </p:spPr>
        <p:txBody>
          <a:bodyPr wrap="square" rtlCol="0">
            <a:spAutoFit/>
          </a:bodyPr>
          <a:lstStyle/>
          <a:p>
            <a:r>
              <a:rPr lang="en-US" sz="1800" dirty="0" smtClean="0"/>
              <a:t>System consists of: </a:t>
            </a:r>
          </a:p>
          <a:p>
            <a:pPr>
              <a:buFont typeface="Arial" pitchFamily="34" charset="0"/>
              <a:buChar char="•"/>
            </a:pPr>
            <a:r>
              <a:rPr lang="en-US" sz="1800" dirty="0" smtClean="0"/>
              <a:t>10 double wide 9U VME RDO boards</a:t>
            </a:r>
          </a:p>
          <a:p>
            <a:pPr>
              <a:buFont typeface="Arial" pitchFamily="34" charset="0"/>
              <a:buChar char="•"/>
            </a:pPr>
            <a:r>
              <a:rPr lang="en-US" sz="1800" dirty="0" smtClean="0"/>
              <a:t>1 single wide 6U VME TCD board</a:t>
            </a:r>
            <a:endParaRPr lang="en-US" sz="1800" dirty="0"/>
          </a:p>
        </p:txBody>
      </p:sp>
      <p:sp>
        <p:nvSpPr>
          <p:cNvPr id="210" name="TextBox 209"/>
          <p:cNvSpPr txBox="1"/>
          <p:nvPr/>
        </p:nvSpPr>
        <p:spPr>
          <a:xfrm>
            <a:off x="304800" y="4267200"/>
            <a:ext cx="2743199" cy="1200329"/>
          </a:xfrm>
          <a:prstGeom prst="rect">
            <a:avLst/>
          </a:prstGeom>
          <a:noFill/>
          <a:ln w="19050">
            <a:solidFill>
              <a:srgbClr val="0000FF"/>
            </a:solidFill>
          </a:ln>
        </p:spPr>
        <p:txBody>
          <a:bodyPr wrap="square" rtlCol="0">
            <a:spAutoFit/>
          </a:bodyPr>
          <a:lstStyle/>
          <a:p>
            <a:r>
              <a:rPr lang="en-US" dirty="0" smtClean="0"/>
              <a:t>356 M pixel readout in a single 9U VME crate</a:t>
            </a:r>
          </a:p>
        </p:txBody>
      </p:sp>
      <p:sp>
        <p:nvSpPr>
          <p:cNvPr id="196" name="TextBox 195"/>
          <p:cNvSpPr txBox="1"/>
          <p:nvPr/>
        </p:nvSpPr>
        <p:spPr>
          <a:xfrm>
            <a:off x="3751518" y="6019800"/>
            <a:ext cx="3716082" cy="400110"/>
          </a:xfrm>
          <a:prstGeom prst="rect">
            <a:avLst/>
          </a:prstGeom>
          <a:noFill/>
        </p:spPr>
        <p:txBody>
          <a:bodyPr wrap="none" rtlCol="0">
            <a:spAutoFit/>
          </a:bodyPr>
          <a:lstStyle/>
          <a:p>
            <a:r>
              <a:rPr lang="en-US" sz="2000" dirty="0" smtClean="0"/>
              <a:t>Standard 21 slot 9U VME crate</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488950"/>
          </a:xfrm>
        </p:spPr>
        <p:txBody>
          <a:bodyPr/>
          <a:lstStyle/>
          <a:p>
            <a:r>
              <a:rPr lang="en-US" sz="3200" dirty="0" smtClean="0"/>
              <a:t>Production Prototype RDO board</a:t>
            </a:r>
            <a:endParaRPr lang="en-US" sz="3200" dirty="0"/>
          </a:p>
        </p:txBody>
      </p:sp>
      <p:pic>
        <p:nvPicPr>
          <p:cNvPr id="4" name="Picture 3" descr="P1000282.JPG"/>
          <p:cNvPicPr>
            <a:picLocks noChangeAspect="1"/>
          </p:cNvPicPr>
          <p:nvPr/>
        </p:nvPicPr>
        <p:blipFill>
          <a:blip r:embed="rId2" cstate="print"/>
          <a:srcRect l="12500" t="14444" r="12500" b="5556"/>
          <a:stretch>
            <a:fillRect/>
          </a:stretch>
        </p:blipFill>
        <p:spPr>
          <a:xfrm>
            <a:off x="1676400" y="1143000"/>
            <a:ext cx="5905500" cy="4724400"/>
          </a:xfrm>
          <a:prstGeom prst="rect">
            <a:avLst/>
          </a:prstGeom>
        </p:spPr>
      </p:pic>
      <p:sp>
        <p:nvSpPr>
          <p:cNvPr id="5" name="Rectangle 4"/>
          <p:cNvSpPr/>
          <p:nvPr/>
        </p:nvSpPr>
        <p:spPr>
          <a:xfrm>
            <a:off x="6781800" y="2743200"/>
            <a:ext cx="838200" cy="2971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52600" y="1219200"/>
            <a:ext cx="2286000" cy="4572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10000" y="2971800"/>
            <a:ext cx="990600" cy="9906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57400" y="1676400"/>
            <a:ext cx="3733800" cy="8382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3276600"/>
            <a:ext cx="914400" cy="6096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52600" y="4876800"/>
            <a:ext cx="457200" cy="381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87532" y="1219200"/>
            <a:ext cx="612668" cy="400110"/>
          </a:xfrm>
          <a:prstGeom prst="rect">
            <a:avLst/>
          </a:prstGeom>
          <a:noFill/>
        </p:spPr>
        <p:txBody>
          <a:bodyPr wrap="none" rtlCol="0">
            <a:spAutoFit/>
          </a:bodyPr>
          <a:lstStyle/>
          <a:p>
            <a:r>
              <a:rPr lang="en-US" sz="2000" dirty="0" smtClean="0"/>
              <a:t>SIU</a:t>
            </a:r>
            <a:endParaRPr lang="en-US" sz="2000" dirty="0"/>
          </a:p>
        </p:txBody>
      </p:sp>
      <p:sp>
        <p:nvSpPr>
          <p:cNvPr id="12" name="TextBox 11"/>
          <p:cNvSpPr txBox="1"/>
          <p:nvPr/>
        </p:nvSpPr>
        <p:spPr>
          <a:xfrm>
            <a:off x="436958" y="1752600"/>
            <a:ext cx="1239442" cy="707886"/>
          </a:xfrm>
          <a:prstGeom prst="rect">
            <a:avLst/>
          </a:prstGeom>
          <a:noFill/>
        </p:spPr>
        <p:txBody>
          <a:bodyPr wrap="none" rtlCol="0">
            <a:spAutoFit/>
          </a:bodyPr>
          <a:lstStyle/>
          <a:p>
            <a:r>
              <a:rPr lang="en-US" sz="2000" dirty="0" smtClean="0"/>
              <a:t>Daughter</a:t>
            </a:r>
          </a:p>
          <a:p>
            <a:r>
              <a:rPr lang="en-US" sz="2000" dirty="0" smtClean="0"/>
              <a:t>Card</a:t>
            </a:r>
            <a:endParaRPr lang="en-US" sz="2000" dirty="0"/>
          </a:p>
        </p:txBody>
      </p:sp>
      <p:sp>
        <p:nvSpPr>
          <p:cNvPr id="13" name="TextBox 12"/>
          <p:cNvSpPr txBox="1"/>
          <p:nvPr/>
        </p:nvSpPr>
        <p:spPr>
          <a:xfrm>
            <a:off x="886543" y="3352800"/>
            <a:ext cx="713657" cy="400110"/>
          </a:xfrm>
          <a:prstGeom prst="rect">
            <a:avLst/>
          </a:prstGeom>
          <a:noFill/>
        </p:spPr>
        <p:txBody>
          <a:bodyPr wrap="none" rtlCol="0">
            <a:spAutoFit/>
          </a:bodyPr>
          <a:lstStyle/>
          <a:p>
            <a:r>
              <a:rPr lang="en-US" sz="2000" dirty="0" smtClean="0"/>
              <a:t>USB</a:t>
            </a:r>
            <a:endParaRPr lang="en-US" sz="2000" dirty="0"/>
          </a:p>
        </p:txBody>
      </p:sp>
      <p:sp>
        <p:nvSpPr>
          <p:cNvPr id="14" name="TextBox 13"/>
          <p:cNvSpPr txBox="1"/>
          <p:nvPr/>
        </p:nvSpPr>
        <p:spPr>
          <a:xfrm>
            <a:off x="778950" y="4876800"/>
            <a:ext cx="821250" cy="400110"/>
          </a:xfrm>
          <a:prstGeom prst="rect">
            <a:avLst/>
          </a:prstGeom>
          <a:noFill/>
        </p:spPr>
        <p:txBody>
          <a:bodyPr wrap="none" rtlCol="0">
            <a:spAutoFit/>
          </a:bodyPr>
          <a:lstStyle/>
          <a:p>
            <a:r>
              <a:rPr lang="en-US" sz="2000" dirty="0" smtClean="0"/>
              <a:t>JTAG</a:t>
            </a:r>
            <a:endParaRPr lang="en-US" sz="2000" dirty="0"/>
          </a:p>
        </p:txBody>
      </p:sp>
      <p:sp>
        <p:nvSpPr>
          <p:cNvPr id="15" name="TextBox 14"/>
          <p:cNvSpPr txBox="1"/>
          <p:nvPr/>
        </p:nvSpPr>
        <p:spPr>
          <a:xfrm>
            <a:off x="7543800" y="1447800"/>
            <a:ext cx="1125629" cy="400110"/>
          </a:xfrm>
          <a:prstGeom prst="rect">
            <a:avLst/>
          </a:prstGeom>
          <a:noFill/>
        </p:spPr>
        <p:txBody>
          <a:bodyPr wrap="none" rtlCol="0">
            <a:spAutoFit/>
          </a:bodyPr>
          <a:lstStyle/>
          <a:p>
            <a:r>
              <a:rPr lang="en-US" sz="2000" dirty="0" smtClean="0"/>
              <a:t>VME P1</a:t>
            </a:r>
            <a:endParaRPr lang="en-US" sz="2000" dirty="0"/>
          </a:p>
        </p:txBody>
      </p:sp>
      <p:sp>
        <p:nvSpPr>
          <p:cNvPr id="16" name="TextBox 15"/>
          <p:cNvSpPr txBox="1"/>
          <p:nvPr/>
        </p:nvSpPr>
        <p:spPr>
          <a:xfrm>
            <a:off x="7620000" y="3505200"/>
            <a:ext cx="1495922" cy="1015663"/>
          </a:xfrm>
          <a:prstGeom prst="rect">
            <a:avLst/>
          </a:prstGeom>
          <a:noFill/>
        </p:spPr>
        <p:txBody>
          <a:bodyPr wrap="none" rtlCol="0">
            <a:spAutoFit/>
          </a:bodyPr>
          <a:lstStyle/>
          <a:p>
            <a:r>
              <a:rPr lang="en-US" sz="2000" dirty="0" smtClean="0"/>
              <a:t>Ladder </a:t>
            </a:r>
          </a:p>
          <a:p>
            <a:r>
              <a:rPr lang="en-US" sz="2000" dirty="0" smtClean="0"/>
              <a:t>Data</a:t>
            </a:r>
          </a:p>
          <a:p>
            <a:r>
              <a:rPr lang="en-US" sz="2000" dirty="0" smtClean="0"/>
              <a:t>Connectors</a:t>
            </a:r>
            <a:endParaRPr lang="en-US" sz="2000" dirty="0"/>
          </a:p>
        </p:txBody>
      </p:sp>
      <p:sp>
        <p:nvSpPr>
          <p:cNvPr id="17" name="Rectangle 16"/>
          <p:cNvSpPr/>
          <p:nvPr/>
        </p:nvSpPr>
        <p:spPr>
          <a:xfrm>
            <a:off x="6781800" y="1143000"/>
            <a:ext cx="457200" cy="1143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819400" y="5943600"/>
            <a:ext cx="2984343" cy="461665"/>
          </a:xfrm>
          <a:prstGeom prst="rect">
            <a:avLst/>
          </a:prstGeom>
          <a:noFill/>
        </p:spPr>
        <p:txBody>
          <a:bodyPr wrap="none" rtlCol="0">
            <a:spAutoFit/>
          </a:bodyPr>
          <a:lstStyle/>
          <a:p>
            <a:r>
              <a:rPr lang="en-US" dirty="0" smtClean="0"/>
              <a:t>Xilinx Virtex-6 FPGA</a:t>
            </a:r>
            <a:endParaRPr lang="en-US" dirty="0"/>
          </a:p>
        </p:txBody>
      </p:sp>
      <p:cxnSp>
        <p:nvCxnSpPr>
          <p:cNvPr id="20" name="Straight Arrow Connector 19"/>
          <p:cNvCxnSpPr>
            <a:stCxn id="18" idx="0"/>
            <a:endCxn id="7" idx="2"/>
          </p:cNvCxnSpPr>
          <p:nvPr/>
        </p:nvCxnSpPr>
        <p:spPr>
          <a:xfrm rot="16200000" flipV="1">
            <a:off x="3317836" y="4949864"/>
            <a:ext cx="1981200" cy="62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620000" cy="488950"/>
          </a:xfrm>
        </p:spPr>
        <p:txBody>
          <a:bodyPr/>
          <a:lstStyle/>
          <a:p>
            <a:r>
              <a:rPr lang="en-US" dirty="0" smtClean="0"/>
              <a:t>Technical Progress (Latch-up)</a:t>
            </a:r>
            <a:endParaRPr lang="en-US" dirty="0"/>
          </a:p>
        </p:txBody>
      </p:sp>
      <p:sp>
        <p:nvSpPr>
          <p:cNvPr id="5" name="TextBox 4"/>
          <p:cNvSpPr txBox="1"/>
          <p:nvPr/>
        </p:nvSpPr>
        <p:spPr>
          <a:xfrm>
            <a:off x="609600" y="762000"/>
            <a:ext cx="7924800" cy="4893647"/>
          </a:xfrm>
          <a:prstGeom prst="rect">
            <a:avLst/>
          </a:prstGeom>
          <a:noFill/>
        </p:spPr>
        <p:txBody>
          <a:bodyPr wrap="square" rtlCol="0">
            <a:spAutoFit/>
          </a:bodyPr>
          <a:lstStyle/>
          <a:p>
            <a:pPr marL="457200" indent="-457200">
              <a:buFont typeface="Arial" pitchFamily="34" charset="0"/>
              <a:buChar char="•"/>
            </a:pPr>
            <a:r>
              <a:rPr lang="en-US" dirty="0" smtClean="0"/>
              <a:t>Completed tests of LU and SEU for Ultimate sensor, Mimosa-26 and all components to be used in the ladder and MTB in testing at the 88” cyclotron at LBNL.</a:t>
            </a:r>
          </a:p>
          <a:p>
            <a:pPr marL="457200" indent="-457200">
              <a:buFont typeface="Arial" pitchFamily="34" charset="0"/>
              <a:buChar char="•"/>
            </a:pPr>
            <a:r>
              <a:rPr lang="en-US" dirty="0" smtClean="0"/>
              <a:t>Completed a test of Mimosa-26 sensors run in STAR for the last running period. ~ 1 week of protons and full run of Au. </a:t>
            </a:r>
          </a:p>
          <a:p>
            <a:pPr marL="457200" indent="-457200">
              <a:buFont typeface="Arial" pitchFamily="34" charset="0"/>
              <a:buChar char="•"/>
            </a:pPr>
            <a:r>
              <a:rPr lang="en-US" dirty="0" smtClean="0"/>
              <a:t>Estimate of LU events for STAR running of full detector is .3 / hr. (scaling with radiation field)</a:t>
            </a:r>
          </a:p>
          <a:p>
            <a:pPr marL="457200" indent="-457200">
              <a:buFont typeface="Arial" pitchFamily="34" charset="0"/>
              <a:buChar char="•"/>
            </a:pPr>
            <a:r>
              <a:rPr lang="en-US" dirty="0" smtClean="0"/>
              <a:t>LU and SEU onset LET in sensors is consistent with previous measurements.</a:t>
            </a:r>
          </a:p>
          <a:p>
            <a:pPr marL="457200" indent="-457200">
              <a:buFont typeface="Arial" pitchFamily="34" charset="0"/>
              <a:buChar char="•"/>
            </a:pPr>
            <a:r>
              <a:rPr lang="en-US" dirty="0" smtClean="0"/>
              <a:t>LU and SEU onset LET for ladder and MTB components is higher than for sensors.</a:t>
            </a:r>
          </a:p>
        </p:txBody>
      </p:sp>
      <p:sp>
        <p:nvSpPr>
          <p:cNvPr id="4" name="Rectangle 3"/>
          <p:cNvSpPr/>
          <p:nvPr/>
        </p:nvSpPr>
        <p:spPr>
          <a:xfrm>
            <a:off x="228600" y="5638800"/>
            <a:ext cx="8686800" cy="307777"/>
          </a:xfrm>
          <a:prstGeom prst="rect">
            <a:avLst/>
          </a:prstGeom>
        </p:spPr>
        <p:txBody>
          <a:bodyPr wrap="square">
            <a:spAutoFit/>
          </a:bodyPr>
          <a:lstStyle/>
          <a:p>
            <a:r>
              <a:rPr lang="en-US" sz="1400" dirty="0" smtClean="0">
                <a:hlinkClick r:id="rId2"/>
              </a:rPr>
              <a:t>http://rnc.lbl.gov/hft/hardware/docs/iphc_2011_09_05/Summary%20of%20latch-up%20measurements.ppt</a:t>
            </a:r>
            <a:r>
              <a:rPr lang="en-US" sz="1400" dirty="0" smtClean="0"/>
              <a:t> </a:t>
            </a:r>
            <a:endParaRPr lang="en-US" sz="1400" dirty="0"/>
          </a:p>
        </p:txBody>
      </p:sp>
      <p:sp>
        <p:nvSpPr>
          <p:cNvPr id="6" name="Rectangle 5"/>
          <p:cNvSpPr/>
          <p:nvPr/>
        </p:nvSpPr>
        <p:spPr>
          <a:xfrm>
            <a:off x="228600" y="5943600"/>
            <a:ext cx="8610600" cy="307777"/>
          </a:xfrm>
          <a:prstGeom prst="rect">
            <a:avLst/>
          </a:prstGeom>
        </p:spPr>
        <p:txBody>
          <a:bodyPr wrap="square">
            <a:spAutoFit/>
          </a:bodyPr>
          <a:lstStyle/>
          <a:p>
            <a:r>
              <a:rPr lang="en-US" sz="1400" dirty="0" smtClean="0">
                <a:hlinkClick r:id="rId3"/>
              </a:rPr>
              <a:t>http://rnc.lbl.gov/hft/hardware/docs/iphc_2011_09_05/M26_in_STAR.ppt</a:t>
            </a:r>
            <a:r>
              <a:rPr lang="en-US" sz="1400" dirty="0" smtClean="0"/>
              <a:t>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620000" cy="488950"/>
          </a:xfrm>
        </p:spPr>
        <p:txBody>
          <a:bodyPr/>
          <a:lstStyle/>
          <a:p>
            <a:r>
              <a:rPr lang="en-US" dirty="0" smtClean="0"/>
              <a:t>Technical Progress (Ladder)</a:t>
            </a:r>
            <a:endParaRPr lang="en-US" dirty="0"/>
          </a:p>
        </p:txBody>
      </p:sp>
      <p:sp>
        <p:nvSpPr>
          <p:cNvPr id="4" name="Rectangle 3"/>
          <p:cNvSpPr/>
          <p:nvPr/>
        </p:nvSpPr>
        <p:spPr>
          <a:xfrm>
            <a:off x="152400" y="5791200"/>
            <a:ext cx="8686800" cy="584775"/>
          </a:xfrm>
          <a:prstGeom prst="rect">
            <a:avLst/>
          </a:prstGeom>
        </p:spPr>
        <p:txBody>
          <a:bodyPr wrap="square">
            <a:spAutoFit/>
          </a:bodyPr>
          <a:lstStyle/>
          <a:p>
            <a:r>
              <a:rPr lang="en-US" sz="1600" dirty="0" smtClean="0">
                <a:hlinkClick r:id="rId2"/>
              </a:rPr>
              <a:t>http://indico.cern.ch/getFile.py/access?contribId=16&amp;sessionId=7&amp;resId=0&amp;materialId=slides&amp;confId=144152</a:t>
            </a:r>
            <a:r>
              <a:rPr lang="en-US" sz="1600" dirty="0" smtClean="0"/>
              <a:t> </a:t>
            </a:r>
            <a:endParaRPr lang="en-US" sz="1600" dirty="0"/>
          </a:p>
        </p:txBody>
      </p:sp>
      <p:pic>
        <p:nvPicPr>
          <p:cNvPr id="6" name="Picture 10" descr="P1000402.JPG"/>
          <p:cNvPicPr>
            <a:picLocks noChangeAspect="1"/>
          </p:cNvPicPr>
          <p:nvPr/>
        </p:nvPicPr>
        <p:blipFill>
          <a:blip r:embed="rId3" cstate="print"/>
          <a:srcRect l="3773" t="18867" r="1414" b="9435"/>
          <a:stretch>
            <a:fillRect/>
          </a:stretch>
        </p:blipFill>
        <p:spPr bwMode="auto">
          <a:xfrm>
            <a:off x="304800" y="914400"/>
            <a:ext cx="4114800" cy="2333464"/>
          </a:xfrm>
          <a:prstGeom prst="rect">
            <a:avLst/>
          </a:prstGeom>
          <a:noFill/>
          <a:ln w="9525">
            <a:noFill/>
            <a:miter lim="800000"/>
            <a:headEnd/>
            <a:tailEnd/>
          </a:ln>
        </p:spPr>
      </p:pic>
      <p:sp>
        <p:nvSpPr>
          <p:cNvPr id="2049" name="Rectangle 1"/>
          <p:cNvSpPr>
            <a:spLocks noChangeArrowheads="1"/>
          </p:cNvSpPr>
          <p:nvPr/>
        </p:nvSpPr>
        <p:spPr bwMode="auto">
          <a:xfrm>
            <a:off x="152400" y="3475910"/>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lang="en-US" altLang="zh-CN" sz="1800" dirty="0" smtClean="0">
                <a:latin typeface="Times New Roman" pitchFamily="18" charset="0"/>
                <a:ea typeface="SimSun" pitchFamily="2" charset="-122"/>
                <a:cs typeface="Times New Roman" pitchFamily="18" charset="0"/>
              </a:rPr>
              <a:t>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he performance of Phase-1 sensors is independent of the ITB configuration, especially the number of high-frequency decoupling capacitors on the board. Both, analog and digital readout modes confirm this observation. The performance is not degraded even after removing all small capacitors associated with VDD, VDA and VCLP voltages.</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Test results obtained from threshold scans suggest that the bus-type power distribution provides, on average, a slightly better noise performance but with an increased FPN.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Analog test results for the bus-type power distribution indicate that there is no noticeable degradation of the sensor performance.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800600" y="1371600"/>
            <a:ext cx="3962400" cy="1200329"/>
          </a:xfrm>
          <a:prstGeom prst="rect">
            <a:avLst/>
          </a:prstGeom>
          <a:noFill/>
        </p:spPr>
        <p:txBody>
          <a:bodyPr wrap="square" rtlCol="0">
            <a:spAutoFit/>
          </a:bodyPr>
          <a:lstStyle/>
          <a:p>
            <a:r>
              <a:rPr lang="en-US" dirty="0" smtClean="0"/>
              <a:t>ITB Testing</a:t>
            </a:r>
          </a:p>
          <a:p>
            <a:r>
              <a:rPr lang="en-US" dirty="0" smtClean="0"/>
              <a:t>10 Phase-1sensors in ladder configuration</a:t>
            </a:r>
            <a:endParaRPr lang="en-US" dirty="0"/>
          </a:p>
        </p:txBody>
      </p:sp>
    </p:spTree>
  </p:cSld>
  <p:clrMapOvr>
    <a:masterClrMapping/>
  </p:clrMapOvr>
</p:sld>
</file>

<file path=ppt/theme/theme1.xml><?xml version="1.0" encoding="utf-8"?>
<a:theme xmlns:a="http://schemas.openxmlformats.org/drawingml/2006/main" name="white CD-1 review November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white CD-1 review November 2009</Template>
  <TotalTime>24110</TotalTime>
  <Words>1048</Words>
  <Application>Microsoft Office PowerPoint</Application>
  <PresentationFormat>On-screen Show (4:3)</PresentationFormat>
  <Paragraphs>156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 CD-1 review November 2009</vt:lpstr>
      <vt:lpstr>Slide 1</vt:lpstr>
      <vt:lpstr>Talk Outline</vt:lpstr>
      <vt:lpstr>Slide 3</vt:lpstr>
      <vt:lpstr>Technical Progress (Sensor)</vt:lpstr>
      <vt:lpstr>Technical Progress (RDO)</vt:lpstr>
      <vt:lpstr>Production System Design</vt:lpstr>
      <vt:lpstr>Production Prototype RDO board</vt:lpstr>
      <vt:lpstr>Technical Progress (Latch-up)</vt:lpstr>
      <vt:lpstr>Technical Progress (Ladder)</vt:lpstr>
      <vt:lpstr>Expected Progress for next 6 months</vt:lpstr>
      <vt:lpstr>Resource overview and needs</vt:lpstr>
      <vt:lpstr>Slow Control Considerations / interlocks</vt:lpstr>
      <vt:lpstr>Lab Space needs at BNL</vt:lpstr>
      <vt:lpstr>PXL Telescope test pictures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dc:title>
  <dc:creator>ECAnderssen_local</dc:creator>
  <cp:lastModifiedBy>leo</cp:lastModifiedBy>
  <cp:revision>1486</cp:revision>
  <cp:lastPrinted>2009-10-06T19:02:25Z</cp:lastPrinted>
  <dcterms:created xsi:type="dcterms:W3CDTF">2009-10-25T18:41:13Z</dcterms:created>
  <dcterms:modified xsi:type="dcterms:W3CDTF">2011-09-27T14:08:06Z</dcterms:modified>
</cp:coreProperties>
</file>