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975" r:id="rId2"/>
  </p:sldMasterIdLst>
  <p:notesMasterIdLst>
    <p:notesMasterId r:id="rId23"/>
  </p:notesMasterIdLst>
  <p:handoutMasterIdLst>
    <p:handoutMasterId r:id="rId24"/>
  </p:handoutMasterIdLst>
  <p:sldIdLst>
    <p:sldId id="367" r:id="rId3"/>
    <p:sldId id="429" r:id="rId4"/>
    <p:sldId id="434" r:id="rId5"/>
    <p:sldId id="447" r:id="rId6"/>
    <p:sldId id="451" r:id="rId7"/>
    <p:sldId id="456" r:id="rId8"/>
    <p:sldId id="457" r:id="rId9"/>
    <p:sldId id="458" r:id="rId10"/>
    <p:sldId id="459" r:id="rId11"/>
    <p:sldId id="460" r:id="rId12"/>
    <p:sldId id="461" r:id="rId13"/>
    <p:sldId id="466" r:id="rId14"/>
    <p:sldId id="467" r:id="rId15"/>
    <p:sldId id="462" r:id="rId16"/>
    <p:sldId id="463" r:id="rId17"/>
    <p:sldId id="464" r:id="rId18"/>
    <p:sldId id="453" r:id="rId19"/>
    <p:sldId id="465" r:id="rId20"/>
    <p:sldId id="455" r:id="rId21"/>
    <p:sldId id="454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10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21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31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421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552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2630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19973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6841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5014"/>
    <a:srgbClr val="0D8222"/>
    <a:srgbClr val="FFFF00"/>
    <a:srgbClr val="000099"/>
    <a:srgbClr val="FFFF99"/>
    <a:srgbClr val="FFF5E6"/>
    <a:srgbClr val="F0E0FF"/>
    <a:srgbClr val="E9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54" autoAdjust="0"/>
  </p:normalViewPr>
  <p:slideViewPr>
    <p:cSldViewPr>
      <p:cViewPr>
        <p:scale>
          <a:sx n="100" d="100"/>
          <a:sy n="100" d="100"/>
        </p:scale>
        <p:origin x="-464" y="-176"/>
      </p:cViewPr>
      <p:guideLst>
        <p:guide orient="horz" pos="24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0597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778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1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2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3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42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552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4C8FEFA-80F0-254B-A4FD-0D91AC0FA1AE}" type="slidenum">
              <a:rPr lang="en-US"/>
              <a:pPr/>
              <a:t>20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oleObject" Target="../embeddings/oleObject30.bin"/><Relationship Id="rId5" Type="http://schemas.openxmlformats.org/officeDocument/2006/relationships/oleObject" Target="../embeddings/oleObject31.bin"/><Relationship Id="rId1" Type="http://schemas.openxmlformats.org/officeDocument/2006/relationships/vmlDrawing" Target="../drawings/vmlDrawing11.vml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oleObject" Target="../embeddings/oleObject33.bin"/><Relationship Id="rId5" Type="http://schemas.openxmlformats.org/officeDocument/2006/relationships/oleObject" Target="../embeddings/oleObject34.bin"/><Relationship Id="rId1" Type="http://schemas.openxmlformats.org/officeDocument/2006/relationships/vmlDrawing" Target="../drawings/vmlDrawing12.vml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oleObject" Target="../embeddings/oleObject9.bin"/><Relationship Id="rId5" Type="http://schemas.openxmlformats.org/officeDocument/2006/relationships/oleObject" Target="../embeddings/oleObject10.bin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oleObject" Target="../embeddings/oleObject12.bin"/><Relationship Id="rId5" Type="http://schemas.openxmlformats.org/officeDocument/2006/relationships/oleObject" Target="../embeddings/oleObject13.bin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oleObject" Target="../embeddings/oleObject15.bin"/><Relationship Id="rId5" Type="http://schemas.openxmlformats.org/officeDocument/2006/relationships/oleObject" Target="../embeddings/oleObject16.bin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oleObject" Target="../embeddings/oleObject18.bin"/><Relationship Id="rId5" Type="http://schemas.openxmlformats.org/officeDocument/2006/relationships/oleObject" Target="../embeddings/oleObject19.bin"/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oleObject" Target="../embeddings/oleObject21.bin"/><Relationship Id="rId5" Type="http://schemas.openxmlformats.org/officeDocument/2006/relationships/oleObject" Target="../embeddings/oleObject22.bin"/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oleObject" Target="../embeddings/oleObject24.bin"/><Relationship Id="rId5" Type="http://schemas.openxmlformats.org/officeDocument/2006/relationships/oleObject" Target="../embeddings/oleObject25.bin"/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oleObject" Target="../embeddings/oleObject27.bin"/><Relationship Id="rId5" Type="http://schemas.openxmlformats.org/officeDocument/2006/relationships/oleObject" Target="../embeddings/oleObject28.bin"/><Relationship Id="rId1" Type="http://schemas.openxmlformats.org/officeDocument/2006/relationships/vmlDrawing" Target="../drawings/vmlDrawing10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5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53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54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68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69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70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3AAEA-CCE8-5E49-BC51-45FA2FFB3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9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93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94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D3278-2F6C-344B-A623-16A741C6C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640" indent="0" algn="ctr">
              <a:buNone/>
              <a:defRPr/>
            </a:lvl2pPr>
            <a:lvl3pPr marL="829280" indent="0" algn="ctr">
              <a:buNone/>
              <a:defRPr/>
            </a:lvl3pPr>
            <a:lvl4pPr marL="1243920" indent="0" algn="ctr">
              <a:buNone/>
              <a:defRPr/>
            </a:lvl4pPr>
            <a:lvl5pPr marL="1658560" indent="0" algn="ctr">
              <a:buNone/>
              <a:defRPr/>
            </a:lvl5pPr>
            <a:lvl6pPr marL="2073201" indent="0" algn="ctr">
              <a:buNone/>
              <a:defRPr/>
            </a:lvl6pPr>
            <a:lvl7pPr marL="2487841" indent="0" algn="ctr">
              <a:buNone/>
              <a:defRPr/>
            </a:lvl7pPr>
            <a:lvl8pPr marL="2902481" indent="0" algn="ctr">
              <a:buNone/>
              <a:defRPr/>
            </a:lvl8pPr>
            <a:lvl9pPr marL="331712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64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87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5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640" indent="0">
              <a:buNone/>
              <a:defRPr sz="1600"/>
            </a:lvl2pPr>
            <a:lvl3pPr marL="829280" indent="0">
              <a:buNone/>
              <a:defRPr sz="1500"/>
            </a:lvl3pPr>
            <a:lvl4pPr marL="1243920" indent="0">
              <a:buNone/>
              <a:defRPr sz="1300"/>
            </a:lvl4pPr>
            <a:lvl5pPr marL="1658560" indent="0">
              <a:buNone/>
              <a:defRPr sz="1300"/>
            </a:lvl5pPr>
            <a:lvl6pPr marL="2073201" indent="0">
              <a:buNone/>
              <a:defRPr sz="1300"/>
            </a:lvl6pPr>
            <a:lvl7pPr marL="2487841" indent="0">
              <a:buNone/>
              <a:defRPr sz="1300"/>
            </a:lvl7pPr>
            <a:lvl8pPr marL="2902481" indent="0">
              <a:buNone/>
              <a:defRPr sz="1300"/>
            </a:lvl8pPr>
            <a:lvl9pPr marL="3317121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4500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28"/>
            <a:ext cx="4037760" cy="451055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480" y="1604328"/>
            <a:ext cx="4037760" cy="451055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0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72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37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48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256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3" y="273631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3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9719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76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77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78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1AC4D-0739-984B-8047-6E97FCCB1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3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3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640" indent="0">
              <a:buNone/>
              <a:defRPr sz="2500"/>
            </a:lvl2pPr>
            <a:lvl3pPr marL="829280" indent="0">
              <a:buNone/>
              <a:defRPr sz="2200"/>
            </a:lvl3pPr>
            <a:lvl4pPr marL="1243920" indent="0">
              <a:buNone/>
              <a:defRPr sz="1800"/>
            </a:lvl4pPr>
            <a:lvl5pPr marL="1658560" indent="0">
              <a:buNone/>
              <a:defRPr sz="1800"/>
            </a:lvl5pPr>
            <a:lvl6pPr marL="2073201" indent="0">
              <a:buNone/>
              <a:defRPr sz="1800"/>
            </a:lvl6pPr>
            <a:lvl7pPr marL="2487841" indent="0">
              <a:buNone/>
              <a:defRPr sz="1800"/>
            </a:lvl7pPr>
            <a:lvl8pPr marL="2902481" indent="0">
              <a:buNone/>
              <a:defRPr sz="1800"/>
            </a:lvl8pPr>
            <a:lvl9pPr marL="3317121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3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460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91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6803" y="273631"/>
            <a:ext cx="2053440" cy="584125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3" y="273631"/>
            <a:ext cx="6022080" cy="584125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80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30"/>
            <a:ext cx="8213760" cy="11290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17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00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01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02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573B9-D3FB-C244-AADE-D7A237F16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24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25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26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1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AD54C-26E4-1149-AD66-5B964545C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48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49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50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F2A36-4459-CB41-8D36-CB03AEDA6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7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73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74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71CF5-9CC1-A442-B6F0-FFA50AAE1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96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97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98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E1DB2-E436-114C-BB6C-60A34271D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0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1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2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820EE-628E-4041-919D-2F9BDDDE3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44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45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46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21044-B7E1-0B4A-ABF7-178C34404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04802"/>
            <a:ext cx="6705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1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400800"/>
            <a:ext cx="1371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fld id="{457A2924-550F-A844-B488-20E48614E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latin typeface="Helvetica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r:id="rId14" imgW="0" imgH="0" progId="PowerPoint.Show.8">
                  <p:embed/>
                </p:oleObj>
              </mc:Choice>
              <mc:Fallback>
                <p:oleObj r:id="rId14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10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6pPr>
      <a:lvl7pPr marL="91421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7pPr>
      <a:lvl8pPr marL="137131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8pPr>
      <a:lvl9pPr marL="1828421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0000"/>
          </a:solidFill>
          <a:latin typeface="+mn-lt"/>
          <a:ea typeface="ＭＳ Ｐゴシック" charset="-128"/>
          <a:cs typeface="ＭＳ Ｐゴシック" charset="-128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rgbClr val="000099"/>
          </a:solidFill>
          <a:latin typeface="+mn-lt"/>
          <a:ea typeface="ＭＳ Ｐゴシック" charset="-128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07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18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28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39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56480" y="6247378"/>
            <a:ext cx="2119680" cy="4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27" tIns="41464" rIns="82927" bIns="41464" anchor="ctr"/>
          <a:lstStyle/>
          <a:p>
            <a:pPr defTabSz="41464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1800" smtClean="0">
              <a:solidFill>
                <a:srgbClr val="FFFFFF"/>
              </a:solidFill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127680" y="6247378"/>
            <a:ext cx="2888640" cy="4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27" tIns="41464" rIns="82927" bIns="41464" anchor="ctr"/>
          <a:lstStyle/>
          <a:p>
            <a:pPr defTabSz="41464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1800" smtClean="0">
              <a:solidFill>
                <a:srgbClr val="FFFFFF"/>
              </a:solidFill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30"/>
            <a:ext cx="8213760" cy="112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8"/>
            <a:ext cx="8213760" cy="451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5466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</p:sldLayoutIdLst>
  <p:txStyles>
    <p:titleStyle>
      <a:lvl1pPr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marL="673790" indent="-259151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2pPr>
      <a:lvl3pPr marL="1036599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3pPr>
      <a:lvl4pPr marL="1451240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4pPr>
      <a:lvl5pPr marL="1865880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5pPr>
      <a:lvl6pPr marL="2280522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6pPr>
      <a:lvl7pPr marL="2695161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7pPr>
      <a:lvl8pPr marL="3109802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8pPr>
      <a:lvl9pPr marL="3524441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10981" indent="-310981" algn="l" defTabSz="414640" rtl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790" indent="-259151" algn="l" defTabSz="414640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6599" indent="-207320" algn="l" defTabSz="414640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1240" indent="-207320" algn="l" defTabSz="414640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865880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80522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5161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09802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4441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64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28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92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56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20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84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48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12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8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lum bright="24000" contrast="41000"/>
          </a:blip>
          <a:srcRect/>
          <a:stretch>
            <a:fillRect/>
          </a:stretch>
        </p:blipFill>
        <p:spPr bwMode="auto">
          <a:xfrm>
            <a:off x="4067944" y="2060848"/>
            <a:ext cx="5076056" cy="343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44624"/>
            <a:ext cx="7772400" cy="792088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HFT Software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9632" y="692696"/>
            <a:ext cx="6400800" cy="504056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 S. Margetis, KSU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152400" y="6581777"/>
            <a:ext cx="4017932" cy="27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Comic Sans MS" charset="0"/>
              </a:rPr>
              <a:t>STAR Collaboration Meeting, LBL, November 18, 2011</a:t>
            </a:r>
            <a:endParaRPr lang="en-US" sz="1200" dirty="0">
              <a:latin typeface="Comic Sans MS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9512" y="1196752"/>
            <a:ext cx="3960440" cy="4968552"/>
            <a:chOff x="2555776" y="1196752"/>
            <a:chExt cx="4376911" cy="5328592"/>
          </a:xfrm>
        </p:grpSpPr>
        <p:pic>
          <p:nvPicPr>
            <p:cNvPr id="7" name="Picture 6" descr="phase1_run8_50k_sensor4.bmp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55776" y="1196752"/>
              <a:ext cx="4376911" cy="532859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530565" y="5877272"/>
              <a:ext cx="25830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CERN Test beam picture</a:t>
              </a:r>
            </a:p>
            <a:p>
              <a:r>
                <a:rPr lang="en-US" sz="1400" dirty="0">
                  <a:solidFill>
                    <a:srgbClr val="0000FF"/>
                  </a:solidFill>
                </a:rPr>
                <a:t>5</a:t>
              </a:r>
              <a:r>
                <a:rPr lang="en-US" sz="1400" dirty="0" smtClean="0">
                  <a:solidFill>
                    <a:srgbClr val="0000FF"/>
                  </a:solidFill>
                </a:rPr>
                <a:t>0K triggers – single chip 2x2cm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648"/>
            <a:ext cx="8458200" cy="3096344"/>
          </a:xfrm>
        </p:spPr>
        <p:txBody>
          <a:bodyPr/>
          <a:lstStyle/>
          <a:p>
            <a:pPr marL="705709" lvl="1" indent="-342900">
              <a:buFont typeface="Arial"/>
              <a:buChar char="•"/>
            </a:pPr>
            <a:r>
              <a:rPr lang="en-US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Slow/Fast PXL response simulation</a:t>
            </a: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Initial work done earlier by Purdue</a:t>
            </a: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Strasbourg is collaborating (huge experience)</a:t>
            </a:r>
          </a:p>
          <a:p>
            <a:pPr marL="1068518" lvl="2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Got their DIGMAPS code</a:t>
            </a:r>
          </a:p>
          <a:p>
            <a:pPr marL="1068518" lvl="2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they will help with noise simulation</a:t>
            </a: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we got data (inclined incidence) during the CERN tests.</a:t>
            </a:r>
          </a:p>
          <a:p>
            <a:pPr marL="1068518" lvl="2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can fix most parameters</a:t>
            </a:r>
          </a:p>
          <a:p>
            <a:pPr marL="668550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Will collaborate to make an acceptably fast ‘slow’ simulator for the chain</a:t>
            </a:r>
          </a:p>
          <a:p>
            <a:pPr marL="668550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…but manpower is thin</a:t>
            </a:r>
          </a:p>
          <a:p>
            <a:pPr marL="705709" lvl="1" indent="-342900">
              <a:buFont typeface="Arial"/>
              <a:buChar char="•"/>
            </a:pPr>
            <a:endParaRPr lang="en-US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6" descr="beam_on_sens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47510"/>
            <a:ext cx="2592288" cy="3049750"/>
          </a:xfrm>
          <a:prstGeom prst="rect">
            <a:avLst/>
          </a:prstGeom>
        </p:spPr>
      </p:pic>
      <p:pic>
        <p:nvPicPr>
          <p:cNvPr id="10" name="Picture 9" descr="Simulation_bess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8741" r="5778" b="3852"/>
          <a:stretch/>
        </p:blipFill>
        <p:spPr>
          <a:xfrm>
            <a:off x="4139952" y="3091612"/>
            <a:ext cx="4475728" cy="35022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528" y="5733256"/>
            <a:ext cx="178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CERN Test beam picture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10K triggers – single chip</a:t>
            </a:r>
            <a:endParaRPr lang="en-US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145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80728"/>
            <a:ext cx="8136904" cy="4608512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Tracking with TPC+PXL prototype?</a:t>
            </a:r>
          </a:p>
          <a:p>
            <a:pPr marL="0" indent="0">
              <a:buNone/>
            </a:pPr>
            <a:endParaRPr lang="en-US" dirty="0" smtClean="0">
              <a:latin typeface="Comic Sans MS"/>
              <a:cs typeface="Comic Sans MS"/>
            </a:endParaRPr>
          </a:p>
          <a:p>
            <a:pPr marL="742867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Can we do any physics with the prototype data?</a:t>
            </a:r>
          </a:p>
          <a:p>
            <a:pPr marL="1142835" lvl="2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Issues are the partial acceptance (only 2-4 sectors present) and the lack of intermediate tracking (SSD, IST)</a:t>
            </a:r>
          </a:p>
          <a:p>
            <a:pPr marL="1142835" lvl="2" indent="-342900">
              <a:buFont typeface="Arial"/>
              <a:buChar char="•"/>
            </a:pPr>
            <a:endParaRPr lang="en-US" sz="1800" b="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42867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Jonathan spends some time on this right now</a:t>
            </a:r>
          </a:p>
          <a:p>
            <a:pPr marL="1142835" lvl="2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Some initial results look not disappointing but…let’s not celebrate yet.</a:t>
            </a:r>
          </a:p>
          <a:p>
            <a:pPr marL="1142835" lvl="2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For details see his talk at the HF group here:</a:t>
            </a:r>
          </a:p>
          <a:p>
            <a:pPr marL="1142835" lvl="2" indent="-342900">
              <a:buFont typeface="Arial"/>
              <a:buChar char="•"/>
            </a:pPr>
            <a:endParaRPr lang="en-US" sz="18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sz="1800" b="0" dirty="0">
                <a:solidFill>
                  <a:srgbClr val="0000FF"/>
                </a:solidFill>
                <a:cs typeface="Comic Sans MS"/>
              </a:rPr>
              <a:t>http://</a:t>
            </a:r>
            <a:r>
              <a:rPr lang="en-US" sz="1800" b="0" dirty="0" err="1">
                <a:solidFill>
                  <a:srgbClr val="0000FF"/>
                </a:solidFill>
                <a:cs typeface="Comic Sans MS"/>
              </a:rPr>
              <a:t>drupal.star.bnl.gov</a:t>
            </a:r>
            <a:r>
              <a:rPr lang="en-US" sz="1800" b="0" dirty="0">
                <a:solidFill>
                  <a:srgbClr val="0000FF"/>
                </a:solidFill>
                <a:cs typeface="Comic Sans MS"/>
              </a:rPr>
              <a:t>/STAR/meetings/star-collaboration-meeting-nov14-18-2011-lbnl-ca/heavy-flavor-parallel-sessions/</a:t>
            </a:r>
            <a:r>
              <a:rPr lang="en-US" sz="1800" b="0" dirty="0" err="1">
                <a:solidFill>
                  <a:srgbClr val="0000FF"/>
                </a:solidFill>
                <a:cs typeface="Comic Sans MS"/>
              </a:rPr>
              <a:t>pythia-evo</a:t>
            </a:r>
            <a:endParaRPr lang="en-US" sz="1800" b="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822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67" y="-13806"/>
            <a:ext cx="4588918" cy="78692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Mercedes configuration</a:t>
            </a:r>
            <a:endParaRPr lang="en-US" sz="2800" dirty="0"/>
          </a:p>
        </p:txBody>
      </p:sp>
      <p:pic>
        <p:nvPicPr>
          <p:cNvPr id="9" name="Picture 8" descr="patch_mercedes_corrected_pt03.png"/>
          <p:cNvPicPr>
            <a:picLocks noChangeAspect="1"/>
          </p:cNvPicPr>
          <p:nvPr/>
        </p:nvPicPr>
        <p:blipFill>
          <a:blip r:embed="rId2"/>
          <a:srcRect t="11671"/>
          <a:stretch>
            <a:fillRect/>
          </a:stretch>
        </p:blipFill>
        <p:spPr>
          <a:xfrm>
            <a:off x="-16559" y="894493"/>
            <a:ext cx="8285383" cy="2733386"/>
          </a:xfrm>
          <a:prstGeom prst="rect">
            <a:avLst/>
          </a:prstGeom>
        </p:spPr>
      </p:pic>
      <p:pic>
        <p:nvPicPr>
          <p:cNvPr id="11" name="Picture 10" descr="patch_mercedes_real_pt.png"/>
          <p:cNvPicPr>
            <a:picLocks noChangeAspect="1"/>
          </p:cNvPicPr>
          <p:nvPr/>
        </p:nvPicPr>
        <p:blipFill>
          <a:blip r:embed="rId3"/>
          <a:srcRect t="11852"/>
          <a:stretch>
            <a:fillRect/>
          </a:stretch>
        </p:blipFill>
        <p:spPr>
          <a:xfrm>
            <a:off x="4979" y="3782765"/>
            <a:ext cx="8177074" cy="26921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89688" y="2093947"/>
            <a:ext cx="19442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Flat </a:t>
            </a:r>
            <a:r>
              <a:rPr lang="en-US" sz="2400" dirty="0" err="1" smtClean="0"/>
              <a:t>Pt</a:t>
            </a:r>
            <a:r>
              <a:rPr lang="en-US" sz="2400" dirty="0" smtClean="0"/>
              <a:t> input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867058" y="4437112"/>
            <a:ext cx="2313454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Realistic </a:t>
            </a:r>
            <a:r>
              <a:rPr lang="en-US" sz="2400" dirty="0" err="1" smtClean="0"/>
              <a:t>Pt</a:t>
            </a:r>
            <a:r>
              <a:rPr lang="en-US" sz="2400" dirty="0" smtClean="0"/>
              <a:t> input</a:t>
            </a:r>
            <a:endParaRPr lang="en-US" sz="2400" dirty="0"/>
          </a:p>
        </p:txBody>
      </p:sp>
      <p:pic>
        <p:nvPicPr>
          <p:cNvPr id="17" name="Picture 13"/>
          <p:cNvPicPr>
            <a:picLocks noChangeAspect="1"/>
          </p:cNvPicPr>
          <p:nvPr/>
        </p:nvPicPr>
        <p:blipFill>
          <a:blip r:embed="rId4"/>
          <a:srcRect t="5640"/>
          <a:stretch>
            <a:fillRect/>
          </a:stretch>
        </p:blipFill>
        <p:spPr bwMode="auto">
          <a:xfrm>
            <a:off x="7016524" y="27612"/>
            <a:ext cx="2139020" cy="196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8460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47" y="13806"/>
            <a:ext cx="4588918" cy="800733"/>
          </a:xfrm>
        </p:spPr>
        <p:txBody>
          <a:bodyPr/>
          <a:lstStyle/>
          <a:p>
            <a:r>
              <a:rPr lang="en-US" sz="2800" dirty="0" smtClean="0"/>
              <a:t>Joined configuration</a:t>
            </a:r>
            <a:endParaRPr lang="en-US" sz="2800" dirty="0"/>
          </a:p>
        </p:txBody>
      </p:sp>
      <p:pic>
        <p:nvPicPr>
          <p:cNvPr id="8" name="Picture 7" descr="patch_joined_real_pt.png"/>
          <p:cNvPicPr>
            <a:picLocks noChangeAspect="1"/>
          </p:cNvPicPr>
          <p:nvPr/>
        </p:nvPicPr>
        <p:blipFill>
          <a:blip r:embed="rId2"/>
          <a:srcRect t="9623"/>
          <a:stretch>
            <a:fillRect/>
          </a:stretch>
        </p:blipFill>
        <p:spPr>
          <a:xfrm>
            <a:off x="-13806" y="4009320"/>
            <a:ext cx="8307023" cy="2804056"/>
          </a:xfrm>
          <a:prstGeom prst="rect">
            <a:avLst/>
          </a:prstGeom>
        </p:spPr>
      </p:pic>
      <p:pic>
        <p:nvPicPr>
          <p:cNvPr id="11" name="Picture 10" descr="patch_joined_corrected_pt03.png"/>
          <p:cNvPicPr>
            <a:picLocks noChangeAspect="1"/>
          </p:cNvPicPr>
          <p:nvPr/>
        </p:nvPicPr>
        <p:blipFill>
          <a:blip r:embed="rId3"/>
          <a:srcRect t="12931"/>
          <a:stretch>
            <a:fillRect/>
          </a:stretch>
        </p:blipFill>
        <p:spPr>
          <a:xfrm>
            <a:off x="-4943" y="1247990"/>
            <a:ext cx="8256746" cy="26850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07023" y="2041933"/>
            <a:ext cx="59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flat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8243153" y="4765677"/>
            <a:ext cx="659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real</a:t>
            </a:r>
            <a:endParaRPr lang="en-US" sz="2400" dirty="0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056" y="0"/>
            <a:ext cx="1963145" cy="186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3729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136904" cy="3096344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Tracking with TPC+PXL prototype?</a:t>
            </a:r>
          </a:p>
          <a:p>
            <a:pPr marL="742867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Good tracking efficiency (but no pile-up yet)</a:t>
            </a:r>
            <a:endParaRPr lang="en-US" sz="1600" b="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4" name="Content Placeholder 3" descr="plotAll_all_effGoodSiR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0" r="-1062"/>
          <a:stretch/>
        </p:blipFill>
        <p:spPr bwMode="auto">
          <a:xfrm>
            <a:off x="228600" y="3308019"/>
            <a:ext cx="3983360" cy="350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3321618"/>
            <a:ext cx="4716015" cy="33888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5656" y="5589240"/>
            <a:ext cx="1274708" cy="400110"/>
          </a:xfrm>
          <a:prstGeom prst="rect">
            <a:avLst/>
          </a:prstGeom>
          <a:solidFill>
            <a:srgbClr val="FFF5E6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TPC+PXL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724128" y="5589240"/>
            <a:ext cx="2419227" cy="400110"/>
          </a:xfrm>
          <a:prstGeom prst="rect">
            <a:avLst/>
          </a:prstGeom>
          <a:solidFill>
            <a:srgbClr val="FFF5E6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TPC+SSD+IST+PXL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3429000"/>
            <a:ext cx="1934544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mpd="sng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0090"/>
                </a:solidFill>
              </a:rPr>
              <a:t>Hijing</a:t>
            </a:r>
            <a:r>
              <a:rPr lang="en-US" sz="1600" b="1" dirty="0" smtClean="0">
                <a:solidFill>
                  <a:srgbClr val="000090"/>
                </a:solidFill>
              </a:rPr>
              <a:t> – NO Pile-up</a:t>
            </a:r>
            <a:endParaRPr lang="en-US" sz="1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856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9512" y="836712"/>
            <a:ext cx="8136904" cy="3456384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Tracking with TPC+PXL prototype?</a:t>
            </a:r>
          </a:p>
          <a:p>
            <a:pPr marL="742867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Low Ghosting</a:t>
            </a:r>
            <a:endParaRPr lang="en-US" sz="1600" b="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7" name="Content Placeholder 3" descr="plotAll_all_Ghosting_detail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" r="-173"/>
          <a:stretch/>
        </p:blipFill>
        <p:spPr bwMode="auto">
          <a:xfrm>
            <a:off x="0" y="2276872"/>
            <a:ext cx="4673662" cy="44644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2276872"/>
            <a:ext cx="4788024" cy="44336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84" y="66110"/>
            <a:ext cx="8451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www.star.bnl.gov</a:t>
            </a:r>
            <a:r>
              <a:rPr lang="en-US" sz="1600" dirty="0"/>
              <a:t>/protected/</a:t>
            </a:r>
            <a:r>
              <a:rPr lang="en-US" sz="1600" dirty="0" err="1"/>
              <a:t>jetcorr</a:t>
            </a:r>
            <a:r>
              <a:rPr lang="en-US" sz="1600" dirty="0"/>
              <a:t>/</a:t>
            </a:r>
            <a:r>
              <a:rPr lang="en-US" sz="1600" dirty="0" err="1"/>
              <a:t>kapitan</a:t>
            </a:r>
            <a:r>
              <a:rPr lang="en-US" sz="1600" dirty="0"/>
              <a:t>/HFT/upgr15_2010/</a:t>
            </a:r>
            <a:r>
              <a:rPr lang="en-US" sz="1600" dirty="0" err="1"/>
              <a:t>productionQA</a:t>
            </a:r>
            <a:r>
              <a:rPr lang="en-US" sz="1600" dirty="0"/>
              <a:t>/thin/CD1/single/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85328" y="1938318"/>
            <a:ext cx="1934544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mpd="sng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0090"/>
                </a:solidFill>
              </a:rPr>
              <a:t>Hijing</a:t>
            </a:r>
            <a:r>
              <a:rPr lang="en-US" sz="1600" b="1" dirty="0" smtClean="0">
                <a:solidFill>
                  <a:srgbClr val="000090"/>
                </a:solidFill>
              </a:rPr>
              <a:t> – NO Pile-up</a:t>
            </a:r>
            <a:endParaRPr lang="en-US" sz="1600" b="1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21228" y="3501008"/>
            <a:ext cx="1274708" cy="400110"/>
          </a:xfrm>
          <a:prstGeom prst="rect">
            <a:avLst/>
          </a:prstGeom>
          <a:solidFill>
            <a:srgbClr val="FFF5E6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TPC+PXL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617269" y="3501008"/>
            <a:ext cx="2419227" cy="400110"/>
          </a:xfrm>
          <a:prstGeom prst="rect">
            <a:avLst/>
          </a:prstGeom>
          <a:solidFill>
            <a:srgbClr val="FFF5E6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TPC+SSD+IST+PXL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06079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52736"/>
            <a:ext cx="5832648" cy="252028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Analysis of CERN test data</a:t>
            </a:r>
          </a:p>
          <a:p>
            <a:pPr marL="342900" indent="-342900">
              <a:buFont typeface="Arial"/>
              <a:buChar char="•"/>
            </a:pPr>
            <a:endParaRPr lang="en-US" dirty="0" smtClean="0"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Fix simulator parameters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Check clustering/tracking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get a ‘feeling’ of PXL environment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64088" y="2060848"/>
            <a:ext cx="3672408" cy="4699685"/>
            <a:chOff x="2483768" y="1772815"/>
            <a:chExt cx="4176464" cy="4915709"/>
          </a:xfrm>
        </p:grpSpPr>
        <p:pic>
          <p:nvPicPr>
            <p:cNvPr id="5" name="Picture 4" descr="beam_on_sensor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3768" y="1772815"/>
              <a:ext cx="4176464" cy="491348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530565" y="6165304"/>
              <a:ext cx="20495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CERN Test beam picture</a:t>
              </a:r>
            </a:p>
            <a:p>
              <a:r>
                <a:rPr lang="en-US" sz="1400" dirty="0" smtClean="0">
                  <a:solidFill>
                    <a:srgbClr val="0000FF"/>
                  </a:solidFill>
                </a:rPr>
                <a:t>10K triggers – single chip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8538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116632"/>
            <a:ext cx="8213760" cy="707098"/>
          </a:xfrm>
        </p:spPr>
        <p:txBody>
          <a:bodyPr/>
          <a:lstStyle/>
          <a:p>
            <a:r>
              <a:rPr lang="en-US" sz="32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OtherTasks</a:t>
            </a:r>
            <a:endParaRPr lang="en-US" sz="32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72" y="1340768"/>
            <a:ext cx="8458200" cy="489654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latin typeface="Comic Sans MS"/>
                <a:cs typeface="Comic Sans MS"/>
              </a:rPr>
              <a:t>F</a:t>
            </a:r>
            <a:r>
              <a:rPr lang="en-US" sz="24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or the next 2 years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-------------------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Evaluation/Analysis framework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-------------------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Tests/evaluation of tracker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Hit reconstruction software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Event vertex finder evaluation</a:t>
            </a:r>
            <a:endParaRPr lang="en-US" sz="1800" b="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42742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88640"/>
            <a:ext cx="6705600" cy="609600"/>
          </a:xfrm>
        </p:spPr>
        <p:txBody>
          <a:bodyPr/>
          <a:lstStyle/>
          <a:p>
            <a:pPr algn="l"/>
            <a:r>
              <a:rPr lang="en-US" sz="2800" b="0" dirty="0" smtClean="0"/>
              <a:t>Summary </a:t>
            </a:r>
            <a:endParaRPr lang="en-US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7544" y="1268760"/>
            <a:ext cx="82089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 Things started moving but pace is not the desirable one mainly due to low number of people involved</a:t>
            </a:r>
          </a:p>
          <a:p>
            <a:pPr marL="742856" lvl="1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We need to change this.</a:t>
            </a:r>
          </a:p>
          <a:p>
            <a:pPr marL="742856" lvl="1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We need to make the Collaboration aware of the coming HFT</a:t>
            </a:r>
          </a:p>
          <a:p>
            <a:pPr lvl="2"/>
            <a:endParaRPr 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We started interacting with the S&amp;C group and expect an increasing interaction with the BNL-core group</a:t>
            </a:r>
          </a:p>
          <a:p>
            <a:pPr marL="742856" lvl="1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Started with Jason on geometry but will expand to all areas</a:t>
            </a: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like Calibration, Tracking </a:t>
            </a:r>
            <a:r>
              <a:rPr lang="en-US" sz="2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etc</a:t>
            </a: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</a:p>
          <a:p>
            <a:pPr marL="742856" lvl="1" indent="-285750">
              <a:buFont typeface="Arial"/>
              <a:buChar char="•"/>
            </a:pPr>
            <a:endParaRPr 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The HFT is around the corner. If your physics interests are in HF or if you can benefit from precision tracking assign your student’s service time to </a:t>
            </a:r>
            <a:r>
              <a:rPr lang="en-US" sz="2000" smtClean="0">
                <a:solidFill>
                  <a:srgbClr val="000090"/>
                </a:solidFill>
                <a:latin typeface="Comic Sans MS"/>
                <a:cs typeface="Comic Sans MS"/>
              </a:rPr>
              <a:t>this group</a:t>
            </a:r>
            <a:endParaRPr lang="en-US" sz="200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09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71600" y="2060848"/>
            <a:ext cx="6048672" cy="1938974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457106" indent="-457106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Task overview and schedule</a:t>
            </a:r>
          </a:p>
          <a:p>
            <a:pPr marL="457106" indent="-457106">
              <a:buFont typeface="Arial"/>
              <a:buChar char="•"/>
            </a:pPr>
            <a:endParaRPr lang="en-US" sz="24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457106" indent="-457106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E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xpected progress until next Fall (prototype) and beyond</a:t>
            </a:r>
          </a:p>
          <a:p>
            <a:pPr marL="457106" indent="-457106">
              <a:buFont typeface="Arial"/>
              <a:buChar char="•"/>
            </a:pP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0600" y="304802"/>
            <a:ext cx="6705600" cy="609600"/>
          </a:xfrm>
        </p:spPr>
        <p:txBody>
          <a:bodyPr/>
          <a:lstStyle/>
          <a:p>
            <a:pPr algn="l"/>
            <a:r>
              <a:rPr lang="en-US" dirty="0" smtClean="0"/>
              <a:t>Outline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5445224"/>
            <a:ext cx="7560840" cy="830997"/>
          </a:xfrm>
          <a:prstGeom prst="rect">
            <a:avLst/>
          </a:prstGeom>
          <a:solidFill>
            <a:srgbClr val="FFFF99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The goal of this talk is to make the </a:t>
            </a:r>
            <a:r>
              <a:rPr lang="en-US" sz="2400" b="1" dirty="0" err="1" smtClean="0">
                <a:solidFill>
                  <a:srgbClr val="FF0000"/>
                </a:solidFill>
                <a:latin typeface="+mn-lt"/>
              </a:rPr>
              <a:t>Collab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. 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a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ware that HFT is around the corner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625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6999312" cy="540296"/>
          </a:xfrm>
        </p:spPr>
        <p:txBody>
          <a:bodyPr/>
          <a:lstStyle/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WBS task dictionary and schedule has been developed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D4E223-1898-0A49-80F0-25A78C2D00D4}" type="slidenum">
              <a:rPr lang="en-US" smtClean="0">
                <a:latin typeface="Times New Roman" charset="0"/>
              </a:rPr>
              <a:pPr/>
              <a:t>20</a:t>
            </a:fld>
            <a:endParaRPr lang="en-US" smtClean="0"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b="15665"/>
          <a:stretch>
            <a:fillRect/>
          </a:stretch>
        </p:blipFill>
        <p:spPr>
          <a:xfrm>
            <a:off x="152400" y="895350"/>
            <a:ext cx="5112574" cy="5886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836712"/>
            <a:ext cx="4764021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79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83096"/>
            <a:ext cx="6705600" cy="609600"/>
          </a:xfrm>
        </p:spPr>
        <p:txBody>
          <a:bodyPr/>
          <a:lstStyle/>
          <a:p>
            <a:pPr algn="l"/>
            <a:r>
              <a:rPr lang="en-US" sz="2800" b="0" dirty="0" smtClean="0">
                <a:solidFill>
                  <a:srgbClr val="0000FF"/>
                </a:solidFill>
              </a:rPr>
              <a:t>Introductory comments</a:t>
            </a:r>
            <a:endParaRPr lang="en-US" sz="2800" b="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8712968" cy="5112568"/>
          </a:xfrm>
        </p:spPr>
        <p:txBody>
          <a:bodyPr/>
          <a:lstStyle/>
          <a:p>
            <a:r>
              <a:rPr lang="en-US" b="0" dirty="0" smtClean="0">
                <a:solidFill>
                  <a:srgbClr val="000090"/>
                </a:solidFill>
              </a:rPr>
              <a:t>HFT Software team effort so far concentrated on Physics simulations, CD 0-1-2/3</a:t>
            </a:r>
          </a:p>
          <a:p>
            <a:pPr lvl="1"/>
            <a:r>
              <a:rPr lang="en-US" b="0" dirty="0" smtClean="0">
                <a:solidFill>
                  <a:srgbClr val="000090"/>
                </a:solidFill>
              </a:rPr>
              <a:t>This is over as </a:t>
            </a:r>
            <a:r>
              <a:rPr lang="en-US" b="0" dirty="0" smtClean="0">
                <a:solidFill>
                  <a:srgbClr val="000090"/>
                </a:solidFill>
              </a:rPr>
              <a:t>of </a:t>
            </a:r>
            <a:r>
              <a:rPr lang="en-US" b="0" dirty="0" smtClean="0">
                <a:solidFill>
                  <a:srgbClr val="000090"/>
                </a:solidFill>
              </a:rPr>
              <a:t>September (project’s final approval) </a:t>
            </a:r>
          </a:p>
          <a:p>
            <a:pPr lvl="1"/>
            <a:r>
              <a:rPr lang="en-US" b="0" dirty="0" smtClean="0">
                <a:solidFill>
                  <a:srgbClr val="000090"/>
                </a:solidFill>
              </a:rPr>
              <a:t>Physics performance/simulation work moved to HF forum</a:t>
            </a:r>
            <a:endParaRPr lang="en-US" b="0" dirty="0">
              <a:solidFill>
                <a:srgbClr val="000090"/>
              </a:solidFill>
            </a:endParaRPr>
          </a:p>
          <a:p>
            <a:endParaRPr lang="en-US" b="0" dirty="0" smtClean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Effort is aiming at </a:t>
            </a:r>
            <a:r>
              <a:rPr lang="en-US" sz="2400" dirty="0" smtClean="0">
                <a:solidFill>
                  <a:srgbClr val="0000FF"/>
                </a:solidFill>
              </a:rPr>
              <a:t>~Day-1 </a:t>
            </a:r>
            <a:r>
              <a:rPr lang="en-US" b="0" dirty="0" smtClean="0">
                <a:solidFill>
                  <a:srgbClr val="000090"/>
                </a:solidFill>
              </a:rPr>
              <a:t>operational software</a:t>
            </a:r>
          </a:p>
          <a:p>
            <a:pPr lvl="1"/>
            <a:r>
              <a:rPr lang="en-US" b="0" dirty="0" smtClean="0">
                <a:solidFill>
                  <a:srgbClr val="000090"/>
                </a:solidFill>
              </a:rPr>
              <a:t>Online/offline</a:t>
            </a:r>
          </a:p>
          <a:p>
            <a:pPr lvl="1"/>
            <a:endParaRPr lang="en-US" b="0" dirty="0" smtClean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Dates that drive the priorities/schedule are:</a:t>
            </a:r>
          </a:p>
          <a:p>
            <a:pPr lvl="1"/>
            <a:r>
              <a:rPr lang="en-US" i="1" dirty="0" smtClean="0">
                <a:solidFill>
                  <a:srgbClr val="0000FF"/>
                </a:solidFill>
              </a:rPr>
              <a:t>PIXEL prototype </a:t>
            </a:r>
            <a:r>
              <a:rPr lang="en-US" b="0" dirty="0" smtClean="0">
                <a:solidFill>
                  <a:srgbClr val="000090"/>
                </a:solidFill>
              </a:rPr>
              <a:t>installation next Fall (2012) for Run-13</a:t>
            </a:r>
          </a:p>
          <a:p>
            <a:pPr lvl="2"/>
            <a:r>
              <a:rPr lang="en-US" b="0" dirty="0" smtClean="0">
                <a:solidFill>
                  <a:srgbClr val="000090"/>
                </a:solidFill>
              </a:rPr>
              <a:t>2-4 PXL re-configurable sectors</a:t>
            </a:r>
          </a:p>
          <a:p>
            <a:pPr lvl="2"/>
            <a:r>
              <a:rPr lang="en-US" b="0" i="1" dirty="0" smtClean="0">
                <a:solidFill>
                  <a:srgbClr val="000090"/>
                </a:solidFill>
              </a:rPr>
              <a:t>NO SSD/IST </a:t>
            </a:r>
          </a:p>
          <a:p>
            <a:pPr lvl="1"/>
            <a:r>
              <a:rPr lang="en-US" i="1" dirty="0" smtClean="0">
                <a:solidFill>
                  <a:srgbClr val="0000FF"/>
                </a:solidFill>
              </a:rPr>
              <a:t>Full HFT </a:t>
            </a:r>
            <a:r>
              <a:rPr lang="en-US" dirty="0" smtClean="0">
                <a:solidFill>
                  <a:srgbClr val="0000FF"/>
                </a:solidFill>
              </a:rPr>
              <a:t>installation </a:t>
            </a:r>
            <a:r>
              <a:rPr lang="en-US" b="0" dirty="0" smtClean="0">
                <a:solidFill>
                  <a:srgbClr val="000090"/>
                </a:solidFill>
              </a:rPr>
              <a:t>in Fall-2013 for Run-14 data taking</a:t>
            </a:r>
            <a:endParaRPr lang="en-US" b="0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64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691680" y="0"/>
            <a:ext cx="6408712" cy="476672"/>
          </a:xfrm>
          <a:solidFill>
            <a:srgbClr val="FDEADA"/>
          </a:solidFill>
        </p:spPr>
        <p:txBody>
          <a:bodyPr/>
          <a:lstStyle/>
          <a:p>
            <a:r>
              <a:rPr lang="en-US" sz="2000" dirty="0" smtClean="0">
                <a:solidFill>
                  <a:srgbClr val="0000FF"/>
                </a:solidFill>
              </a:rPr>
              <a:t>Task Overview and FTE needs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Picture 1" descr="Soft_FTE_shor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t="14629" r="66837" b="25186"/>
          <a:stretch/>
        </p:blipFill>
        <p:spPr>
          <a:xfrm>
            <a:off x="1259632" y="404664"/>
            <a:ext cx="1826468" cy="646698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65224" y="620688"/>
            <a:ext cx="766416" cy="5688632"/>
            <a:chOff x="565224" y="240903"/>
            <a:chExt cx="766416" cy="6068417"/>
          </a:xfrm>
        </p:grpSpPr>
        <p:sp>
          <p:nvSpPr>
            <p:cNvPr id="3" name="TextBox 2"/>
            <p:cNvSpPr txBox="1"/>
            <p:nvPr/>
          </p:nvSpPr>
          <p:spPr>
            <a:xfrm>
              <a:off x="827584" y="764704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19076" y="1277546"/>
              <a:ext cx="441146" cy="3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0.2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14884" y="2878336"/>
              <a:ext cx="295642" cy="361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5576" y="3933056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1.1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5224" y="240903"/>
              <a:ext cx="659155" cy="328325"/>
            </a:xfrm>
            <a:prstGeom prst="rect">
              <a:avLst/>
            </a:prstGeom>
            <a:solidFill>
              <a:srgbClr val="FFF5E6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FTEY 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4884" y="1535584"/>
              <a:ext cx="441146" cy="3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0.2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8486" y="1794302"/>
              <a:ext cx="441146" cy="3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0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.5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5576" y="2056934"/>
              <a:ext cx="338554" cy="3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7584" y="4746630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0.8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5576" y="5826750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0.5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Left Brace 13"/>
            <p:cNvSpPr/>
            <p:nvPr/>
          </p:nvSpPr>
          <p:spPr bwMode="auto">
            <a:xfrm>
              <a:off x="1115616" y="5733256"/>
              <a:ext cx="216024" cy="576064"/>
            </a:xfrm>
            <a:prstGeom prst="leftBrac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7504" y="6309320"/>
            <a:ext cx="1057902" cy="338554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Total= 8.3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563888" y="1124744"/>
            <a:ext cx="5400600" cy="4824536"/>
          </a:xfrm>
        </p:spPr>
        <p:txBody>
          <a:bodyPr/>
          <a:lstStyle/>
          <a:p>
            <a:r>
              <a:rPr lang="en-US" b="0" dirty="0" smtClean="0">
                <a:solidFill>
                  <a:srgbClr val="000090"/>
                </a:solidFill>
              </a:rPr>
              <a:t>List is for Offline tasks only</a:t>
            </a:r>
          </a:p>
          <a:p>
            <a:endParaRPr lang="en-US" b="0" dirty="0" smtClean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FTE estimates </a:t>
            </a:r>
            <a:r>
              <a:rPr lang="en-US" dirty="0" smtClean="0">
                <a:solidFill>
                  <a:srgbClr val="000090"/>
                </a:solidFill>
              </a:rPr>
              <a:t>do not </a:t>
            </a:r>
            <a:r>
              <a:rPr lang="en-US" b="0" dirty="0" smtClean="0">
                <a:solidFill>
                  <a:srgbClr val="000090"/>
                </a:solidFill>
              </a:rPr>
              <a:t>include BNL-core group contributed effort in tracking/</a:t>
            </a:r>
            <a:r>
              <a:rPr lang="en-US" b="0" dirty="0" err="1" smtClean="0">
                <a:solidFill>
                  <a:srgbClr val="000090"/>
                </a:solidFill>
              </a:rPr>
              <a:t>vertexing</a:t>
            </a:r>
            <a:r>
              <a:rPr lang="en-US" b="0" dirty="0" smtClean="0">
                <a:solidFill>
                  <a:srgbClr val="000090"/>
                </a:solidFill>
              </a:rPr>
              <a:t>/calibrations </a:t>
            </a:r>
            <a:r>
              <a:rPr lang="en-US" b="0" dirty="0" err="1" smtClean="0">
                <a:solidFill>
                  <a:srgbClr val="000090"/>
                </a:solidFill>
              </a:rPr>
              <a:t>etc</a:t>
            </a:r>
            <a:endParaRPr lang="en-US" b="0" dirty="0" smtClean="0">
              <a:solidFill>
                <a:srgbClr val="000090"/>
              </a:solidFill>
            </a:endParaRPr>
          </a:p>
          <a:p>
            <a:endParaRPr lang="en-US" b="0" dirty="0" smtClean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Numbers are on the under-estimate side</a:t>
            </a:r>
          </a:p>
          <a:p>
            <a:endParaRPr lang="en-US" b="0" dirty="0" smtClean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It comes down to about 4 FTE/year for ~two years</a:t>
            </a:r>
          </a:p>
          <a:p>
            <a:pPr lvl="1"/>
            <a:r>
              <a:rPr lang="en-US" b="0" dirty="0" smtClean="0">
                <a:solidFill>
                  <a:srgbClr val="000090"/>
                </a:solidFill>
              </a:rPr>
              <a:t>We now have less than half of that</a:t>
            </a:r>
          </a:p>
          <a:p>
            <a:endParaRPr lang="en-US" b="0" dirty="0">
              <a:solidFill>
                <a:srgbClr val="000090"/>
              </a:solidFill>
            </a:endParaRPr>
          </a:p>
          <a:p>
            <a:endParaRPr lang="en-US" b="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42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oftware WBS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11962" r="25577" b="24265"/>
          <a:stretch/>
        </p:blipFill>
        <p:spPr>
          <a:xfrm>
            <a:off x="107504" y="476672"/>
            <a:ext cx="8928992" cy="612068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20072" cy="404664"/>
          </a:xfrm>
          <a:solidFill>
            <a:srgbClr val="FDEADA"/>
          </a:solidFill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</a:rPr>
              <a:t>Schedule (critical activities only)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44008" y="3861048"/>
            <a:ext cx="20162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292080" y="6278840"/>
            <a:ext cx="20162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0" y="168895"/>
            <a:ext cx="766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10/2011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29843" y="180132"/>
            <a:ext cx="773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10/2012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77507" y="188640"/>
            <a:ext cx="773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10/2013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2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60648"/>
            <a:ext cx="8213760" cy="563082"/>
          </a:xfrm>
        </p:spPr>
        <p:txBody>
          <a:bodyPr/>
          <a:lstStyle/>
          <a:p>
            <a:r>
              <a:rPr lang="en-US" sz="2800" dirty="0">
                <a:solidFill>
                  <a:srgbClr val="000090"/>
                </a:solidFill>
                <a:latin typeface="Comic Sans MS"/>
                <a:cs typeface="Comic Sans MS"/>
              </a:rPr>
              <a:t>Prioritized list of activities for the next </a:t>
            </a:r>
            <a:r>
              <a:rPr lang="en-US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year</a:t>
            </a:r>
            <a:endParaRPr lang="en-US" sz="28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458200" cy="4968551"/>
          </a:xfrm>
        </p:spPr>
        <p:txBody>
          <a:bodyPr/>
          <a:lstStyle/>
          <a:p>
            <a:pPr marL="705709" lvl="1" indent="-34290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Survey + related work </a:t>
            </a:r>
          </a:p>
          <a:p>
            <a:pPr marL="705709" lvl="1" indent="-34290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HFT Geometry model (rebuild)</a:t>
            </a:r>
          </a:p>
          <a:p>
            <a:pPr marL="705709" lvl="1" indent="-342900"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  <a:cs typeface="Comic Sans MS"/>
              </a:rPr>
              <a:t>‘online’ data format/slow controls/online QA/</a:t>
            </a:r>
            <a:r>
              <a:rPr lang="en-US" dirty="0" err="1">
                <a:solidFill>
                  <a:srgbClr val="000090"/>
                </a:solidFill>
                <a:cs typeface="Comic Sans MS"/>
              </a:rPr>
              <a:t>Db</a:t>
            </a:r>
            <a:r>
              <a:rPr lang="en-US" dirty="0">
                <a:solidFill>
                  <a:srgbClr val="000090"/>
                </a:solidFill>
                <a:cs typeface="Comic Sans MS"/>
              </a:rPr>
              <a:t> </a:t>
            </a:r>
            <a:r>
              <a:rPr lang="en-US" dirty="0" smtClean="0">
                <a:solidFill>
                  <a:srgbClr val="000090"/>
                </a:solidFill>
                <a:cs typeface="Comic Sans MS"/>
              </a:rPr>
              <a:t>considerations</a:t>
            </a:r>
            <a:endParaRPr lang="en-US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Slow/Fast PXL response simulation</a:t>
            </a:r>
          </a:p>
          <a:p>
            <a:pPr marL="705709" lvl="1" indent="-342900">
              <a:buFont typeface="Arial"/>
              <a:buChar char="•"/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Prototype tracking</a:t>
            </a:r>
          </a:p>
          <a:p>
            <a:pPr marL="705709" lvl="1" indent="-342900">
              <a:buFont typeface="Arial"/>
              <a:buChar char="•"/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-------------------</a:t>
            </a:r>
          </a:p>
          <a:p>
            <a:pPr marL="705709" lvl="1" indent="-342900">
              <a:buFont typeface="Arial"/>
              <a:buChar char="•"/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Evaluation/Analysis framework</a:t>
            </a:r>
          </a:p>
          <a:p>
            <a:pPr marL="705709" lvl="1" indent="-342900">
              <a:buFont typeface="Arial"/>
              <a:buChar char="•"/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-------------------</a:t>
            </a:r>
          </a:p>
          <a:p>
            <a:pPr marL="705709" lvl="1" indent="-342900">
              <a:buFont typeface="Arial"/>
              <a:buChar char="•"/>
            </a:pPr>
            <a:r>
              <a:rPr lang="en-US" b="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Kalman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fitter for decays</a:t>
            </a:r>
          </a:p>
          <a:p>
            <a:pPr marL="705709" lvl="1" indent="-342900">
              <a:buFont typeface="Arial"/>
              <a:buChar char="•"/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Tests of new/old tracker</a:t>
            </a:r>
          </a:p>
          <a:p>
            <a:pPr marL="705709" lvl="1" indent="-34290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Hit reconstruction</a:t>
            </a:r>
          </a:p>
          <a:p>
            <a:pPr marL="705709" lvl="1" indent="-342900">
              <a:buFont typeface="Arial"/>
              <a:buChar char="•"/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Event vertex finders</a:t>
            </a:r>
            <a:endParaRPr lang="en-US" b="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6528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5616624" cy="3672408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Survey measurements + related work for PXL fixtures and prototype sectors</a:t>
            </a:r>
          </a:p>
          <a:p>
            <a:pPr marL="342900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No hardware monitoring system. PXL by design has ~20 micron re-positioning envelope</a:t>
            </a:r>
          </a:p>
          <a:p>
            <a:pPr marL="342900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We need precise and detailed survey data</a:t>
            </a:r>
          </a:p>
          <a:p>
            <a:pPr marL="742867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New hardware (CMM machine)</a:t>
            </a:r>
          </a:p>
          <a:p>
            <a:pPr marL="342900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Experience from SVT/SSD a big plus</a:t>
            </a:r>
          </a:p>
          <a:p>
            <a:pPr marL="742867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but there are differences</a:t>
            </a:r>
          </a:p>
          <a:p>
            <a:pPr marL="342900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Some initial test are done. More work coming</a:t>
            </a:r>
          </a:p>
          <a:p>
            <a:pPr marL="705709" lvl="1" indent="-342900">
              <a:buFont typeface="Arial"/>
              <a:buChar char="•"/>
            </a:pPr>
            <a:r>
              <a:rPr lang="en-US" sz="14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Review in April 2012</a:t>
            </a:r>
            <a:endParaRPr lang="en-US" sz="1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7" name="Content Placeholder 4" descr="HFT 6 Face Tube Vertical.JPG"/>
          <p:cNvPicPr>
            <a:picLocks noChangeAspect="1"/>
          </p:cNvPicPr>
          <p:nvPr/>
        </p:nvPicPr>
        <p:blipFill rotWithShape="1">
          <a:blip r:embed="rId2"/>
          <a:srcRect l="17555" r="13611" b="25999"/>
          <a:stretch/>
        </p:blipFill>
        <p:spPr bwMode="auto">
          <a:xfrm>
            <a:off x="5868144" y="4365104"/>
            <a:ext cx="3091528" cy="233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8" name="Picture 6" descr="IMG_19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5402" y="2420888"/>
            <a:ext cx="259266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8770" y="116632"/>
            <a:ext cx="285728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/>
          <a:srcRect l="21954" t="25897" r="17789" b="5385"/>
          <a:stretch>
            <a:fillRect/>
          </a:stretch>
        </p:blipFill>
        <p:spPr bwMode="auto">
          <a:xfrm>
            <a:off x="107505" y="4208846"/>
            <a:ext cx="2808311" cy="264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3059832" y="4221088"/>
            <a:ext cx="2595736" cy="2448272"/>
            <a:chOff x="457200" y="1752600"/>
            <a:chExt cx="5638800" cy="4191000"/>
          </a:xfrm>
        </p:grpSpPr>
        <p:pic>
          <p:nvPicPr>
            <p:cNvPr id="12" name="Picture 2" descr="yx.jpg"/>
            <p:cNvPicPr>
              <a:picLocks noChangeAspect="1"/>
            </p:cNvPicPr>
            <p:nvPr/>
          </p:nvPicPr>
          <p:blipFill>
            <a:blip r:embed="rId6"/>
            <a:srcRect l="4762" t="8485" r="7143" b="6790"/>
            <a:stretch>
              <a:fillRect/>
            </a:stretch>
          </p:blipFill>
          <p:spPr bwMode="auto">
            <a:xfrm>
              <a:off x="457200" y="1752600"/>
              <a:ext cx="5638800" cy="419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l 3"/>
            <p:cNvSpPr>
              <a:spLocks noChangeArrowheads="1"/>
            </p:cNvSpPr>
            <p:nvPr/>
          </p:nvSpPr>
          <p:spPr bwMode="auto">
            <a:xfrm>
              <a:off x="4876800" y="3048000"/>
              <a:ext cx="457200" cy="1447800"/>
            </a:xfrm>
            <a:prstGeom prst="ellipse">
              <a:avLst/>
            </a:prstGeom>
            <a:noFill/>
            <a:ln w="19050">
              <a:solidFill>
                <a:srgbClr val="E9020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5141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eampipe_agm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22519" r="56098" b="53481"/>
          <a:stretch/>
        </p:blipFill>
        <p:spPr>
          <a:xfrm>
            <a:off x="3851920" y="5167456"/>
            <a:ext cx="3166368" cy="164592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0648"/>
            <a:ext cx="6048672" cy="266429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HFT Geometry model </a:t>
            </a:r>
          </a:p>
          <a:p>
            <a:pPr marL="268583" indent="-34290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Create initially Y2013a/b and then Y2014 geometries</a:t>
            </a:r>
          </a:p>
          <a:p>
            <a:pPr marL="268583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In new </a:t>
            </a:r>
            <a:r>
              <a:rPr lang="en-US" sz="1600" b="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AgML</a:t>
            </a: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framework</a:t>
            </a:r>
          </a:p>
          <a:p>
            <a:pPr marL="668550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Jason’s help invaluable </a:t>
            </a:r>
          </a:p>
          <a:p>
            <a:pPr marL="268583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We are gathering info on material for Y2013</a:t>
            </a:r>
          </a:p>
          <a:p>
            <a:pPr marL="626087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What, how much </a:t>
            </a: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X0</a:t>
            </a:r>
            <a:endParaRPr lang="en-US" sz="16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26120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Decide on what is the best way to move from </a:t>
            </a:r>
            <a:r>
              <a:rPr lang="en-US" sz="1600" b="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eDrawing</a:t>
            </a: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to </a:t>
            </a:r>
            <a:r>
              <a:rPr lang="en-US" sz="1600" b="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AgML</a:t>
            </a:r>
            <a:endParaRPr lang="en-US" sz="1600" b="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26120" indent="-34290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…but manpower an issue (no skill required)</a:t>
            </a:r>
          </a:p>
        </p:txBody>
      </p:sp>
      <p:pic>
        <p:nvPicPr>
          <p:cNvPr id="4" name="Picture 3" descr="IDS_layou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" y="5141619"/>
            <a:ext cx="4464496" cy="1716381"/>
          </a:xfrm>
          <a:prstGeom prst="rect">
            <a:avLst/>
          </a:prstGeom>
        </p:spPr>
      </p:pic>
      <p:pic>
        <p:nvPicPr>
          <p:cNvPr id="5" name="Picture 4" descr="update_patch_acceptance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t="16741" r="52435" b="14222"/>
          <a:stretch/>
        </p:blipFill>
        <p:spPr>
          <a:xfrm>
            <a:off x="7092280" y="23421"/>
            <a:ext cx="1944844" cy="2469475"/>
          </a:xfrm>
          <a:prstGeom prst="rect">
            <a:avLst/>
          </a:prstGeom>
        </p:spPr>
      </p:pic>
      <p:pic>
        <p:nvPicPr>
          <p:cNvPr id="6" name="Picture 5" descr="HW_detector_layers_rad_length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492896"/>
            <a:ext cx="2592288" cy="1944216"/>
          </a:xfrm>
          <a:prstGeom prst="rect">
            <a:avLst/>
          </a:prstGeom>
        </p:spPr>
      </p:pic>
      <p:pic>
        <p:nvPicPr>
          <p:cNvPr id="7" name="Picture 6" descr="y2013_support_material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29778" r="11222" b="25185"/>
          <a:stretch/>
        </p:blipFill>
        <p:spPr>
          <a:xfrm>
            <a:off x="0" y="3284984"/>
            <a:ext cx="4480167" cy="1942897"/>
          </a:xfrm>
          <a:prstGeom prst="rect">
            <a:avLst/>
          </a:prstGeom>
        </p:spPr>
      </p:pic>
      <p:pic>
        <p:nvPicPr>
          <p:cNvPr id="8" name="Picture 7" descr="14Oct_geometry_quick_news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3" t="15852" r="20495" b="30518"/>
          <a:stretch/>
        </p:blipFill>
        <p:spPr>
          <a:xfrm>
            <a:off x="6596170" y="4869160"/>
            <a:ext cx="2547830" cy="1983472"/>
          </a:xfrm>
          <a:prstGeom prst="rect">
            <a:avLst/>
          </a:prstGeom>
        </p:spPr>
      </p:pic>
      <p:pic>
        <p:nvPicPr>
          <p:cNvPr id="10" name="Picture 9" descr="ULT_CABLE-4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5" t="7846" r="39204" b="8110"/>
          <a:stretch/>
        </p:blipFill>
        <p:spPr>
          <a:xfrm rot="5400000">
            <a:off x="6572249" y="2355851"/>
            <a:ext cx="7112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4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44824"/>
            <a:ext cx="7920880" cy="345638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‘Online’ data format/slow controls/online QA/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Db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 considerations</a:t>
            </a:r>
          </a:p>
          <a:p>
            <a:pPr marL="342900" indent="-342900">
              <a:buFont typeface="Arial"/>
              <a:buChar char="•"/>
            </a:pP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Needs to be defined/clarified a.s.a.p.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It was a ‘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Focus Subject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’ on Monday’s HFT meeting</a:t>
            </a:r>
          </a:p>
        </p:txBody>
      </p:sp>
    </p:spTree>
    <p:extLst>
      <p:ext uri="{BB962C8B-B14F-4D97-AF65-F5344CB8AC3E}">
        <p14:creationId xmlns:p14="http://schemas.microsoft.com/office/powerpoint/2010/main" val="748985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11377</TotalTime>
  <Words>985</Words>
  <Application>Microsoft Macintosh PowerPoint</Application>
  <PresentationFormat>On-screen Show (4:3)</PresentationFormat>
  <Paragraphs>152</Paragraphs>
  <Slides>20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Blank Presentation</vt:lpstr>
      <vt:lpstr>Office Theme</vt:lpstr>
      <vt:lpstr>PowerPoint.Show.8</vt:lpstr>
      <vt:lpstr>HFT Software </vt:lpstr>
      <vt:lpstr>Outline </vt:lpstr>
      <vt:lpstr>Introductory comments</vt:lpstr>
      <vt:lpstr>Task Overview and FTE needs</vt:lpstr>
      <vt:lpstr>Schedule (critical activities only)</vt:lpstr>
      <vt:lpstr>Prioritized list of activities for the next year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Mercedes configuration</vt:lpstr>
      <vt:lpstr>Joined configuration</vt:lpstr>
      <vt:lpstr>PowerPoint Presentation</vt:lpstr>
      <vt:lpstr>PowerPoint Presentation</vt:lpstr>
      <vt:lpstr>PowerPoint Presentation</vt:lpstr>
      <vt:lpstr>OtherTasks</vt:lpstr>
      <vt:lpstr>Summary </vt:lpstr>
      <vt:lpstr>Spares</vt:lpstr>
      <vt:lpstr>WBS task dictionary and schedule has been developed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HFT Project Overview</dc:title>
  <dc:subject/>
  <dc:creator>HG HGR</dc:creator>
  <cp:keywords/>
  <dc:description/>
  <cp:lastModifiedBy>Spyridon Margetis</cp:lastModifiedBy>
  <cp:revision>308</cp:revision>
  <cp:lastPrinted>2005-05-03T16:20:45Z</cp:lastPrinted>
  <dcterms:created xsi:type="dcterms:W3CDTF">2010-12-08T17:11:25Z</dcterms:created>
  <dcterms:modified xsi:type="dcterms:W3CDTF">2011-11-18T18:50:29Z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74911593</vt:i4>
  </property>
  <property fmtid="{D5CDD505-2E9C-101B-9397-08002B2CF9AE}" pid="3" name="_EmailSubject">
    <vt:lpwstr/>
  </property>
  <property fmtid="{D5CDD505-2E9C-101B-9397-08002B2CF9AE}" pid="4" name="_AuthorEmail">
    <vt:lpwstr>HHWieman@lbl.gov</vt:lpwstr>
  </property>
  <property fmtid="{D5CDD505-2E9C-101B-9397-08002B2CF9AE}" pid="5" name="_AuthorEmailDisplayName">
    <vt:lpwstr>Howard Wieman</vt:lpwstr>
  </property>
  <property fmtid="{D5CDD505-2E9C-101B-9397-08002B2CF9AE}" pid="6" name="_ReviewingToolsShownOnce">
    <vt:lpwstr/>
  </property>
</Properties>
</file>