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Default Extension="vml" ContentType="application/vnd.openxmlformats-officedocument.vmlDrawing"/>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3"/>
  </p:notesMasterIdLst>
  <p:handoutMasterIdLst>
    <p:handoutMasterId r:id="rId24"/>
  </p:handoutMasterIdLst>
  <p:sldIdLst>
    <p:sldId id="256" r:id="rId2"/>
    <p:sldId id="264" r:id="rId3"/>
    <p:sldId id="276" r:id="rId4"/>
    <p:sldId id="281" r:id="rId5"/>
    <p:sldId id="282" r:id="rId6"/>
    <p:sldId id="268" r:id="rId7"/>
    <p:sldId id="278" r:id="rId8"/>
    <p:sldId id="279" r:id="rId9"/>
    <p:sldId id="280" r:id="rId10"/>
    <p:sldId id="285" r:id="rId11"/>
    <p:sldId id="286" r:id="rId12"/>
    <p:sldId id="287" r:id="rId13"/>
    <p:sldId id="260" r:id="rId14"/>
    <p:sldId id="273" r:id="rId15"/>
    <p:sldId id="274" r:id="rId16"/>
    <p:sldId id="284" r:id="rId17"/>
    <p:sldId id="300" r:id="rId18"/>
    <p:sldId id="298" r:id="rId19"/>
    <p:sldId id="299" r:id="rId20"/>
    <p:sldId id="270" r:id="rId21"/>
    <p:sldId id="27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12" d="100"/>
          <a:sy n="112" d="100"/>
        </p:scale>
        <p:origin x="-78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ict"/></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16C719-5FEF-4B4D-BE34-96A8C220EAF5}" type="datetimeFigureOut">
              <a:rPr lang="en-US" smtClean="0"/>
              <a:pPr/>
              <a:t>5/11/10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DE6900-A4E1-B946-90C1-4E216861468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193018-A79E-D046-9DCE-49433F6C935E}" type="datetimeFigureOut">
              <a:rPr lang="en-US" smtClean="0"/>
              <a:pPr/>
              <a:t>5/11/10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404F66-64F3-C84B-8A45-EC6F2F6FA08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Notice the keywords</a:t>
            </a:r>
            <a:endParaRPr lang="en-US" dirty="0"/>
          </a:p>
        </p:txBody>
      </p:sp>
      <p:sp>
        <p:nvSpPr>
          <p:cNvPr id="4" name="Slide Number Placeholder 3"/>
          <p:cNvSpPr>
            <a:spLocks noGrp="1"/>
          </p:cNvSpPr>
          <p:nvPr>
            <p:ph type="sldNum" sz="quarter" idx="10"/>
          </p:nvPr>
        </p:nvSpPr>
        <p:spPr/>
        <p:txBody>
          <a:bodyPr/>
          <a:lstStyle/>
          <a:p>
            <a:fld id="{8B404F66-64F3-C84B-8A45-EC6F2F6FA086}"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5/11/2010</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5/11/2010</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5/11/2010</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699A0-5956-D644-B05B-1480C1631C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5/11/2010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699A0-5956-D644-B05B-1480C1631C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eg"/><Relationship Id="rId3"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7.xml"/><Relationship Id="rId3" Type="http://schemas.openxmlformats.org/officeDocument/2006/relationships/oleObject" Target="Macintosh%20HD:Users:flemming:Documents:STAR:HFT:HFT-proposal:Pre_CD2:HFT%20Pre-CD2%20deliverables_status_April.doc!OLE_LINK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Macintosh%20HD:Users:flemming:Documents:STAR:HFT:HFT-proposal:Pre_CD2:pPEP:HFT%20pPEP_V28.doc!OLE_LINK4" TargetMode="External"/><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Macintosh%20HD:Users:flemming:Documents:STAR:HFT:HFT-proposal:Pre_CD2:pPEP:HFT%20pPEP_V28.doc!OLE_LINK7" TargetMode="External"/></Relationships>
</file>

<file path=ppt/slides/_rels/slide9.xml.rels><?xml version="1.0" encoding="UTF-8" standalone="yes"?>
<Relationships xmlns="http://schemas.openxmlformats.org/package/2006/relationships"><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Macintosh%20HD:Users:flemming:Documents:STAR:HFT:HFT-proposal:Pre_CD2:pPEP:HFT%20pPEP_V28.doc!OLE_LINK8"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HFT project Overview </a:t>
            </a:r>
            <a:br>
              <a:rPr lang="en-US" dirty="0" smtClean="0"/>
            </a:br>
            <a:r>
              <a:rPr lang="en-US" dirty="0" smtClean="0"/>
              <a:t>and Status</a:t>
            </a:r>
            <a:br>
              <a:rPr lang="en-US" dirty="0" smtClean="0"/>
            </a:br>
            <a:r>
              <a:rPr lang="en-US" dirty="0" smtClean="0"/>
              <a:t>May 11, 2010</a:t>
            </a:r>
            <a:endParaRPr lang="en-US" dirty="0"/>
          </a:p>
        </p:txBody>
      </p:sp>
      <p:sp>
        <p:nvSpPr>
          <p:cNvPr id="3" name="Subtitle 2"/>
          <p:cNvSpPr>
            <a:spLocks noGrp="1"/>
          </p:cNvSpPr>
          <p:nvPr>
            <p:ph type="subTitle" idx="1"/>
          </p:nvPr>
        </p:nvSpPr>
        <p:spPr/>
        <p:txBody>
          <a:bodyPr/>
          <a:lstStyle/>
          <a:p>
            <a:r>
              <a:rPr lang="en-US" dirty="0" err="1" smtClean="0"/>
              <a:t>F.Videbaek</a:t>
            </a:r>
            <a:endParaRPr lang="en-US" dirty="0" smtClean="0"/>
          </a:p>
          <a:p>
            <a:r>
              <a:rPr lang="en-US" dirty="0" smtClean="0"/>
              <a:t>BNL</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CD-1</a:t>
            </a:r>
            <a:endParaRPr lang="en-US" dirty="0"/>
          </a:p>
        </p:txBody>
      </p:sp>
      <p:sp>
        <p:nvSpPr>
          <p:cNvPr id="3" name="Content Placeholder 2"/>
          <p:cNvSpPr>
            <a:spLocks noGrp="1"/>
          </p:cNvSpPr>
          <p:nvPr>
            <p:ph idx="1"/>
          </p:nvPr>
        </p:nvSpPr>
        <p:spPr/>
        <p:txBody>
          <a:bodyPr>
            <a:normAutofit lnSpcReduction="10000"/>
          </a:bodyPr>
          <a:lstStyle/>
          <a:p>
            <a:r>
              <a:rPr lang="en-US" dirty="0" smtClean="0"/>
              <a:t>Once we get CD-1 more stringent reporting and control will go into place. Discussion for tomorrow- will put burden on sub-system managers.</a:t>
            </a:r>
          </a:p>
          <a:p>
            <a:r>
              <a:rPr lang="en-US" dirty="0" smtClean="0"/>
              <a:t>Even the R&amp;D received so far will have to be reported and accounted for.</a:t>
            </a:r>
          </a:p>
          <a:p>
            <a:r>
              <a:rPr lang="en-US" dirty="0" smtClean="0"/>
              <a:t>Formally reporting is at WBS level 3, but for us this is (at least internally) marginal useful (e.g. 1.2.1 == PXL-electronics)</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CPM</a:t>
            </a:r>
            <a:endParaRPr lang="en-US" dirty="0"/>
          </a:p>
        </p:txBody>
      </p:sp>
      <p:sp>
        <p:nvSpPr>
          <p:cNvPr id="3" name="Content Placeholder 2"/>
          <p:cNvSpPr>
            <a:spLocks noGrp="1"/>
          </p:cNvSpPr>
          <p:nvPr>
            <p:ph idx="1"/>
          </p:nvPr>
        </p:nvSpPr>
        <p:spPr/>
        <p:txBody>
          <a:bodyPr/>
          <a:lstStyle/>
          <a:p>
            <a:pPr lvl="0"/>
            <a:r>
              <a:rPr lang="en-US" dirty="0" smtClean="0"/>
              <a:t>Manage the cost and schedule of the HFT Project and provide monthly cost and status reports using progress reports received from the Level 2 managers.</a:t>
            </a:r>
          </a:p>
          <a:p>
            <a:r>
              <a:rPr lang="en-US" dirty="0" smtClean="0"/>
              <a:t>Submits quarterly status reports to the BHSO Federal Project Director and participates in monthly and quarterly teleconferences with NP </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Subsystem Managers</a:t>
            </a:r>
            <a:endParaRPr lang="en-US" dirty="0"/>
          </a:p>
        </p:txBody>
      </p:sp>
      <p:sp>
        <p:nvSpPr>
          <p:cNvPr id="3" name="Content Placeholder 2"/>
          <p:cNvSpPr>
            <a:spLocks noGrp="1"/>
          </p:cNvSpPr>
          <p:nvPr>
            <p:ph idx="1"/>
          </p:nvPr>
        </p:nvSpPr>
        <p:spPr/>
        <p:txBody>
          <a:bodyPr/>
          <a:lstStyle/>
          <a:p>
            <a:r>
              <a:rPr lang="en-US" dirty="0" smtClean="0"/>
              <a:t>providing a monthly status on progress, schedule, and budget. </a:t>
            </a:r>
          </a:p>
          <a:p>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Reporting/control</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Redirected labor will be tracked by each institution on a monthly basis and will be appropriately included in the Total Project Cost (TPC).</a:t>
            </a:r>
          </a:p>
          <a:p>
            <a:r>
              <a:rPr lang="en-US" dirty="0"/>
              <a:t> </a:t>
            </a:r>
          </a:p>
          <a:p>
            <a:r>
              <a:rPr lang="en-US" dirty="0"/>
              <a:t>Contributed labor will be tracked from reports by institutions which will reflect the overall fractional time spent by individuals on the HFT project. This information will be reported at the DOE NP annual review.</a:t>
            </a:r>
          </a:p>
          <a:p>
            <a:r>
              <a:rPr lang="en-US" dirty="0"/>
              <a:t> </a:t>
            </a:r>
          </a:p>
          <a:p>
            <a:r>
              <a:rPr lang="en-US" dirty="0"/>
              <a:t>Progress on all tasks will be monitored by sub-system managers by having sufficiently frequent milestones at level 4, such that task completions are noted, and changes to the schedule float (+/-) can be evaluated as soon as possible.</a:t>
            </a:r>
          </a:p>
          <a:p>
            <a:r>
              <a:rPr lang="en-US" dirty="0"/>
              <a:t> </a:t>
            </a:r>
          </a:p>
          <a:p>
            <a:r>
              <a:rPr lang="en-US" dirty="0"/>
              <a:t>Non-DOE contributed labor will be tracked by monitoring milestones set forth in the </a:t>
            </a:r>
            <a:r>
              <a:rPr lang="en-US" dirty="0" err="1"/>
              <a:t>MOUs</a:t>
            </a:r>
            <a:r>
              <a:rPr lang="en-US" dirty="0"/>
              <a:t>.</a:t>
            </a:r>
          </a:p>
          <a:p>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Pre next Review</a:t>
            </a:r>
            <a:endParaRPr lang="en-US" dirty="0"/>
          </a:p>
        </p:txBody>
      </p:sp>
      <p:sp>
        <p:nvSpPr>
          <p:cNvPr id="6" name="Content Placeholder 5"/>
          <p:cNvSpPr>
            <a:spLocks noGrp="1"/>
          </p:cNvSpPr>
          <p:nvPr>
            <p:ph idx="1"/>
          </p:nvPr>
        </p:nvSpPr>
        <p:spPr/>
        <p:txBody>
          <a:bodyPr>
            <a:normAutofit fontScale="92500"/>
          </a:bodyPr>
          <a:lstStyle/>
          <a:p>
            <a:r>
              <a:rPr lang="en-US" dirty="0" smtClean="0"/>
              <a:t>Significant work to be done for CD2/3 as you can see from previous slide. Particular complete design and resource loaded cost and schedule.</a:t>
            </a:r>
          </a:p>
          <a:p>
            <a:r>
              <a:rPr lang="en-US" dirty="0" smtClean="0"/>
              <a:t>We need before going to DOE to have internal design and cost review so this is in good shape.</a:t>
            </a:r>
          </a:p>
          <a:p>
            <a:r>
              <a:rPr lang="en-US" dirty="0" smtClean="0"/>
              <a:t>We will talk more about this later, I think the earliest we can have a review is September (Experience from CD-1 review, and needed internal reviews).</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7" name="Slide Number Placeholder 6"/>
          <p:cNvSpPr>
            <a:spLocks noGrp="1"/>
          </p:cNvSpPr>
          <p:nvPr>
            <p:ph type="sldNum" sz="quarter" idx="12"/>
          </p:nvPr>
        </p:nvSpPr>
        <p:spPr/>
        <p:txBody>
          <a:bodyPr/>
          <a:lstStyle/>
          <a:p>
            <a:fld id="{794699A0-5956-D644-B05B-1480C1631C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a:t>
            </a:r>
            <a:endParaRPr lang="en-US" dirty="0"/>
          </a:p>
        </p:txBody>
      </p:sp>
      <p:sp>
        <p:nvSpPr>
          <p:cNvPr id="3" name="Content Placeholder 2"/>
          <p:cNvSpPr>
            <a:spLocks noGrp="1"/>
          </p:cNvSpPr>
          <p:nvPr>
            <p:ph idx="1"/>
          </p:nvPr>
        </p:nvSpPr>
        <p:spPr/>
        <p:txBody>
          <a:bodyPr/>
          <a:lstStyle/>
          <a:p>
            <a:r>
              <a:rPr lang="en-US" dirty="0" smtClean="0"/>
              <a:t>Need to setup realistic schedule for all these tasks.</a:t>
            </a:r>
          </a:p>
          <a:p>
            <a:r>
              <a:rPr lang="en-US" dirty="0" smtClean="0"/>
              <a:t>Revisit at afternoon discussion.</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on technical Progress</a:t>
            </a:r>
            <a:endParaRPr lang="en-US" dirty="0"/>
          </a:p>
        </p:txBody>
      </p:sp>
      <p:sp>
        <p:nvSpPr>
          <p:cNvPr id="3" name="Content Placeholder 2"/>
          <p:cNvSpPr>
            <a:spLocks noGrp="1"/>
          </p:cNvSpPr>
          <p:nvPr>
            <p:ph idx="1"/>
          </p:nvPr>
        </p:nvSpPr>
        <p:spPr/>
        <p:txBody>
          <a:bodyPr>
            <a:normAutofit fontScale="92500"/>
          </a:bodyPr>
          <a:lstStyle/>
          <a:p>
            <a:r>
              <a:rPr lang="en-US" dirty="0" smtClean="0"/>
              <a:t>The Integration design is moving well</a:t>
            </a:r>
          </a:p>
          <a:p>
            <a:r>
              <a:rPr lang="en-US" dirty="0" smtClean="0"/>
              <a:t>The integration discussions has shown that early projection do not always hold (Weight increase of </a:t>
            </a:r>
            <a:r>
              <a:rPr lang="en-US" dirty="0" err="1" smtClean="0"/>
              <a:t>IDS+detector</a:t>
            </a:r>
            <a:r>
              <a:rPr lang="en-US" dirty="0" smtClean="0"/>
              <a:t> support)</a:t>
            </a:r>
          </a:p>
          <a:p>
            <a:r>
              <a:rPr lang="en-US" dirty="0" smtClean="0"/>
              <a:t>Software has been focused on response, but need to develop calibration scheme (workshop this week, milestone for Q3FY10!)</a:t>
            </a:r>
          </a:p>
          <a:p>
            <a:r>
              <a:rPr lang="en-US" dirty="0" err="1" smtClean="0"/>
              <a:t>Beampipe</a:t>
            </a:r>
            <a:r>
              <a:rPr lang="en-US" dirty="0" smtClean="0"/>
              <a:t> – PHENIX has resolved how to deal with NEG coating. We will have to go same way.</a:t>
            </a:r>
          </a:p>
          <a:p>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Near term meetings</a:t>
            </a:r>
            <a:endParaRPr lang="en-US" dirty="0"/>
          </a:p>
        </p:txBody>
      </p:sp>
      <p:sp>
        <p:nvSpPr>
          <p:cNvPr id="3" name="Content Placeholder 2"/>
          <p:cNvSpPr>
            <a:spLocks noGrp="1"/>
          </p:cNvSpPr>
          <p:nvPr>
            <p:ph idx="1"/>
          </p:nvPr>
        </p:nvSpPr>
        <p:spPr/>
        <p:txBody>
          <a:bodyPr>
            <a:normAutofit lnSpcReduction="10000"/>
          </a:bodyPr>
          <a:lstStyle/>
          <a:p>
            <a:r>
              <a:rPr lang="en-US" dirty="0" smtClean="0"/>
              <a:t>IDS requirements and production readiness review</a:t>
            </a:r>
          </a:p>
          <a:p>
            <a:pPr lvl="1"/>
            <a:r>
              <a:rPr lang="en-US" dirty="0" smtClean="0"/>
              <a:t>End of May (Is date settled?)</a:t>
            </a:r>
          </a:p>
          <a:p>
            <a:pPr lvl="1"/>
            <a:r>
              <a:rPr lang="en-US" dirty="0" smtClean="0"/>
              <a:t>Important for WSC production and FGT production</a:t>
            </a:r>
          </a:p>
          <a:p>
            <a:pPr lvl="1"/>
            <a:r>
              <a:rPr lang="en-US" dirty="0" smtClean="0"/>
              <a:t>(FGT will have BNL/</a:t>
            </a:r>
            <a:r>
              <a:rPr lang="en-US" smtClean="0"/>
              <a:t>DOE</a:t>
            </a:r>
            <a:r>
              <a:rPr lang="en-US" smtClean="0"/>
              <a:t> review </a:t>
            </a:r>
            <a:r>
              <a:rPr lang="en-US" dirty="0" smtClean="0"/>
              <a:t>for project on June 14 at BNL)</a:t>
            </a:r>
          </a:p>
          <a:p>
            <a:r>
              <a:rPr lang="en-US" dirty="0" smtClean="0"/>
              <a:t>PXL electronics design review (June). Internal organized by Leo.</a:t>
            </a:r>
          </a:p>
          <a:p>
            <a:r>
              <a:rPr lang="en-US" dirty="0" smtClean="0"/>
              <a:t>Software workshop this week</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a:t>
            </a:r>
            <a:endParaRPr lang="en-US" dirty="0"/>
          </a:p>
        </p:txBody>
      </p:sp>
      <p:sp>
        <p:nvSpPr>
          <p:cNvPr id="3" name="Content Placeholder 2"/>
          <p:cNvSpPr>
            <a:spLocks noGrp="1"/>
          </p:cNvSpPr>
          <p:nvPr>
            <p:ph idx="1"/>
          </p:nvPr>
        </p:nvSpPr>
        <p:spPr/>
        <p:txBody>
          <a:bodyPr>
            <a:normAutofit lnSpcReduction="10000"/>
          </a:bodyPr>
          <a:lstStyle/>
          <a:p>
            <a:r>
              <a:rPr lang="en-US" dirty="0" smtClean="0"/>
              <a:t>During today’s reports I like to hear, even if not requested ahead of the meeting concern issues, particular for creating cost &amp; schedule, final design, and development (manpower).</a:t>
            </a:r>
          </a:p>
          <a:p>
            <a:r>
              <a:rPr lang="en-US" dirty="0" smtClean="0"/>
              <a:t>This will be revisited at the end discussion (I already collected a number of points to bring up, but like to hear from each sub-system first so a comprehensive overview can be assembled.</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Plenty of work to be done to succeed</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Organization</a:t>
            </a:r>
          </a:p>
          <a:p>
            <a:pPr lvl="1"/>
            <a:r>
              <a:rPr lang="en-US" dirty="0" smtClean="0"/>
              <a:t>Today: talks by sub-system</a:t>
            </a:r>
          </a:p>
          <a:p>
            <a:pPr lvl="2"/>
            <a:r>
              <a:rPr lang="en-US" dirty="0" smtClean="0"/>
              <a:t>Brief overview</a:t>
            </a:r>
          </a:p>
          <a:p>
            <a:pPr lvl="2"/>
            <a:r>
              <a:rPr lang="en-US" dirty="0" smtClean="0"/>
              <a:t>Progress since pre CD-1 review</a:t>
            </a:r>
          </a:p>
          <a:p>
            <a:pPr lvl="2"/>
            <a:r>
              <a:rPr lang="en-US" dirty="0" smtClean="0"/>
              <a:t>Reporting requirements</a:t>
            </a:r>
          </a:p>
          <a:p>
            <a:pPr lvl="2"/>
            <a:r>
              <a:rPr lang="en-US" dirty="0" smtClean="0"/>
              <a:t>Plans towards finalizing design</a:t>
            </a:r>
          </a:p>
          <a:p>
            <a:pPr lvl="2"/>
            <a:r>
              <a:rPr lang="en-US" dirty="0" smtClean="0"/>
              <a:t>Development plans</a:t>
            </a:r>
          </a:p>
          <a:p>
            <a:pPr lvl="2"/>
            <a:r>
              <a:rPr lang="en-US" dirty="0" smtClean="0"/>
              <a:t>Even, if not in talks, identify issues that needs attention for the project as a whole to move towards full funding</a:t>
            </a:r>
          </a:p>
          <a:p>
            <a:pPr lvl="1"/>
            <a:r>
              <a:rPr lang="en-US" dirty="0" smtClean="0"/>
              <a:t>Afternoon</a:t>
            </a:r>
          </a:p>
          <a:p>
            <a:pPr lvl="2"/>
            <a:r>
              <a:rPr lang="en-US" dirty="0" smtClean="0"/>
              <a:t>Preparation for  WBS , CD-2/3 review and TDR</a:t>
            </a:r>
          </a:p>
          <a:p>
            <a:pPr lvl="2">
              <a:buNone/>
            </a:pP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2" name="Group 60"/>
          <p:cNvGrpSpPr/>
          <p:nvPr/>
        </p:nvGrpSpPr>
        <p:grpSpPr>
          <a:xfrm>
            <a:off x="144094" y="685800"/>
            <a:ext cx="8892253" cy="5791200"/>
            <a:chOff x="144094" y="381000"/>
            <a:chExt cx="8892253" cy="5791200"/>
          </a:xfrm>
        </p:grpSpPr>
        <p:grpSp>
          <p:nvGrpSpPr>
            <p:cNvPr id="3" name="Group 41"/>
            <p:cNvGrpSpPr/>
            <p:nvPr/>
          </p:nvGrpSpPr>
          <p:grpSpPr>
            <a:xfrm>
              <a:off x="144094" y="381000"/>
              <a:ext cx="8892253" cy="5791200"/>
              <a:chOff x="144094" y="1066800"/>
              <a:chExt cx="8892253" cy="5791200"/>
            </a:xfrm>
          </p:grpSpPr>
          <p:grpSp>
            <p:nvGrpSpPr>
              <p:cNvPr id="4" name="Group 22"/>
              <p:cNvGrpSpPr/>
              <p:nvPr/>
            </p:nvGrpSpPr>
            <p:grpSpPr>
              <a:xfrm>
                <a:off x="152400" y="1066800"/>
                <a:ext cx="8883947" cy="5791200"/>
                <a:chOff x="152400" y="914400"/>
                <a:chExt cx="8883947" cy="5791200"/>
              </a:xfrm>
            </p:grpSpPr>
            <p:pic>
              <p:nvPicPr>
                <p:cNvPr id="1026" name="Picture 2" descr="C:\Users\ECAnderssen_local\Desktop\Figures Integration\STAR HALL 3D_Zoom_1.jpg"/>
                <p:cNvPicPr>
                  <a:picLocks noChangeAspect="1" noChangeArrowheads="1"/>
                </p:cNvPicPr>
                <p:nvPr/>
              </p:nvPicPr>
              <p:blipFill>
                <a:blip r:embed="rId2" cstate="screen">
                  <a:lum bright="10000" contrast="10000"/>
                </a:blip>
                <a:srcRect/>
                <a:stretch>
                  <a:fillRect/>
                </a:stretch>
              </p:blipFill>
              <p:spPr bwMode="auto">
                <a:xfrm>
                  <a:off x="152400" y="914400"/>
                  <a:ext cx="8883947" cy="5791200"/>
                </a:xfrm>
                <a:prstGeom prst="rect">
                  <a:avLst/>
                </a:prstGeom>
                <a:noFill/>
              </p:spPr>
            </p:pic>
            <p:sp>
              <p:nvSpPr>
                <p:cNvPr id="5" name="Oval 4"/>
                <p:cNvSpPr/>
                <p:nvPr/>
              </p:nvSpPr>
              <p:spPr>
                <a:xfrm>
                  <a:off x="4953000" y="990600"/>
                  <a:ext cx="4038600" cy="2667000"/>
                </a:xfrm>
                <a:prstGeom prst="ellipse">
                  <a:avLst/>
                </a:prstGeom>
                <a:blipFill>
                  <a:blip r:embed="rId3" cstate="screen"/>
                  <a:stretch>
                    <a:fillRect/>
                  </a:stretch>
                </a:bli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a:solidFill>
                        <a:srgbClr val="FF0000"/>
                      </a:solidFill>
                    </a:ln>
                    <a:noFill/>
                  </a:endParaRPr>
                </a:p>
              </p:txBody>
            </p:sp>
            <p:sp>
              <p:nvSpPr>
                <p:cNvPr id="6" name="Oval 5"/>
                <p:cNvSpPr/>
                <p:nvPr/>
              </p:nvSpPr>
              <p:spPr>
                <a:xfrm>
                  <a:off x="3581400" y="3124200"/>
                  <a:ext cx="1676400" cy="10668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a:solidFill>
                        <a:srgbClr val="FF0000"/>
                      </a:solidFill>
                    </a:ln>
                    <a:noFill/>
                  </a:endParaRPr>
                </a:p>
              </p:txBody>
            </p:sp>
            <p:cxnSp>
              <p:nvCxnSpPr>
                <p:cNvPr id="8" name="Straight Arrow Connector 7"/>
                <p:cNvCxnSpPr/>
                <p:nvPr/>
              </p:nvCxnSpPr>
              <p:spPr>
                <a:xfrm rot="5400000">
                  <a:off x="3657600" y="1905000"/>
                  <a:ext cx="1524000" cy="1371600"/>
                </a:xfrm>
                <a:prstGeom prst="straightConnector1">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flipV="1">
                  <a:off x="4572000" y="3581400"/>
                  <a:ext cx="3124200" cy="609600"/>
                </a:xfrm>
                <a:prstGeom prst="straightConnector1">
                  <a:avLst/>
                </a:prstGeom>
                <a:ln w="127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4" name="Rectangle 23"/>
              <p:cNvSpPr/>
              <p:nvPr/>
            </p:nvSpPr>
            <p:spPr>
              <a:xfrm>
                <a:off x="4419600" y="4953000"/>
                <a:ext cx="1143000" cy="533400"/>
              </a:xfrm>
              <a:prstGeom prst="rect">
                <a:avLst/>
              </a:prstGeom>
              <a:solidFill>
                <a:srgbClr val="FFFFFF">
                  <a:alpha val="50196"/>
                </a:srgb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TPC Volume</a:t>
                </a:r>
                <a:endParaRPr lang="en-US" sz="1800" dirty="0"/>
              </a:p>
            </p:txBody>
          </p:sp>
          <p:sp>
            <p:nvSpPr>
              <p:cNvPr id="28" name="Rectangle 27"/>
              <p:cNvSpPr/>
              <p:nvPr/>
            </p:nvSpPr>
            <p:spPr>
              <a:xfrm rot="19935684">
                <a:off x="144094" y="3989825"/>
                <a:ext cx="1824767" cy="646331"/>
              </a:xfrm>
              <a:prstGeom prst="rect">
                <a:avLst/>
              </a:prstGeom>
              <a:noFill/>
            </p:spPr>
            <p:txBody>
              <a:bodyPr wrap="square" lIns="91440" tIns="45720" rIns="91440" bIns="45720">
                <a:spAutoFit/>
                <a:scene3d>
                  <a:camera prst="isometricOffAxis1Right"/>
                  <a:lightRig rig="threePt" dir="t"/>
                </a:scene3d>
              </a:bodyPr>
              <a:lstStyle/>
              <a:p>
                <a:pPr algn="ctr"/>
                <a:r>
                  <a:rPr lang="en-US" sz="1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Magnet </a:t>
                </a:r>
              </a:p>
              <a:p>
                <a:pPr algn="ctr"/>
                <a:r>
                  <a:rPr lang="en-US" sz="1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Return Iron</a:t>
                </a:r>
                <a:endParaRPr lang="en-US" sz="1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5" name="Rectangle 34"/>
              <p:cNvSpPr/>
              <p:nvPr/>
            </p:nvSpPr>
            <p:spPr>
              <a:xfrm rot="1695205">
                <a:off x="1725234" y="5743165"/>
                <a:ext cx="2293751" cy="369332"/>
              </a:xfrm>
              <a:prstGeom prst="rect">
                <a:avLst/>
              </a:prstGeom>
              <a:noFill/>
            </p:spPr>
            <p:txBody>
              <a:bodyPr wrap="square" lIns="91440" tIns="45720" rIns="91440" bIns="45720">
                <a:spAutoFit/>
                <a:scene3d>
                  <a:camera prst="isometricOffAxis1Right"/>
                  <a:lightRig rig="threePt" dir="t"/>
                </a:scene3d>
              </a:bodyPr>
              <a:lstStyle/>
              <a:p>
                <a:pPr algn="ctr"/>
                <a:r>
                  <a:rPr lang="en-US" sz="1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Solenoid</a:t>
                </a:r>
                <a:endParaRPr lang="en-US" sz="1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6" name="TextBox 35"/>
              <p:cNvSpPr txBox="1"/>
              <p:nvPr/>
            </p:nvSpPr>
            <p:spPr>
              <a:xfrm>
                <a:off x="2731239" y="4230469"/>
                <a:ext cx="1941557" cy="646331"/>
              </a:xfrm>
              <a:prstGeom prst="rect">
                <a:avLst/>
              </a:prstGeom>
              <a:noFill/>
            </p:spPr>
            <p:txBody>
              <a:bodyPr wrap="none" rtlCol="0">
                <a:spAutoFit/>
              </a:bodyPr>
              <a:lstStyle/>
              <a:p>
                <a:pPr algn="ctr"/>
                <a:r>
                  <a:rPr lang="en-US" sz="1800" dirty="0" smtClean="0"/>
                  <a:t>OFC</a:t>
                </a:r>
              </a:p>
              <a:p>
                <a:pPr algn="ctr"/>
                <a:r>
                  <a:rPr lang="en-US" sz="1800" dirty="0" smtClean="0"/>
                  <a:t>Outer Field Cage</a:t>
                </a:r>
              </a:p>
            </p:txBody>
          </p:sp>
          <p:cxnSp>
            <p:nvCxnSpPr>
              <p:cNvPr id="38" name="Straight Arrow Connector 37"/>
              <p:cNvCxnSpPr>
                <a:stCxn id="36" idx="2"/>
              </p:cNvCxnSpPr>
              <p:nvPr/>
            </p:nvCxnSpPr>
            <p:spPr>
              <a:xfrm rot="16200000" flipH="1">
                <a:off x="3513994" y="5064823"/>
                <a:ext cx="496667" cy="12061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323283" y="1944469"/>
                <a:ext cx="1890261" cy="646331"/>
              </a:xfrm>
              <a:prstGeom prst="rect">
                <a:avLst/>
              </a:prstGeom>
              <a:noFill/>
            </p:spPr>
            <p:txBody>
              <a:bodyPr wrap="none" rtlCol="0">
                <a:spAutoFit/>
              </a:bodyPr>
              <a:lstStyle/>
              <a:p>
                <a:pPr algn="ctr"/>
                <a:r>
                  <a:rPr lang="en-US" sz="1800" dirty="0" smtClean="0"/>
                  <a:t>IFC</a:t>
                </a:r>
              </a:p>
              <a:p>
                <a:pPr algn="ctr"/>
                <a:r>
                  <a:rPr lang="en-US" sz="1800" dirty="0" smtClean="0"/>
                  <a:t>Inner Field Cage</a:t>
                </a:r>
                <a:endParaRPr lang="en-US" sz="1800" dirty="0"/>
              </a:p>
            </p:txBody>
          </p:sp>
          <p:cxnSp>
            <p:nvCxnSpPr>
              <p:cNvPr id="41" name="Straight Arrow Connector 40"/>
              <p:cNvCxnSpPr>
                <a:stCxn id="39" idx="2"/>
              </p:cNvCxnSpPr>
              <p:nvPr/>
            </p:nvCxnSpPr>
            <p:spPr>
              <a:xfrm rot="16200000" flipH="1">
                <a:off x="3120108" y="2739105"/>
                <a:ext cx="304799" cy="8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3" name="TextBox 42"/>
            <p:cNvSpPr txBox="1"/>
            <p:nvPr/>
          </p:nvSpPr>
          <p:spPr>
            <a:xfrm>
              <a:off x="8077200" y="1066800"/>
              <a:ext cx="659155" cy="923330"/>
            </a:xfrm>
            <a:prstGeom prst="rect">
              <a:avLst/>
            </a:prstGeom>
            <a:solidFill>
              <a:srgbClr val="FFFFFF">
                <a:alpha val="58824"/>
              </a:srgbClr>
            </a:solidFill>
          </p:spPr>
          <p:txBody>
            <a:bodyPr wrap="none" rtlCol="0">
              <a:spAutoFit/>
            </a:bodyPr>
            <a:lstStyle/>
            <a:p>
              <a:r>
                <a:rPr lang="en-US" sz="1800" dirty="0" smtClean="0"/>
                <a:t>SSD</a:t>
              </a:r>
            </a:p>
            <a:p>
              <a:r>
                <a:rPr lang="en-US" sz="1800" dirty="0" smtClean="0"/>
                <a:t>IST</a:t>
              </a:r>
            </a:p>
            <a:p>
              <a:r>
                <a:rPr lang="en-US" sz="1800" dirty="0" smtClean="0"/>
                <a:t>PXL</a:t>
              </a:r>
              <a:endParaRPr lang="en-US" sz="1800" dirty="0"/>
            </a:p>
          </p:txBody>
        </p:sp>
        <p:cxnSp>
          <p:nvCxnSpPr>
            <p:cNvPr id="45" name="Straight Arrow Connector 44"/>
            <p:cNvCxnSpPr/>
            <p:nvPr/>
          </p:nvCxnSpPr>
          <p:spPr>
            <a:xfrm rot="10800000" flipV="1">
              <a:off x="7315200" y="1219200"/>
              <a:ext cx="762000" cy="152400"/>
            </a:xfrm>
            <a:prstGeom prst="straightConnector1">
              <a:avLst/>
            </a:prstGeom>
            <a:ln>
              <a:solidFill>
                <a:srgbClr val="FFFF00"/>
              </a:solidFill>
              <a:tailEnd type="oval"/>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43" idx="1"/>
            </p:cNvCxnSpPr>
            <p:nvPr/>
          </p:nvCxnSpPr>
          <p:spPr>
            <a:xfrm rot="10800000" flipV="1">
              <a:off x="7162800" y="1528464"/>
              <a:ext cx="914400" cy="147933"/>
            </a:xfrm>
            <a:prstGeom prst="straightConnector1">
              <a:avLst/>
            </a:prstGeom>
            <a:ln>
              <a:solidFill>
                <a:srgbClr val="FFFF00"/>
              </a:solidFill>
              <a:tailEnd type="ova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10800000" flipV="1">
              <a:off x="6934200" y="1828802"/>
              <a:ext cx="1143000" cy="152398"/>
            </a:xfrm>
            <a:prstGeom prst="straightConnector1">
              <a:avLst/>
            </a:prstGeom>
            <a:ln>
              <a:solidFill>
                <a:srgbClr val="FFFF00"/>
              </a:solidFill>
              <a:tailEnd type="ova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rot="1282124">
              <a:off x="1146512" y="5333048"/>
              <a:ext cx="1005403" cy="461665"/>
            </a:xfrm>
            <a:prstGeom prst="rect">
              <a:avLst/>
            </a:prstGeom>
            <a:noFill/>
          </p:spPr>
          <p:txBody>
            <a:bodyPr wrap="none" lIns="91440" tIns="45720" rIns="91440" bIns="45720">
              <a:spAutoFit/>
            </a:bodyPr>
            <a:lstStyle/>
            <a:p>
              <a:pPr algn="ctr"/>
              <a:r>
                <a:rPr lang="en-US"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EAST</a:t>
              </a:r>
              <a:endParaRPr lang="en-US"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6" name="Rectangle 55"/>
            <p:cNvSpPr/>
            <p:nvPr/>
          </p:nvSpPr>
          <p:spPr>
            <a:xfrm>
              <a:off x="7885437" y="5562600"/>
              <a:ext cx="1072730" cy="461665"/>
            </a:xfrm>
            <a:prstGeom prst="rect">
              <a:avLst/>
            </a:prstGeom>
            <a:noFill/>
          </p:spPr>
          <p:txBody>
            <a:bodyPr wrap="none" lIns="91440" tIns="45720" rIns="91440" bIns="45720">
              <a:spAutoFit/>
            </a:bodyPr>
            <a:lstStyle/>
            <a:p>
              <a:pPr algn="ctr"/>
              <a:r>
                <a:rPr lang="en-US"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WEST</a:t>
              </a:r>
              <a:endParaRPr lang="en-US"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57" name="TextBox 56"/>
            <p:cNvSpPr txBox="1"/>
            <p:nvPr/>
          </p:nvSpPr>
          <p:spPr>
            <a:xfrm rot="1380863">
              <a:off x="5020331" y="3623292"/>
              <a:ext cx="663783" cy="293131"/>
            </a:xfrm>
            <a:prstGeom prst="ellipse">
              <a:avLst/>
            </a:prstGeom>
            <a:solidFill>
              <a:srgbClr val="FFFFFF">
                <a:alpha val="43137"/>
              </a:srgbClr>
            </a:solidFill>
          </p:spPr>
          <p:txBody>
            <a:bodyPr wrap="square" rtlCol="0">
              <a:noAutofit/>
            </a:bodyPr>
            <a:lstStyle/>
            <a:p>
              <a:pPr algn="ctr"/>
              <a:r>
                <a:rPr lang="en-US" sz="800" dirty="0" smtClean="0">
                  <a:latin typeface="Arial" pitchFamily="34" charset="0"/>
                  <a:cs typeface="Arial" pitchFamily="34" charset="0"/>
                </a:rPr>
                <a:t>FGT</a:t>
              </a:r>
              <a:endParaRPr lang="en-US" sz="800" dirty="0">
                <a:latin typeface="Arial" pitchFamily="34" charset="0"/>
                <a:cs typeface="Arial" pitchFamily="34" charset="0"/>
              </a:endParaRPr>
            </a:p>
          </p:txBody>
        </p:sp>
        <p:sp>
          <p:nvSpPr>
            <p:cNvPr id="58" name="TextBox 57"/>
            <p:cNvSpPr txBox="1"/>
            <p:nvPr/>
          </p:nvSpPr>
          <p:spPr>
            <a:xfrm>
              <a:off x="6477000" y="533400"/>
              <a:ext cx="1066800" cy="38100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nchor="ctr" anchorCtr="1">
              <a:noAutofit/>
            </a:bodyPr>
            <a:lstStyle/>
            <a:p>
              <a:pPr algn="ctr"/>
              <a:r>
                <a:rPr lang="en-US" sz="1800" dirty="0" smtClean="0"/>
                <a:t>HFT</a:t>
              </a:r>
              <a:endParaRPr lang="en-US" sz="1800" dirty="0"/>
            </a:p>
          </p:txBody>
        </p:sp>
      </p:grpSp>
      <p:sp>
        <p:nvSpPr>
          <p:cNvPr id="62" name="Title 61"/>
          <p:cNvSpPr>
            <a:spLocks noGrp="1"/>
          </p:cNvSpPr>
          <p:nvPr>
            <p:ph type="title"/>
          </p:nvPr>
        </p:nvSpPr>
        <p:spPr>
          <a:xfrm>
            <a:off x="1219200" y="152400"/>
            <a:ext cx="7772400" cy="381000"/>
          </a:xfrm>
        </p:spPr>
        <p:txBody>
          <a:bodyPr>
            <a:noAutofit/>
          </a:bodyPr>
          <a:lstStyle/>
          <a:p>
            <a:r>
              <a:rPr lang="en-US" sz="2800" dirty="0" smtClean="0"/>
              <a:t>HFT Detector within STAR IFC</a:t>
            </a:r>
            <a:endParaRPr lang="en-US" sz="2800" dirty="0"/>
          </a:p>
        </p:txBody>
      </p:sp>
      <p:sp>
        <p:nvSpPr>
          <p:cNvPr id="26" name="Date Placeholder 25"/>
          <p:cNvSpPr>
            <a:spLocks noGrp="1"/>
          </p:cNvSpPr>
          <p:nvPr>
            <p:ph type="dt" sz="half" idx="10"/>
          </p:nvPr>
        </p:nvSpPr>
        <p:spPr/>
        <p:txBody>
          <a:bodyPr/>
          <a:lstStyle/>
          <a:p>
            <a:r>
              <a:rPr lang="en-US" smtClean="0"/>
              <a:t>5/11/2010</a:t>
            </a:r>
            <a:endParaRPr lang="en-US"/>
          </a:p>
        </p:txBody>
      </p:sp>
      <p:sp>
        <p:nvSpPr>
          <p:cNvPr id="27" name="Slide Number Placeholder 26"/>
          <p:cNvSpPr>
            <a:spLocks noGrp="1"/>
          </p:cNvSpPr>
          <p:nvPr>
            <p:ph type="sldNum" sz="quarter" idx="12"/>
          </p:nvPr>
        </p:nvSpPr>
        <p:spPr/>
        <p:txBody>
          <a:bodyPr/>
          <a:lstStyle/>
          <a:p>
            <a:fld id="{794699A0-5956-D644-B05B-1480C1631C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3" name="Group 19"/>
          <p:cNvGrpSpPr/>
          <p:nvPr/>
        </p:nvGrpSpPr>
        <p:grpSpPr>
          <a:xfrm>
            <a:off x="152400" y="609600"/>
            <a:ext cx="8839200" cy="5867400"/>
            <a:chOff x="-58598" y="609600"/>
            <a:chExt cx="8839200" cy="5867400"/>
          </a:xfrm>
        </p:grpSpPr>
        <p:pic>
          <p:nvPicPr>
            <p:cNvPr id="1026" name="Picture 2" descr="C:\Users\ECAnderssen_local\Desktop\Figures Integration\New Folder (2)\Explode\Snap5.png"/>
            <p:cNvPicPr>
              <a:picLocks noChangeAspect="1" noChangeArrowheads="1"/>
            </p:cNvPicPr>
            <p:nvPr/>
          </p:nvPicPr>
          <p:blipFill>
            <a:blip r:embed="rId2" cstate="print"/>
            <a:srcRect/>
            <a:stretch>
              <a:fillRect/>
            </a:stretch>
          </p:blipFill>
          <p:spPr bwMode="auto">
            <a:xfrm>
              <a:off x="424884" y="609600"/>
              <a:ext cx="8355718" cy="5867400"/>
            </a:xfrm>
            <a:prstGeom prst="rect">
              <a:avLst/>
            </a:prstGeom>
            <a:noFill/>
          </p:spPr>
        </p:pic>
        <p:sp>
          <p:nvSpPr>
            <p:cNvPr id="5" name="TextBox 4"/>
            <p:cNvSpPr txBox="1"/>
            <p:nvPr/>
          </p:nvSpPr>
          <p:spPr>
            <a:xfrm>
              <a:off x="-58598" y="2729805"/>
              <a:ext cx="2889574" cy="1384995"/>
            </a:xfrm>
            <a:prstGeom prst="rect">
              <a:avLst/>
            </a:prstGeom>
            <a:noFill/>
          </p:spPr>
          <p:txBody>
            <a:bodyPr wrap="none" rtlCol="0">
              <a:spAutoFit/>
            </a:bodyPr>
            <a:lstStyle/>
            <a:p>
              <a:r>
                <a:rPr lang="en-US" sz="3600" dirty="0" smtClean="0"/>
                <a:t>MSC</a:t>
              </a:r>
            </a:p>
            <a:p>
              <a:r>
                <a:rPr lang="en-US" b="1" dirty="0" smtClean="0"/>
                <a:t>P</a:t>
              </a:r>
              <a:r>
                <a:rPr lang="en-US" dirty="0" smtClean="0"/>
                <a:t>ixel </a:t>
              </a:r>
              <a:r>
                <a:rPr lang="en-US" b="1" dirty="0" smtClean="0"/>
                <a:t>I</a:t>
              </a:r>
              <a:r>
                <a:rPr lang="en-US" dirty="0" smtClean="0"/>
                <a:t>nsertion </a:t>
              </a:r>
              <a:r>
                <a:rPr lang="en-US" b="1" dirty="0" smtClean="0"/>
                <a:t>T</a:t>
              </a:r>
              <a:r>
                <a:rPr lang="en-US" dirty="0" smtClean="0"/>
                <a:t>ube</a:t>
              </a:r>
            </a:p>
            <a:p>
              <a:r>
                <a:rPr lang="en-US" b="1" dirty="0" smtClean="0"/>
                <a:t>P</a:t>
              </a:r>
              <a:r>
                <a:rPr lang="en-US" dirty="0" smtClean="0"/>
                <a:t>ixel </a:t>
              </a:r>
              <a:r>
                <a:rPr lang="en-US" b="1" dirty="0" smtClean="0"/>
                <a:t>S</a:t>
              </a:r>
              <a:r>
                <a:rPr lang="en-US" dirty="0" smtClean="0"/>
                <a:t>upport </a:t>
              </a:r>
              <a:r>
                <a:rPr lang="en-US" b="1" dirty="0" smtClean="0"/>
                <a:t>T</a:t>
              </a:r>
              <a:r>
                <a:rPr lang="en-US" dirty="0" smtClean="0"/>
                <a:t>ube</a:t>
              </a:r>
              <a:endParaRPr lang="en-US" dirty="0"/>
            </a:p>
          </p:txBody>
        </p:sp>
        <p:sp>
          <p:nvSpPr>
            <p:cNvPr id="6" name="TextBox 5"/>
            <p:cNvSpPr txBox="1"/>
            <p:nvPr/>
          </p:nvSpPr>
          <p:spPr>
            <a:xfrm>
              <a:off x="5369835" y="685800"/>
              <a:ext cx="3334567" cy="1754326"/>
            </a:xfrm>
            <a:prstGeom prst="rect">
              <a:avLst/>
            </a:prstGeom>
            <a:noFill/>
          </p:spPr>
          <p:txBody>
            <a:bodyPr wrap="none" rtlCol="0">
              <a:spAutoFit/>
            </a:bodyPr>
            <a:lstStyle/>
            <a:p>
              <a:r>
                <a:rPr lang="en-US" sz="3600" dirty="0" smtClean="0"/>
                <a:t>IDS</a:t>
              </a:r>
            </a:p>
            <a:p>
              <a:r>
                <a:rPr lang="en-US" b="1" dirty="0" smtClean="0"/>
                <a:t>E</a:t>
              </a:r>
              <a:r>
                <a:rPr lang="en-US" dirty="0" smtClean="0"/>
                <a:t>ast </a:t>
              </a:r>
              <a:r>
                <a:rPr lang="en-US" b="1" dirty="0" smtClean="0"/>
                <a:t>S</a:t>
              </a:r>
              <a:r>
                <a:rPr lang="en-US" dirty="0" smtClean="0"/>
                <a:t>upport </a:t>
              </a:r>
              <a:r>
                <a:rPr lang="en-US" b="1" dirty="0" smtClean="0"/>
                <a:t>C</a:t>
              </a:r>
              <a:r>
                <a:rPr lang="en-US" dirty="0" smtClean="0"/>
                <a:t>ylinder</a:t>
              </a:r>
            </a:p>
            <a:p>
              <a:r>
                <a:rPr lang="en-US" b="1" dirty="0" smtClean="0"/>
                <a:t>O</a:t>
              </a:r>
              <a:r>
                <a:rPr lang="en-US" dirty="0" smtClean="0"/>
                <a:t>uter </a:t>
              </a:r>
              <a:r>
                <a:rPr lang="en-US" b="1" dirty="0" smtClean="0"/>
                <a:t>S</a:t>
              </a:r>
              <a:r>
                <a:rPr lang="en-US" dirty="0" smtClean="0"/>
                <a:t>upport </a:t>
              </a:r>
              <a:r>
                <a:rPr lang="en-US" b="1" dirty="0" smtClean="0"/>
                <a:t>C</a:t>
              </a:r>
              <a:r>
                <a:rPr lang="en-US" dirty="0" smtClean="0"/>
                <a:t>ylinder</a:t>
              </a:r>
            </a:p>
            <a:p>
              <a:r>
                <a:rPr lang="en-US" b="1" dirty="0" smtClean="0"/>
                <a:t>W</a:t>
              </a:r>
              <a:r>
                <a:rPr lang="en-US" dirty="0" smtClean="0"/>
                <a:t>est </a:t>
              </a:r>
              <a:r>
                <a:rPr lang="en-US" b="1" dirty="0" smtClean="0"/>
                <a:t>S</a:t>
              </a:r>
              <a:r>
                <a:rPr lang="en-US" dirty="0" smtClean="0"/>
                <a:t>upport </a:t>
              </a:r>
              <a:r>
                <a:rPr lang="en-US" b="1" dirty="0" smtClean="0"/>
                <a:t>C</a:t>
              </a:r>
              <a:r>
                <a:rPr lang="en-US" dirty="0" smtClean="0"/>
                <a:t>ylinder</a:t>
              </a:r>
              <a:endParaRPr lang="en-US" dirty="0"/>
            </a:p>
          </p:txBody>
        </p:sp>
        <p:sp>
          <p:nvSpPr>
            <p:cNvPr id="7" name="TextBox 6"/>
            <p:cNvSpPr txBox="1"/>
            <p:nvPr/>
          </p:nvSpPr>
          <p:spPr>
            <a:xfrm rot="2058652">
              <a:off x="941681" y="1070772"/>
              <a:ext cx="662361" cy="461665"/>
            </a:xfrm>
            <a:prstGeom prst="rect">
              <a:avLst/>
            </a:prstGeom>
            <a:noFill/>
          </p:spPr>
          <p:txBody>
            <a:bodyPr wrap="none" rtlCol="0">
              <a:spAutoFit/>
            </a:bodyPr>
            <a:lstStyle/>
            <a:p>
              <a:r>
                <a:rPr lang="en-US" dirty="0" smtClean="0"/>
                <a:t>PIT</a:t>
              </a:r>
              <a:endParaRPr lang="en-US" dirty="0"/>
            </a:p>
          </p:txBody>
        </p:sp>
        <p:sp>
          <p:nvSpPr>
            <p:cNvPr id="8" name="TextBox 7"/>
            <p:cNvSpPr txBox="1"/>
            <p:nvPr/>
          </p:nvSpPr>
          <p:spPr>
            <a:xfrm rot="1962273">
              <a:off x="2336961" y="2042999"/>
              <a:ext cx="684803" cy="400110"/>
            </a:xfrm>
            <a:prstGeom prst="rect">
              <a:avLst/>
            </a:prstGeom>
            <a:noFill/>
          </p:spPr>
          <p:txBody>
            <a:bodyPr wrap="none" rtlCol="0">
              <a:spAutoFit/>
            </a:bodyPr>
            <a:lstStyle/>
            <a:p>
              <a:r>
                <a:rPr lang="en-US" sz="2000" dirty="0" smtClean="0"/>
                <a:t>PST</a:t>
              </a:r>
              <a:endParaRPr lang="en-US" sz="2000" dirty="0"/>
            </a:p>
          </p:txBody>
        </p:sp>
        <p:sp>
          <p:nvSpPr>
            <p:cNvPr id="9" name="TextBox 8"/>
            <p:cNvSpPr txBox="1"/>
            <p:nvPr/>
          </p:nvSpPr>
          <p:spPr>
            <a:xfrm rot="1987824">
              <a:off x="3564882" y="2776771"/>
              <a:ext cx="817853" cy="461665"/>
            </a:xfrm>
            <a:prstGeom prst="rect">
              <a:avLst/>
            </a:prstGeom>
            <a:noFill/>
          </p:spPr>
          <p:txBody>
            <a:bodyPr wrap="none" rtlCol="0">
              <a:spAutoFit/>
            </a:bodyPr>
            <a:lstStyle/>
            <a:p>
              <a:r>
                <a:rPr lang="en-US" dirty="0" smtClean="0"/>
                <a:t>ESC</a:t>
              </a:r>
              <a:endParaRPr lang="en-US" dirty="0"/>
            </a:p>
          </p:txBody>
        </p:sp>
        <p:sp>
          <p:nvSpPr>
            <p:cNvPr id="10" name="TextBox 9"/>
            <p:cNvSpPr txBox="1"/>
            <p:nvPr/>
          </p:nvSpPr>
          <p:spPr>
            <a:xfrm rot="1973545">
              <a:off x="5391105" y="4080409"/>
              <a:ext cx="851515" cy="461665"/>
            </a:xfrm>
            <a:prstGeom prst="rect">
              <a:avLst/>
            </a:prstGeom>
            <a:noFill/>
          </p:spPr>
          <p:txBody>
            <a:bodyPr wrap="none" rtlCol="0">
              <a:spAutoFit/>
            </a:bodyPr>
            <a:lstStyle/>
            <a:p>
              <a:r>
                <a:rPr lang="en-US" dirty="0" smtClean="0"/>
                <a:t>OSC</a:t>
              </a:r>
              <a:endParaRPr lang="en-US" dirty="0"/>
            </a:p>
          </p:txBody>
        </p:sp>
        <p:sp>
          <p:nvSpPr>
            <p:cNvPr id="11" name="TextBox 10"/>
            <p:cNvSpPr txBox="1"/>
            <p:nvPr/>
          </p:nvSpPr>
          <p:spPr>
            <a:xfrm rot="2028573">
              <a:off x="7427082" y="5345993"/>
              <a:ext cx="902811" cy="461665"/>
            </a:xfrm>
            <a:prstGeom prst="rect">
              <a:avLst/>
            </a:prstGeom>
            <a:noFill/>
          </p:spPr>
          <p:txBody>
            <a:bodyPr wrap="none" rtlCol="0">
              <a:spAutoFit/>
            </a:bodyPr>
            <a:lstStyle/>
            <a:p>
              <a:r>
                <a:rPr lang="en-US" dirty="0" smtClean="0"/>
                <a:t>WSC</a:t>
              </a:r>
              <a:endParaRPr lang="en-US" dirty="0"/>
            </a:p>
          </p:txBody>
        </p:sp>
        <p:sp>
          <p:nvSpPr>
            <p:cNvPr id="12" name="TextBox 11"/>
            <p:cNvSpPr txBox="1"/>
            <p:nvPr/>
          </p:nvSpPr>
          <p:spPr>
            <a:xfrm>
              <a:off x="6324600" y="2590800"/>
              <a:ext cx="1043876" cy="369332"/>
            </a:xfrm>
            <a:prstGeom prst="rect">
              <a:avLst/>
            </a:prstGeom>
            <a:noFill/>
          </p:spPr>
          <p:txBody>
            <a:bodyPr wrap="square" rtlCol="0">
              <a:spAutoFit/>
            </a:bodyPr>
            <a:lstStyle/>
            <a:p>
              <a:r>
                <a:rPr lang="en-US" sz="1800" dirty="0" smtClean="0"/>
                <a:t>Shrouds</a:t>
              </a:r>
              <a:endParaRPr lang="en-US" sz="1800" dirty="0"/>
            </a:p>
          </p:txBody>
        </p:sp>
        <p:cxnSp>
          <p:nvCxnSpPr>
            <p:cNvPr id="13" name="Straight Arrow Connector 12"/>
            <p:cNvCxnSpPr>
              <a:stCxn id="12" idx="2"/>
            </p:cNvCxnSpPr>
            <p:nvPr/>
          </p:nvCxnSpPr>
          <p:spPr>
            <a:xfrm rot="5400000">
              <a:off x="6465435" y="2743097"/>
              <a:ext cx="164068" cy="5981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12" idx="2"/>
            </p:cNvCxnSpPr>
            <p:nvPr/>
          </p:nvCxnSpPr>
          <p:spPr>
            <a:xfrm rot="16200000" flipH="1">
              <a:off x="6770235" y="3036435"/>
              <a:ext cx="392668" cy="2400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rot="2005596">
              <a:off x="884113" y="1266398"/>
              <a:ext cx="2922595" cy="400110"/>
            </a:xfrm>
            <a:prstGeom prst="rect">
              <a:avLst/>
            </a:prstGeom>
            <a:noFill/>
          </p:spPr>
          <p:txBody>
            <a:bodyPr wrap="none" rtlCol="0">
              <a:spAutoFit/>
            </a:bodyPr>
            <a:lstStyle/>
            <a:p>
              <a:r>
                <a:rPr lang="en-US" sz="2000" b="1" dirty="0" smtClean="0"/>
                <a:t>M</a:t>
              </a:r>
              <a:r>
                <a:rPr lang="en-US" sz="2000" dirty="0" smtClean="0"/>
                <a:t>iddle </a:t>
              </a:r>
              <a:r>
                <a:rPr lang="en-US" sz="2000" b="1" dirty="0" smtClean="0"/>
                <a:t>S</a:t>
              </a:r>
              <a:r>
                <a:rPr lang="en-US" sz="2000" dirty="0" smtClean="0"/>
                <a:t>upport </a:t>
              </a:r>
              <a:r>
                <a:rPr lang="en-US" sz="2000" b="1" dirty="0" smtClean="0"/>
                <a:t>C</a:t>
              </a:r>
              <a:r>
                <a:rPr lang="en-US" sz="2000" dirty="0" smtClean="0"/>
                <a:t>ylinder</a:t>
              </a:r>
              <a:endParaRPr lang="en-US" sz="2000" dirty="0"/>
            </a:p>
          </p:txBody>
        </p:sp>
        <p:sp>
          <p:nvSpPr>
            <p:cNvPr id="16" name="TextBox 15"/>
            <p:cNvSpPr txBox="1"/>
            <p:nvPr/>
          </p:nvSpPr>
          <p:spPr>
            <a:xfrm rot="1994222">
              <a:off x="3252818" y="4643583"/>
              <a:ext cx="4328429" cy="584775"/>
            </a:xfrm>
            <a:prstGeom prst="rect">
              <a:avLst/>
            </a:prstGeom>
            <a:noFill/>
          </p:spPr>
          <p:txBody>
            <a:bodyPr wrap="none" rtlCol="0">
              <a:spAutoFit/>
            </a:bodyPr>
            <a:lstStyle/>
            <a:p>
              <a:r>
                <a:rPr lang="en-US" sz="3200" b="1" dirty="0" smtClean="0"/>
                <a:t>I</a:t>
              </a:r>
              <a:r>
                <a:rPr lang="en-US" sz="3200" dirty="0" smtClean="0"/>
                <a:t>nner </a:t>
              </a:r>
              <a:r>
                <a:rPr lang="en-US" sz="3200" b="1" dirty="0" smtClean="0"/>
                <a:t>D</a:t>
              </a:r>
              <a:r>
                <a:rPr lang="en-US" sz="3200" dirty="0" smtClean="0"/>
                <a:t>etector </a:t>
              </a:r>
              <a:r>
                <a:rPr lang="en-US" sz="3200" b="1" dirty="0" smtClean="0"/>
                <a:t>S</a:t>
              </a:r>
              <a:r>
                <a:rPr lang="en-US" sz="3200" dirty="0" smtClean="0"/>
                <a:t>upport</a:t>
              </a:r>
              <a:endParaRPr lang="en-US" sz="3200" dirty="0"/>
            </a:p>
          </p:txBody>
        </p:sp>
        <p:sp>
          <p:nvSpPr>
            <p:cNvPr id="17" name="Striped Right Arrow 16"/>
            <p:cNvSpPr/>
            <p:nvPr/>
          </p:nvSpPr>
          <p:spPr>
            <a:xfrm rot="2111298">
              <a:off x="621906" y="1644169"/>
              <a:ext cx="1066800" cy="381000"/>
            </a:xfrm>
            <a:prstGeom prst="stripedRightArrow">
              <a:avLst>
                <a:gd name="adj1" fmla="val 46571"/>
                <a:gd name="adj2" fmla="val 9114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Striped Right Arrow 17"/>
            <p:cNvSpPr/>
            <p:nvPr/>
          </p:nvSpPr>
          <p:spPr>
            <a:xfrm rot="2031293">
              <a:off x="4516207" y="2753446"/>
              <a:ext cx="668091" cy="276593"/>
            </a:xfrm>
            <a:prstGeom prst="stripedRightArrow">
              <a:avLst>
                <a:gd name="adj1" fmla="val 46571"/>
                <a:gd name="adj2" fmla="val 9114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triped Right Arrow 18"/>
            <p:cNvSpPr/>
            <p:nvPr/>
          </p:nvSpPr>
          <p:spPr>
            <a:xfrm rot="12810475">
              <a:off x="7183632" y="4504828"/>
              <a:ext cx="668091" cy="276593"/>
            </a:xfrm>
            <a:prstGeom prst="stripedRightArrow">
              <a:avLst>
                <a:gd name="adj1" fmla="val 46571"/>
                <a:gd name="adj2" fmla="val 9114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30272"/>
            <a:ext cx="8229600" cy="1143000"/>
          </a:xfrm>
        </p:spPr>
        <p:txBody>
          <a:bodyPr/>
          <a:lstStyle/>
          <a:p>
            <a:r>
              <a:rPr lang="en-US" dirty="0" smtClean="0"/>
              <a:t>Naming Conventions</a:t>
            </a:r>
            <a:endParaRPr lang="en-US" dirty="0"/>
          </a:p>
        </p:txBody>
      </p:sp>
      <p:sp>
        <p:nvSpPr>
          <p:cNvPr id="21" name="Content Placeholder 20"/>
          <p:cNvSpPr>
            <a:spLocks noGrp="1"/>
          </p:cNvSpPr>
          <p:nvPr>
            <p:ph sz="half" idx="1"/>
          </p:nvPr>
        </p:nvSpPr>
        <p:spPr>
          <a:xfrm>
            <a:off x="76200" y="4876800"/>
            <a:ext cx="6019800" cy="1524000"/>
          </a:xfrm>
        </p:spPr>
        <p:txBody>
          <a:bodyPr/>
          <a:lstStyle/>
          <a:p>
            <a:pPr>
              <a:buNone/>
            </a:pPr>
            <a:r>
              <a:rPr lang="en-US" sz="2000" dirty="0" smtClean="0">
                <a:solidFill>
                  <a:srgbClr val="205DE7"/>
                </a:solidFill>
              </a:rPr>
              <a:t>Assembly via bolted interfaces</a:t>
            </a:r>
          </a:p>
          <a:p>
            <a:pPr>
              <a:buNone/>
            </a:pPr>
            <a:r>
              <a:rPr lang="en-US" sz="2000" dirty="0" smtClean="0">
                <a:solidFill>
                  <a:srgbClr val="205DE7"/>
                </a:solidFill>
              </a:rPr>
              <a:t>MSC installed into IDS after IDS assembled (detectors not shown)</a:t>
            </a:r>
          </a:p>
          <a:p>
            <a:pPr>
              <a:buNone/>
            </a:pPr>
            <a:r>
              <a:rPr lang="en-US" sz="2000" dirty="0" smtClean="0">
                <a:solidFill>
                  <a:srgbClr val="205DE7"/>
                </a:solidFill>
              </a:rPr>
              <a:t>IDS w/MSC installed into STAR</a:t>
            </a:r>
          </a:p>
        </p:txBody>
      </p:sp>
      <p:sp>
        <p:nvSpPr>
          <p:cNvPr id="22" name="Date Placeholder 21"/>
          <p:cNvSpPr>
            <a:spLocks noGrp="1"/>
          </p:cNvSpPr>
          <p:nvPr>
            <p:ph type="dt" sz="half" idx="10"/>
          </p:nvPr>
        </p:nvSpPr>
        <p:spPr/>
        <p:txBody>
          <a:bodyPr/>
          <a:lstStyle/>
          <a:p>
            <a:r>
              <a:rPr lang="en-US" smtClean="0"/>
              <a:t>5/11/2010</a:t>
            </a:r>
            <a:endParaRPr lang="en-US"/>
          </a:p>
        </p:txBody>
      </p:sp>
      <p:sp>
        <p:nvSpPr>
          <p:cNvPr id="23" name="Slide Number Placeholder 22"/>
          <p:cNvSpPr>
            <a:spLocks noGrp="1"/>
          </p:cNvSpPr>
          <p:nvPr>
            <p:ph type="sldNum" sz="quarter" idx="12"/>
          </p:nvPr>
        </p:nvSpPr>
        <p:spPr/>
        <p:txBody>
          <a:bodyPr/>
          <a:lstStyle/>
          <a:p>
            <a:fld id="{794699A0-5956-D644-B05B-1480C1631C2B}" type="slidenum">
              <a:rPr lang="en-US" smtClean="0"/>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this talk</a:t>
            </a:r>
            <a:endParaRPr lang="en-US" dirty="0"/>
          </a:p>
        </p:txBody>
      </p:sp>
      <p:sp>
        <p:nvSpPr>
          <p:cNvPr id="3" name="Content Placeholder 2"/>
          <p:cNvSpPr>
            <a:spLocks noGrp="1"/>
          </p:cNvSpPr>
          <p:nvPr>
            <p:ph idx="1"/>
          </p:nvPr>
        </p:nvSpPr>
        <p:spPr/>
        <p:txBody>
          <a:bodyPr/>
          <a:lstStyle/>
          <a:p>
            <a:r>
              <a:rPr lang="en-US" dirty="0" smtClean="0"/>
              <a:t>Status of CD-homework</a:t>
            </a:r>
          </a:p>
          <a:p>
            <a:r>
              <a:rPr lang="en-US" dirty="0" smtClean="0"/>
              <a:t>Status of CD-1 approval</a:t>
            </a:r>
          </a:p>
          <a:p>
            <a:r>
              <a:rPr lang="en-US" dirty="0" smtClean="0"/>
              <a:t>Homework status</a:t>
            </a:r>
          </a:p>
          <a:p>
            <a:r>
              <a:rPr lang="en-US" dirty="0" smtClean="0"/>
              <a:t>Preparations for CD-2/3</a:t>
            </a: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4</a:t>
            </a:fld>
            <a:endParaRPr lang="en-US"/>
          </a:p>
        </p:txBody>
      </p:sp>
      <p:graphicFrame>
        <p:nvGraphicFramePr>
          <p:cNvPr id="82946" name="Object 2"/>
          <p:cNvGraphicFramePr>
            <a:graphicFrameLocks noChangeAspect="1"/>
          </p:cNvGraphicFramePr>
          <p:nvPr/>
        </p:nvGraphicFramePr>
        <p:xfrm>
          <a:off x="2590799" y="736193"/>
          <a:ext cx="4624999" cy="5263705"/>
        </p:xfrm>
        <a:graphic>
          <a:graphicData uri="http://schemas.openxmlformats.org/presentationml/2006/ole">
            <p:oleObj spid="_x0000_s82946" name="Document" r:id="rId3" imgW="5956300" imgH="7861300" progId="Word.Document.8">
              <p:link updateAutomatic="1"/>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CD-1 status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documents need for the SESAP review is </a:t>
            </a:r>
            <a:r>
              <a:rPr lang="en-US" dirty="0" err="1" smtClean="0"/>
              <a:t>pPEP</a:t>
            </a:r>
            <a:r>
              <a:rPr lang="en-US" dirty="0" smtClean="0"/>
              <a:t> and AS.</a:t>
            </a:r>
          </a:p>
          <a:p>
            <a:r>
              <a:rPr lang="en-US" dirty="0" smtClean="0"/>
              <a:t>First docs were available at pre CD-1 review; No comments until next version with updated CD-4 parameters. Only last month real comments back from Helmut.</a:t>
            </a:r>
          </a:p>
          <a:p>
            <a:endParaRPr lang="en-US" dirty="0" smtClean="0"/>
          </a:p>
          <a:p>
            <a:r>
              <a:rPr lang="en-US" dirty="0" smtClean="0"/>
              <a:t>On Friday </a:t>
            </a:r>
            <a:r>
              <a:rPr lang="en-US" dirty="0" err="1" smtClean="0"/>
              <a:t>Nand</a:t>
            </a:r>
            <a:r>
              <a:rPr lang="en-US" dirty="0" smtClean="0"/>
              <a:t> and I spend a little over an hour to discuss the </a:t>
            </a:r>
            <a:r>
              <a:rPr lang="en-US" dirty="0" err="1" smtClean="0"/>
              <a:t>pPEP</a:t>
            </a:r>
            <a:r>
              <a:rPr lang="en-US" dirty="0" smtClean="0"/>
              <a:t> with </a:t>
            </a:r>
            <a:r>
              <a:rPr lang="en-US" dirty="0" err="1" smtClean="0"/>
              <a:t>Hlmut</a:t>
            </a:r>
            <a:r>
              <a:rPr lang="en-US" dirty="0" smtClean="0"/>
              <a:t> on a </a:t>
            </a:r>
            <a:r>
              <a:rPr lang="en-US" dirty="0" err="1" smtClean="0"/>
              <a:t>telecon</a:t>
            </a:r>
            <a:r>
              <a:rPr lang="en-US" dirty="0" smtClean="0"/>
              <a:t> (latest version send to Helmut last Monday). We are indeed converging, only a table of change control levels seems to be a real issue; Other outstanding items are very minor. By Monday morning he should get a next version, pending another answer to a question send to him. The </a:t>
            </a:r>
            <a:r>
              <a:rPr lang="en-US" dirty="0" err="1" smtClean="0"/>
              <a:t>pPEP</a:t>
            </a:r>
            <a:r>
              <a:rPr lang="en-US" dirty="0" smtClean="0"/>
              <a:t> and AS have had some initial feedback for OPA. I understood from Helmut that </a:t>
            </a:r>
            <a:r>
              <a:rPr lang="en-US" dirty="0" err="1" smtClean="0"/>
              <a:t>ifhe</a:t>
            </a:r>
            <a:r>
              <a:rPr lang="en-US" dirty="0" smtClean="0"/>
              <a:t> has no more issues with the next version he will send that/ and discuss with OPA (Ray Won, who </a:t>
            </a:r>
            <a:r>
              <a:rPr lang="en-US" dirty="0" err="1" smtClean="0"/>
              <a:t>Nand</a:t>
            </a:r>
            <a:r>
              <a:rPr lang="en-US" dirty="0" smtClean="0"/>
              <a:t> has been in contact with), and if they have no or only minor comments he will request scheduling of the ESAP review.</a:t>
            </a:r>
          </a:p>
          <a:p>
            <a:r>
              <a:rPr lang="en-US" dirty="0" smtClean="0"/>
              <a:t>Helmut seems to agree this should be done by this month (end).</a:t>
            </a:r>
            <a:endParaRPr lang="en-US" dirty="0"/>
          </a:p>
        </p:txBody>
      </p:sp>
      <p:sp>
        <p:nvSpPr>
          <p:cNvPr id="4" name="Date Placeholder 3"/>
          <p:cNvSpPr>
            <a:spLocks noGrp="1"/>
          </p:cNvSpPr>
          <p:nvPr>
            <p:ph type="dt" sz="half" idx="10"/>
          </p:nvPr>
        </p:nvSpPr>
        <p:spPr/>
        <p:txBody>
          <a:bodyPr/>
          <a:lstStyle/>
          <a:p>
            <a:r>
              <a:rPr lang="en-US" smtClean="0"/>
              <a:t>5/11/2010</a:t>
            </a:r>
            <a:endParaRPr lang="en-US"/>
          </a:p>
        </p:txBody>
      </p:sp>
      <p:sp>
        <p:nvSpPr>
          <p:cNvPr id="5" name="Slide Number Placeholder 4"/>
          <p:cNvSpPr>
            <a:spLocks noGrp="1"/>
          </p:cNvSpPr>
          <p:nvPr>
            <p:ph type="sldNum" sz="quarter" idx="12"/>
          </p:nvPr>
        </p:nvSpPr>
        <p:spPr/>
        <p:txBody>
          <a:bodyPr/>
          <a:lstStyle/>
          <a:p>
            <a:fld id="{794699A0-5956-D644-B05B-1480C1631C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Updated PEP and CD-4 parameters</a:t>
            </a:r>
            <a:endParaRPr lang="en-US" dirty="0"/>
          </a:p>
        </p:txBody>
      </p:sp>
      <p:sp>
        <p:nvSpPr>
          <p:cNvPr id="3" name="Content Placeholder 2"/>
          <p:cNvSpPr>
            <a:spLocks noGrp="1"/>
          </p:cNvSpPr>
          <p:nvPr>
            <p:ph idx="1"/>
          </p:nvPr>
        </p:nvSpPr>
        <p:spPr>
          <a:xfrm>
            <a:off x="457200" y="1600200"/>
            <a:ext cx="8229600" cy="4041265"/>
          </a:xfrm>
        </p:spPr>
        <p:txBody>
          <a:bodyPr>
            <a:normAutofit fontScale="92500"/>
          </a:bodyPr>
          <a:lstStyle/>
          <a:p>
            <a:r>
              <a:rPr lang="en-US" dirty="0" smtClean="0"/>
              <a:t>Major Updates; cd-4 parameters &amp; workforce/</a:t>
            </a:r>
          </a:p>
          <a:p>
            <a:r>
              <a:rPr lang="en-US" dirty="0" smtClean="0"/>
              <a:t>In </a:t>
            </a:r>
            <a:r>
              <a:rPr lang="en-US" dirty="0" err="1" smtClean="0"/>
              <a:t>tc</a:t>
            </a:r>
            <a:r>
              <a:rPr lang="en-US" dirty="0" smtClean="0"/>
              <a:t> we agreed to relax parameters for pixel. We still strive for the thinner layers, There are clear implications if  this cannot be achieved in terms of running time.</a:t>
            </a:r>
          </a:p>
          <a:p>
            <a:r>
              <a:rPr lang="en-US" dirty="0" smtClean="0"/>
              <a:t>Have had several iterations with Helmut </a:t>
            </a:r>
            <a:r>
              <a:rPr lang="en-US" dirty="0" err="1" smtClean="0"/>
              <a:t>Marsiske</a:t>
            </a:r>
            <a:r>
              <a:rPr lang="en-US" dirty="0" smtClean="0"/>
              <a:t> and </a:t>
            </a:r>
            <a:r>
              <a:rPr lang="en-US" dirty="0" err="1" smtClean="0"/>
              <a:t>tc</a:t>
            </a:r>
            <a:r>
              <a:rPr lang="en-US" dirty="0" smtClean="0"/>
              <a:t> to progress towards acceptable solution.</a:t>
            </a:r>
          </a:p>
          <a:p>
            <a:r>
              <a:rPr lang="en-US" dirty="0" smtClean="0"/>
              <a:t>Divide into multiple levels (following slides)</a:t>
            </a:r>
          </a:p>
          <a:p>
            <a:endParaRPr lang="en-US" dirty="0" smtClean="0"/>
          </a:p>
          <a:p>
            <a:endParaRPr lang="en-US" dirty="0"/>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CD-4 parameters org.</a:t>
            </a:r>
            <a:endParaRPr lang="en-US" dirty="0"/>
          </a:p>
        </p:txBody>
      </p:sp>
      <p:sp>
        <p:nvSpPr>
          <p:cNvPr id="3" name="Content Placeholder 2"/>
          <p:cNvSpPr>
            <a:spLocks noGrp="1"/>
          </p:cNvSpPr>
          <p:nvPr>
            <p:ph idx="1"/>
          </p:nvPr>
        </p:nvSpPr>
        <p:spPr>
          <a:xfrm>
            <a:off x="457200" y="1600200"/>
            <a:ext cx="8229600" cy="2558805"/>
          </a:xfrm>
        </p:spPr>
        <p:txBody>
          <a:bodyPr>
            <a:normAutofit fontScale="47500" lnSpcReduction="20000"/>
          </a:bodyPr>
          <a:lstStyle/>
          <a:p>
            <a:pPr>
              <a:buNone/>
            </a:pPr>
            <a:r>
              <a:rPr lang="en-US" b="1" cap="all" dirty="0" smtClean="0"/>
              <a:t>Technical scope; key performance parameters</a:t>
            </a:r>
          </a:p>
          <a:p>
            <a:pPr>
              <a:buNone/>
            </a:pPr>
            <a:r>
              <a:rPr lang="en-US" dirty="0" smtClean="0"/>
              <a:t>The performance requirements listed below are selected so that if the detector meets those requirements, the detector will be able to achieve the physics requirements.  Fulfillment of the performance requirements can be completely determined shortly after the installation of the HFT. The high-level key </a:t>
            </a:r>
            <a:r>
              <a:rPr lang="en-US" dirty="0" smtClean="0">
                <a:solidFill>
                  <a:srgbClr val="FF0000"/>
                </a:solidFill>
              </a:rPr>
              <a:t>parameters that the instrument must be capable </a:t>
            </a:r>
            <a:r>
              <a:rPr lang="en-US" dirty="0" smtClean="0"/>
              <a:t>of are given below. The physics goals of the HFT instrument can be achieved when these parameters are met. </a:t>
            </a:r>
            <a:r>
              <a:rPr lang="en-US" dirty="0" smtClean="0">
                <a:solidFill>
                  <a:srgbClr val="FF0000"/>
                </a:solidFill>
              </a:rPr>
              <a:t>These parameters can be calculated from low-level key performance parameters.</a:t>
            </a:r>
          </a:p>
          <a:p>
            <a:pPr>
              <a:buNone/>
            </a:pPr>
            <a:r>
              <a:rPr lang="en-US" dirty="0" smtClean="0"/>
              <a:t>The lower-level performance requirements can be demonstrated (without beam) by building to design specifications, survey measurements, and bench tests. See Appendix A for further details and additional functional requirements.</a:t>
            </a:r>
          </a:p>
          <a:p>
            <a:pPr>
              <a:buNone/>
            </a:pPr>
            <a:endParaRPr lang="en-US" dirty="0" smtClean="0"/>
          </a:p>
          <a:p>
            <a:pPr>
              <a:buNone/>
            </a:pPr>
            <a:endParaRPr lang="en-US" dirty="0"/>
          </a:p>
        </p:txBody>
      </p:sp>
      <p:graphicFrame>
        <p:nvGraphicFramePr>
          <p:cNvPr id="79874" name="Object 2"/>
          <p:cNvGraphicFramePr>
            <a:graphicFrameLocks noChangeAspect="1"/>
          </p:cNvGraphicFramePr>
          <p:nvPr/>
        </p:nvGraphicFramePr>
        <p:xfrm>
          <a:off x="1758950" y="4011326"/>
          <a:ext cx="5626100" cy="1257300"/>
        </p:xfrm>
        <a:graphic>
          <a:graphicData uri="http://schemas.openxmlformats.org/presentationml/2006/ole">
            <p:oleObj spid="_x0000_s79874" name="Document" r:id="rId4" imgW="5626100" imgH="1257300" progId="Word.Document.8">
              <p:link updateAutomatic="1"/>
            </p:oleObj>
          </a:graphicData>
        </a:graphic>
      </p:graphicFrame>
      <p:sp>
        <p:nvSpPr>
          <p:cNvPr id="5" name="Date Placeholder 4"/>
          <p:cNvSpPr>
            <a:spLocks noGrp="1"/>
          </p:cNvSpPr>
          <p:nvPr>
            <p:ph type="dt" sz="half" idx="10"/>
          </p:nvPr>
        </p:nvSpPr>
        <p:spPr/>
        <p:txBody>
          <a:bodyPr/>
          <a:lstStyle/>
          <a:p>
            <a:r>
              <a:rPr lang="en-US" smtClean="0"/>
              <a:t>5/11/2010</a:t>
            </a:r>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Lower level  parameters</a:t>
            </a:r>
            <a:endParaRPr lang="en-US" dirty="0"/>
          </a:p>
        </p:txBody>
      </p:sp>
      <p:sp>
        <p:nvSpPr>
          <p:cNvPr id="3" name="Content Placeholder 2"/>
          <p:cNvSpPr>
            <a:spLocks noGrp="1"/>
          </p:cNvSpPr>
          <p:nvPr>
            <p:ph idx="1"/>
          </p:nvPr>
        </p:nvSpPr>
        <p:spPr>
          <a:xfrm>
            <a:off x="457200" y="1600200"/>
            <a:ext cx="8229600" cy="1442057"/>
          </a:xfrm>
        </p:spPr>
        <p:txBody>
          <a:bodyPr>
            <a:normAutofit lnSpcReduction="10000"/>
          </a:bodyPr>
          <a:lstStyle/>
          <a:p>
            <a:r>
              <a:rPr lang="en-US" dirty="0" smtClean="0"/>
              <a:t>Low-level key performance parameters: experimentally demonstrated at Project Completion</a:t>
            </a:r>
          </a:p>
          <a:p>
            <a:pPr>
              <a:buNone/>
            </a:pPr>
            <a:endParaRPr lang="en-US" dirty="0"/>
          </a:p>
        </p:txBody>
      </p:sp>
      <p:sp>
        <p:nvSpPr>
          <p:cNvPr id="5" name="Date Placeholder 4"/>
          <p:cNvSpPr>
            <a:spLocks noGrp="1"/>
          </p:cNvSpPr>
          <p:nvPr>
            <p:ph type="dt" sz="half" idx="10"/>
          </p:nvPr>
        </p:nvSpPr>
        <p:spPr/>
        <p:txBody>
          <a:bodyPr/>
          <a:lstStyle/>
          <a:p>
            <a:r>
              <a:rPr lang="en-US" smtClean="0"/>
              <a:t>5/11/2010</a:t>
            </a:r>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8</a:t>
            </a:fld>
            <a:endParaRPr lang="en-US"/>
          </a:p>
        </p:txBody>
      </p:sp>
      <p:graphicFrame>
        <p:nvGraphicFramePr>
          <p:cNvPr id="80899" name="Object 3"/>
          <p:cNvGraphicFramePr>
            <a:graphicFrameLocks noChangeAspect="1"/>
          </p:cNvGraphicFramePr>
          <p:nvPr/>
        </p:nvGraphicFramePr>
        <p:xfrm>
          <a:off x="1744184" y="3187310"/>
          <a:ext cx="5626100" cy="3289300"/>
        </p:xfrm>
        <a:graphic>
          <a:graphicData uri="http://schemas.openxmlformats.org/presentationml/2006/ole">
            <p:oleObj spid="_x0000_s80899" name="Document" r:id="rId3" imgW="5626100" imgH="3289300" progId="Word.Document.8">
              <p:link updateAutomatic="1"/>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supporting parameters</a:t>
            </a:r>
            <a:endParaRPr lang="en-US" dirty="0"/>
          </a:p>
        </p:txBody>
      </p:sp>
      <p:sp>
        <p:nvSpPr>
          <p:cNvPr id="3" name="Content Placeholder 2"/>
          <p:cNvSpPr>
            <a:spLocks noGrp="1"/>
          </p:cNvSpPr>
          <p:nvPr>
            <p:ph idx="1"/>
          </p:nvPr>
        </p:nvSpPr>
        <p:spPr>
          <a:xfrm>
            <a:off x="457200" y="1600200"/>
            <a:ext cx="8229600" cy="1235301"/>
          </a:xfrm>
        </p:spPr>
        <p:txBody>
          <a:bodyPr/>
          <a:lstStyle/>
          <a:p>
            <a:r>
              <a:rPr lang="en-US" dirty="0" smtClean="0"/>
              <a:t>These are in appendix. Kind of two few - should be expanded for TDR.</a:t>
            </a:r>
            <a:endParaRPr lang="en-US" dirty="0"/>
          </a:p>
        </p:txBody>
      </p:sp>
      <p:graphicFrame>
        <p:nvGraphicFramePr>
          <p:cNvPr id="81922" name="Object 2"/>
          <p:cNvGraphicFramePr>
            <a:graphicFrameLocks noChangeAspect="1"/>
          </p:cNvGraphicFramePr>
          <p:nvPr/>
        </p:nvGraphicFramePr>
        <p:xfrm>
          <a:off x="1758950" y="3051990"/>
          <a:ext cx="5626100" cy="901700"/>
        </p:xfrm>
        <a:graphic>
          <a:graphicData uri="http://schemas.openxmlformats.org/presentationml/2006/ole">
            <p:oleObj spid="_x0000_s81922" name="Document" r:id="rId3" imgW="5626100" imgH="901700" progId="Word.Document.8">
              <p:link updateAutomatic="1"/>
            </p:oleObj>
          </a:graphicData>
        </a:graphic>
      </p:graphicFrame>
      <p:sp>
        <p:nvSpPr>
          <p:cNvPr id="5" name="Date Placeholder 4"/>
          <p:cNvSpPr>
            <a:spLocks noGrp="1"/>
          </p:cNvSpPr>
          <p:nvPr>
            <p:ph type="dt" sz="half" idx="10"/>
          </p:nvPr>
        </p:nvSpPr>
        <p:spPr/>
        <p:txBody>
          <a:bodyPr/>
          <a:lstStyle/>
          <a:p>
            <a:r>
              <a:rPr lang="en-US" smtClean="0"/>
              <a:t>5/11/2010</a:t>
            </a:r>
            <a:endParaRPr lang="en-US"/>
          </a:p>
        </p:txBody>
      </p:sp>
      <p:sp>
        <p:nvSpPr>
          <p:cNvPr id="6" name="Slide Number Placeholder 5"/>
          <p:cNvSpPr>
            <a:spLocks noGrp="1"/>
          </p:cNvSpPr>
          <p:nvPr>
            <p:ph type="sldNum" sz="quarter" idx="12"/>
          </p:nvPr>
        </p:nvSpPr>
        <p:spPr/>
        <p:txBody>
          <a:bodyPr/>
          <a:lstStyle/>
          <a:p>
            <a:fld id="{794699A0-5956-D644-B05B-1480C1631C2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3524</TotalTime>
  <Words>1346</Words>
  <Application>Microsoft Macintosh PowerPoint</Application>
  <PresentationFormat>On-screen Show (4:3)</PresentationFormat>
  <Paragraphs>159</Paragraphs>
  <Slides>21</Slides>
  <Notes>1</Notes>
  <HiddenSlides>0</HiddenSlides>
  <MMClips>0</MMClips>
  <ScaleCrop>false</ScaleCrop>
  <HeadingPairs>
    <vt:vector size="6" baseType="variant">
      <vt:variant>
        <vt:lpstr>Design Template</vt:lpstr>
      </vt:variant>
      <vt:variant>
        <vt:i4>1</vt:i4>
      </vt:variant>
      <vt:variant>
        <vt:lpstr>Links</vt:lpstr>
      </vt:variant>
      <vt:variant>
        <vt:i4>4</vt:i4>
      </vt:variant>
      <vt:variant>
        <vt:lpstr>Slide Titles</vt:lpstr>
      </vt:variant>
      <vt:variant>
        <vt:i4>21</vt:i4>
      </vt:variant>
    </vt:vector>
  </HeadingPairs>
  <TitlesOfParts>
    <vt:vector size="26" baseType="lpstr">
      <vt:lpstr>Office Theme</vt:lpstr>
      <vt:lpstr>Macintosh HD:Users:flemming:Documents:STAR:HFT:HFT-proposal:Pre_CD2:HFT Pre-CD2 deliverables_status_April.doc!OLE_LINK9</vt:lpstr>
      <vt:lpstr>Macintosh HD:Users:flemming:Documents:STAR:HFT:HFT-proposal:Pre_CD2:pPEP:HFT pPEP_V28.doc!OLE_LINK4</vt:lpstr>
      <vt:lpstr>Macintosh HD:Users:flemming:Documents:STAR:HFT:HFT-proposal:Pre_CD2:pPEP:HFT pPEP_V28.doc!OLE_LINK7</vt:lpstr>
      <vt:lpstr>Macintosh HD:Users:flemming:Documents:STAR:HFT:HFT-proposal:Pre_CD2:pPEP:HFT pPEP_V28.doc!OLE_LINK8</vt:lpstr>
      <vt:lpstr>HFT project Overview  and Status May 11, 2010</vt:lpstr>
      <vt:lpstr> Introduction</vt:lpstr>
      <vt:lpstr>Content this talk</vt:lpstr>
      <vt:lpstr>Slide 4</vt:lpstr>
      <vt:lpstr>CD-1 status</vt:lpstr>
      <vt:lpstr>Updated PEP and CD-4 parameters</vt:lpstr>
      <vt:lpstr>CD-4 parameters org.</vt:lpstr>
      <vt:lpstr>Lower level  parameters</vt:lpstr>
      <vt:lpstr>Other supporting parameters</vt:lpstr>
      <vt:lpstr>Post CD-1</vt:lpstr>
      <vt:lpstr>CPM</vt:lpstr>
      <vt:lpstr>Subsystem Managers</vt:lpstr>
      <vt:lpstr>Reporting/control</vt:lpstr>
      <vt:lpstr>Pre next Review</vt:lpstr>
      <vt:lpstr>Schedule</vt:lpstr>
      <vt:lpstr>Observations on technical Progress</vt:lpstr>
      <vt:lpstr>Near term meetings</vt:lpstr>
      <vt:lpstr>Request</vt:lpstr>
      <vt:lpstr>Conclusion</vt:lpstr>
      <vt:lpstr>HFT Detector within STAR IFC</vt:lpstr>
      <vt:lpstr>Naming Conventions</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HFT project Overview  and Status March 10, 2010</dc:title>
  <dc:creator>flemming videbaek</dc:creator>
  <cp:lastModifiedBy>Spyridon Margetis</cp:lastModifiedBy>
  <cp:revision>10</cp:revision>
  <cp:lastPrinted>2010-03-09T14:49:28Z</cp:lastPrinted>
  <dcterms:created xsi:type="dcterms:W3CDTF">2010-05-11T16:05:55Z</dcterms:created>
  <dcterms:modified xsi:type="dcterms:W3CDTF">2010-05-11T16:48:03Z</dcterms:modified>
</cp:coreProperties>
</file>