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259" r:id="rId4"/>
    <p:sldId id="260" r:id="rId5"/>
    <p:sldId id="261" r:id="rId6"/>
    <p:sldId id="262" r:id="rId7"/>
    <p:sldId id="304" r:id="rId8"/>
    <p:sldId id="30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0" r:id="rId21"/>
    <p:sldId id="309" r:id="rId22"/>
    <p:sldId id="305" r:id="rId23"/>
    <p:sldId id="306" r:id="rId24"/>
    <p:sldId id="278" r:id="rId25"/>
    <p:sldId id="313" r:id="rId26"/>
    <p:sldId id="314" r:id="rId27"/>
    <p:sldId id="280" r:id="rId28"/>
    <p:sldId id="281" r:id="rId29"/>
    <p:sldId id="282" r:id="rId30"/>
    <p:sldId id="315" r:id="rId31"/>
    <p:sldId id="287" r:id="rId32"/>
    <p:sldId id="283" r:id="rId33"/>
    <p:sldId id="284" r:id="rId34"/>
    <p:sldId id="289" r:id="rId35"/>
    <p:sldId id="301" r:id="rId36"/>
    <p:sldId id="302" r:id="rId37"/>
    <p:sldId id="290" r:id="rId38"/>
    <p:sldId id="311" r:id="rId39"/>
    <p:sldId id="307" r:id="rId40"/>
    <p:sldId id="291" r:id="rId41"/>
    <p:sldId id="292" r:id="rId42"/>
    <p:sldId id="293" r:id="rId43"/>
    <p:sldId id="295" r:id="rId44"/>
    <p:sldId id="296" r:id="rId45"/>
    <p:sldId id="297" r:id="rId46"/>
    <p:sldId id="263" r:id="rId47"/>
    <p:sldId id="27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3BEE-E059-AA49-BB92-35C23F7277B4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6FC0-892A-8D42-8F20-9F0A29AC2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957DB-1BC0-AB47-8627-6BF0CC157751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B9FF0-F78E-854A-A3DF-A3697F847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volume needs</a:t>
            </a:r>
            <a:r>
              <a:rPr lang="en-US" baseline="0" dirty="0" smtClean="0"/>
              <a:t> a precise description since it includes all the materials that make possible the low </a:t>
            </a:r>
            <a:r>
              <a:rPr lang="en-US" baseline="0" dirty="0" err="1" smtClean="0"/>
              <a:t>radlen</a:t>
            </a:r>
            <a:r>
              <a:rPr lang="en-US" baseline="0" dirty="0" smtClean="0"/>
              <a:t> achievable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need to be reproduce for physics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08F6-94A7-5440-8D2E-749CACCA745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Curtsey Leo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35488-32BE-B745-8E73-ED3ABAF2678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76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Radlen</a:t>
            </a:r>
            <a:r>
              <a:rPr lang="en-US" baseline="0" dirty="0" smtClean="0"/>
              <a:t> vs. phi is uniform at .1%X0 because it has an average in |eta|&lt;6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08F6-94A7-5440-8D2E-749CACCA745C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860237"/>
            <a:ext cx="7467600" cy="5709086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PIXEL MATERIAL REVIEW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682728"/>
            <a:ext cx="3657600" cy="588659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682727"/>
            <a:ext cx="3657600" cy="588659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36987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199"/>
            <a:ext cx="3657600" cy="420712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199"/>
            <a:ext cx="3657600" cy="420712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PIXEL MATERIAL REVIEW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PIXEL MATERIAL REVIEW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PIXEL MATERIAL REVIEW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809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860297"/>
            <a:ext cx="7467600" cy="57075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PIXEL MATERIAL REVIEW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604272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6048115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7006F6-8A36-034F-AC7B-DD6BE25D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gif"/><Relationship Id="rId3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rupal.star.bnl.gov/STAR/blog/jwebb/2010/feb/11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GEANT MODELING AND COMPARISON WITH SOLIDWORKS MODEL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Jonathan Bouchet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Comparison of the radiation length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pic>
        <p:nvPicPr>
          <p:cNvPr id="6" name="Picture 5" descr="beamPipe_radlen_vs_zvertexPos.png"/>
          <p:cNvPicPr>
            <a:picLocks noChangeAspect="1"/>
          </p:cNvPicPr>
          <p:nvPr/>
        </p:nvPicPr>
        <p:blipFill>
          <a:blip r:embed="rId2"/>
          <a:srcRect l="6155" b="6280"/>
          <a:stretch>
            <a:fillRect/>
          </a:stretch>
        </p:blipFill>
        <p:spPr>
          <a:xfrm>
            <a:off x="220133" y="801911"/>
            <a:ext cx="4577615" cy="3285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62528" y="1106714"/>
            <a:ext cx="4208344" cy="3217329"/>
            <a:chOff x="877005" y="677335"/>
            <a:chExt cx="7539926" cy="54186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 l="5068" t="6045" r="5294" b="4836"/>
            <a:stretch>
              <a:fillRect/>
            </a:stretch>
          </p:blipFill>
          <p:spPr>
            <a:xfrm>
              <a:off x="877005" y="677335"/>
              <a:ext cx="7539926" cy="541866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25821" y="1221009"/>
              <a:ext cx="1139692" cy="390722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rot="5400000" flipH="1" flipV="1">
            <a:off x="2391621" y="2818650"/>
            <a:ext cx="1846803" cy="14767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747062" y="3216739"/>
            <a:ext cx="1065395" cy="158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936291" y="2704323"/>
            <a:ext cx="2342674" cy="158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72396" y="2211457"/>
            <a:ext cx="112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~3.5%X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57201" y="1889452"/>
            <a:ext cx="2865209" cy="13180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1676" y="1429520"/>
            <a:ext cx="144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~3-4.10</a:t>
            </a:r>
            <a:r>
              <a:rPr lang="en-US" baseline="30000" dirty="0" smtClean="0"/>
              <a:t>-2 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75343" y="4472272"/>
            <a:ext cx="7467600" cy="17886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ordering of the radiation length profile vs. vertices positions is OK but the eta values of the change in profile are not completely agree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Compatibility of both simulations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677"/>
            <a:ext cx="7467600" cy="40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between methods used to plot the radiation length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8803"/>
          <a:stretch>
            <a:fillRect/>
          </a:stretch>
        </p:blipFill>
        <p:spPr>
          <a:xfrm>
            <a:off x="856048" y="1316032"/>
            <a:ext cx="2865441" cy="1948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9683" r="45134"/>
          <a:stretch>
            <a:fillRect/>
          </a:stretch>
        </p:blipFill>
        <p:spPr>
          <a:xfrm>
            <a:off x="5168976" y="1221410"/>
            <a:ext cx="2770590" cy="47279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8479" y="1592555"/>
            <a:ext cx="13815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StarBASE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78721" y="1223223"/>
            <a:ext cx="13514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STARSIM</a:t>
            </a:r>
            <a:endParaRPr lang="en-US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865936"/>
            <a:ext cx="7321677" cy="9399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dirty="0" smtClean="0"/>
              <a:t>The radiation length vs. η(top) and φ (bottom ) shows the SAME profile for both methods.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dev13_BeamPipe_p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22" y="3460899"/>
            <a:ext cx="3071419" cy="2207101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3880863" y="1982968"/>
            <a:ext cx="1216152" cy="484632"/>
          </a:xfrm>
          <a:prstGeom prst="leftRightArrow">
            <a:avLst/>
          </a:prstGeom>
          <a:solidFill>
            <a:schemeClr val="accent1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3880863" y="4241819"/>
            <a:ext cx="1216152" cy="484632"/>
          </a:xfrm>
          <a:prstGeom prst="leftRightArrow">
            <a:avLst/>
          </a:prstGeom>
          <a:solidFill>
            <a:schemeClr val="accent1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2.PXL (SW)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0" y="778438"/>
            <a:ext cx="3006409" cy="2848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021" y="793206"/>
            <a:ext cx="3536166" cy="2454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482" y="793206"/>
            <a:ext cx="1350512" cy="515964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5493" y="4045853"/>
            <a:ext cx="6344979" cy="25626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dirty="0" smtClean="0"/>
              <a:t>The input for the PIXEL (ladder + sector) dimensions/shapes is the SW representation.</a:t>
            </a:r>
          </a:p>
          <a:p>
            <a:pPr marL="2743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dirty="0" smtClean="0"/>
              <a:t>Flemming has done a translation of SW model to TGeo geometry.</a:t>
            </a:r>
          </a:p>
          <a:p>
            <a:pPr marL="731520" lvl="2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dirty="0" smtClean="0"/>
              <a:t>It provides directly the shape, dimensions of the elements and then simplifies their implementation in AgML.</a:t>
            </a:r>
          </a:p>
          <a:p>
            <a:pPr marL="2743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dirty="0" smtClean="0"/>
              <a:t>The idea was to code 1 sector and then duplicate it x10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dirty="0" smtClean="0"/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11" y="658512"/>
            <a:ext cx="3834207" cy="454025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1473" y="303053"/>
            <a:ext cx="8569287" cy="3904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iteration : Sector Support + active silicon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9A9AB-250C-B645-9435-0A52499A580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329" y="760252"/>
            <a:ext cx="5131755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first version (in CVS since december) of the PXL in AgML.</a:t>
            </a:r>
          </a:p>
          <a:p>
            <a:r>
              <a:rPr lang="en-US" dirty="0" smtClean="0"/>
              <a:t>Volume naming convention.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PLAC</a:t>
            </a:r>
            <a:r>
              <a:rPr lang="en-US" dirty="0" smtClean="0"/>
              <a:t>  = active silicon ladder : it was the name used in UPGR15.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PXCA-PXCB-PXCC-PXCD,PXCE</a:t>
            </a:r>
          </a:p>
          <a:p>
            <a:r>
              <a:rPr lang="en-US" u="sng" dirty="0" smtClean="0"/>
              <a:t>  PXCF,PXGH,PXCH </a:t>
            </a:r>
            <a:r>
              <a:rPr lang="en-US" dirty="0" smtClean="0"/>
              <a:t>are the corners, starting from the bottom right (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</a:t>
            </a:r>
            <a:r>
              <a:rPr lang="en-US" dirty="0" smtClean="0"/>
              <a:t>) :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i</a:t>
            </a:r>
            <a:r>
              <a:rPr lang="en-US" b="1" dirty="0" smtClean="0"/>
              <a:t>X</a:t>
            </a:r>
            <a:r>
              <a:rPr lang="en-US" dirty="0" smtClean="0"/>
              <a:t>el </a:t>
            </a:r>
            <a:r>
              <a:rPr lang="en-US" b="1" dirty="0" smtClean="0"/>
              <a:t>C</a:t>
            </a:r>
            <a:r>
              <a:rPr lang="en-US" dirty="0" smtClean="0"/>
              <a:t>orner </a:t>
            </a:r>
            <a:r>
              <a:rPr lang="en-US" b="1" dirty="0" smtClean="0"/>
              <a:t>A</a:t>
            </a:r>
            <a:r>
              <a:rPr lang="en-US" dirty="0" smtClean="0"/>
              <a:t> …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PXTR-PXTM-PXTL </a:t>
            </a:r>
            <a:r>
              <a:rPr lang="en-US" dirty="0" smtClean="0"/>
              <a:t>are the</a:t>
            </a:r>
          </a:p>
          <a:p>
            <a:r>
              <a:rPr lang="en-US" dirty="0" smtClean="0"/>
              <a:t>planes supporting the active silicon</a:t>
            </a:r>
          </a:p>
          <a:p>
            <a:r>
              <a:rPr lang="en-US" dirty="0" smtClean="0"/>
              <a:t>on the top :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i</a:t>
            </a:r>
            <a:r>
              <a:rPr lang="en-US" b="1" dirty="0" smtClean="0"/>
              <a:t>X</a:t>
            </a:r>
            <a:r>
              <a:rPr lang="en-US" dirty="0" smtClean="0"/>
              <a:t>el </a:t>
            </a:r>
            <a:r>
              <a:rPr lang="en-US" b="1" dirty="0" smtClean="0"/>
              <a:t>T</a:t>
            </a:r>
            <a:r>
              <a:rPr lang="en-US" dirty="0" smtClean="0"/>
              <a:t>op </a:t>
            </a:r>
            <a:r>
              <a:rPr lang="en-US" b="1" dirty="0" smtClean="0"/>
              <a:t>R</a:t>
            </a:r>
            <a:r>
              <a:rPr lang="en-US" dirty="0" smtClean="0"/>
              <a:t>ight , </a:t>
            </a:r>
            <a:r>
              <a:rPr lang="en-US" b="1" dirty="0" smtClean="0"/>
              <a:t>P</a:t>
            </a:r>
            <a:r>
              <a:rPr lang="en-US" dirty="0" smtClean="0"/>
              <a:t>i</a:t>
            </a:r>
            <a:r>
              <a:rPr lang="en-US" b="1" dirty="0" smtClean="0"/>
              <a:t>X</a:t>
            </a:r>
            <a:r>
              <a:rPr lang="en-US" dirty="0" smtClean="0"/>
              <a:t>el </a:t>
            </a:r>
            <a:r>
              <a:rPr lang="en-US" b="1" dirty="0" smtClean="0"/>
              <a:t>T</a:t>
            </a:r>
            <a:r>
              <a:rPr lang="en-US" dirty="0" smtClean="0"/>
              <a:t>op </a:t>
            </a:r>
            <a:r>
              <a:rPr lang="en-US" b="1" dirty="0" smtClean="0"/>
              <a:t>M</a:t>
            </a:r>
            <a:r>
              <a:rPr lang="en-US" dirty="0" smtClean="0"/>
              <a:t>iddle,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i</a:t>
            </a:r>
            <a:r>
              <a:rPr lang="en-US" b="1" dirty="0" smtClean="0"/>
              <a:t>X</a:t>
            </a:r>
            <a:r>
              <a:rPr lang="en-US" dirty="0" smtClean="0"/>
              <a:t>el </a:t>
            </a:r>
            <a:r>
              <a:rPr lang="en-US" b="1" dirty="0" smtClean="0"/>
              <a:t>T</a:t>
            </a:r>
            <a:r>
              <a:rPr lang="en-US" dirty="0" smtClean="0"/>
              <a:t>op </a:t>
            </a:r>
            <a:r>
              <a:rPr lang="en-US" b="1" dirty="0" smtClean="0"/>
              <a:t>Lef</a:t>
            </a:r>
            <a:r>
              <a:rPr lang="en-US" dirty="0" smtClean="0"/>
              <a:t>t.</a:t>
            </a:r>
          </a:p>
          <a:p>
            <a:pPr>
              <a:buFont typeface="Arial"/>
              <a:buChar char="•"/>
            </a:pPr>
            <a:r>
              <a:rPr lang="en-US" u="sng" dirty="0" smtClean="0"/>
              <a:t>PXTJ</a:t>
            </a:r>
            <a:r>
              <a:rPr lang="en-US" dirty="0" smtClean="0"/>
              <a:t> are the 2 planes joining the planes on the top :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i</a:t>
            </a:r>
            <a:r>
              <a:rPr lang="en-US" b="1" dirty="0" smtClean="0"/>
              <a:t>X</a:t>
            </a:r>
            <a:r>
              <a:rPr lang="en-US" dirty="0" smtClean="0"/>
              <a:t>el </a:t>
            </a:r>
            <a:r>
              <a:rPr lang="en-US" b="1" dirty="0" smtClean="0"/>
              <a:t>T</a:t>
            </a:r>
            <a:r>
              <a:rPr lang="en-US" dirty="0" smtClean="0"/>
              <a:t>op </a:t>
            </a:r>
            <a:r>
              <a:rPr lang="en-US" b="1" dirty="0" smtClean="0"/>
              <a:t>J</a:t>
            </a:r>
            <a:r>
              <a:rPr lang="en-US" dirty="0" smtClean="0"/>
              <a:t>oin</a:t>
            </a:r>
          </a:p>
          <a:p>
            <a:pPr>
              <a:buFont typeface="Arial"/>
              <a:buChar char="•"/>
            </a:pPr>
            <a:r>
              <a:rPr lang="en-US" u="sng" dirty="0" smtClean="0"/>
              <a:t>PXLB, PXRB, PXIB </a:t>
            </a:r>
            <a:r>
              <a:rPr lang="en-US" dirty="0" smtClean="0"/>
              <a:t>are the planes on front of the beam pipe and between 2 sectors (</a:t>
            </a:r>
            <a:r>
              <a:rPr lang="en-US" b="1" dirty="0" smtClean="0"/>
              <a:t>P</a:t>
            </a:r>
            <a:r>
              <a:rPr lang="en-US" dirty="0" smtClean="0"/>
              <a:t>ixel </a:t>
            </a:r>
            <a:r>
              <a:rPr lang="en-US" b="1" dirty="0" smtClean="0"/>
              <a:t>L</a:t>
            </a:r>
            <a:r>
              <a:rPr lang="en-US" dirty="0" smtClean="0"/>
              <a:t>ow </a:t>
            </a:r>
            <a:r>
              <a:rPr lang="en-US" b="1" dirty="0" smtClean="0"/>
              <a:t>B</a:t>
            </a:r>
            <a:r>
              <a:rPr lang="en-US" dirty="0" smtClean="0"/>
              <a:t>eam, </a:t>
            </a:r>
            <a:r>
              <a:rPr lang="en-US" b="1" dirty="0" smtClean="0"/>
              <a:t>P</a:t>
            </a:r>
            <a:r>
              <a:rPr lang="en-US" dirty="0" smtClean="0"/>
              <a:t>ixel </a:t>
            </a:r>
            <a:r>
              <a:rPr lang="en-US" b="1" dirty="0" smtClean="0"/>
              <a:t>R</a:t>
            </a:r>
            <a:r>
              <a:rPr lang="en-US" dirty="0" smtClean="0"/>
              <a:t>ear </a:t>
            </a:r>
            <a:r>
              <a:rPr lang="en-US" b="1" dirty="0" smtClean="0"/>
              <a:t>B</a:t>
            </a:r>
            <a:r>
              <a:rPr lang="en-US" dirty="0" smtClean="0"/>
              <a:t>eam , </a:t>
            </a:r>
            <a:r>
              <a:rPr lang="en-US" b="1" dirty="0" smtClean="0"/>
              <a:t>P</a:t>
            </a:r>
            <a:r>
              <a:rPr lang="en-US" dirty="0" smtClean="0"/>
              <a:t>ixel </a:t>
            </a:r>
            <a:r>
              <a:rPr lang="en-US" b="1" dirty="0" smtClean="0"/>
              <a:t>I</a:t>
            </a:r>
            <a:r>
              <a:rPr lang="en-US" dirty="0" smtClean="0"/>
              <a:t>nner </a:t>
            </a:r>
            <a:r>
              <a:rPr lang="en-US" b="1" dirty="0" smtClean="0"/>
              <a:t>B</a:t>
            </a:r>
            <a:r>
              <a:rPr lang="en-US" dirty="0" smtClean="0"/>
              <a:t>eam).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2956" y="4947961"/>
            <a:ext cx="54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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628650"/>
            <a:ext cx="4787900" cy="560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A9AB-250C-B645-9435-0A52499A580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8583" y="339456"/>
            <a:ext cx="1235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PLAC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875867" y="634931"/>
            <a:ext cx="1682716" cy="990146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90973" y="2328643"/>
            <a:ext cx="12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PXRB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6197601" y="2590253"/>
            <a:ext cx="723579" cy="1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3918" y="4580776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PXLB</a:t>
            </a:r>
            <a:endParaRPr lang="en-US" sz="2800" b="1" dirty="0">
              <a:latin typeface="Arial Black"/>
              <a:cs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3743" y="6165701"/>
            <a:ext cx="114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PXIB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616199" y="4183589"/>
            <a:ext cx="2275584" cy="615802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968918" y="5818715"/>
            <a:ext cx="2197573" cy="62230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6894" y="2590255"/>
            <a:ext cx="122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PXTL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027380" y="2820918"/>
            <a:ext cx="1020611" cy="30945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86197" y="173606"/>
            <a:ext cx="132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PXTM</a:t>
            </a:r>
            <a:endParaRPr lang="en-US" sz="2800" b="1" dirty="0"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2969" y="48526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PXTR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3319316" y="1092187"/>
            <a:ext cx="1451471" cy="66074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716293" y="1283230"/>
            <a:ext cx="1183524" cy="23394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6510" y="1625077"/>
            <a:ext cx="122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PXTJ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383929" y="1869753"/>
            <a:ext cx="2330748" cy="686634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51664" y="1886689"/>
            <a:ext cx="3442069" cy="227742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7" y="84665"/>
            <a:ext cx="8788021" cy="6696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9733" y="4114800"/>
            <a:ext cx="62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68781" y="2535535"/>
            <a:ext cx="9713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905765" y="3269504"/>
            <a:ext cx="1579265" cy="31452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136453" y="1339850"/>
            <a:ext cx="1451800" cy="131209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88" y="387076"/>
            <a:ext cx="5257100" cy="58681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84733" y="906841"/>
            <a:ext cx="1718866" cy="22244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69008" y="423742"/>
            <a:ext cx="1643260" cy="51855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79724" y="5136531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PXCA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541692" y="5405267"/>
            <a:ext cx="568105" cy="53863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16621" y="656863"/>
            <a:ext cx="126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PXCB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556427" y="906842"/>
            <a:ext cx="84020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698" y="5435416"/>
            <a:ext cx="1289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PXCH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3375108" y="5697026"/>
            <a:ext cx="1440383" cy="26161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3854" y="3318933"/>
            <a:ext cx="1289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PXCG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00068" y="2076519"/>
            <a:ext cx="316309" cy="126696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5087" y="34280"/>
            <a:ext cx="127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PXCC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080000" y="389877"/>
            <a:ext cx="707358" cy="18000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62032" y="135878"/>
            <a:ext cx="127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PXCD</a:t>
            </a:r>
            <a:endParaRPr lang="en-US" sz="2800" b="1" dirty="0"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891" y="569885"/>
            <a:ext cx="127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PXCE</a:t>
            </a:r>
            <a:endParaRPr lang="en-US" sz="2800" b="1" dirty="0">
              <a:latin typeface="Arial Black"/>
              <a:cs typeface="Arial Black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14779" y="1467947"/>
            <a:ext cx="160502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1623" y="1247815"/>
            <a:ext cx="127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PXCF</a:t>
            </a:r>
            <a:endParaRPr lang="en-US" sz="2800" b="1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iteration : fine details of a Ladder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8526" t="23852" r="18069" b="9946"/>
          <a:stretch>
            <a:fillRect/>
          </a:stretch>
        </p:blipFill>
        <p:spPr>
          <a:xfrm>
            <a:off x="180222" y="800772"/>
            <a:ext cx="4717143" cy="3172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2496" r="9725"/>
          <a:stretch>
            <a:fillRect/>
          </a:stretch>
        </p:blipFill>
        <p:spPr>
          <a:xfrm>
            <a:off x="4863499" y="668841"/>
            <a:ext cx="3303573" cy="5379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225" y="5063128"/>
            <a:ext cx="456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Arial Black"/>
                <a:cs typeface="Arial Black"/>
              </a:rPr>
              <a:t>SIFL    SIFR</a:t>
            </a:r>
            <a:r>
              <a:rPr lang="en-US" sz="2400" b="1" dirty="0" smtClean="0">
                <a:latin typeface="Arial Black"/>
                <a:cs typeface="Arial Black"/>
              </a:rPr>
              <a:t> </a:t>
            </a:r>
            <a:r>
              <a:rPr lang="en-US" sz="2400" dirty="0" smtClean="0"/>
              <a:t>: passive silicon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-316402" y="3480287"/>
            <a:ext cx="2981715" cy="1"/>
          </a:xfrm>
          <a:prstGeom prst="straightConnector1">
            <a:avLst/>
          </a:prstGeom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788167" y="2573142"/>
            <a:ext cx="2981716" cy="1850572"/>
          </a:xfrm>
          <a:prstGeom prst="straightConnector1">
            <a:avLst/>
          </a:prstGeom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295895" y="2352599"/>
            <a:ext cx="713475" cy="1"/>
          </a:xfrm>
          <a:prstGeom prst="straightConnector1">
            <a:avLst/>
          </a:prstGeom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4851" y="2726270"/>
            <a:ext cx="1757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Arial Black"/>
                <a:cs typeface="Arial Black"/>
              </a:rPr>
              <a:t>PLAC</a:t>
            </a:r>
            <a:r>
              <a:rPr lang="en-US" dirty="0" smtClean="0"/>
              <a:t> </a:t>
            </a:r>
          </a:p>
          <a:p>
            <a:r>
              <a:rPr lang="en-US" dirty="0" smtClean="0"/>
              <a:t> : active silicon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4948" y="3187935"/>
            <a:ext cx="1491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r/phi dimension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82940" y="1001204"/>
            <a:ext cx="97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</a:rPr>
              <a:t>thickness</a:t>
            </a:r>
            <a:endParaRPr lang="en-US" sz="1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layers together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9794" r="4713"/>
          <a:stretch>
            <a:fillRect/>
          </a:stretch>
        </p:blipFill>
        <p:spPr>
          <a:xfrm>
            <a:off x="5238443" y="180240"/>
            <a:ext cx="3164893" cy="498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8" y="1849037"/>
            <a:ext cx="4532086" cy="2983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413" y="4936469"/>
            <a:ext cx="6689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GLUA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GLUB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: glue (adhesive)</a:t>
            </a:r>
          </a:p>
          <a:p>
            <a:r>
              <a:rPr lang="en-US" sz="2400" b="1" dirty="0" smtClean="0">
                <a:solidFill>
                  <a:srgbClr val="008000"/>
                </a:solidFill>
                <a:latin typeface="Arial Black"/>
                <a:cs typeface="Arial Black"/>
              </a:rPr>
              <a:t>ALCA</a:t>
            </a:r>
            <a:r>
              <a:rPr lang="en-US" sz="2400" dirty="0" smtClean="0"/>
              <a:t> : Aluminum Cable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7642" y="826056"/>
            <a:ext cx="5531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8A7007"/>
                </a:solidFill>
                <a:latin typeface="Arial Black"/>
                <a:cs typeface="Arial Black"/>
              </a:rPr>
              <a:t>GLUC</a:t>
            </a:r>
            <a:r>
              <a:rPr lang="en-US" sz="2400" dirty="0" smtClean="0">
                <a:solidFill>
                  <a:srgbClr val="8A7007"/>
                </a:solidFill>
              </a:rPr>
              <a:t> </a:t>
            </a:r>
            <a:r>
              <a:rPr lang="en-US" sz="2400" dirty="0" smtClean="0"/>
              <a:t>: glue (adhesive)</a:t>
            </a:r>
          </a:p>
          <a:p>
            <a:r>
              <a:rPr lang="en-US" sz="2400" dirty="0" smtClean="0"/>
              <a:t>           </a:t>
            </a:r>
            <a:r>
              <a:rPr lang="en-US" sz="2400" b="1" dirty="0" smtClean="0">
                <a:solidFill>
                  <a:srgbClr val="008000"/>
                </a:solidFill>
                <a:latin typeface="Arial Black"/>
                <a:cs typeface="Arial Black"/>
              </a:rPr>
              <a:t>CFBK</a:t>
            </a:r>
            <a:r>
              <a:rPr lang="en-US" sz="2400" dirty="0" smtClean="0"/>
              <a:t> : Carbon Fiber BacKing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111208" y="2104508"/>
            <a:ext cx="953983" cy="1588"/>
          </a:xfrm>
          <a:prstGeom prst="straightConnector1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619703" y="1873023"/>
            <a:ext cx="1241328" cy="2"/>
          </a:xfrm>
          <a:prstGeom prst="straightConnector1">
            <a:avLst/>
          </a:prstGeom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305644" y="4138047"/>
            <a:ext cx="2256540" cy="2"/>
          </a:xfrm>
          <a:prstGeom prst="straightConnector1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561685" y="4015359"/>
            <a:ext cx="1926691" cy="2"/>
          </a:xfrm>
          <a:prstGeom prst="straightConnector1">
            <a:avLst/>
          </a:prstGeom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2313558" y="3955891"/>
            <a:ext cx="2163781" cy="1590"/>
          </a:xfrm>
          <a:prstGeom prst="straightConnector1">
            <a:avLst/>
          </a:prstGeom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8994" y="4027714"/>
            <a:ext cx="186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r/phi dimension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38705" y="2488658"/>
            <a:ext cx="97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</a:rPr>
              <a:t>thickness</a:t>
            </a:r>
            <a:endParaRPr lang="en-US" sz="1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0" y="139139"/>
            <a:ext cx="8434915" cy="5510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1586" y="4297556"/>
            <a:ext cx="251012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Layer of active silicon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81001" y="4620721"/>
            <a:ext cx="171934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Layer of </a:t>
            </a:r>
          </a:p>
          <a:p>
            <a:r>
              <a:rPr lang="en-US" dirty="0" smtClean="0"/>
              <a:t>passive silicon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1934565" y="3026151"/>
            <a:ext cx="2341006" cy="848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rot="5400000" flipH="1" flipV="1">
            <a:off x="3616856" y="2641169"/>
            <a:ext cx="1903368" cy="2055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rot="16200000" flipV="1">
            <a:off x="4725905" y="2366814"/>
            <a:ext cx="2953646" cy="907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2"/>
            <a:ext cx="7467600" cy="5381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45068"/>
            <a:ext cx="7467600" cy="567808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dirty="0" smtClean="0"/>
              <a:t>Overview of the AgML implementation of the PIXEL detector (</a:t>
            </a:r>
            <a:r>
              <a:rPr lang="en-US" b="1" dirty="0" smtClean="0">
                <a:solidFill>
                  <a:srgbClr val="FF0000"/>
                </a:solidFill>
              </a:rPr>
              <a:t>PXL</a:t>
            </a:r>
            <a:r>
              <a:rPr lang="en-US" dirty="0" smtClean="0"/>
              <a:t>), Middle Support Cylinder (</a:t>
            </a:r>
            <a:r>
              <a:rPr lang="en-US" b="1" dirty="0" smtClean="0">
                <a:solidFill>
                  <a:srgbClr val="FF0000"/>
                </a:solidFill>
              </a:rPr>
              <a:t>MSC</a:t>
            </a:r>
            <a:r>
              <a:rPr lang="en-US" dirty="0" smtClean="0"/>
              <a:t>) and </a:t>
            </a:r>
            <a:r>
              <a:rPr lang="en-US" b="1" dirty="0" smtClean="0">
                <a:solidFill>
                  <a:srgbClr val="FF0000"/>
                </a:solidFill>
              </a:rPr>
              <a:t>beam pipe.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Beam Pipe 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Comparison with BrushwellMann drawing.	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Radiation length, dimensions.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PXL and MSC 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Comparison of SolidWorks model (SW) and GEANT modeling 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The details of implementation (naming, dimensions of volumes).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Check of radiation length.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Disclaimer : this talk only covers the details of the geometry implementation ; STAR-software (reconstruction, etc..) issues are addressed in the next talk.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material budget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3533" y="771383"/>
          <a:ext cx="8118462" cy="492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60"/>
                <a:gridCol w="1594755"/>
                <a:gridCol w="812144"/>
                <a:gridCol w="1668586"/>
                <a:gridCol w="1225599"/>
                <a:gridCol w="16981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GEANT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piece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Composition</a:t>
                      </a:r>
                      <a:r>
                        <a:rPr lang="en-US" sz="1400" baseline="0" dirty="0" smtClean="0"/>
                        <a:t> / mixture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Radiation</a:t>
                      </a:r>
                      <a:r>
                        <a:rPr lang="en-US" sz="1400" baseline="0" dirty="0" smtClean="0"/>
                        <a:t> length [cm]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Density[g/cm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PLAC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Silicon active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box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9.36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rgbClr val="008000"/>
                          </a:solidFill>
                        </a:rPr>
                        <a:t>2.33</a:t>
                      </a:r>
                      <a:endParaRPr lang="en-US" sz="1400" b="0" i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SIFR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Silicon passive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9.36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2.33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SIFL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Silicon passive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9.36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2.33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adhesive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O(0.164)  C(0.763) </a:t>
                      </a:r>
                    </a:p>
                    <a:p>
                      <a:r>
                        <a:rPr lang="en-US" sz="1400" dirty="0" smtClean="0"/>
                        <a:t>H(0.073)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34.7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1.2(*)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adhesive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O(0.164)  C(0.763)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H(0.073)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34.7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1.2(*)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adhesive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O(0.164)  C(0.763)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H(0.073)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34.7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1.2(*)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Aluminum cable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23.7(*)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2.7(*)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CBFK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Carbon</a:t>
                      </a:r>
                      <a:r>
                        <a:rPr lang="en-US" sz="1400" baseline="0" dirty="0" smtClean="0"/>
                        <a:t> Fiber backing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68(*)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1.3(*)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2143" y="6252845"/>
            <a:ext cx="204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(*):forced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Calculated by GEANT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the PIXEL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6" y="714664"/>
            <a:ext cx="4997456" cy="2711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357" y="537583"/>
            <a:ext cx="3436544" cy="3207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10" y="3281266"/>
            <a:ext cx="4078122" cy="353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PIXEL DETECTOR radiation length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11" name="Picture 10" descr="PIXL_eta33.gif"/>
          <p:cNvPicPr>
            <a:picLocks noChangeAspect="1"/>
          </p:cNvPicPr>
          <p:nvPr/>
        </p:nvPicPr>
        <p:blipFill>
          <a:blip r:embed="rId2"/>
          <a:srcRect t="9955" r="51852" b="46546"/>
          <a:stretch>
            <a:fillRect/>
          </a:stretch>
        </p:blipFill>
        <p:spPr>
          <a:xfrm>
            <a:off x="402771" y="870855"/>
            <a:ext cx="3152899" cy="2848430"/>
          </a:xfrm>
          <a:prstGeom prst="rect">
            <a:avLst/>
          </a:prstGeom>
        </p:spPr>
      </p:pic>
      <p:pic>
        <p:nvPicPr>
          <p:cNvPr id="13" name="Picture 12" descr="PIXL_eta33.gif"/>
          <p:cNvPicPr>
            <a:picLocks noChangeAspect="1"/>
          </p:cNvPicPr>
          <p:nvPr/>
        </p:nvPicPr>
        <p:blipFill>
          <a:blip r:embed="rId2"/>
          <a:srcRect t="53066" r="51852"/>
          <a:stretch>
            <a:fillRect/>
          </a:stretch>
        </p:blipFill>
        <p:spPr>
          <a:xfrm>
            <a:off x="3446812" y="780140"/>
            <a:ext cx="3152899" cy="3073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1535" y="1654237"/>
            <a:ext cx="15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|η|&lt;3</a:t>
            </a:r>
            <a:endParaRPr lang="en-US" dirty="0"/>
          </a:p>
        </p:txBody>
      </p:sp>
      <p:pic>
        <p:nvPicPr>
          <p:cNvPr id="15" name="Picture 14" descr="PIXL_eta11.gif"/>
          <p:cNvPicPr>
            <a:picLocks noChangeAspect="1"/>
          </p:cNvPicPr>
          <p:nvPr/>
        </p:nvPicPr>
        <p:blipFill>
          <a:blip r:embed="rId3"/>
          <a:srcRect t="9955" r="52381" b="45929"/>
          <a:stretch>
            <a:fillRect/>
          </a:stretch>
        </p:blipFill>
        <p:spPr>
          <a:xfrm>
            <a:off x="439057" y="4021013"/>
            <a:ext cx="2983927" cy="2764415"/>
          </a:xfrm>
          <a:prstGeom prst="rect">
            <a:avLst/>
          </a:prstGeom>
        </p:spPr>
      </p:pic>
      <p:pic>
        <p:nvPicPr>
          <p:cNvPr id="16" name="Picture 15" descr="PIXL_eta11.gif"/>
          <p:cNvPicPr>
            <a:picLocks noChangeAspect="1"/>
          </p:cNvPicPr>
          <p:nvPr/>
        </p:nvPicPr>
        <p:blipFill>
          <a:blip r:embed="rId3"/>
          <a:srcRect t="53087" r="52381"/>
          <a:stretch>
            <a:fillRect/>
          </a:stretch>
        </p:blipFill>
        <p:spPr>
          <a:xfrm>
            <a:off x="3537527" y="3894012"/>
            <a:ext cx="2983927" cy="2939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3935" y="5150988"/>
            <a:ext cx="15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|η|&lt;1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0809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PIXEL DETECTOR radiation length , f</a:t>
            </a:r>
            <a:r>
              <a:rPr lang="en-US" sz="2400" dirty="0" smtClean="0"/>
              <a:t>or |eta|&lt;.5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6" name="Picture 5" descr="PIXL_eta0505.gif"/>
          <p:cNvPicPr>
            <a:picLocks noChangeAspect="1"/>
          </p:cNvPicPr>
          <p:nvPr/>
        </p:nvPicPr>
        <p:blipFill>
          <a:blip r:embed="rId2"/>
          <a:srcRect t="52910" r="51852"/>
          <a:stretch>
            <a:fillRect/>
          </a:stretch>
        </p:blipFill>
        <p:spPr>
          <a:xfrm>
            <a:off x="3759199" y="1221855"/>
            <a:ext cx="3610933" cy="3531572"/>
          </a:xfrm>
          <a:prstGeom prst="rect">
            <a:avLst/>
          </a:prstGeom>
        </p:spPr>
      </p:pic>
      <p:pic>
        <p:nvPicPr>
          <p:cNvPr id="7" name="Picture 6" descr="PIXL_eta0505.gif"/>
          <p:cNvPicPr>
            <a:picLocks noChangeAspect="1"/>
          </p:cNvPicPr>
          <p:nvPr/>
        </p:nvPicPr>
        <p:blipFill>
          <a:blip r:embed="rId2"/>
          <a:srcRect t="4005" r="51852" b="45873"/>
          <a:stretch>
            <a:fillRect/>
          </a:stretch>
        </p:blipFill>
        <p:spPr>
          <a:xfrm>
            <a:off x="166958" y="850606"/>
            <a:ext cx="3592242" cy="373953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2269" y="4689987"/>
            <a:ext cx="7836805" cy="16979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000" dirty="0" smtClean="0"/>
              <a:t>Peaks in the azimuthal profiles comes from tracks crossing the entire pixel support.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000" dirty="0" smtClean="0"/>
              <a:t>Other small peaks are the overlaps between ladder.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000" b="1" i="0" u="none" strike="noStrike" kern="120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494"/>
            <a:ext cx="7467600" cy="4080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SILICON SENSITIVE radiation length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pic>
        <p:nvPicPr>
          <p:cNvPr id="6" name="Picture 5" descr="dev13_PLAC_vol_eta_phi_radl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0" y="1096159"/>
            <a:ext cx="8500779" cy="397272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2269" y="5070990"/>
            <a:ext cx="7836805" cy="16979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1 layer of active silicon, the expected radiation length is 0.0677% (see slide 40).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for 2 ladders (inner and outer), the radiation length should be : 0.1354%</a:t>
            </a:r>
            <a:endParaRPr kumimoji="0" lang="en-US" sz="2000" b="1" i="0" u="none" strike="noStrike" kern="120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3.1 SW model of the PST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0" y="4000692"/>
            <a:ext cx="3101742" cy="2568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4" y="770207"/>
            <a:ext cx="8196246" cy="3135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230" y="4000691"/>
            <a:ext cx="5026500" cy="256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3.2 SW model of the PIT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8982" r="6065"/>
          <a:stretch>
            <a:fillRect/>
          </a:stretch>
        </p:blipFill>
        <p:spPr>
          <a:xfrm>
            <a:off x="173141" y="3223811"/>
            <a:ext cx="3110716" cy="3043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8117"/>
          <a:stretch>
            <a:fillRect/>
          </a:stretch>
        </p:blipFill>
        <p:spPr>
          <a:xfrm>
            <a:off x="173141" y="1038292"/>
            <a:ext cx="8275426" cy="1791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028" y="3223811"/>
            <a:ext cx="4468772" cy="304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5" y="270424"/>
            <a:ext cx="7467600" cy="40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9878" b="16361"/>
          <a:stretch>
            <a:fillRect/>
          </a:stretch>
        </p:blipFill>
        <p:spPr>
          <a:xfrm>
            <a:off x="203205" y="793482"/>
            <a:ext cx="1371503" cy="287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33257" t="21059" r="31300" b="9244"/>
          <a:stretch>
            <a:fillRect/>
          </a:stretch>
        </p:blipFill>
        <p:spPr>
          <a:xfrm>
            <a:off x="220138" y="4050799"/>
            <a:ext cx="1303867" cy="2190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27734" t="13165" r="35206" b="7677"/>
          <a:stretch>
            <a:fillRect/>
          </a:stretch>
        </p:blipFill>
        <p:spPr>
          <a:xfrm>
            <a:off x="2421048" y="4067732"/>
            <a:ext cx="865225" cy="157903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45" idx="4"/>
          </p:cNvCxnSpPr>
          <p:nvPr/>
        </p:nvCxnSpPr>
        <p:spPr>
          <a:xfrm rot="16200000" flipH="1">
            <a:off x="996754" y="3882451"/>
            <a:ext cx="4205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016562" y="2315298"/>
            <a:ext cx="2310672" cy="12957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3867" y="5640718"/>
            <a:ext cx="202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Length(Z) = 25mm </a:t>
            </a:r>
          </a:p>
          <a:p>
            <a:r>
              <a:rPr lang="en-US" sz="1200" dirty="0" smtClean="0"/>
              <a:t>Outer1     = 239 mm</a:t>
            </a:r>
          </a:p>
          <a:p>
            <a:r>
              <a:rPr lang="en-US" sz="1200" dirty="0" smtClean="0"/>
              <a:t>Inner1      = 237 mm</a:t>
            </a:r>
          </a:p>
          <a:p>
            <a:r>
              <a:rPr lang="en-US" sz="1200" dirty="0" smtClean="0"/>
              <a:t>Length(Z) = 1mm</a:t>
            </a:r>
          </a:p>
          <a:p>
            <a:r>
              <a:rPr lang="en-US" sz="1200" dirty="0" smtClean="0"/>
              <a:t>Outer2     = 259mm</a:t>
            </a:r>
          </a:p>
          <a:p>
            <a:r>
              <a:rPr lang="en-US" sz="1200" dirty="0" smtClean="0"/>
              <a:t>Inner2      = 239mm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03205" y="6208841"/>
            <a:ext cx="16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Length(Z) = 6mm</a:t>
            </a:r>
          </a:p>
          <a:p>
            <a:r>
              <a:rPr lang="en-US" sz="1200" dirty="0" smtClean="0"/>
              <a:t>Outer       = 259mm</a:t>
            </a:r>
          </a:p>
          <a:p>
            <a:r>
              <a:rPr lang="en-US" sz="1200" dirty="0" smtClean="0"/>
              <a:t>Inner        = 239 mm</a:t>
            </a:r>
            <a:endParaRPr lang="en-US" sz="1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81374" y="2832364"/>
            <a:ext cx="3646223" cy="10244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81852" y="732697"/>
            <a:ext cx="2122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LFBA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/>
              <a:t>eft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lange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ase  part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</a:p>
          <a:p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5388" y="2352366"/>
            <a:ext cx="2122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LFBB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/>
              <a:t>eft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lange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ase  part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</a:p>
          <a:p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610389" y="3994751"/>
            <a:ext cx="21223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LFBK</a:t>
            </a:r>
            <a:r>
              <a:rPr lang="en-US" sz="2400" dirty="0" smtClean="0"/>
              <a:t> :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eft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lange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ac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er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781852" y="5113637"/>
            <a:ext cx="2122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APTS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ipe </a:t>
            </a:r>
            <a:r>
              <a:rPr lang="en-US" sz="2000" dirty="0" smtClean="0">
                <a:solidFill>
                  <a:srgbClr val="FF0000"/>
                </a:solidFill>
              </a:rPr>
              <a:t>T</a:t>
            </a:r>
            <a:r>
              <a:rPr lang="en-US" sz="2000" dirty="0" smtClean="0"/>
              <a:t>ube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hell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800429" y="4255987"/>
            <a:ext cx="1226486" cy="11422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6060727" y="1195242"/>
            <a:ext cx="1613924" cy="1103112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16133" y="2900032"/>
            <a:ext cx="1285713" cy="1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80300" y="3652696"/>
            <a:ext cx="875223" cy="830781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ight Brace 43"/>
          <p:cNvSpPr/>
          <p:nvPr/>
        </p:nvSpPr>
        <p:spPr>
          <a:xfrm>
            <a:off x="3555999" y="793482"/>
            <a:ext cx="833125" cy="4773385"/>
          </a:xfrm>
          <a:prstGeom prst="rightBrace">
            <a:avLst>
              <a:gd name="adj1" fmla="val 69308"/>
              <a:gd name="adj2" fmla="val 50000"/>
            </a:avLst>
          </a:prstGeom>
          <a:ln w="57150" cap="flat" cmpd="sng" algn="ctr">
            <a:solidFill>
              <a:srgbClr val="7598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897460" y="774702"/>
            <a:ext cx="619088" cy="28975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5796" y="888201"/>
            <a:ext cx="3556219" cy="5171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68" y="688142"/>
            <a:ext cx="7467600" cy="40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Naming convention : </a:t>
            </a:r>
            <a:br>
              <a:rPr lang="en-US" dirty="0" smtClean="0"/>
            </a:br>
            <a:r>
              <a:rPr lang="en-US" dirty="0" smtClean="0"/>
              <a:t>beam pipe support cone</a:t>
            </a:r>
            <a:endParaRPr lang="en-US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8150484" y="6048375"/>
            <a:ext cx="609600" cy="520700"/>
          </a:xfrm>
        </p:spPr>
        <p:txBody>
          <a:bodyPr/>
          <a:lstStyle/>
          <a:p>
            <a:fld id="{8D1A2170-B442-8D40-B60B-A3F839094C0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699" y="1775025"/>
            <a:ext cx="4427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RFBA</a:t>
            </a:r>
            <a:r>
              <a:rPr lang="en-US" sz="2000" dirty="0" smtClean="0"/>
              <a:t> : 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ight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lange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ase  part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7799" y="2330514"/>
            <a:ext cx="490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RFBB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ight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lange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ase  part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5531" y="2929645"/>
            <a:ext cx="556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RFBK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ight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lange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ac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er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85749" y="2082803"/>
            <a:ext cx="1828803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05667" y="2590809"/>
            <a:ext cx="1100895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35417" y="3081884"/>
            <a:ext cx="1972731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799" y="420110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BPPC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eam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ipe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oly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on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94735" y="359152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ABPR</a:t>
            </a:r>
            <a:r>
              <a:rPr lang="en-US" sz="2000" dirty="0" smtClean="0">
                <a:latin typeface="Arial Black"/>
                <a:cs typeface="Arial Black"/>
              </a:rPr>
              <a:t> 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eam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ipe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ing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7805" y="4844569"/>
            <a:ext cx="427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EBPP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/>
              <a:t>nd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eam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ipe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olycon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7802" y="5754949"/>
            <a:ext cx="438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/>
                <a:cs typeface="Arial Black"/>
              </a:rPr>
              <a:t>RBPP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ing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/>
              <a:t>eam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ipe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olycon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987817" y="3843869"/>
            <a:ext cx="1972731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87817" y="4470403"/>
            <a:ext cx="2480732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18030" y="4954907"/>
            <a:ext cx="3166522" cy="67733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53493" y="4336527"/>
            <a:ext cx="2929461" cy="1587537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007" y="390469"/>
            <a:ext cx="8487835" cy="6305545"/>
            <a:chOff x="198965" y="50805"/>
            <a:chExt cx="8487835" cy="63055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7916" y="50805"/>
              <a:ext cx="3278884" cy="63055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5529" y="1217940"/>
              <a:ext cx="471593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/>
                  <a:cs typeface="Arial Black"/>
                </a:rPr>
                <a:t>MTPA</a:t>
              </a:r>
              <a:r>
                <a:rPr lang="en-US" sz="2400" dirty="0" smtClean="0"/>
                <a:t> : </a:t>
              </a:r>
              <a:r>
                <a:rPr lang="en-US" sz="2400" dirty="0" smtClean="0">
                  <a:solidFill>
                    <a:srgbClr val="FF0000"/>
                  </a:solidFill>
                </a:rPr>
                <a:t>M</a:t>
              </a:r>
              <a:r>
                <a:rPr lang="en-US" sz="2400" dirty="0" smtClean="0"/>
                <a:t>sc </a:t>
              </a:r>
              <a:r>
                <a:rPr lang="en-US" sz="2400" dirty="0" smtClean="0">
                  <a:solidFill>
                    <a:srgbClr val="FF0000"/>
                  </a:solidFill>
                </a:rPr>
                <a:t>T</a:t>
              </a:r>
              <a:r>
                <a:rPr lang="en-US" sz="2400" dirty="0" smtClean="0"/>
                <a:t>ransition 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r>
                <a:rPr lang="en-US" sz="2400" dirty="0" smtClean="0"/>
                <a:t>late part </a:t>
              </a:r>
              <a:r>
                <a:rPr lang="en-US" sz="2400" dirty="0" smtClean="0">
                  <a:solidFill>
                    <a:srgbClr val="FF0000"/>
                  </a:solidFill>
                </a:rPr>
                <a:t>A</a:t>
              </a:r>
            </a:p>
            <a:p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927600" y="1625925"/>
              <a:ext cx="1176865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8965" y="1921302"/>
              <a:ext cx="471593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/>
                  <a:cs typeface="Arial Black"/>
                </a:rPr>
                <a:t>MTPB</a:t>
              </a:r>
              <a:r>
                <a:rPr lang="en-US" sz="2400" dirty="0" smtClean="0"/>
                <a:t> : </a:t>
              </a:r>
              <a:r>
                <a:rPr lang="en-US" sz="2400" dirty="0" smtClean="0">
                  <a:solidFill>
                    <a:srgbClr val="FF0000"/>
                  </a:solidFill>
                </a:rPr>
                <a:t>M</a:t>
              </a:r>
              <a:r>
                <a:rPr lang="en-US" sz="2400" dirty="0" smtClean="0"/>
                <a:t>sc </a:t>
              </a:r>
              <a:r>
                <a:rPr lang="en-US" sz="2400" dirty="0" smtClean="0">
                  <a:solidFill>
                    <a:srgbClr val="FF0000"/>
                  </a:solidFill>
                </a:rPr>
                <a:t>T</a:t>
              </a:r>
              <a:r>
                <a:rPr lang="en-US" sz="2400" dirty="0" smtClean="0"/>
                <a:t>ransition 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r>
                <a:rPr lang="en-US" sz="2400" dirty="0" smtClean="0"/>
                <a:t>late part </a:t>
              </a:r>
              <a:r>
                <a:rPr lang="en-US" sz="2400" dirty="0" smtClean="0">
                  <a:solidFill>
                    <a:srgbClr val="FF0000"/>
                  </a:solidFill>
                </a:rPr>
                <a:t>B</a:t>
              </a:r>
            </a:p>
            <a:p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462" y="2743199"/>
              <a:ext cx="471593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/>
                  <a:cs typeface="Arial Black"/>
                </a:rPr>
                <a:t>MTPC</a:t>
              </a:r>
              <a:r>
                <a:rPr lang="en-US" sz="2400" dirty="0" smtClean="0"/>
                <a:t> : </a:t>
              </a:r>
              <a:r>
                <a:rPr lang="en-US" sz="2400" dirty="0" smtClean="0">
                  <a:solidFill>
                    <a:srgbClr val="FF0000"/>
                  </a:solidFill>
                </a:rPr>
                <a:t>M</a:t>
              </a:r>
              <a:r>
                <a:rPr lang="en-US" sz="2400" dirty="0" smtClean="0"/>
                <a:t>sc </a:t>
              </a:r>
              <a:r>
                <a:rPr lang="en-US" sz="2400" dirty="0" smtClean="0">
                  <a:solidFill>
                    <a:srgbClr val="FF0000"/>
                  </a:solidFill>
                </a:rPr>
                <a:t>T</a:t>
              </a:r>
              <a:r>
                <a:rPr lang="en-US" sz="2400" dirty="0" smtClean="0"/>
                <a:t>ransition 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r>
                <a:rPr lang="en-US" sz="2400" dirty="0" smtClean="0"/>
                <a:t>late part </a:t>
              </a:r>
              <a:r>
                <a:rPr lang="en-US" sz="2400" dirty="0" smtClean="0">
                  <a:solidFill>
                    <a:srgbClr val="FF0000"/>
                  </a:solidFill>
                </a:rPr>
                <a:t>C</a:t>
              </a:r>
            </a:p>
            <a:p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697" y="3523397"/>
              <a:ext cx="471593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/>
                  <a:cs typeface="Arial Black"/>
                </a:rPr>
                <a:t>MTPD</a:t>
              </a:r>
              <a:r>
                <a:rPr lang="en-US" sz="2400" dirty="0" smtClean="0"/>
                <a:t> : </a:t>
              </a:r>
              <a:r>
                <a:rPr lang="en-US" sz="2400" dirty="0" smtClean="0">
                  <a:solidFill>
                    <a:srgbClr val="FF0000"/>
                  </a:solidFill>
                </a:rPr>
                <a:t>M</a:t>
              </a:r>
              <a:r>
                <a:rPr lang="en-US" sz="2400" dirty="0" smtClean="0"/>
                <a:t>sc </a:t>
              </a:r>
              <a:r>
                <a:rPr lang="en-US" sz="2400" dirty="0" smtClean="0">
                  <a:solidFill>
                    <a:srgbClr val="FF0000"/>
                  </a:solidFill>
                </a:rPr>
                <a:t>T</a:t>
              </a:r>
              <a:r>
                <a:rPr lang="en-US" sz="2400" dirty="0" smtClean="0"/>
                <a:t>ransition 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r>
                <a:rPr lang="en-US" sz="2400" dirty="0" smtClean="0"/>
                <a:t>late part </a:t>
              </a:r>
              <a:r>
                <a:rPr lang="en-US" sz="2400" dirty="0" smtClean="0">
                  <a:solidFill>
                    <a:srgbClr val="FF0000"/>
                  </a:solidFill>
                </a:rPr>
                <a:t>D</a:t>
              </a:r>
            </a:p>
            <a:p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2465" y="4320529"/>
              <a:ext cx="4715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/>
                  <a:cs typeface="Arial Black"/>
                </a:rPr>
                <a:t>MTPE</a:t>
              </a:r>
              <a:r>
                <a:rPr lang="en-US" sz="2400" dirty="0" smtClean="0"/>
                <a:t> : </a:t>
              </a:r>
              <a:r>
                <a:rPr lang="en-US" sz="2400" dirty="0" smtClean="0">
                  <a:solidFill>
                    <a:srgbClr val="FF0000"/>
                  </a:solidFill>
                </a:rPr>
                <a:t>M</a:t>
              </a:r>
              <a:r>
                <a:rPr lang="en-US" sz="2400" dirty="0" smtClean="0"/>
                <a:t>sc </a:t>
              </a:r>
              <a:r>
                <a:rPr lang="en-US" sz="2400" dirty="0" smtClean="0">
                  <a:solidFill>
                    <a:srgbClr val="FF0000"/>
                  </a:solidFill>
                </a:rPr>
                <a:t>T</a:t>
              </a:r>
              <a:r>
                <a:rPr lang="en-US" sz="2400" dirty="0" smtClean="0"/>
                <a:t>ransition 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r>
                <a:rPr lang="en-US" sz="2400" dirty="0" smtClean="0"/>
                <a:t>late part </a:t>
              </a:r>
              <a:r>
                <a:rPr lang="en-US" sz="2400" dirty="0" smtClean="0">
                  <a:solidFill>
                    <a:srgbClr val="FF0000"/>
                  </a:solidFill>
                </a:rPr>
                <a:t>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080000" y="2184401"/>
              <a:ext cx="1473200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910667" y="4519612"/>
              <a:ext cx="2793999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961469" y="3706812"/>
              <a:ext cx="2082800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80000" y="2910946"/>
              <a:ext cx="160866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8136" y="688142"/>
            <a:ext cx="7467600" cy="40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Naming convention : </a:t>
            </a:r>
            <a:br>
              <a:rPr lang="en-US" dirty="0" smtClean="0"/>
            </a:br>
            <a:r>
              <a:rPr lang="en-US" dirty="0" smtClean="0"/>
              <a:t>MSC transition 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29016" y="6048115"/>
            <a:ext cx="609600" cy="521208"/>
          </a:xfrm>
        </p:spPr>
        <p:txBody>
          <a:bodyPr/>
          <a:lstStyle/>
          <a:p>
            <a:fld id="{8D1A2170-B442-8D40-B60B-A3F839094C0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5201192" y="5939911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A2170-B442-8D40-B60B-A3F839094C0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CAnderssen_local\Desktop\IDS REVIEW FIGS\alt I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61" y="667058"/>
            <a:ext cx="7977827" cy="54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 model of the PXL+MSC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071" y="4498215"/>
            <a:ext cx="3372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ixel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/>
              <a:t>nsertion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ube (PIT)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88879" y="870905"/>
            <a:ext cx="3137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ixel 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upport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ube (PST)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527397" y="2057787"/>
            <a:ext cx="1223544" cy="5978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25774" y="3937000"/>
            <a:ext cx="1675731" cy="8551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8657" y="6173787"/>
            <a:ext cx="579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dirty="0" smtClean="0"/>
              <a:t>iddle </a:t>
            </a:r>
            <a:r>
              <a:rPr lang="en-US" sz="2400" b="1" dirty="0" smtClean="0"/>
              <a:t>S</a:t>
            </a:r>
            <a:r>
              <a:rPr lang="en-US" sz="2400" dirty="0" smtClean="0"/>
              <a:t>upport </a:t>
            </a:r>
            <a:r>
              <a:rPr lang="en-US" sz="2400" b="1" dirty="0" smtClean="0"/>
              <a:t>C</a:t>
            </a:r>
            <a:r>
              <a:rPr lang="en-US" sz="2400" dirty="0" smtClean="0"/>
              <a:t>ylinder = </a:t>
            </a:r>
            <a:r>
              <a:rPr lang="en-US" sz="2400" b="1" dirty="0" smtClean="0"/>
              <a:t>PST</a:t>
            </a:r>
            <a:r>
              <a:rPr lang="en-US" sz="2400" dirty="0" smtClean="0"/>
              <a:t> + </a:t>
            </a:r>
            <a:r>
              <a:rPr lang="en-US" sz="2400" b="1" dirty="0" smtClean="0"/>
              <a:t>PIT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14" y="525749"/>
            <a:ext cx="7309386" cy="1753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68" y="274638"/>
            <a:ext cx="7467600" cy="40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the MSC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70" y="1943296"/>
            <a:ext cx="4000577" cy="33593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3614" y="2013329"/>
            <a:ext cx="66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7508" y="3468968"/>
            <a:ext cx="2287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Rings surroundings</a:t>
            </a:r>
          </a:p>
          <a:p>
            <a:r>
              <a:rPr lang="en-US" dirty="0" smtClean="0"/>
              <a:t>the beam pipe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935393" y="3792132"/>
            <a:ext cx="356189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45772" y="5654923"/>
          <a:ext cx="46455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187"/>
                <a:gridCol w="785258"/>
                <a:gridCol w="1245249"/>
                <a:gridCol w="862307"/>
                <a:gridCol w="835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GEANT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piece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Composition</a:t>
                      </a:r>
                      <a:r>
                        <a:rPr lang="en-US" sz="1200" baseline="0" dirty="0" smtClean="0"/>
                        <a:t> / 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Radiation</a:t>
                      </a:r>
                      <a:r>
                        <a:rPr lang="en-US" sz="1200" baseline="0" dirty="0" smtClean="0"/>
                        <a:t> 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density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ALL(*)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Carbon</a:t>
                      </a:r>
                      <a:r>
                        <a:rPr lang="en-US" sz="1200" baseline="0" dirty="0" smtClean="0"/>
                        <a:t> Fiber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1.3(*)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3483429" y="2288321"/>
            <a:ext cx="2666406" cy="203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5298" y="5794113"/>
            <a:ext cx="20802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•"/>
            </a:pPr>
            <a:r>
              <a:rPr lang="en-US" sz="1400" dirty="0" smtClean="0"/>
              <a:t>: temporary until</a:t>
            </a:r>
          </a:p>
          <a:p>
            <a:r>
              <a:rPr lang="en-US" sz="1400" dirty="0" smtClean="0"/>
              <a:t>implementation of</a:t>
            </a:r>
          </a:p>
          <a:p>
            <a:r>
              <a:rPr lang="en-US" sz="1400" dirty="0" smtClean="0"/>
              <a:t>real material (slide 39)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2" y="102212"/>
            <a:ext cx="4942853" cy="29207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CCF0-8239-C545-89CF-19088F3F5B6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C:\Users\ECAnderssen_local\Desktop\IDS REVIEW FIGS\alt I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41033" y="3302816"/>
            <a:ext cx="4408714" cy="30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2143" y="762000"/>
            <a:ext cx="219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AgML model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85190" y="4502223"/>
            <a:ext cx="175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SW model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027715" y="1060378"/>
            <a:ext cx="1324431" cy="1588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40148" y="4761897"/>
            <a:ext cx="1498641" cy="18143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5857" y="1223665"/>
            <a:ext cx="81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FGT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8859" y="181830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56887" y="2340037"/>
            <a:ext cx="52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54087" y="2972190"/>
            <a:ext cx="9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3"/>
          </p:cNvCxnSpPr>
          <p:nvPr/>
        </p:nvCxnSpPr>
        <p:spPr>
          <a:xfrm flipV="1">
            <a:off x="1049867" y="1061967"/>
            <a:ext cx="220133" cy="346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425771" y="1390188"/>
            <a:ext cx="861284" cy="409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1993395" y="1742633"/>
            <a:ext cx="891064" cy="303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21617" y="2751238"/>
            <a:ext cx="1413669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8472" y="5875867"/>
            <a:ext cx="5508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Note</a:t>
            </a:r>
            <a:r>
              <a:rPr lang="en-US" sz="1600" dirty="0" smtClean="0"/>
              <a:t> : in this version, the inner radii of the IDSM (</a:t>
            </a:r>
            <a:r>
              <a:rPr lang="en-US" sz="1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</a:t>
            </a:r>
            <a:r>
              <a:rPr lang="en-US" sz="1600" dirty="0" smtClean="0"/>
              <a:t>) </a:t>
            </a:r>
          </a:p>
          <a:p>
            <a:r>
              <a:rPr lang="en-US" sz="1600" dirty="0" smtClean="0"/>
              <a:t>has been changed from the coded value in order to avoid</a:t>
            </a:r>
          </a:p>
          <a:p>
            <a:r>
              <a:rPr lang="en-US" sz="1600" dirty="0" smtClean="0"/>
              <a:t>overlap with the PIT.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9465" y="2569669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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GEANT Volumes : Hierarchy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6256" y="764944"/>
            <a:ext cx="8129016" cy="54578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Volumes have to be organized by level in order for GEANT to find energy loss, impact point in each volumes/layers.</a:t>
            </a:r>
          </a:p>
          <a:p>
            <a:r>
              <a:rPr lang="en-US" dirty="0" smtClean="0"/>
              <a:t>The current status is :</a:t>
            </a:r>
          </a:p>
          <a:p>
            <a:pPr lvl="1"/>
            <a:r>
              <a:rPr lang="en-US" dirty="0" smtClean="0"/>
              <a:t>The IDSM includes the PIXEL and MSC.</a:t>
            </a:r>
          </a:p>
          <a:p>
            <a:pPr lvl="2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Issue</a:t>
            </a:r>
            <a:r>
              <a:rPr lang="en-US" dirty="0" smtClean="0"/>
              <a:t> : the MSC has a larger Z extension than the IDSM.</a:t>
            </a:r>
          </a:p>
          <a:p>
            <a:pPr lvl="1"/>
            <a:r>
              <a:rPr lang="en-US" dirty="0" smtClean="0"/>
              <a:t>The beam pipe is at the same level of the IDSM.</a:t>
            </a:r>
          </a:p>
          <a:p>
            <a:pPr lvl="1"/>
            <a:r>
              <a:rPr lang="en-US" dirty="0" smtClean="0"/>
              <a:t>The IDSM does not include the beam pipe.</a:t>
            </a:r>
          </a:p>
          <a:p>
            <a:pPr lvl="2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Issue</a:t>
            </a:r>
            <a:r>
              <a:rPr lang="en-US" dirty="0" smtClean="0"/>
              <a:t> 1 : the beam pipe has a larger extension in Z than the IDSM.</a:t>
            </a:r>
          </a:p>
          <a:p>
            <a:pPr lvl="2">
              <a:buNone/>
            </a:pP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Issue</a:t>
            </a:r>
            <a:r>
              <a:rPr lang="en-US" dirty="0" smtClean="0"/>
              <a:t> 2 : the beam pipe is inside the PIXEL, therefore it should be placed INSIDE the PIXEL/IDSM.</a:t>
            </a:r>
          </a:p>
          <a:p>
            <a:pPr lvl="1"/>
            <a:r>
              <a:rPr lang="en-US" dirty="0" smtClean="0"/>
              <a:t>The MSC is placed with respect the center of the IDSM.</a:t>
            </a:r>
          </a:p>
          <a:p>
            <a:pPr lvl="2"/>
            <a:r>
              <a:rPr lang="en-US" dirty="0" smtClean="0"/>
              <a:t>It is then placed at the center of STAR.</a:t>
            </a:r>
          </a:p>
          <a:p>
            <a:pPr lvl="1"/>
            <a:r>
              <a:rPr lang="en-US" dirty="0" smtClean="0"/>
              <a:t>The pixel detector is not </a:t>
            </a:r>
            <a:r>
              <a:rPr lang="en-US" u="sng" dirty="0" smtClean="0"/>
              <a:t>placed</a:t>
            </a:r>
            <a:r>
              <a:rPr lang="en-US" dirty="0" smtClean="0"/>
              <a:t> at the center of the IDSM because the active silicon are not symmetric along a ladder. </a:t>
            </a:r>
          </a:p>
          <a:p>
            <a:pPr lvl="2"/>
            <a:r>
              <a:rPr lang="en-US" dirty="0" smtClean="0"/>
              <a:t>there’s a offset of the whole sector in order to have the center of the active silicon placed at (0,0,0).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895588"/>
            <a:ext cx="2011680" cy="384048"/>
          </a:xfrm>
          <a:effectLst/>
        </p:spPr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20307"/>
            <a:ext cx="3200400" cy="365760"/>
          </a:xfrm>
          <a:effectLst/>
        </p:spPr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8D1A2170-B442-8D40-B60B-A3F839094C0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Process 4"/>
          <p:cNvSpPr/>
          <p:nvPr/>
        </p:nvSpPr>
        <p:spPr>
          <a:xfrm>
            <a:off x="3403602" y="1710264"/>
            <a:ext cx="914400" cy="612648"/>
          </a:xfrm>
          <a:prstGeom prst="flowChartProcess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PXMO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rocess 5"/>
          <p:cNvSpPr/>
          <p:nvPr/>
        </p:nvSpPr>
        <p:spPr>
          <a:xfrm>
            <a:off x="372550" y="3029551"/>
            <a:ext cx="914400" cy="612648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PXLA_1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132683" y="3029551"/>
            <a:ext cx="914400" cy="612648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PXLA_3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Process 7"/>
          <p:cNvSpPr/>
          <p:nvPr/>
        </p:nvSpPr>
        <p:spPr>
          <a:xfrm>
            <a:off x="1744150" y="3029551"/>
            <a:ext cx="914400" cy="612648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rocess 8"/>
          <p:cNvSpPr/>
          <p:nvPr/>
        </p:nvSpPr>
        <p:spPr>
          <a:xfrm>
            <a:off x="7096085" y="3029551"/>
            <a:ext cx="914400" cy="612648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PXLA_10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" name="Process 9"/>
          <p:cNvSpPr/>
          <p:nvPr/>
        </p:nvSpPr>
        <p:spPr>
          <a:xfrm>
            <a:off x="3420538" y="846684"/>
            <a:ext cx="914400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rocess 10"/>
          <p:cNvSpPr/>
          <p:nvPr/>
        </p:nvSpPr>
        <p:spPr>
          <a:xfrm>
            <a:off x="50823" y="4468859"/>
            <a:ext cx="914400" cy="61264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rocess 11"/>
          <p:cNvSpPr/>
          <p:nvPr/>
        </p:nvSpPr>
        <p:spPr>
          <a:xfrm>
            <a:off x="3031085" y="4468859"/>
            <a:ext cx="914400" cy="61264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rocess 12"/>
          <p:cNvSpPr/>
          <p:nvPr/>
        </p:nvSpPr>
        <p:spPr>
          <a:xfrm>
            <a:off x="1049897" y="4468859"/>
            <a:ext cx="914400" cy="61264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rocess 13"/>
          <p:cNvSpPr/>
          <p:nvPr/>
        </p:nvSpPr>
        <p:spPr>
          <a:xfrm>
            <a:off x="7637941" y="4468859"/>
            <a:ext cx="914400" cy="61264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LADR_4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Process 14"/>
          <p:cNvSpPr/>
          <p:nvPr/>
        </p:nvSpPr>
        <p:spPr>
          <a:xfrm>
            <a:off x="2032041" y="4468862"/>
            <a:ext cx="914400" cy="61264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rocess 15"/>
          <p:cNvSpPr/>
          <p:nvPr/>
        </p:nvSpPr>
        <p:spPr>
          <a:xfrm>
            <a:off x="6654796" y="4468859"/>
            <a:ext cx="914400" cy="61264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LADR_3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Process 16"/>
          <p:cNvSpPr/>
          <p:nvPr/>
        </p:nvSpPr>
        <p:spPr>
          <a:xfrm>
            <a:off x="5655734" y="4468862"/>
            <a:ext cx="914400" cy="61264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LADR_2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7" y="3047998"/>
            <a:ext cx="709048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…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6041" y="4485792"/>
            <a:ext cx="709048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…</a:t>
            </a:r>
            <a:endParaRPr lang="en-US" sz="3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29736" y="2584509"/>
            <a:ext cx="6706607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715736" y="2447281"/>
            <a:ext cx="254721" cy="1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09948" y="2826710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964639" y="2842914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370086" y="2809778"/>
            <a:ext cx="471853" cy="1588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301212" y="2810186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rocess 31"/>
          <p:cNvSpPr/>
          <p:nvPr/>
        </p:nvSpPr>
        <p:spPr>
          <a:xfrm>
            <a:off x="4673623" y="4468865"/>
            <a:ext cx="914400" cy="61264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LADR_1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72550" y="4045478"/>
            <a:ext cx="7637935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152762" y="4265266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203270" y="4266005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221147" y="4249078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202338" y="4266006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4707257" y="4281453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6757765" y="4282192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775642" y="4265265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756833" y="4282193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412049" y="3835368"/>
            <a:ext cx="387928" cy="1590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Process 44"/>
          <p:cNvSpPr/>
          <p:nvPr/>
        </p:nvSpPr>
        <p:spPr>
          <a:xfrm>
            <a:off x="304821" y="6026698"/>
            <a:ext cx="914400" cy="612648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PLAC_1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Process 45"/>
          <p:cNvSpPr/>
          <p:nvPr/>
        </p:nvSpPr>
        <p:spPr>
          <a:xfrm>
            <a:off x="3302016" y="6026698"/>
            <a:ext cx="914400" cy="612648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Process 46"/>
          <p:cNvSpPr/>
          <p:nvPr/>
        </p:nvSpPr>
        <p:spPr>
          <a:xfrm>
            <a:off x="1303895" y="6026698"/>
            <a:ext cx="914400" cy="612648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SIFR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Process 47"/>
          <p:cNvSpPr/>
          <p:nvPr/>
        </p:nvSpPr>
        <p:spPr>
          <a:xfrm>
            <a:off x="7248485" y="6026698"/>
            <a:ext cx="914400" cy="612648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Process 48"/>
          <p:cNvSpPr/>
          <p:nvPr/>
        </p:nvSpPr>
        <p:spPr>
          <a:xfrm>
            <a:off x="2302972" y="6026701"/>
            <a:ext cx="914400" cy="612648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SIFL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Process 49"/>
          <p:cNvSpPr/>
          <p:nvPr/>
        </p:nvSpPr>
        <p:spPr>
          <a:xfrm>
            <a:off x="6265340" y="6026698"/>
            <a:ext cx="914400" cy="612648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Process 50"/>
          <p:cNvSpPr/>
          <p:nvPr/>
        </p:nvSpPr>
        <p:spPr>
          <a:xfrm>
            <a:off x="5266278" y="6026701"/>
            <a:ext cx="914400" cy="612648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rocess 52"/>
          <p:cNvSpPr/>
          <p:nvPr/>
        </p:nvSpPr>
        <p:spPr>
          <a:xfrm>
            <a:off x="4284167" y="6026704"/>
            <a:ext cx="914400" cy="612648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29937" y="5569531"/>
            <a:ext cx="6991071" cy="158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410149" y="5789319"/>
            <a:ext cx="4718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2460657" y="5790058"/>
            <a:ext cx="4718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1478534" y="5773131"/>
            <a:ext cx="4718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3459725" y="5790059"/>
            <a:ext cx="4718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4473587" y="5805506"/>
            <a:ext cx="4718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7370745" y="5806245"/>
            <a:ext cx="4718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6473287" y="5789318"/>
            <a:ext cx="4718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5368235" y="5799853"/>
            <a:ext cx="4718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4912637" y="5322634"/>
            <a:ext cx="47185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75535" y="2900983"/>
            <a:ext cx="1933567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Sector : main volume 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708423" y="6106055"/>
            <a:ext cx="2006942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Ladder : main volume 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1715255" y="1183153"/>
            <a:ext cx="1688350" cy="155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rocess 73"/>
          <p:cNvSpPr/>
          <p:nvPr/>
        </p:nvSpPr>
        <p:spPr>
          <a:xfrm>
            <a:off x="800855" y="863618"/>
            <a:ext cx="914400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3732672" y="1583701"/>
            <a:ext cx="254721" cy="1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Process 76"/>
          <p:cNvSpPr/>
          <p:nvPr/>
        </p:nvSpPr>
        <p:spPr>
          <a:xfrm>
            <a:off x="2032041" y="16933"/>
            <a:ext cx="914400" cy="612648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CAVE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8" name="Down Arrow 77"/>
          <p:cNvSpPr/>
          <p:nvPr/>
        </p:nvSpPr>
        <p:spPr>
          <a:xfrm>
            <a:off x="2252161" y="629581"/>
            <a:ext cx="440255" cy="561612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rot="10800000">
            <a:off x="4324013" y="1181597"/>
            <a:ext cx="1688350" cy="155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Process 67"/>
          <p:cNvSpPr/>
          <p:nvPr/>
        </p:nvSpPr>
        <p:spPr>
          <a:xfrm>
            <a:off x="6012363" y="875272"/>
            <a:ext cx="1523980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other detectors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10800000">
            <a:off x="1713667" y="1988520"/>
            <a:ext cx="1688350" cy="155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Process 72"/>
          <p:cNvSpPr/>
          <p:nvPr/>
        </p:nvSpPr>
        <p:spPr>
          <a:xfrm>
            <a:off x="800855" y="1711062"/>
            <a:ext cx="914400" cy="612648"/>
          </a:xfrm>
          <a:prstGeom prst="flowChartProcess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FGTM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0587" y="1607395"/>
            <a:ext cx="56381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FGT</a:t>
            </a:r>
            <a:endParaRPr lang="en-US" sz="1400" dirty="0"/>
          </a:p>
        </p:txBody>
      </p:sp>
      <p:cxnSp>
        <p:nvCxnSpPr>
          <p:cNvPr id="79" name="Straight Connector 78"/>
          <p:cNvCxnSpPr/>
          <p:nvPr/>
        </p:nvCxnSpPr>
        <p:spPr>
          <a:xfrm rot="10800000">
            <a:off x="4343519" y="1983789"/>
            <a:ext cx="1688350" cy="155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Process 79"/>
          <p:cNvSpPr/>
          <p:nvPr/>
        </p:nvSpPr>
        <p:spPr>
          <a:xfrm>
            <a:off x="6039104" y="1683753"/>
            <a:ext cx="914400" cy="612648"/>
          </a:xfrm>
          <a:prstGeom prst="flowChartProcess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96177" y="1466856"/>
            <a:ext cx="126205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Pixel : </a:t>
            </a:r>
          </a:p>
          <a:p>
            <a:r>
              <a:rPr lang="en-US" sz="1400" dirty="0" smtClean="0"/>
              <a:t>main volume 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6731495" y="1525928"/>
            <a:ext cx="1165541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Pixel : MSC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Radiation length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7" name="Content Placeholder 6" descr="dev13_INNER_RADLEN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4931" r="7226" b="4244"/>
          <a:stretch>
            <a:fillRect/>
          </a:stretch>
        </p:blipFill>
        <p:spPr>
          <a:xfrm>
            <a:off x="72572" y="592012"/>
            <a:ext cx="4971142" cy="3893758"/>
          </a:xfrm>
        </p:spPr>
      </p:pic>
      <p:pic>
        <p:nvPicPr>
          <p:cNvPr id="9" name="Picture 8" descr="IDSM_eta33.gif"/>
          <p:cNvPicPr>
            <a:picLocks noChangeAspect="1"/>
          </p:cNvPicPr>
          <p:nvPr/>
        </p:nvPicPr>
        <p:blipFill>
          <a:blip r:embed="rId3"/>
          <a:srcRect l="3479" t="6878" r="53567" b="44180"/>
          <a:stretch>
            <a:fillRect/>
          </a:stretch>
        </p:blipFill>
        <p:spPr>
          <a:xfrm>
            <a:off x="5170715" y="932542"/>
            <a:ext cx="3359622" cy="382804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4842" y="4635561"/>
            <a:ext cx="7467600" cy="202447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: using StarBASE ; it does not include the beam pipe material.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: using STARSIM ; it does include all material (beam pipe + PXL + FGT + IDSM) in |eta|&lt;3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There is more material (red histogram) for the PXL in eta&lt;0 (Z&lt;0) because the silicon ladder is asymmetric with respect the ladder support.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PIXEL detector geometry has been implemented in AgML.</a:t>
            </a:r>
          </a:p>
          <a:p>
            <a:r>
              <a:rPr lang="en-US" dirty="0" smtClean="0"/>
              <a:t>It has the fine details inherent to the PIXEL/CMOS sensor and then necessary for tracking evaluation.</a:t>
            </a:r>
          </a:p>
          <a:p>
            <a:r>
              <a:rPr lang="en-US" dirty="0" smtClean="0"/>
              <a:t>The support material of the PIXEL, as well as the new beam pipe (requirement) have also been implemented.</a:t>
            </a:r>
          </a:p>
          <a:p>
            <a:r>
              <a:rPr lang="en-US" dirty="0" smtClean="0"/>
              <a:t>Material, radiation length and dimensions look agree with the input source (SW, Brushwellman drawing).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 material budget for the MSC (slide 39)</a:t>
            </a:r>
          </a:p>
          <a:p>
            <a:endParaRPr lang="en-US" dirty="0" smtClean="0"/>
          </a:p>
          <a:p>
            <a:r>
              <a:rPr lang="en-US" dirty="0" smtClean="0"/>
              <a:t>Remaining “big” parts of the MSC and some corrections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Representation of ladder’s cables (slide 38)</a:t>
            </a:r>
          </a:p>
          <a:p>
            <a:endParaRPr lang="en-US" dirty="0" smtClean="0"/>
          </a:p>
          <a:p>
            <a:r>
              <a:rPr lang="en-US" dirty="0" smtClean="0"/>
              <a:t>Look at the GEANT tree for optimization.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17" y="2811091"/>
            <a:ext cx="2710251" cy="2032688"/>
          </a:xfrm>
          <a:prstGeom prst="rect">
            <a:avLst/>
          </a:prstGeom>
        </p:spPr>
      </p:pic>
      <p:pic>
        <p:nvPicPr>
          <p:cNvPr id="8" name="Picture 7" descr="C:\Users\ECAnderssen_local\Desktop\IDS REVIEW FIGS\alt I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506" t="19931" r="42804" b="28395"/>
          <a:stretch>
            <a:fillRect/>
          </a:stretch>
        </p:blipFill>
        <p:spPr bwMode="auto">
          <a:xfrm>
            <a:off x="1174401" y="2842148"/>
            <a:ext cx="1694227" cy="183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858" y="3894252"/>
            <a:ext cx="103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shrouds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874" y="2827924"/>
            <a:ext cx="1411460" cy="201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Cables on a ladder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pic>
        <p:nvPicPr>
          <p:cNvPr id="6" name="Picture 5" descr="c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494" y="727344"/>
            <a:ext cx="8258411" cy="481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 for some parts of the MSC</a:t>
            </a:r>
            <a:endParaRPr lang="en-US" dirty="0"/>
          </a:p>
        </p:txBody>
      </p:sp>
      <p:pic>
        <p:nvPicPr>
          <p:cNvPr id="7" name="Content Placeholder 6" descr="pst_material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12" r="-312"/>
          <a:stretch>
            <a:fillRect/>
          </a:stretch>
        </p:blipFill>
        <p:spPr>
          <a:xfrm>
            <a:off x="457200" y="715093"/>
            <a:ext cx="7467600" cy="57090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2771" y="6496751"/>
            <a:ext cx="355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Joe Silber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99" y="641302"/>
            <a:ext cx="7467600" cy="40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AgML : Abstract geometry Model Language </a:t>
            </a:r>
            <a:r>
              <a:rPr lang="en-US" dirty="0" smtClean="0">
                <a:solidFill>
                  <a:srgbClr val="FF0000"/>
                </a:solidFill>
              </a:rPr>
              <a:t>(*)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6272" y="1139990"/>
            <a:ext cx="8162635" cy="57090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 geometry is implemented in the Advanced Geant Interface (using GEANT3) :</a:t>
            </a:r>
          </a:p>
          <a:p>
            <a:pPr lvl="1"/>
            <a:r>
              <a:rPr lang="en-US" sz="2000" dirty="0" smtClean="0"/>
              <a:t>Mortran pre-processor.</a:t>
            </a:r>
          </a:p>
          <a:p>
            <a:pPr lvl="1"/>
            <a:r>
              <a:rPr lang="en-US" sz="2000" dirty="0" smtClean="0"/>
              <a:t>Several source codes are used for 1) simulation  2) conversion to TGeo (reconstruction) 3) conversion to Sti (tracking).</a:t>
            </a:r>
          </a:p>
          <a:p>
            <a:pPr lvl="1"/>
            <a:r>
              <a:rPr lang="en-US" sz="2000" dirty="0" smtClean="0"/>
              <a:t>Sti cannot handle complex shapes.</a:t>
            </a:r>
          </a:p>
          <a:p>
            <a:pPr lvl="1"/>
            <a:r>
              <a:rPr lang="en-US" sz="2000" dirty="0" smtClean="0"/>
              <a:t>No path forward to GEANT4, …</a:t>
            </a:r>
          </a:p>
          <a:p>
            <a:r>
              <a:rPr lang="en-US" sz="2000" dirty="0" smtClean="0"/>
              <a:t>Change to AgML will allow :</a:t>
            </a:r>
          </a:p>
          <a:p>
            <a:pPr lvl="1"/>
            <a:r>
              <a:rPr lang="en-US" sz="2000" dirty="0" smtClean="0"/>
              <a:t>Use of better simulation packages (GEANT4).</a:t>
            </a:r>
          </a:p>
          <a:p>
            <a:pPr lvl="1"/>
            <a:r>
              <a:rPr lang="en-US" sz="2000" dirty="0" smtClean="0"/>
              <a:t>Unified geometry model : no differences in simulation, reconstruction and tracking.</a:t>
            </a:r>
          </a:p>
          <a:p>
            <a:pPr lvl="1"/>
            <a:r>
              <a:rPr lang="en-US" sz="2000" dirty="0" smtClean="0"/>
              <a:t>Remove dependence on Jurassic technologies such as Mortran and ZEBRA.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6272" y="6296337"/>
            <a:ext cx="585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(*) </a:t>
            </a:r>
            <a:r>
              <a:rPr lang="en-US" sz="1400" dirty="0" smtClean="0"/>
              <a:t>J. Webb : -Collaboration Meeting, tracking review</a:t>
            </a:r>
          </a:p>
          <a:p>
            <a:r>
              <a:rPr lang="en-US" sz="1400" dirty="0" smtClean="0"/>
              <a:t>                      -STAR upgrade workshop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IDS envelope/Interface drawing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4" y="683898"/>
            <a:ext cx="7919462" cy="508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09732" y="4759868"/>
            <a:ext cx="68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8132" y="4761468"/>
            <a:ext cx="62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PIT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4147867" y="3997068"/>
            <a:ext cx="1407068" cy="16933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350130" y="4166394"/>
            <a:ext cx="1220810" cy="3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dev13_ntrig100.png"/>
          <p:cNvPicPr>
            <a:picLocks noChangeAspect="1"/>
          </p:cNvPicPr>
          <p:nvPr/>
        </p:nvPicPr>
        <p:blipFill>
          <a:blip r:embed="rId2"/>
          <a:srcRect l="5900" r="3510"/>
          <a:stretch>
            <a:fillRect/>
          </a:stretch>
        </p:blipFill>
        <p:spPr>
          <a:xfrm>
            <a:off x="4539338" y="3985182"/>
            <a:ext cx="3589678" cy="2473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5" y="20643"/>
            <a:ext cx="7467600" cy="1143000"/>
          </a:xfrm>
        </p:spPr>
        <p:txBody>
          <a:bodyPr/>
          <a:lstStyle/>
          <a:p>
            <a:r>
              <a:rPr lang="en-US" sz="3200" dirty="0" smtClean="0"/>
              <a:t>Radiation length vs </a:t>
            </a:r>
            <a:r>
              <a:rPr lang="en-US" sz="3200" cap="none" dirty="0" smtClean="0">
                <a:solidFill>
                  <a:schemeClr val="tx1"/>
                </a:solidFill>
              </a:rPr>
              <a:t>η</a:t>
            </a:r>
            <a:r>
              <a:rPr lang="en-US" sz="3200" dirty="0" smtClean="0"/>
              <a:t> for </a:t>
            </a:r>
            <a:r>
              <a:rPr lang="en-US" sz="3200" dirty="0" smtClean="0">
                <a:solidFill>
                  <a:srgbClr val="008000"/>
                </a:solidFill>
              </a:rPr>
              <a:t>IDSM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PIXEL</a:t>
            </a:r>
            <a:r>
              <a:rPr lang="en-US" sz="3200" dirty="0" smtClean="0"/>
              <a:t>,  </a:t>
            </a:r>
            <a:r>
              <a:rPr lang="en-US" sz="3200" dirty="0" smtClean="0">
                <a:solidFill>
                  <a:srgbClr val="0000FF"/>
                </a:solidFill>
              </a:rPr>
              <a:t>FGT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6" name="Content Placeholder 3" descr="dev13_ntrig4.png"/>
          <p:cNvPicPr>
            <a:picLocks noChangeAspect="1"/>
          </p:cNvPicPr>
          <p:nvPr/>
        </p:nvPicPr>
        <p:blipFill>
          <a:blip r:embed="rId3"/>
          <a:srcRect l="6304" r="-6746"/>
          <a:stretch>
            <a:fillRect/>
          </a:stretch>
        </p:blipFill>
        <p:spPr>
          <a:xfrm>
            <a:off x="4539338" y="1139183"/>
            <a:ext cx="3800150" cy="236147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0446" y="1410299"/>
            <a:ext cx="3897313" cy="23923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Default parameters are 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Ntrig = 4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dφ =.2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dη = .1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|η|&lt;6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|φ|&lt;1 deg.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indent="-274320"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446" y="4341387"/>
            <a:ext cx="3806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dirty="0" smtClean="0"/>
              <a:t>  Same with Ntrig =100 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dirty="0" smtClean="0"/>
              <a:t>  Increasing the # of triggers give a slightly better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926"/>
            <a:ext cx="7467600" cy="40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Explanation of the “radlen vs. Z/eta”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0396" y="2489205"/>
            <a:ext cx="2455333" cy="999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0" y="3014138"/>
            <a:ext cx="4013200" cy="1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812800" y="2794004"/>
            <a:ext cx="216746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1201" y="3115745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978958" y="2097357"/>
            <a:ext cx="1833562" cy="1588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3285067" y="2506157"/>
            <a:ext cx="155448" cy="4910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01055" y="2607755"/>
            <a:ext cx="3497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length of material crossed</a:t>
            </a:r>
          </a:p>
          <a:p>
            <a:r>
              <a:rPr lang="en-US" dirty="0" smtClean="0"/>
              <a:t>by the particle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8131" y="4893694"/>
            <a:ext cx="2455333" cy="999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7735" y="5418627"/>
            <a:ext cx="4013200" cy="1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880535" y="5198493"/>
            <a:ext cx="216746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68790" y="5012244"/>
            <a:ext cx="3497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length of material crossed</a:t>
            </a:r>
          </a:p>
          <a:p>
            <a:r>
              <a:rPr lang="en-US" dirty="0" smtClean="0"/>
              <a:t>by the particle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853026" y="4003531"/>
            <a:ext cx="1523175" cy="1273176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35869" y="5503387"/>
            <a:ext cx="58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Z≠0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 rot="2323226">
            <a:off x="2241022" y="4980747"/>
            <a:ext cx="544915" cy="7586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3" y="1219200"/>
            <a:ext cx="47244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3" y="1371600"/>
            <a:ext cx="47244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3" y="1600200"/>
            <a:ext cx="47244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3" y="1752600"/>
            <a:ext cx="47244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3" y="2209800"/>
            <a:ext cx="47244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31336" y="2362200"/>
            <a:ext cx="47244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3" y="2590800"/>
            <a:ext cx="47244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3" y="609600"/>
            <a:ext cx="47244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3" y="152400"/>
            <a:ext cx="4724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14403" y="2895600"/>
            <a:ext cx="47244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3" y="3352800"/>
            <a:ext cx="47244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3" y="4495800"/>
            <a:ext cx="4724400" cy="838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3" y="5334000"/>
            <a:ext cx="47244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2675" y="152400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 2 mil (0.0529%)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672675" y="609600"/>
            <a:ext cx="1827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acrylic 2 mil (0.0148%)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-76197" y="4572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03" y="1828800"/>
            <a:ext cx="68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" y="3810000"/>
            <a:ext cx="80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-76197" y="5562600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</a:t>
            </a:r>
          </a:p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23474" y="1796142"/>
            <a:ext cx="1827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acrylic 2 mil (0.0148%)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672675" y="2971800"/>
            <a:ext cx="1827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acrylic 2 mil (0.0148%)</a:t>
            </a:r>
            <a:endParaRPr lang="en-US" sz="1400" dirty="0"/>
          </a:p>
        </p:txBody>
      </p:sp>
      <p:grpSp>
        <p:nvGrpSpPr>
          <p:cNvPr id="5" name="Group 33"/>
          <p:cNvGrpSpPr/>
          <p:nvPr/>
        </p:nvGrpSpPr>
        <p:grpSpPr>
          <a:xfrm>
            <a:off x="5672675" y="1033046"/>
            <a:ext cx="2053930" cy="798731"/>
            <a:chOff x="6096000" y="1033046"/>
            <a:chExt cx="2053930" cy="798731"/>
          </a:xfrm>
        </p:grpSpPr>
        <p:sp>
          <p:nvSpPr>
            <p:cNvPr id="29" name="TextBox 28"/>
            <p:cNvSpPr txBox="1"/>
            <p:nvPr/>
          </p:nvSpPr>
          <p:spPr>
            <a:xfrm>
              <a:off x="6127683" y="1033046"/>
              <a:ext cx="16433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Al 0.7 mil (0.0124%)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96000" y="1295400"/>
              <a:ext cx="2053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kapton 1mil (0.0073%)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27683" y="1524000"/>
              <a:ext cx="16433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Al 0.7 mil (0.0124%)</a:t>
              </a:r>
              <a:endParaRPr lang="en-US" sz="1400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5672675" y="2130623"/>
            <a:ext cx="2053930" cy="764977"/>
            <a:chOff x="6019800" y="987623"/>
            <a:chExt cx="2053930" cy="764977"/>
          </a:xfrm>
        </p:grpSpPr>
        <p:sp>
          <p:nvSpPr>
            <p:cNvPr id="36" name="TextBox 35"/>
            <p:cNvSpPr txBox="1"/>
            <p:nvPr/>
          </p:nvSpPr>
          <p:spPr>
            <a:xfrm>
              <a:off x="6019800" y="987623"/>
              <a:ext cx="16433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Al 0.7 mil (0.0124%)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9800" y="1216223"/>
              <a:ext cx="2053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kapton 1mil (0.0073%)</a:t>
              </a:r>
              <a:endParaRPr lang="en-US" sz="1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19800" y="1444823"/>
              <a:ext cx="16433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Al 0.7 mil (0.0124%)</a:t>
              </a:r>
              <a:endParaRPr lang="en-US" sz="1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672675" y="3505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 mil carbon composite </a:t>
            </a:r>
          </a:p>
          <a:p>
            <a:r>
              <a:rPr lang="en-US" sz="1400" dirty="0" smtClean="0"/>
              <a:t>open weave (0.0587%)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712831" y="4648200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mil silicon adhesive </a:t>
            </a:r>
          </a:p>
          <a:p>
            <a:r>
              <a:rPr lang="en-US" sz="1400" dirty="0" smtClean="0"/>
              <a:t>(0.0469%)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748875" y="5486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9.6 mil carbon composite </a:t>
            </a:r>
          </a:p>
          <a:p>
            <a:r>
              <a:rPr lang="en-US" sz="1400" dirty="0" smtClean="0"/>
              <a:t>sector beam (0.1017%)</a:t>
            </a:r>
            <a:endParaRPr lang="en-US" sz="1400" dirty="0"/>
          </a:p>
        </p:txBody>
      </p:sp>
      <p:sp>
        <p:nvSpPr>
          <p:cNvPr id="42" name="Right Brace 41"/>
          <p:cNvSpPr/>
          <p:nvPr/>
        </p:nvSpPr>
        <p:spPr>
          <a:xfrm>
            <a:off x="7747002" y="228600"/>
            <a:ext cx="152400" cy="685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Brace 42"/>
          <p:cNvSpPr/>
          <p:nvPr/>
        </p:nvSpPr>
        <p:spPr>
          <a:xfrm>
            <a:off x="7730069" y="1100666"/>
            <a:ext cx="228600" cy="1752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Brace 43"/>
          <p:cNvSpPr/>
          <p:nvPr/>
        </p:nvSpPr>
        <p:spPr>
          <a:xfrm>
            <a:off x="7871585" y="2971800"/>
            <a:ext cx="152400" cy="2971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077200" y="3810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0.0677%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975602" y="1718734"/>
            <a:ext cx="11200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0.079%</a:t>
            </a:r>
          </a:p>
          <a:p>
            <a:r>
              <a:rPr lang="en-US" sz="1600" dirty="0" smtClean="0"/>
              <a:t>0.223 mm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8049823" y="425026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0.2221%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53200" y="6324600"/>
            <a:ext cx="213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= 0.3688 % X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CCF0-8239-C545-89CF-19088F3F5B6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18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SD_material_full_detai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8" y="1602873"/>
            <a:ext cx="8292479" cy="4652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with the [SSD] volume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5677" y="1065807"/>
            <a:ext cx="1337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ALL “SSD”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60619" y="1062719"/>
            <a:ext cx="1793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SSD LADDERS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28358" y="1019693"/>
            <a:ext cx="11532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ACTIVE</a:t>
            </a:r>
          </a:p>
          <a:p>
            <a:r>
              <a:rPr lang="en-US" sz="1600" b="1" dirty="0" smtClean="0"/>
              <a:t>SILICON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68929" y="1047277"/>
            <a:ext cx="75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RDO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58396" y="400453"/>
            <a:ext cx="8039100" cy="5181600"/>
            <a:chOff x="72" y="480"/>
            <a:chExt cx="5616" cy="3552"/>
          </a:xfrm>
        </p:grpSpPr>
        <p:sp>
          <p:nvSpPr>
            <p:cNvPr id="6" name="AutoShape 2" descr="Dotted grid"/>
            <p:cNvSpPr>
              <a:spLocks noChangeArrowheads="1"/>
            </p:cNvSpPr>
            <p:nvPr/>
          </p:nvSpPr>
          <p:spPr bwMode="auto">
            <a:xfrm>
              <a:off x="72" y="480"/>
              <a:ext cx="5616" cy="3552"/>
            </a:xfrm>
            <a:prstGeom prst="roundRect">
              <a:avLst>
                <a:gd name="adj" fmla="val 3042"/>
              </a:avLst>
            </a:prstGeom>
            <a:pattFill prst="dotGrid">
              <a:fgClr>
                <a:srgbClr val="D4D4D4"/>
              </a:fgClr>
              <a:bgClr>
                <a:schemeClr val="bg1"/>
              </a:bgClr>
            </a:pattFill>
            <a:ln w="38100" cmpd="dbl">
              <a:solidFill>
                <a:srgbClr val="CFA61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pic>
          <p:nvPicPr>
            <p:cNvPr id="7" name="Picture 3" descr="tpcsymposium copy"/>
            <p:cNvPicPr>
              <a:picLocks noChangeAspect="1" noChangeArrowheads="1"/>
            </p:cNvPicPr>
            <p:nvPr/>
          </p:nvPicPr>
          <p:blipFill>
            <a:blip r:embed="rId2"/>
            <a:srcRect l="1123"/>
            <a:stretch>
              <a:fillRect/>
            </a:stretch>
          </p:blipFill>
          <p:spPr bwMode="auto">
            <a:xfrm>
              <a:off x="960" y="960"/>
              <a:ext cx="3803" cy="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728" y="1955"/>
              <a:ext cx="0" cy="480"/>
              <a:chOff x="768" y="2064"/>
              <a:chExt cx="0" cy="480"/>
            </a:xfrm>
          </p:grpSpPr>
          <p:sp>
            <p:nvSpPr>
              <p:cNvPr id="107" name="Line 5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984" y="1955"/>
              <a:ext cx="0" cy="480"/>
              <a:chOff x="768" y="2064"/>
              <a:chExt cx="0" cy="480"/>
            </a:xfrm>
          </p:grpSpPr>
          <p:sp>
            <p:nvSpPr>
              <p:cNvPr id="105" name="Line 8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728" y="2126"/>
              <a:ext cx="336" cy="135"/>
              <a:chOff x="1752" y="2235"/>
              <a:chExt cx="336" cy="135"/>
            </a:xfrm>
          </p:grpSpPr>
          <p:sp>
            <p:nvSpPr>
              <p:cNvPr id="103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984" y="2064"/>
              <a:ext cx="1824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984" y="2213"/>
              <a:ext cx="1824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2736" y="2064"/>
              <a:ext cx="288" cy="247"/>
              <a:chOff x="1776" y="1920"/>
              <a:chExt cx="288" cy="247"/>
            </a:xfrm>
          </p:grpSpPr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1776" y="1920"/>
                <a:ext cx="288" cy="26"/>
                <a:chOff x="1776" y="1920"/>
                <a:chExt cx="288" cy="26"/>
              </a:xfrm>
            </p:grpSpPr>
            <p:sp>
              <p:nvSpPr>
                <p:cNvPr id="101" name="Line 17"/>
                <p:cNvSpPr>
                  <a:spLocks noChangeShapeType="1"/>
                </p:cNvSpPr>
                <p:nvPr/>
              </p:nvSpPr>
              <p:spPr bwMode="auto">
                <a:xfrm>
                  <a:off x="1802" y="194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92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9" name="Line 19"/>
              <p:cNvSpPr>
                <a:spLocks noChangeShapeType="1"/>
              </p:cNvSpPr>
              <p:nvPr/>
            </p:nvSpPr>
            <p:spPr bwMode="auto">
              <a:xfrm>
                <a:off x="1802" y="21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Line 20"/>
              <p:cNvSpPr>
                <a:spLocks noChangeShapeType="1"/>
              </p:cNvSpPr>
              <p:nvPr/>
            </p:nvSpPr>
            <p:spPr bwMode="auto">
              <a:xfrm>
                <a:off x="1776" y="216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2832" y="2149"/>
              <a:ext cx="96" cy="92"/>
              <a:chOff x="1872" y="2258"/>
              <a:chExt cx="96" cy="92"/>
            </a:xfrm>
          </p:grpSpPr>
          <p:grpSp>
            <p:nvGrpSpPr>
              <p:cNvPr id="17" name="Group 22"/>
              <p:cNvGrpSpPr>
                <a:grpSpLocks/>
              </p:cNvGrpSpPr>
              <p:nvPr/>
            </p:nvGrpSpPr>
            <p:grpSpPr bwMode="auto">
              <a:xfrm>
                <a:off x="1872" y="2258"/>
                <a:ext cx="96" cy="16"/>
                <a:chOff x="1872" y="2256"/>
                <a:chExt cx="96" cy="16"/>
              </a:xfrm>
            </p:grpSpPr>
            <p:sp>
              <p:nvSpPr>
                <p:cNvPr id="96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2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2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>
                <a:off x="1872" y="2334"/>
                <a:ext cx="96" cy="16"/>
                <a:chOff x="1872" y="2332"/>
                <a:chExt cx="96" cy="16"/>
              </a:xfrm>
            </p:grpSpPr>
            <p:sp>
              <p:nvSpPr>
                <p:cNvPr id="94" name="Line 26"/>
                <p:cNvSpPr>
                  <a:spLocks noChangeShapeType="1"/>
                </p:cNvSpPr>
                <p:nvPr/>
              </p:nvSpPr>
              <p:spPr bwMode="auto">
                <a:xfrm>
                  <a:off x="1872" y="23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3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1008" y="2144"/>
              <a:ext cx="96" cy="96"/>
            </a:xfrm>
            <a:prstGeom prst="rect">
              <a:avLst/>
            </a:pr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grpSp>
          <p:nvGrpSpPr>
            <p:cNvPr id="92" name="Group 30"/>
            <p:cNvGrpSpPr>
              <a:grpSpLocks/>
            </p:cNvGrpSpPr>
            <p:nvPr/>
          </p:nvGrpSpPr>
          <p:grpSpPr bwMode="auto">
            <a:xfrm>
              <a:off x="1728" y="1955"/>
              <a:ext cx="0" cy="480"/>
              <a:chOff x="768" y="2064"/>
              <a:chExt cx="0" cy="480"/>
            </a:xfrm>
          </p:grpSpPr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Line 32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3" name="Group 33"/>
            <p:cNvGrpSpPr>
              <a:grpSpLocks/>
            </p:cNvGrpSpPr>
            <p:nvPr/>
          </p:nvGrpSpPr>
          <p:grpSpPr bwMode="auto">
            <a:xfrm>
              <a:off x="3984" y="1955"/>
              <a:ext cx="0" cy="480"/>
              <a:chOff x="768" y="2064"/>
              <a:chExt cx="0" cy="480"/>
            </a:xfrm>
          </p:grpSpPr>
          <p:sp>
            <p:nvSpPr>
              <p:cNvPr id="88" name="Line 34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Line 35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1128" y="2141"/>
              <a:ext cx="0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4656" y="2147"/>
              <a:ext cx="96" cy="96"/>
            </a:xfrm>
            <a:prstGeom prst="rect">
              <a:avLst/>
            </a:pr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>
              <a:off x="4632" y="2147"/>
              <a:ext cx="0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2040" y="2073"/>
              <a:ext cx="384" cy="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329" y="2215"/>
              <a:ext cx="391" cy="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3334" y="2072"/>
              <a:ext cx="388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grpSp>
          <p:nvGrpSpPr>
            <p:cNvPr id="98" name="Group 42"/>
            <p:cNvGrpSpPr>
              <a:grpSpLocks/>
            </p:cNvGrpSpPr>
            <p:nvPr/>
          </p:nvGrpSpPr>
          <p:grpSpPr bwMode="auto">
            <a:xfrm>
              <a:off x="1200" y="2051"/>
              <a:ext cx="192" cy="288"/>
              <a:chOff x="3408" y="2160"/>
              <a:chExt cx="192" cy="288"/>
            </a:xfrm>
          </p:grpSpPr>
          <p:sp>
            <p:nvSpPr>
              <p:cNvPr id="86" name="Rectangle 43"/>
              <p:cNvSpPr>
                <a:spLocks noChangeArrowheads="1"/>
              </p:cNvSpPr>
              <p:nvPr/>
            </p:nvSpPr>
            <p:spPr bwMode="auto">
              <a:xfrm>
                <a:off x="3408" y="2160"/>
                <a:ext cx="192" cy="96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hangingPunct="1"/>
                <a:endParaRPr lang="en-US" sz="1800" dirty="0"/>
              </a:p>
            </p:txBody>
          </p:sp>
          <p:sp>
            <p:nvSpPr>
              <p:cNvPr id="87" name="Rectangle 44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192" cy="96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hangingPunct="1"/>
                <a:endParaRPr lang="en-US" sz="1800" dirty="0"/>
              </a:p>
            </p:txBody>
          </p:sp>
        </p:grp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1200" y="912"/>
              <a:ext cx="1008" cy="624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240" y="624"/>
              <a:ext cx="1248" cy="717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+mn-ea"/>
                  <a:cs typeface="Arial"/>
                </a:rPr>
                <a:t>MRPC ToF barrel</a:t>
              </a:r>
            </a:p>
            <a:p>
              <a:pPr algn="ctr" defTabSz="4572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+mn-ea"/>
                  <a:cs typeface="Arial"/>
                </a:rPr>
                <a:t>100% ready for run 10 (now!)</a:t>
              </a:r>
              <a:endParaRPr lang="en-US" sz="1800" b="1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1488" y="1872"/>
              <a:ext cx="0" cy="28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48"/>
            <p:cNvSpPr>
              <a:spLocks noChangeShapeType="1"/>
            </p:cNvSpPr>
            <p:nvPr/>
          </p:nvSpPr>
          <p:spPr bwMode="auto">
            <a:xfrm>
              <a:off x="1488" y="2256"/>
              <a:ext cx="0" cy="28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49"/>
            <p:cNvSpPr>
              <a:spLocks noChangeShapeType="1"/>
            </p:cNvSpPr>
            <p:nvPr/>
          </p:nvSpPr>
          <p:spPr bwMode="auto">
            <a:xfrm>
              <a:off x="1008" y="1296"/>
              <a:ext cx="672" cy="672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480" y="1240"/>
              <a:ext cx="576" cy="2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ea typeface="Arial" pitchFamily="-84" charset="0"/>
                  <a:cs typeface="Arial" pitchFamily="-84" charset="0"/>
                </a:rPr>
                <a:t>BBC</a:t>
              </a:r>
              <a:endParaRPr lang="en-US" sz="1800" dirty="0">
                <a:solidFill>
                  <a:srgbClr val="000000"/>
                </a:solidFill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 flipV="1">
              <a:off x="816" y="2448"/>
              <a:ext cx="624" cy="192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Text Box 52"/>
            <p:cNvSpPr txBox="1">
              <a:spLocks noChangeArrowheads="1"/>
            </p:cNvSpPr>
            <p:nvPr/>
          </p:nvSpPr>
          <p:spPr bwMode="auto">
            <a:xfrm>
              <a:off x="240" y="2544"/>
              <a:ext cx="576" cy="2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ea typeface="Arial" pitchFamily="-84" charset="0"/>
                  <a:cs typeface="Arial" pitchFamily="-84" charset="0"/>
                </a:rPr>
                <a:t>PMD</a:t>
              </a:r>
              <a:endParaRPr lang="en-US" sz="1800" b="1" dirty="0"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624" y="1872"/>
              <a:ext cx="576" cy="192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Text Box 54"/>
            <p:cNvSpPr txBox="1">
              <a:spLocks noChangeArrowheads="1"/>
            </p:cNvSpPr>
            <p:nvPr/>
          </p:nvSpPr>
          <p:spPr bwMode="auto">
            <a:xfrm>
              <a:off x="240" y="1680"/>
              <a:ext cx="576" cy="2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ea typeface="Arial" pitchFamily="-84" charset="0"/>
                  <a:cs typeface="Arial" pitchFamily="-84" charset="0"/>
                </a:rPr>
                <a:t>F</a:t>
              </a:r>
              <a:r>
                <a:rPr lang="en-US" sz="1600" b="1" dirty="0">
                  <a:ea typeface="Arial" pitchFamily="-84" charset="0"/>
                  <a:cs typeface="Arial" pitchFamily="-84" charset="0"/>
                  <a:sym typeface="Symbol" pitchFamily="-84" charset="2"/>
                </a:rPr>
                <a:t>PD</a:t>
              </a:r>
              <a:endParaRPr lang="en-US" sz="1800" b="1" dirty="0"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35" name="Rectangle 55"/>
            <p:cNvSpPr>
              <a:spLocks noChangeArrowheads="1"/>
            </p:cNvSpPr>
            <p:nvPr/>
          </p:nvSpPr>
          <p:spPr bwMode="auto">
            <a:xfrm>
              <a:off x="4320" y="2256"/>
              <a:ext cx="192" cy="384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sp>
          <p:nvSpPr>
            <p:cNvPr id="36" name="Rectangle 56"/>
            <p:cNvSpPr>
              <a:spLocks noChangeArrowheads="1"/>
            </p:cNvSpPr>
            <p:nvPr/>
          </p:nvSpPr>
          <p:spPr bwMode="auto">
            <a:xfrm>
              <a:off x="4320" y="1776"/>
              <a:ext cx="192" cy="384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 dirty="0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 flipH="1">
              <a:off x="4512" y="1296"/>
              <a:ext cx="528" cy="48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4944" y="1152"/>
              <a:ext cx="576" cy="2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146736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ea typeface="Arial" pitchFamily="-84" charset="0"/>
                  <a:cs typeface="Arial" pitchFamily="-84" charset="0"/>
                </a:rPr>
                <a:t>F</a:t>
              </a:r>
              <a:r>
                <a:rPr lang="en-US" sz="1600" b="1" dirty="0">
                  <a:ea typeface="Arial" pitchFamily="-84" charset="0"/>
                  <a:cs typeface="Arial" pitchFamily="-84" charset="0"/>
                  <a:sym typeface="Symbol" pitchFamily="-84" charset="2"/>
                </a:rPr>
                <a:t>M</a:t>
              </a:r>
              <a:r>
                <a:rPr lang="en-US" sz="1600" b="1" dirty="0">
                  <a:ea typeface="Arial" pitchFamily="-84" charset="0"/>
                  <a:cs typeface="Arial" pitchFamily="-84" charset="0"/>
                </a:rPr>
                <a:t>S</a:t>
              </a:r>
              <a:endParaRPr lang="en-US" sz="1800" b="1" dirty="0"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39" name="Line 59"/>
            <p:cNvSpPr>
              <a:spLocks noChangeShapeType="1"/>
            </p:cNvSpPr>
            <p:nvPr/>
          </p:nvSpPr>
          <p:spPr bwMode="auto">
            <a:xfrm flipH="1">
              <a:off x="3360" y="720"/>
              <a:ext cx="432" cy="768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Text Box 60"/>
            <p:cNvSpPr txBox="1">
              <a:spLocks noChangeArrowheads="1"/>
            </p:cNvSpPr>
            <p:nvPr/>
          </p:nvSpPr>
          <p:spPr bwMode="auto">
            <a:xfrm>
              <a:off x="3504" y="586"/>
              <a:ext cx="816" cy="40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ea typeface="Arial" pitchFamily="-84" charset="0"/>
                  <a:cs typeface="Arial" pitchFamily="-84" charset="0"/>
                </a:rPr>
                <a:t>EMC barrel</a:t>
              </a:r>
              <a:endParaRPr lang="en-US" sz="1800" b="1" dirty="0"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41" name="Line 61"/>
            <p:cNvSpPr>
              <a:spLocks noChangeShapeType="1"/>
            </p:cNvSpPr>
            <p:nvPr/>
          </p:nvSpPr>
          <p:spPr bwMode="auto">
            <a:xfrm flipH="1">
              <a:off x="3744" y="912"/>
              <a:ext cx="888" cy="816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Text Box 62"/>
            <p:cNvSpPr txBox="1">
              <a:spLocks noChangeArrowheads="1"/>
            </p:cNvSpPr>
            <p:nvPr/>
          </p:nvSpPr>
          <p:spPr bwMode="auto">
            <a:xfrm>
              <a:off x="4512" y="720"/>
              <a:ext cx="1008" cy="40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ea typeface="Arial" pitchFamily="-84" charset="0"/>
                  <a:cs typeface="Arial" pitchFamily="-84" charset="0"/>
                </a:rPr>
                <a:t>EMC End Cap</a:t>
              </a:r>
              <a:endParaRPr lang="en-US" sz="1800" b="1" dirty="0"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 flipV="1">
              <a:off x="2592" y="2256"/>
              <a:ext cx="528" cy="1392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 flipV="1">
              <a:off x="1872" y="2256"/>
              <a:ext cx="960" cy="1461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Text Box 65"/>
            <p:cNvSpPr txBox="1">
              <a:spLocks noChangeArrowheads="1"/>
            </p:cNvSpPr>
            <p:nvPr/>
          </p:nvSpPr>
          <p:spPr bwMode="auto">
            <a:xfrm>
              <a:off x="240" y="3120"/>
              <a:ext cx="720" cy="402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8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+mn-ea"/>
                  <a:cs typeface="Arial"/>
                </a:rPr>
                <a:t>DAQ1000</a:t>
              </a:r>
              <a:endParaRPr lang="en-US" sz="1600" b="1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46" name="Text Box 66"/>
            <p:cNvSpPr txBox="1">
              <a:spLocks noChangeArrowheads="1"/>
            </p:cNvSpPr>
            <p:nvPr/>
          </p:nvSpPr>
          <p:spPr bwMode="auto">
            <a:xfrm>
              <a:off x="2352" y="3675"/>
              <a:ext cx="528" cy="232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791118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ea typeface="Arial" pitchFamily="-84" charset="0"/>
                  <a:cs typeface="Arial" pitchFamily="-84" charset="0"/>
                </a:rPr>
                <a:t>FGT</a:t>
              </a:r>
              <a:endParaRPr lang="en-US" sz="1800" b="1" dirty="0"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>
              <a:off x="3120" y="206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68"/>
            <p:cNvSpPr>
              <a:spLocks noChangeShapeType="1"/>
            </p:cNvSpPr>
            <p:nvPr/>
          </p:nvSpPr>
          <p:spPr bwMode="auto">
            <a:xfrm>
              <a:off x="3072" y="206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69"/>
            <p:cNvSpPr>
              <a:spLocks noChangeShapeType="1"/>
            </p:cNvSpPr>
            <p:nvPr/>
          </p:nvSpPr>
          <p:spPr bwMode="auto">
            <a:xfrm>
              <a:off x="3168" y="206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70"/>
            <p:cNvSpPr>
              <a:spLocks noChangeShapeType="1"/>
            </p:cNvSpPr>
            <p:nvPr/>
          </p:nvSpPr>
          <p:spPr bwMode="auto">
            <a:xfrm>
              <a:off x="3216" y="206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71"/>
            <p:cNvSpPr>
              <a:spLocks noChangeShapeType="1"/>
            </p:cNvSpPr>
            <p:nvPr/>
          </p:nvSpPr>
          <p:spPr bwMode="auto">
            <a:xfrm>
              <a:off x="3264" y="206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Line 72"/>
            <p:cNvSpPr>
              <a:spLocks noChangeShapeType="1"/>
            </p:cNvSpPr>
            <p:nvPr/>
          </p:nvSpPr>
          <p:spPr bwMode="auto">
            <a:xfrm>
              <a:off x="3312" y="206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Line 73"/>
            <p:cNvSpPr>
              <a:spLocks noChangeShapeType="1"/>
            </p:cNvSpPr>
            <p:nvPr/>
          </p:nvSpPr>
          <p:spPr bwMode="auto">
            <a:xfrm>
              <a:off x="3120" y="2208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Line 74"/>
            <p:cNvSpPr>
              <a:spLocks noChangeShapeType="1"/>
            </p:cNvSpPr>
            <p:nvPr/>
          </p:nvSpPr>
          <p:spPr bwMode="auto">
            <a:xfrm>
              <a:off x="3072" y="2208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Line 75"/>
            <p:cNvSpPr>
              <a:spLocks noChangeShapeType="1"/>
            </p:cNvSpPr>
            <p:nvPr/>
          </p:nvSpPr>
          <p:spPr bwMode="auto">
            <a:xfrm>
              <a:off x="3168" y="2208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Line 76"/>
            <p:cNvSpPr>
              <a:spLocks noChangeShapeType="1"/>
            </p:cNvSpPr>
            <p:nvPr/>
          </p:nvSpPr>
          <p:spPr bwMode="auto">
            <a:xfrm>
              <a:off x="3216" y="2208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Line 77"/>
            <p:cNvSpPr>
              <a:spLocks noChangeShapeType="1"/>
            </p:cNvSpPr>
            <p:nvPr/>
          </p:nvSpPr>
          <p:spPr bwMode="auto">
            <a:xfrm>
              <a:off x="3264" y="2208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Line 78"/>
            <p:cNvSpPr>
              <a:spLocks noChangeShapeType="1"/>
            </p:cNvSpPr>
            <p:nvPr/>
          </p:nvSpPr>
          <p:spPr bwMode="auto">
            <a:xfrm>
              <a:off x="3312" y="2208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79"/>
            <p:cNvSpPr>
              <a:spLocks noChangeArrowheads="1"/>
            </p:cNvSpPr>
            <p:nvPr/>
          </p:nvSpPr>
          <p:spPr bwMode="auto">
            <a:xfrm>
              <a:off x="4464" y="3264"/>
              <a:ext cx="816" cy="288"/>
            </a:xfrm>
            <a:prstGeom prst="rect">
              <a:avLst/>
            </a:prstGeom>
            <a:noFill/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r>
                <a:rPr lang="en-US" sz="1800" b="1" dirty="0">
                  <a:ea typeface="Arial" pitchFamily="-84" charset="0"/>
                  <a:cs typeface="Arial" pitchFamily="-84" charset="0"/>
                </a:rPr>
                <a:t>Completed</a:t>
              </a:r>
            </a:p>
          </p:txBody>
        </p:sp>
        <p:sp>
          <p:nvSpPr>
            <p:cNvPr id="60" name="Rectangle 80"/>
            <p:cNvSpPr>
              <a:spLocks noChangeArrowheads="1"/>
            </p:cNvSpPr>
            <p:nvPr/>
          </p:nvSpPr>
          <p:spPr bwMode="auto">
            <a:xfrm>
              <a:off x="4224" y="3648"/>
              <a:ext cx="672" cy="240"/>
            </a:xfrm>
            <a:prstGeom prst="rect">
              <a:avLst/>
            </a:prstGeom>
            <a:noFill/>
            <a:ln w="57150" cmpd="thinThick">
              <a:solidFill>
                <a:srgbClr val="85131D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r>
                <a:rPr lang="en-US" sz="1800" dirty="0">
                  <a:solidFill>
                    <a:srgbClr val="000000"/>
                  </a:solidFill>
                  <a:ea typeface="Arial" pitchFamily="-84" charset="0"/>
                  <a:cs typeface="Arial" pitchFamily="-84" charset="0"/>
                </a:rPr>
                <a:t>Ongoing</a:t>
              </a:r>
            </a:p>
          </p:txBody>
        </p:sp>
        <p:sp>
          <p:nvSpPr>
            <p:cNvPr id="61" name="Line 81"/>
            <p:cNvSpPr>
              <a:spLocks noChangeShapeType="1"/>
            </p:cNvSpPr>
            <p:nvPr/>
          </p:nvSpPr>
          <p:spPr bwMode="auto">
            <a:xfrm>
              <a:off x="2160" y="1008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Line 82"/>
            <p:cNvSpPr>
              <a:spLocks noChangeShapeType="1"/>
            </p:cNvSpPr>
            <p:nvPr/>
          </p:nvSpPr>
          <p:spPr bwMode="auto">
            <a:xfrm>
              <a:off x="1872" y="1008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83"/>
            <p:cNvSpPr>
              <a:spLocks noChangeShapeType="1"/>
            </p:cNvSpPr>
            <p:nvPr/>
          </p:nvSpPr>
          <p:spPr bwMode="auto">
            <a:xfrm>
              <a:off x="3024" y="1008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84"/>
            <p:cNvSpPr>
              <a:spLocks noChangeShapeType="1"/>
            </p:cNvSpPr>
            <p:nvPr/>
          </p:nvSpPr>
          <p:spPr bwMode="auto">
            <a:xfrm>
              <a:off x="2736" y="1008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ine 85"/>
            <p:cNvSpPr>
              <a:spLocks noChangeShapeType="1"/>
            </p:cNvSpPr>
            <p:nvPr/>
          </p:nvSpPr>
          <p:spPr bwMode="auto">
            <a:xfrm>
              <a:off x="2448" y="1008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Line 86"/>
            <p:cNvSpPr>
              <a:spLocks noChangeShapeType="1"/>
            </p:cNvSpPr>
            <p:nvPr/>
          </p:nvSpPr>
          <p:spPr bwMode="auto">
            <a:xfrm>
              <a:off x="3312" y="1008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Line 87"/>
            <p:cNvSpPr>
              <a:spLocks noChangeShapeType="1"/>
            </p:cNvSpPr>
            <p:nvPr/>
          </p:nvSpPr>
          <p:spPr bwMode="auto">
            <a:xfrm>
              <a:off x="3600" y="1008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Line 88"/>
            <p:cNvSpPr>
              <a:spLocks noChangeShapeType="1"/>
            </p:cNvSpPr>
            <p:nvPr/>
          </p:nvSpPr>
          <p:spPr bwMode="auto">
            <a:xfrm>
              <a:off x="2208" y="3360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Line 89"/>
            <p:cNvSpPr>
              <a:spLocks noChangeShapeType="1"/>
            </p:cNvSpPr>
            <p:nvPr/>
          </p:nvSpPr>
          <p:spPr bwMode="auto">
            <a:xfrm>
              <a:off x="1920" y="3360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90"/>
            <p:cNvSpPr>
              <a:spLocks noChangeShapeType="1"/>
            </p:cNvSpPr>
            <p:nvPr/>
          </p:nvSpPr>
          <p:spPr bwMode="auto">
            <a:xfrm>
              <a:off x="2976" y="3360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Line 91"/>
            <p:cNvSpPr>
              <a:spLocks noChangeShapeType="1"/>
            </p:cNvSpPr>
            <p:nvPr/>
          </p:nvSpPr>
          <p:spPr bwMode="auto">
            <a:xfrm>
              <a:off x="2688" y="3360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Line 92"/>
            <p:cNvSpPr>
              <a:spLocks noChangeShapeType="1"/>
            </p:cNvSpPr>
            <p:nvPr/>
          </p:nvSpPr>
          <p:spPr bwMode="auto">
            <a:xfrm>
              <a:off x="2496" y="3360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Line 93"/>
            <p:cNvSpPr>
              <a:spLocks noChangeShapeType="1"/>
            </p:cNvSpPr>
            <p:nvPr/>
          </p:nvSpPr>
          <p:spPr bwMode="auto">
            <a:xfrm>
              <a:off x="3264" y="3360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94"/>
            <p:cNvSpPr>
              <a:spLocks noChangeShapeType="1"/>
            </p:cNvSpPr>
            <p:nvPr/>
          </p:nvSpPr>
          <p:spPr bwMode="auto">
            <a:xfrm>
              <a:off x="3552" y="3360"/>
              <a:ext cx="240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Line 96"/>
            <p:cNvSpPr>
              <a:spLocks noChangeShapeType="1"/>
            </p:cNvSpPr>
            <p:nvPr/>
          </p:nvSpPr>
          <p:spPr bwMode="auto">
            <a:xfrm>
              <a:off x="2160" y="768"/>
              <a:ext cx="192" cy="192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Text Box 97"/>
            <p:cNvSpPr txBox="1">
              <a:spLocks noChangeArrowheads="1"/>
            </p:cNvSpPr>
            <p:nvPr/>
          </p:nvSpPr>
          <p:spPr bwMode="auto">
            <a:xfrm>
              <a:off x="1920" y="576"/>
              <a:ext cx="576" cy="236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0C0572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800000"/>
                  </a:solidFill>
                  <a:ea typeface="Arial" pitchFamily="-84" charset="0"/>
                  <a:cs typeface="Arial" pitchFamily="-84" charset="0"/>
                </a:rPr>
                <a:t>MTD</a:t>
              </a:r>
              <a:endParaRPr lang="en-US" sz="1800" b="1" dirty="0">
                <a:solidFill>
                  <a:srgbClr val="800000"/>
                </a:solidFill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77" name="Rectangle 98"/>
            <p:cNvSpPr>
              <a:spLocks noChangeArrowheads="1"/>
            </p:cNvSpPr>
            <p:nvPr/>
          </p:nvSpPr>
          <p:spPr bwMode="auto">
            <a:xfrm>
              <a:off x="4992" y="3648"/>
              <a:ext cx="528" cy="240"/>
            </a:xfrm>
            <a:prstGeom prst="rect">
              <a:avLst/>
            </a:prstGeom>
            <a:noFill/>
            <a:ln w="38100" cmpd="dbl">
              <a:solidFill>
                <a:srgbClr val="0C057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r>
                <a:rPr lang="en-US" sz="1800" b="1" dirty="0">
                  <a:solidFill>
                    <a:srgbClr val="B0190F"/>
                  </a:solidFill>
                  <a:ea typeface="Arial" pitchFamily="-84" charset="0"/>
                  <a:cs typeface="Arial" pitchFamily="-84" charset="0"/>
                </a:rPr>
                <a:t>R&amp;D</a:t>
              </a:r>
              <a:endParaRPr lang="en-US" sz="1800" b="1" dirty="0"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78" name="Text Box 99"/>
            <p:cNvSpPr txBox="1">
              <a:spLocks noChangeArrowheads="1"/>
            </p:cNvSpPr>
            <p:nvPr/>
          </p:nvSpPr>
          <p:spPr bwMode="auto">
            <a:xfrm>
              <a:off x="1344" y="3675"/>
              <a:ext cx="528" cy="23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  <a:ea typeface="Arial" pitchFamily="-84" charset="0"/>
                  <a:cs typeface="Arial" pitchFamily="-84" charset="0"/>
                </a:rPr>
                <a:t>HFT</a:t>
              </a:r>
              <a:endParaRPr lang="en-US" sz="1800" b="1" dirty="0">
                <a:solidFill>
                  <a:srgbClr val="000000"/>
                </a:solidFill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79" name="Text Box 100"/>
            <p:cNvSpPr txBox="1">
              <a:spLocks noChangeArrowheads="1"/>
            </p:cNvSpPr>
            <p:nvPr/>
          </p:nvSpPr>
          <p:spPr bwMode="auto">
            <a:xfrm>
              <a:off x="2592" y="1684"/>
              <a:ext cx="576" cy="2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46736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dirty="0"/>
                <a:t>TPC</a:t>
              </a:r>
              <a:endParaRPr lang="en-US" sz="1800" b="1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656" y="1776"/>
              <a:ext cx="528" cy="192"/>
            </a:xfrm>
            <a:custGeom>
              <a:avLst/>
              <a:gdLst>
                <a:gd name="connsiteX0" fmla="*/ 0 w 914400"/>
                <a:gd name="connsiteY0" fmla="*/ 0 h 457200"/>
                <a:gd name="connsiteX1" fmla="*/ 914400 w 914400"/>
                <a:gd name="connsiteY1" fmla="*/ 0 h 457200"/>
                <a:gd name="connsiteX2" fmla="*/ 914400 w 914400"/>
                <a:gd name="connsiteY2" fmla="*/ 457200 h 457200"/>
                <a:gd name="connsiteX3" fmla="*/ 0 w 914400"/>
                <a:gd name="connsiteY3" fmla="*/ 457200 h 457200"/>
                <a:gd name="connsiteX4" fmla="*/ 0 w 914400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457200">
                  <a:moveTo>
                    <a:pt x="0" y="0"/>
                  </a:moveTo>
                  <a:lnTo>
                    <a:pt x="914400" y="0"/>
                  </a:lnTo>
                  <a:lnTo>
                    <a:pt x="9144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656" y="2448"/>
              <a:ext cx="528" cy="192"/>
            </a:xfrm>
            <a:custGeom>
              <a:avLst/>
              <a:gdLst>
                <a:gd name="connsiteX0" fmla="*/ 0 w 914400"/>
                <a:gd name="connsiteY0" fmla="*/ 0 h 457200"/>
                <a:gd name="connsiteX1" fmla="*/ 914400 w 914400"/>
                <a:gd name="connsiteY1" fmla="*/ 0 h 457200"/>
                <a:gd name="connsiteX2" fmla="*/ 914400 w 914400"/>
                <a:gd name="connsiteY2" fmla="*/ 457200 h 457200"/>
                <a:gd name="connsiteX3" fmla="*/ 0 w 914400"/>
                <a:gd name="connsiteY3" fmla="*/ 457200 h 457200"/>
                <a:gd name="connsiteX4" fmla="*/ 0 w 914400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457200">
                  <a:moveTo>
                    <a:pt x="0" y="0"/>
                  </a:moveTo>
                  <a:lnTo>
                    <a:pt x="914400" y="0"/>
                  </a:lnTo>
                  <a:lnTo>
                    <a:pt x="9144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82" name="Line 64"/>
            <p:cNvSpPr>
              <a:spLocks noChangeShapeType="1"/>
            </p:cNvSpPr>
            <p:nvPr/>
          </p:nvSpPr>
          <p:spPr bwMode="auto">
            <a:xfrm flipH="1">
              <a:off x="4992" y="2304"/>
              <a:ext cx="384" cy="24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 flipH="1" flipV="1">
              <a:off x="4944" y="1920"/>
              <a:ext cx="432" cy="245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Text Box 99"/>
            <p:cNvSpPr txBox="1">
              <a:spLocks noChangeArrowheads="1"/>
            </p:cNvSpPr>
            <p:nvPr/>
          </p:nvSpPr>
          <p:spPr bwMode="auto">
            <a:xfrm>
              <a:off x="5088" y="2112"/>
              <a:ext cx="528" cy="236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800000"/>
                  </a:solidFill>
                  <a:ea typeface="Arial" pitchFamily="-84" charset="0"/>
                  <a:cs typeface="Arial" pitchFamily="-84" charset="0"/>
                </a:rPr>
                <a:t>FHC</a:t>
              </a:r>
              <a:endParaRPr lang="en-US" sz="1800" b="1" dirty="0">
                <a:solidFill>
                  <a:srgbClr val="800000"/>
                </a:solidFill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85" name="Rectangle 98"/>
            <p:cNvSpPr>
              <a:spLocks noChangeArrowheads="1"/>
            </p:cNvSpPr>
            <p:nvPr/>
          </p:nvSpPr>
          <p:spPr bwMode="auto">
            <a:xfrm>
              <a:off x="240" y="3648"/>
              <a:ext cx="528" cy="240"/>
            </a:xfrm>
            <a:prstGeom prst="rect">
              <a:avLst/>
            </a:prstGeom>
            <a:noFill/>
            <a:ln w="38100" cmpd="dbl">
              <a:solidFill>
                <a:srgbClr val="0C057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r>
                <a:rPr lang="en-US" sz="1800" b="1" dirty="0">
                  <a:solidFill>
                    <a:srgbClr val="800000"/>
                  </a:solidFill>
                  <a:ea typeface="Arial" pitchFamily="-84" charset="0"/>
                  <a:cs typeface="Arial" pitchFamily="-84" charset="0"/>
                </a:rPr>
                <a:t>HLT</a:t>
              </a:r>
            </a:p>
          </p:txBody>
        </p:sp>
      </p:grp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4375475" y="0"/>
            <a:ext cx="3629759" cy="237875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altLang="zh-CN" sz="1800" dirty="0">
              <a:ea typeface="宋体" pitchFamily="-84" charset="-122"/>
              <a:cs typeface="宋体" pitchFamily="-8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327371" y="674833"/>
            <a:ext cx="654050" cy="915988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  <a:cs typeface="+mn-cs"/>
              </a:rPr>
              <a:t>SSD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  <a:cs typeface="+mn-cs"/>
              </a:rPr>
              <a:t>IST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+mn-cs"/>
              </a:rPr>
              <a:t>PXL</a:t>
            </a:r>
          </a:p>
        </p:txBody>
      </p:sp>
      <p:cxnSp>
        <p:nvCxnSpPr>
          <p:cNvPr id="111" name="Straight Arrow Connector 44"/>
          <p:cNvCxnSpPr>
            <a:cxnSpLocks noChangeShapeType="1"/>
          </p:cNvCxnSpPr>
          <p:nvPr/>
        </p:nvCxnSpPr>
        <p:spPr bwMode="auto">
          <a:xfrm rot="10800000">
            <a:off x="6411303" y="1120257"/>
            <a:ext cx="821184" cy="50434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oval" w="med" len="med"/>
          </a:ln>
        </p:spPr>
      </p:cxnSp>
      <p:cxnSp>
        <p:nvCxnSpPr>
          <p:cNvPr id="112" name="Straight Arrow Connector 46"/>
          <p:cNvCxnSpPr>
            <a:cxnSpLocks noChangeShapeType="1"/>
          </p:cNvCxnSpPr>
          <p:nvPr/>
        </p:nvCxnSpPr>
        <p:spPr bwMode="auto">
          <a:xfrm rot="10800000" flipV="1">
            <a:off x="6424084" y="879626"/>
            <a:ext cx="903287" cy="13335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oval" w="med" len="med"/>
          </a:ln>
        </p:spPr>
      </p:cxnSp>
      <p:cxnSp>
        <p:nvCxnSpPr>
          <p:cNvPr id="113" name="Straight Arrow Connector 49"/>
          <p:cNvCxnSpPr>
            <a:cxnSpLocks noChangeShapeType="1"/>
          </p:cNvCxnSpPr>
          <p:nvPr/>
        </p:nvCxnSpPr>
        <p:spPr bwMode="auto">
          <a:xfrm rot="10800000">
            <a:off x="6172485" y="1335534"/>
            <a:ext cx="1154886" cy="45223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oval" w="med" len="med"/>
          </a:ln>
        </p:spPr>
      </p:cxnSp>
      <p:sp>
        <p:nvSpPr>
          <p:cNvPr id="114" name="TextBox 113"/>
          <p:cNvSpPr txBox="1"/>
          <p:nvPr/>
        </p:nvSpPr>
        <p:spPr>
          <a:xfrm>
            <a:off x="5767712" y="226621"/>
            <a:ext cx="1052513" cy="347663"/>
          </a:xfrm>
          <a:prstGeom prst="ellipse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  <a:cs typeface="+mn-cs"/>
              </a:rPr>
              <a:t>HFT</a:t>
            </a:r>
          </a:p>
        </p:txBody>
      </p:sp>
      <p:cxnSp>
        <p:nvCxnSpPr>
          <p:cNvPr id="118" name="Straight Arrow Connector 117"/>
          <p:cNvCxnSpPr>
            <a:endCxn id="48" idx="1"/>
          </p:cNvCxnSpPr>
          <p:nvPr/>
        </p:nvCxnSpPr>
        <p:spPr>
          <a:xfrm rot="5400000">
            <a:off x="4513965" y="2191875"/>
            <a:ext cx="698157" cy="62051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58396" y="5734050"/>
            <a:ext cx="774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 smtClean="0"/>
              <a:t> This review is focused on the </a:t>
            </a:r>
            <a:r>
              <a:rPr lang="en-US" sz="2400" dirty="0" smtClean="0">
                <a:solidFill>
                  <a:srgbClr val="FF0000"/>
                </a:solidFill>
              </a:rPr>
              <a:t>PXL</a:t>
            </a:r>
            <a:r>
              <a:rPr lang="en-US" sz="2400" dirty="0" smtClean="0"/>
              <a:t> and its support structure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2672" cy="40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Radiation length of the beam pipe </a:t>
            </a:r>
            <a:r>
              <a:rPr lang="en-US" sz="2222" dirty="0" smtClean="0"/>
              <a:t>(starbase)</a:t>
            </a:r>
            <a:endParaRPr lang="en-US" sz="2222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5842" y="1813479"/>
            <a:ext cx="4489692" cy="3179635"/>
            <a:chOff x="561120" y="769058"/>
            <a:chExt cx="3567505" cy="2569835"/>
          </a:xfrm>
        </p:grpSpPr>
        <p:pic>
          <p:nvPicPr>
            <p:cNvPr id="6" name="Picture 5" descr="dec13_BeamPipe_eta.png"/>
            <p:cNvPicPr>
              <a:picLocks noChangeAspect="1"/>
            </p:cNvPicPr>
            <p:nvPr/>
          </p:nvPicPr>
          <p:blipFill>
            <a:blip r:embed="rId3"/>
            <a:srcRect l="7086" b="6860"/>
            <a:stretch>
              <a:fillRect/>
            </a:stretch>
          </p:blipFill>
          <p:spPr>
            <a:xfrm>
              <a:off x="561120" y="769058"/>
              <a:ext cx="3567505" cy="256983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303535" y="1196227"/>
              <a:ext cx="1388027" cy="189033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eam_pipe_eta_distribution.png"/>
          <p:cNvPicPr>
            <a:picLocks noChangeAspect="1"/>
          </p:cNvPicPr>
          <p:nvPr/>
        </p:nvPicPr>
        <p:blipFill>
          <a:blip r:embed="rId4"/>
          <a:srcRect l="9990" t="7492" r="6768" b="7417"/>
          <a:stretch>
            <a:fillRect/>
          </a:stretch>
        </p:blipFill>
        <p:spPr>
          <a:xfrm>
            <a:off x="4450260" y="1872552"/>
            <a:ext cx="3928392" cy="317963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811712" y="5022651"/>
            <a:ext cx="3256853" cy="1025464"/>
          </a:xfrm>
          <a:prstGeom prst="rect">
            <a:avLst/>
          </a:prstGeom>
          <a:solidFill>
            <a:srgbClr val="FFFFFF"/>
          </a:solidFill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 smtClean="0">
                <a:latin typeface="Wingdings"/>
                <a:ea typeface="Wingdings"/>
                <a:cs typeface="Wingdings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mid rapidity (|η|&lt;1), the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length is ~ 0.25%X0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0070"/>
            <a:ext cx="7467600" cy="408090"/>
          </a:xfrm>
        </p:spPr>
        <p:txBody>
          <a:bodyPr>
            <a:noAutofit/>
          </a:bodyPr>
          <a:lstStyle/>
          <a:p>
            <a:r>
              <a:rPr lang="en-US" sz="2700" dirty="0" smtClean="0"/>
              <a:t>PIXEL DETECTOR [PXMO volume] radiation length</a:t>
            </a:r>
            <a:endParaRPr lang="en-US" sz="27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PIXEL MATERIAL REVIEW</a:t>
            </a:r>
            <a:endParaRPr lang="en-US" dirty="0"/>
          </a:p>
        </p:txBody>
      </p:sp>
      <p:pic>
        <p:nvPicPr>
          <p:cNvPr id="6" name="Picture 5" descr="dev13_PXMO_vol_eta_phi_radl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46" y="1421376"/>
            <a:ext cx="8518483" cy="3981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1629" y="5148815"/>
            <a:ext cx="7343237" cy="18015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dirty="0" smtClean="0"/>
              <a:t>right : radiation length vs. azimuth.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dirty="0" smtClean="0"/>
              <a:t>We observe double peaks (high radiation length) for tracks crossing the entire sector support </a:t>
            </a:r>
          </a:p>
          <a:p>
            <a:pPr marL="2743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dirty="0" smtClean="0"/>
              <a:t>Other small peaks are the overlaps between ladder.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dirty="0" smtClean="0"/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dirty="0" smtClean="0"/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dirty="0" smtClean="0"/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Representation of radiation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60237"/>
            <a:ext cx="7467600" cy="5187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Estimation of material budget for geometry dev13 [AgML].</a:t>
            </a:r>
          </a:p>
          <a:p>
            <a:r>
              <a:rPr lang="en-US" dirty="0" smtClean="0"/>
              <a:t>Use of the existing command line in STARSIM to plot the material for a given window η,φ, Rmin, Rmax. </a:t>
            </a:r>
          </a:p>
          <a:p>
            <a:r>
              <a:rPr lang="en-US" dirty="0" smtClean="0"/>
              <a:t>Use of StarBASE (</a:t>
            </a:r>
            <a:r>
              <a:rPr lang="en-US" dirty="0" smtClean="0">
                <a:solidFill>
                  <a:schemeClr val="accent1"/>
                </a:solidFill>
              </a:rPr>
              <a:t>*</a:t>
            </a:r>
            <a:r>
              <a:rPr lang="en-US" dirty="0" smtClean="0"/>
              <a:t>) code plot radiation length vs.η,φ :</a:t>
            </a:r>
          </a:p>
          <a:p>
            <a:pPr lvl="1"/>
            <a:r>
              <a:rPr lang="en-US" dirty="0" smtClean="0"/>
              <a:t>Parameters :</a:t>
            </a:r>
            <a:r>
              <a:rPr lang="en-US" dirty="0" err="1" smtClean="0"/>
              <a:t>η,φ</a:t>
            </a:r>
            <a:r>
              <a:rPr lang="en-US" dirty="0" smtClean="0"/>
              <a:t> ranges, binning , as well as the number of triggers per bins can be set up : more handy than the STARSIM command.</a:t>
            </a:r>
          </a:p>
          <a:p>
            <a:pPr lvl="1"/>
            <a:r>
              <a:rPr lang="en-US" dirty="0" smtClean="0"/>
              <a:t>It plots the radiation length for a given </a:t>
            </a:r>
            <a:r>
              <a:rPr lang="en-US" u="sng" dirty="0" smtClean="0"/>
              <a:t>GEANT volume</a:t>
            </a:r>
            <a:r>
              <a:rPr lang="en-US" dirty="0" smtClean="0"/>
              <a:t>, not by choosing the [Rmin,Rmax] range from the STARSIM command.</a:t>
            </a:r>
          </a:p>
          <a:p>
            <a:r>
              <a:rPr lang="en-US" dirty="0" smtClean="0"/>
              <a:t>Both methods use 10GeV geantinos.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036" y="6379743"/>
            <a:ext cx="500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2"/>
              </a:rPr>
              <a:t>(*) : http://drupal.star.bnl.gov/STAR/blog/jwebb/2010/feb/11/</a:t>
            </a:r>
            <a:endParaRPr lang="en-US" sz="1200" dirty="0" smtClean="0"/>
          </a:p>
          <a:p>
            <a:r>
              <a:rPr lang="en-US" sz="1200" dirty="0" smtClean="0"/>
              <a:t>howto-generate-geometry-material-differential-plots-using-starbase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1.New Beam Pipe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6" name="Content Placeholder 3" descr="Beam Pipe.jpg"/>
          <p:cNvPicPr>
            <a:picLocks noChangeAspect="1"/>
          </p:cNvPicPr>
          <p:nvPr/>
        </p:nvPicPr>
        <p:blipFill>
          <a:blip r:embed="rId2"/>
          <a:srcRect l="9575" r="12726" b="4048"/>
          <a:stretch>
            <a:fillRect/>
          </a:stretch>
        </p:blipFill>
        <p:spPr>
          <a:xfrm rot="16200000">
            <a:off x="1027925" y="223511"/>
            <a:ext cx="3179212" cy="4828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5068" t="6045" r="5294" b="4836"/>
          <a:stretch>
            <a:fillRect/>
          </a:stretch>
        </p:blipFill>
        <p:spPr>
          <a:xfrm>
            <a:off x="4995489" y="1426520"/>
            <a:ext cx="3516705" cy="26885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9893" y="949466"/>
            <a:ext cx="134516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Vertices :</a:t>
            </a:r>
          </a:p>
          <a:p>
            <a:r>
              <a:rPr lang="en-US" sz="1400" dirty="0" smtClean="0">
                <a:solidFill>
                  <a:srgbClr val="3366FF"/>
                </a:solidFill>
              </a:rPr>
              <a:t> 30cm (blue) </a:t>
            </a:r>
          </a:p>
          <a:p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0.cm (green) </a:t>
            </a:r>
          </a:p>
          <a:p>
            <a:r>
              <a:rPr lang="en-US" sz="1400" dirty="0" smtClean="0"/>
              <a:t>-30.cm (black)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626" y="6203361"/>
            <a:ext cx="772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Figure3 : “Effective Thickness of the HFT Beam Pipe,. Beavis, August 26, 2009”</a:t>
            </a:r>
          </a:p>
          <a:p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9444" y="4628637"/>
            <a:ext cx="8023892" cy="141947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input was the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Brushwellman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drawing.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dirty="0" smtClean="0"/>
              <a:t>Coded as 3 sections of aluminum (edges) and beryllium (central part).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|</a:t>
            </a: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|&lt;1, the estimated radiation length is ~ 0.2-0.3 % X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668" y="6451179"/>
            <a:ext cx="4231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*Beam pipe has been coded by Amilkar Quintero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Dimensions of the beam pipe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8904"/>
          <a:stretch>
            <a:fillRect/>
          </a:stretch>
        </p:blipFill>
        <p:spPr>
          <a:xfrm>
            <a:off x="203200" y="1073215"/>
            <a:ext cx="5062260" cy="241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57" y="1073215"/>
            <a:ext cx="2116274" cy="2084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12934" b="22201"/>
          <a:stretch>
            <a:fillRect/>
          </a:stretch>
        </p:blipFill>
        <p:spPr>
          <a:xfrm>
            <a:off x="162742" y="3622545"/>
            <a:ext cx="8240594" cy="6249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45348" y="4669784"/>
          <a:ext cx="6237514" cy="199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238"/>
                <a:gridCol w="1194848"/>
                <a:gridCol w="1106714"/>
                <a:gridCol w="1360714"/>
                <a:gridCol w="13970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flange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Zrange (inches)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-54.71 ; -15.75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-15.75 ; 31.5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31.5 ; </a:t>
                      </a:r>
                    </a:p>
                    <a:p>
                      <a:r>
                        <a:rPr lang="en-US" sz="1400" dirty="0" smtClean="0"/>
                        <a:t>55.71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-55.71;</a:t>
                      </a:r>
                    </a:p>
                    <a:p>
                      <a:r>
                        <a:rPr lang="en-US" sz="1400" dirty="0" smtClean="0"/>
                        <a:t>-54.71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Rmin;Rmax (inches)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0.7875;</a:t>
                      </a:r>
                    </a:p>
                    <a:p>
                      <a:r>
                        <a:rPr lang="en-US" sz="1400" dirty="0" smtClean="0"/>
                        <a:t>0.8525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0.7875;</a:t>
                      </a:r>
                    </a:p>
                    <a:p>
                      <a:r>
                        <a:rPr lang="en-US" sz="1400" dirty="0" smtClean="0"/>
                        <a:t>0.8175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0.7875;</a:t>
                      </a:r>
                    </a:p>
                    <a:p>
                      <a:r>
                        <a:rPr lang="en-US" sz="1400" dirty="0" smtClean="0"/>
                        <a:t>0.8525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0.7875;</a:t>
                      </a:r>
                    </a:p>
                    <a:p>
                      <a:r>
                        <a:rPr lang="en-US" sz="1400" dirty="0" smtClean="0"/>
                        <a:t>1.375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Aluminum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Beryllium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Aluminum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Aluminum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6966857" y="3991429"/>
            <a:ext cx="957943" cy="67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216" y="4737965"/>
            <a:ext cx="15238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 : the length of the flanges is arbitrary</a:t>
            </a:r>
          </a:p>
          <a:p>
            <a:r>
              <a:rPr lang="en-US" sz="1400" dirty="0" smtClean="0"/>
              <a:t>because it was not specified in the drawing.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Radiation length of the beam pipe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006F6-8A36-034F-AC7B-DD6BE25DFD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pic>
        <p:nvPicPr>
          <p:cNvPr id="8" name="Picture 7" descr="PIPE_eta11.gif"/>
          <p:cNvPicPr>
            <a:picLocks noChangeAspect="1"/>
          </p:cNvPicPr>
          <p:nvPr/>
        </p:nvPicPr>
        <p:blipFill>
          <a:blip r:embed="rId2"/>
          <a:srcRect t="4005" b="43875"/>
          <a:stretch>
            <a:fillRect/>
          </a:stretch>
        </p:blipFill>
        <p:spPr>
          <a:xfrm>
            <a:off x="224970" y="3508343"/>
            <a:ext cx="6429828" cy="3351268"/>
          </a:xfrm>
          <a:prstGeom prst="rect">
            <a:avLst/>
          </a:prstGeom>
        </p:spPr>
      </p:pic>
      <p:pic>
        <p:nvPicPr>
          <p:cNvPr id="6" name="Picture 5" descr="PIPEv1_eta6.gif"/>
          <p:cNvPicPr>
            <a:picLocks noChangeAspect="1"/>
          </p:cNvPicPr>
          <p:nvPr/>
        </p:nvPicPr>
        <p:blipFill>
          <a:blip r:embed="rId3"/>
          <a:srcRect t="9955" r="52381" b="45767"/>
          <a:stretch>
            <a:fillRect/>
          </a:stretch>
        </p:blipFill>
        <p:spPr>
          <a:xfrm>
            <a:off x="243114" y="888998"/>
            <a:ext cx="3034292" cy="2821375"/>
          </a:xfrm>
          <a:prstGeom prst="rect">
            <a:avLst/>
          </a:prstGeom>
        </p:spPr>
      </p:pic>
      <p:pic>
        <p:nvPicPr>
          <p:cNvPr id="7" name="Picture 6" descr="PIPEv1_eta6.gif"/>
          <p:cNvPicPr>
            <a:picLocks noChangeAspect="1"/>
          </p:cNvPicPr>
          <p:nvPr/>
        </p:nvPicPr>
        <p:blipFill>
          <a:blip r:embed="rId3"/>
          <a:srcRect t="54233" r="52381"/>
          <a:stretch>
            <a:fillRect/>
          </a:stretch>
        </p:blipFill>
        <p:spPr>
          <a:xfrm>
            <a:off x="3156097" y="888999"/>
            <a:ext cx="2954411" cy="2839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4429" y="1469571"/>
            <a:ext cx="15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|η|&lt;6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02400" y="4789714"/>
            <a:ext cx="15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|η|&lt;1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Radiation length of the beam pipe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A2170-B442-8D40-B60B-A3F839094C0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PIXEL MATERIAL REVIEW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8331" y="4484000"/>
            <a:ext cx="7701306" cy="21317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dimensions (length, radii) are agree with the Brushwellman drawing.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seen in previous slide, there is more material budget for large Z 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central region where the pixel stands, the radiation is very low</a:t>
            </a:r>
            <a:r>
              <a:rPr lang="en-US" dirty="0" smtClean="0"/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eamPipe_radlen_Z_R_correct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5" y="741800"/>
            <a:ext cx="8139895" cy="380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temp1.potx</Template>
  <TotalTime>683</TotalTime>
  <Words>2770</Words>
  <Application>Microsoft Macintosh PowerPoint</Application>
  <PresentationFormat>On-screen Show (4:3)</PresentationFormat>
  <Paragraphs>573</Paragraphs>
  <Slides>47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temp1</vt:lpstr>
      <vt:lpstr>GEANT MODELING AND COMPARISON WITH SOLIDWORKS MODEL</vt:lpstr>
      <vt:lpstr>outline</vt:lpstr>
      <vt:lpstr>SW model of the PXL+MSC</vt:lpstr>
      <vt:lpstr>AgML : Abstract geometry Model Language (*)</vt:lpstr>
      <vt:lpstr>Representation of radiation length</vt:lpstr>
      <vt:lpstr>1.New Beam Pipe</vt:lpstr>
      <vt:lpstr>Dimensions of the beam pipe</vt:lpstr>
      <vt:lpstr>Radiation length of the beam pipe </vt:lpstr>
      <vt:lpstr>Radiation length of the beam pipe</vt:lpstr>
      <vt:lpstr>Comparison of the radiation length</vt:lpstr>
      <vt:lpstr>Comparison between methods used to plot the radiation length</vt:lpstr>
      <vt:lpstr>2.PXL (SW) </vt:lpstr>
      <vt:lpstr>1st iteration : Sector Support + active silicon </vt:lpstr>
      <vt:lpstr>Slide 14</vt:lpstr>
      <vt:lpstr>Slide 15</vt:lpstr>
      <vt:lpstr>Slide 16</vt:lpstr>
      <vt:lpstr>2nd iteration : fine details of a Ladder</vt:lpstr>
      <vt:lpstr>All layers together</vt:lpstr>
      <vt:lpstr>Slide 19</vt:lpstr>
      <vt:lpstr>Summary of material budget</vt:lpstr>
      <vt:lpstr>Overview of the PIXEL</vt:lpstr>
      <vt:lpstr>PIXEL DETECTOR radiation length</vt:lpstr>
      <vt:lpstr>PIXEL DETECTOR radiation length , for |eta|&lt;.5</vt:lpstr>
      <vt:lpstr>SILICON SENSITIVE radiation length</vt:lpstr>
      <vt:lpstr>3.1 SW model of the PST</vt:lpstr>
      <vt:lpstr>3.2 SW model of the PIT</vt:lpstr>
      <vt:lpstr>Example of implementation</vt:lpstr>
      <vt:lpstr>Example of Naming convention :  beam pipe support cone</vt:lpstr>
      <vt:lpstr>Example of Naming convention :  MSC transition plate</vt:lpstr>
      <vt:lpstr>Overview of the MSC</vt:lpstr>
      <vt:lpstr>Slide 31</vt:lpstr>
      <vt:lpstr>GEANT Volumes : Hierarchy</vt:lpstr>
      <vt:lpstr>Slide 33</vt:lpstr>
      <vt:lpstr>Radiation length breakdown</vt:lpstr>
      <vt:lpstr>summary</vt:lpstr>
      <vt:lpstr>Next steps</vt:lpstr>
      <vt:lpstr>end</vt:lpstr>
      <vt:lpstr>Cables on a ladder</vt:lpstr>
      <vt:lpstr>Material for some parts of the MSC</vt:lpstr>
      <vt:lpstr>IDS envelope/Interface drawing</vt:lpstr>
      <vt:lpstr>Radiation length vs η for IDSM, PIXEL,  FGT</vt:lpstr>
      <vt:lpstr>Explanation of the “radlen vs. Z/eta” profile</vt:lpstr>
      <vt:lpstr>Slide 43</vt:lpstr>
      <vt:lpstr>Check with the [SSD] volume </vt:lpstr>
      <vt:lpstr>Slide 45</vt:lpstr>
      <vt:lpstr>Radiation length of the beam pipe (starbase)</vt:lpstr>
      <vt:lpstr>PIXEL DETECTOR [PXMO volume] radiation length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MATERIAL REVIEW</dc:title>
  <dc:creator>Jonathan Bouchet</dc:creator>
  <cp:lastModifiedBy>Jonathan Bouchet</cp:lastModifiedBy>
  <cp:revision>71</cp:revision>
  <cp:lastPrinted>2012-03-08T23:01:39Z</cp:lastPrinted>
  <dcterms:created xsi:type="dcterms:W3CDTF">2012-03-09T15:25:07Z</dcterms:created>
  <dcterms:modified xsi:type="dcterms:W3CDTF">2012-03-09T16:25:33Z</dcterms:modified>
</cp:coreProperties>
</file>