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handoutMasterIdLst>
    <p:handoutMasterId r:id="rId53"/>
  </p:handoutMasterIdLst>
  <p:sldIdLst>
    <p:sldId id="256" r:id="rId2"/>
    <p:sldId id="257" r:id="rId3"/>
    <p:sldId id="305" r:id="rId4"/>
    <p:sldId id="312" r:id="rId5"/>
    <p:sldId id="259" r:id="rId6"/>
    <p:sldId id="316" r:id="rId7"/>
    <p:sldId id="265" r:id="rId8"/>
    <p:sldId id="313" r:id="rId9"/>
    <p:sldId id="310" r:id="rId10"/>
    <p:sldId id="315" r:id="rId11"/>
    <p:sldId id="289" r:id="rId12"/>
    <p:sldId id="306" r:id="rId13"/>
    <p:sldId id="260" r:id="rId14"/>
    <p:sldId id="261" r:id="rId15"/>
    <p:sldId id="262" r:id="rId16"/>
    <p:sldId id="317" r:id="rId17"/>
    <p:sldId id="266" r:id="rId18"/>
    <p:sldId id="318" r:id="rId19"/>
    <p:sldId id="328" r:id="rId20"/>
    <p:sldId id="331" r:id="rId21"/>
    <p:sldId id="324" r:id="rId22"/>
    <p:sldId id="321" r:id="rId23"/>
    <p:sldId id="329" r:id="rId24"/>
    <p:sldId id="307" r:id="rId25"/>
    <p:sldId id="270" r:id="rId26"/>
    <p:sldId id="326" r:id="rId27"/>
    <p:sldId id="288" r:id="rId28"/>
    <p:sldId id="290" r:id="rId29"/>
    <p:sldId id="291" r:id="rId30"/>
    <p:sldId id="332" r:id="rId31"/>
    <p:sldId id="278" r:id="rId32"/>
    <p:sldId id="308" r:id="rId33"/>
    <p:sldId id="296" r:id="rId34"/>
    <p:sldId id="327" r:id="rId35"/>
    <p:sldId id="275" r:id="rId36"/>
    <p:sldId id="309" r:id="rId37"/>
    <p:sldId id="285" r:id="rId38"/>
    <p:sldId id="277" r:id="rId39"/>
    <p:sldId id="301" r:id="rId40"/>
    <p:sldId id="323" r:id="rId41"/>
    <p:sldId id="293" r:id="rId42"/>
    <p:sldId id="295" r:id="rId43"/>
    <p:sldId id="294" r:id="rId44"/>
    <p:sldId id="279" r:id="rId45"/>
    <p:sldId id="297" r:id="rId46"/>
    <p:sldId id="333" r:id="rId47"/>
    <p:sldId id="334" r:id="rId48"/>
    <p:sldId id="303" r:id="rId49"/>
    <p:sldId id="280" r:id="rId50"/>
    <p:sldId id="302"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59" autoAdjust="0"/>
    <p:restoredTop sz="94705" autoAdjust="0"/>
  </p:normalViewPr>
  <p:slideViewPr>
    <p:cSldViewPr snapToGrid="0" snapToObjects="1">
      <p:cViewPr>
        <p:scale>
          <a:sx n="94" d="100"/>
          <a:sy n="94" d="100"/>
        </p:scale>
        <p:origin x="-1864" y="-7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37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srmorgan:HFT:Worksheet%20for%20CD%202_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1"/>
          <c:order val="0"/>
          <c:tx>
            <c:strRef>
              <c:f>Charts!$I$27:$J$27</c:f>
              <c:strCache>
                <c:ptCount val="1"/>
                <c:pt idx="0">
                  <c:v>1.0 HFT - MIE</c:v>
                </c:pt>
              </c:strCache>
            </c:strRef>
          </c:tx>
          <c:spPr>
            <a:solidFill>
              <a:schemeClr val="tx2">
                <a:lumMod val="40000"/>
                <a:lumOff val="60000"/>
              </a:schemeClr>
            </a:solidFill>
          </c:spPr>
          <c:invertIfNegative val="0"/>
          <c:cat>
            <c:numRef>
              <c:f>Charts!$K$26:$O$26</c:f>
              <c:numCache>
                <c:formatCode>General</c:formatCode>
                <c:ptCount val="5"/>
                <c:pt idx="0">
                  <c:v>2010.0</c:v>
                </c:pt>
                <c:pt idx="1">
                  <c:v>2011.0</c:v>
                </c:pt>
                <c:pt idx="2">
                  <c:v>2012.0</c:v>
                </c:pt>
                <c:pt idx="3">
                  <c:v>2013.0</c:v>
                </c:pt>
                <c:pt idx="4">
                  <c:v>2014.0</c:v>
                </c:pt>
              </c:numCache>
            </c:numRef>
          </c:cat>
          <c:val>
            <c:numRef>
              <c:f>Charts!$K$27:$O$27</c:f>
              <c:numCache>
                <c:formatCode>_(* #,##0.00_);_(* \(#,##0.00\);_(* "-"??_);_(@_)</c:formatCode>
                <c:ptCount val="5"/>
                <c:pt idx="0">
                  <c:v>0.0383674</c:v>
                </c:pt>
                <c:pt idx="1">
                  <c:v>2.59501139</c:v>
                </c:pt>
                <c:pt idx="2">
                  <c:v>8.0503483</c:v>
                </c:pt>
                <c:pt idx="3">
                  <c:v>11.39862627</c:v>
                </c:pt>
                <c:pt idx="4">
                  <c:v>11.54552759</c:v>
                </c:pt>
              </c:numCache>
            </c:numRef>
          </c:val>
        </c:ser>
        <c:ser>
          <c:idx val="2"/>
          <c:order val="1"/>
          <c:tx>
            <c:strRef>
              <c:f>Charts!$I$28:$J$28</c:f>
              <c:strCache>
                <c:ptCount val="1"/>
                <c:pt idx="0">
                  <c:v>2.0 OPC - R&amp;D</c:v>
                </c:pt>
              </c:strCache>
            </c:strRef>
          </c:tx>
          <c:invertIfNegative val="0"/>
          <c:cat>
            <c:numRef>
              <c:f>Charts!$K$26:$O$26</c:f>
              <c:numCache>
                <c:formatCode>General</c:formatCode>
                <c:ptCount val="5"/>
                <c:pt idx="0">
                  <c:v>2010.0</c:v>
                </c:pt>
                <c:pt idx="1">
                  <c:v>2011.0</c:v>
                </c:pt>
                <c:pt idx="2">
                  <c:v>2012.0</c:v>
                </c:pt>
                <c:pt idx="3">
                  <c:v>2013.0</c:v>
                </c:pt>
                <c:pt idx="4">
                  <c:v>2014.0</c:v>
                </c:pt>
              </c:numCache>
            </c:numRef>
          </c:cat>
          <c:val>
            <c:numRef>
              <c:f>Charts!$K$28:$O$28</c:f>
              <c:numCache>
                <c:formatCode>_(* #,##0.00_);_(* \(#,##0.00\);_(* "-"??_);_(@_)</c:formatCode>
                <c:ptCount val="5"/>
                <c:pt idx="0">
                  <c:v>0.13038022</c:v>
                </c:pt>
                <c:pt idx="1">
                  <c:v>0.3</c:v>
                </c:pt>
                <c:pt idx="2">
                  <c:v>0.3</c:v>
                </c:pt>
                <c:pt idx="3">
                  <c:v>0.3</c:v>
                </c:pt>
                <c:pt idx="4">
                  <c:v>0.3</c:v>
                </c:pt>
              </c:numCache>
            </c:numRef>
          </c:val>
        </c:ser>
        <c:ser>
          <c:idx val="4"/>
          <c:order val="2"/>
          <c:tx>
            <c:strRef>
              <c:f>Charts!$J$30</c:f>
              <c:strCache>
                <c:ptCount val="1"/>
                <c:pt idx="0">
                  <c:v>Actuals</c:v>
                </c:pt>
              </c:strCache>
            </c:strRef>
          </c:tx>
          <c:invertIfNegative val="0"/>
          <c:cat>
            <c:numRef>
              <c:f>Charts!$K$26:$O$26</c:f>
              <c:numCache>
                <c:formatCode>General</c:formatCode>
                <c:ptCount val="5"/>
                <c:pt idx="0">
                  <c:v>2010.0</c:v>
                </c:pt>
                <c:pt idx="1">
                  <c:v>2011.0</c:v>
                </c:pt>
                <c:pt idx="2">
                  <c:v>2012.0</c:v>
                </c:pt>
                <c:pt idx="3">
                  <c:v>2013.0</c:v>
                </c:pt>
                <c:pt idx="4">
                  <c:v>2014.0</c:v>
                </c:pt>
              </c:numCache>
            </c:numRef>
          </c:cat>
          <c:val>
            <c:numRef>
              <c:f>Charts!$K$30:$O$30</c:f>
              <c:numCache>
                <c:formatCode>_(* #,##0.00_);_(* \(#,##0.00\);_(* "-"??_);_(@_)</c:formatCode>
                <c:ptCount val="5"/>
                <c:pt idx="0">
                  <c:v>0.278519</c:v>
                </c:pt>
                <c:pt idx="1">
                  <c:v>1.038462</c:v>
                </c:pt>
              </c:numCache>
            </c:numRef>
          </c:val>
        </c:ser>
        <c:dLbls>
          <c:showLegendKey val="0"/>
          <c:showVal val="0"/>
          <c:showCatName val="0"/>
          <c:showSerName val="0"/>
          <c:showPercent val="0"/>
          <c:showBubbleSize val="0"/>
        </c:dLbls>
        <c:gapWidth val="150"/>
        <c:overlap val="100"/>
        <c:axId val="529668424"/>
        <c:axId val="820757256"/>
      </c:barChart>
      <c:lineChart>
        <c:grouping val="stacked"/>
        <c:varyColors val="0"/>
        <c:ser>
          <c:idx val="5"/>
          <c:order val="3"/>
          <c:tx>
            <c:strRef>
              <c:f>Charts!$J$31</c:f>
              <c:strCache>
                <c:ptCount val="1"/>
                <c:pt idx="0">
                  <c:v>Funding</c:v>
                </c:pt>
              </c:strCache>
            </c:strRef>
          </c:tx>
          <c:marker>
            <c:symbol val="none"/>
          </c:marker>
          <c:cat>
            <c:numRef>
              <c:f>Charts!$K$26:$O$26</c:f>
              <c:numCache>
                <c:formatCode>General</c:formatCode>
                <c:ptCount val="5"/>
                <c:pt idx="0">
                  <c:v>2010.0</c:v>
                </c:pt>
                <c:pt idx="1">
                  <c:v>2011.0</c:v>
                </c:pt>
                <c:pt idx="2">
                  <c:v>2012.0</c:v>
                </c:pt>
                <c:pt idx="3">
                  <c:v>2013.0</c:v>
                </c:pt>
                <c:pt idx="4">
                  <c:v>2014.0</c:v>
                </c:pt>
              </c:numCache>
            </c:numRef>
          </c:cat>
          <c:val>
            <c:numRef>
              <c:f>Charts!$K$31:$O$31</c:f>
              <c:numCache>
                <c:formatCode>_(* #,##0.00_);_(* \(#,##0.00\);_(* "-"??_);_(@_)</c:formatCode>
                <c:ptCount val="5"/>
                <c:pt idx="0">
                  <c:v>2.7</c:v>
                </c:pt>
                <c:pt idx="1">
                  <c:v>5.6</c:v>
                </c:pt>
                <c:pt idx="2">
                  <c:v>10.15</c:v>
                </c:pt>
                <c:pt idx="3">
                  <c:v>14.55</c:v>
                </c:pt>
                <c:pt idx="4">
                  <c:v>15.5</c:v>
                </c:pt>
              </c:numCache>
            </c:numRef>
          </c:val>
          <c:smooth val="0"/>
        </c:ser>
        <c:dLbls>
          <c:showLegendKey val="0"/>
          <c:showVal val="0"/>
          <c:showCatName val="0"/>
          <c:showSerName val="0"/>
          <c:showPercent val="0"/>
          <c:showBubbleSize val="0"/>
        </c:dLbls>
        <c:marker val="1"/>
        <c:smooth val="0"/>
        <c:axId val="529668424"/>
        <c:axId val="820757256"/>
      </c:lineChart>
      <c:catAx>
        <c:axId val="529668424"/>
        <c:scaling>
          <c:orientation val="minMax"/>
        </c:scaling>
        <c:delete val="0"/>
        <c:axPos val="b"/>
        <c:numFmt formatCode="General" sourceLinked="1"/>
        <c:majorTickMark val="out"/>
        <c:minorTickMark val="none"/>
        <c:tickLblPos val="nextTo"/>
        <c:crossAx val="820757256"/>
        <c:crosses val="autoZero"/>
        <c:auto val="1"/>
        <c:lblAlgn val="ctr"/>
        <c:lblOffset val="100"/>
        <c:noMultiLvlLbl val="0"/>
      </c:catAx>
      <c:valAx>
        <c:axId val="820757256"/>
        <c:scaling>
          <c:orientation val="minMax"/>
        </c:scaling>
        <c:delete val="0"/>
        <c:axPos val="l"/>
        <c:majorGridlines/>
        <c:title>
          <c:tx>
            <c:rich>
              <a:bodyPr rot="-5400000" vert="horz"/>
              <a:lstStyle/>
              <a:p>
                <a:pPr>
                  <a:defRPr/>
                </a:pPr>
                <a:r>
                  <a:rPr lang="en-US"/>
                  <a:t>$M</a:t>
                </a:r>
              </a:p>
            </c:rich>
          </c:tx>
          <c:layout/>
          <c:overlay val="0"/>
        </c:title>
        <c:numFmt formatCode="_(* #,##0.00_);_(* \(#,##0.00\);_(* &quot;-&quot;??_);_(@_)" sourceLinked="1"/>
        <c:majorTickMark val="out"/>
        <c:minorTickMark val="none"/>
        <c:tickLblPos val="nextTo"/>
        <c:crossAx val="52966842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 Id="rId2"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36D0EC-E767-BD4F-BC89-B8B2F53F58DE}" type="datetimeFigureOut">
              <a:rPr lang="en-US" smtClean="0"/>
              <a:pPr/>
              <a:t>7/6/11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B3481FD-4730-4246-95E4-0205B4E62785}" type="slidenum">
              <a:rPr lang="en-US" smtClean="0"/>
              <a:pPr/>
              <a:t>‹#›</a:t>
            </a:fld>
            <a:endParaRPr lang="en-US"/>
          </a:p>
        </p:txBody>
      </p:sp>
    </p:spTree>
    <p:extLst>
      <p:ext uri="{BB962C8B-B14F-4D97-AF65-F5344CB8AC3E}">
        <p14:creationId xmlns:p14="http://schemas.microsoft.com/office/powerpoint/2010/main" val="18948794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EE5475-AA97-0341-B936-747899162F52}" type="datetimeFigureOut">
              <a:rPr lang="en-US" smtClean="0"/>
              <a:pPr/>
              <a:t>7/6/11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AAACE7-A931-A849-B1F0-4D667D0A4180}" type="slidenum">
              <a:rPr lang="en-US" smtClean="0"/>
              <a:pPr/>
              <a:t>‹#›</a:t>
            </a:fld>
            <a:endParaRPr lang="en-US"/>
          </a:p>
        </p:txBody>
      </p:sp>
    </p:spTree>
    <p:extLst>
      <p:ext uri="{BB962C8B-B14F-4D97-AF65-F5344CB8AC3E}">
        <p14:creationId xmlns:p14="http://schemas.microsoft.com/office/powerpoint/2010/main" val="375344099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8434" name="Notes Placeholder 2"/>
          <p:cNvSpPr>
            <a:spLocks noGrp="1"/>
          </p:cNvSpPr>
          <p:nvPr>
            <p:ph type="body" idx="1"/>
          </p:nvPr>
        </p:nvSpPr>
        <p:spPr>
          <a:noFill/>
          <a:ln/>
        </p:spPr>
        <p:txBody>
          <a:bodyPr/>
          <a:lstStyle/>
          <a:p>
            <a:pPr eaLnBrk="1" hangingPunct="1">
              <a:spcBef>
                <a:spcPct val="0"/>
              </a:spcBef>
            </a:pPr>
            <a:r>
              <a:rPr lang="en-US" smtClean="0"/>
              <a:t>Revisit text (make sure it does not say – direct top reconstruction  of bottom1¡</a:t>
            </a:r>
          </a:p>
        </p:txBody>
      </p:sp>
      <p:sp>
        <p:nvSpPr>
          <p:cNvPr id="18435" name="Slide Number Placeholder 3"/>
          <p:cNvSpPr>
            <a:spLocks noGrp="1"/>
          </p:cNvSpPr>
          <p:nvPr>
            <p:ph type="sldNum" sz="quarter" idx="5"/>
          </p:nvPr>
        </p:nvSpPr>
        <p:spPr>
          <a:noFill/>
        </p:spPr>
        <p:txBody>
          <a:bodyPr/>
          <a:lstStyle/>
          <a:p>
            <a:fld id="{89A6725E-BF91-4C86-86BD-8A7B3B859FB9}" type="slidenum">
              <a:rPr lang="en-US" smtClean="0"/>
              <a:pPr/>
              <a:t>5</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PEP, distinguish between </a:t>
            </a:r>
            <a:r>
              <a:rPr lang="en-US" dirty="0" err="1" smtClean="0"/>
              <a:t>Prohject</a:t>
            </a:r>
            <a:r>
              <a:rPr lang="en-US" baseline="0" dirty="0" smtClean="0"/>
              <a:t> Inst. And offline </a:t>
            </a:r>
            <a:r>
              <a:rPr lang="en-US" baseline="0" dirty="0" err="1" smtClean="0"/>
              <a:t>insts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EAAACE7-A931-A849-B1F0-4D667D0A4180}" type="slidenum">
              <a:rPr lang="en-US" smtClean="0"/>
              <a:pPr/>
              <a:t>30</a:t>
            </a:fld>
            <a:endParaRPr lang="en-US"/>
          </a:p>
        </p:txBody>
      </p:sp>
    </p:spTree>
    <p:extLst>
      <p:ext uri="{BB962C8B-B14F-4D97-AF65-F5344CB8AC3E}">
        <p14:creationId xmlns:p14="http://schemas.microsoft.com/office/powerpoint/2010/main" val="392282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will be revised</a:t>
            </a:r>
            <a:endParaRPr lang="en-US" dirty="0"/>
          </a:p>
        </p:txBody>
      </p:sp>
      <p:sp>
        <p:nvSpPr>
          <p:cNvPr id="4" name="Slide Number Placeholder 3"/>
          <p:cNvSpPr>
            <a:spLocks noGrp="1"/>
          </p:cNvSpPr>
          <p:nvPr>
            <p:ph type="sldNum" sz="quarter" idx="10"/>
          </p:nvPr>
        </p:nvSpPr>
        <p:spPr/>
        <p:txBody>
          <a:bodyPr/>
          <a:lstStyle/>
          <a:p>
            <a:fld id="{1EAAACE7-A931-A849-B1F0-4D667D0A4180}" type="slidenum">
              <a:rPr lang="en-US" smtClean="0"/>
              <a:pPr/>
              <a:t>34</a:t>
            </a:fld>
            <a:endParaRPr lang="en-US"/>
          </a:p>
        </p:txBody>
      </p:sp>
    </p:spTree>
    <p:extLst>
      <p:ext uri="{BB962C8B-B14F-4D97-AF65-F5344CB8AC3E}">
        <p14:creationId xmlns:p14="http://schemas.microsoft.com/office/powerpoint/2010/main" val="717720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00354" name="Notes Placeholder 2"/>
          <p:cNvSpPr>
            <a:spLocks noGrp="1"/>
          </p:cNvSpPr>
          <p:nvPr>
            <p:ph type="body" idx="1"/>
          </p:nvPr>
        </p:nvSpPr>
        <p:spPr>
          <a:noFill/>
          <a:ln/>
        </p:spPr>
        <p:txBody>
          <a:bodyPr/>
          <a:lstStyle/>
          <a:p>
            <a:pPr eaLnBrk="1" hangingPunct="1">
              <a:spcBef>
                <a:spcPct val="0"/>
              </a:spcBef>
            </a:pPr>
            <a:r>
              <a:rPr lang="en-US" smtClean="0"/>
              <a:t>Should Nantes be on this</a:t>
            </a:r>
          </a:p>
        </p:txBody>
      </p:sp>
      <p:sp>
        <p:nvSpPr>
          <p:cNvPr id="100355" name="Slide Number Placeholder 3"/>
          <p:cNvSpPr>
            <a:spLocks noGrp="1"/>
          </p:cNvSpPr>
          <p:nvPr>
            <p:ph type="sldNum" sz="quarter" idx="5"/>
          </p:nvPr>
        </p:nvSpPr>
        <p:spPr>
          <a:noFill/>
        </p:spPr>
        <p:txBody>
          <a:bodyPr/>
          <a:lstStyle/>
          <a:p>
            <a:fld id="{8590907E-782C-4028-B385-02BE8FCBA292}" type="slidenum">
              <a:rPr lang="en-US" smtClean="0"/>
              <a:pPr/>
              <a:t>44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8434" name="Notes Placeholder 2"/>
          <p:cNvSpPr>
            <a:spLocks noGrp="1"/>
          </p:cNvSpPr>
          <p:nvPr>
            <p:ph type="body" idx="1"/>
          </p:nvPr>
        </p:nvSpPr>
        <p:spPr>
          <a:noFill/>
          <a:ln/>
        </p:spPr>
        <p:txBody>
          <a:bodyPr/>
          <a:lstStyle/>
          <a:p>
            <a:pPr eaLnBrk="1" hangingPunct="1">
              <a:spcBef>
                <a:spcPct val="0"/>
              </a:spcBef>
            </a:pPr>
            <a:r>
              <a:rPr lang="en-US" smtClean="0"/>
              <a:t>Revisit text (make sure it does not say – direct top reconstruction  of bottom1¡</a:t>
            </a:r>
          </a:p>
        </p:txBody>
      </p:sp>
      <p:sp>
        <p:nvSpPr>
          <p:cNvPr id="18435" name="Slide Number Placeholder 3"/>
          <p:cNvSpPr>
            <a:spLocks noGrp="1"/>
          </p:cNvSpPr>
          <p:nvPr>
            <p:ph type="sldNum" sz="quarter" idx="5"/>
          </p:nvPr>
        </p:nvSpPr>
        <p:spPr>
          <a:noFill/>
        </p:spPr>
        <p:txBody>
          <a:bodyPr/>
          <a:lstStyle/>
          <a:p>
            <a:fld id="{89A6725E-BF91-4C86-86BD-8A7B3B859FB9}" type="slidenum">
              <a:rPr lang="en-US" smtClean="0"/>
              <a:pPr/>
              <a:t>48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26626" name="Notes Placeholder 2"/>
          <p:cNvSpPr>
            <a:spLocks noGrp="1"/>
          </p:cNvSpPr>
          <p:nvPr>
            <p:ph type="body" idx="1"/>
          </p:nvPr>
        </p:nvSpPr>
        <p:spPr>
          <a:noFill/>
          <a:ln/>
        </p:spPr>
        <p:txBody>
          <a:bodyPr/>
          <a:lstStyle/>
          <a:p>
            <a:pPr eaLnBrk="1" hangingPunct="1">
              <a:spcBef>
                <a:spcPct val="0"/>
              </a:spcBef>
            </a:pPr>
            <a:r>
              <a:rPr lang="en-US" smtClean="0"/>
              <a:t>Which brings us to today.</a:t>
            </a:r>
          </a:p>
        </p:txBody>
      </p:sp>
      <p:sp>
        <p:nvSpPr>
          <p:cNvPr id="26627" name="Slide Number Placeholder 3"/>
          <p:cNvSpPr>
            <a:spLocks noGrp="1"/>
          </p:cNvSpPr>
          <p:nvPr>
            <p:ph type="sldNum" sz="quarter" idx="5"/>
          </p:nvPr>
        </p:nvSpPr>
        <p:spPr>
          <a:noFill/>
        </p:spPr>
        <p:txBody>
          <a:bodyPr/>
          <a:lstStyle/>
          <a:p>
            <a:fld id="{7E12E0C7-BD8E-40DE-ABE1-5F31FB95673D}" type="slidenum">
              <a:rPr lang="en-US" smtClean="0"/>
              <a:pPr/>
              <a:t>11</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20482" name="Notes Placeholder 2"/>
          <p:cNvSpPr>
            <a:spLocks noGrp="1"/>
          </p:cNvSpPr>
          <p:nvPr>
            <p:ph type="body" idx="1"/>
          </p:nvPr>
        </p:nvSpPr>
        <p:spPr>
          <a:noFill/>
          <a:ln/>
        </p:spPr>
        <p:txBody>
          <a:bodyPr/>
          <a:lstStyle/>
          <a:p>
            <a:pPr eaLnBrk="1" hangingPunct="1">
              <a:spcBef>
                <a:spcPct val="0"/>
              </a:spcBef>
            </a:pPr>
            <a:r>
              <a:rPr lang="en-US" dirty="0" smtClean="0"/>
              <a:t>Not</a:t>
            </a:r>
            <a:r>
              <a:rPr lang="en-US" baseline="0" dirty="0" smtClean="0"/>
              <a:t>e the 4 systems were described above.</a:t>
            </a:r>
            <a:endParaRPr lang="en-US" dirty="0" smtClean="0"/>
          </a:p>
        </p:txBody>
      </p:sp>
      <p:sp>
        <p:nvSpPr>
          <p:cNvPr id="20483" name="Slide Number Placeholder 3"/>
          <p:cNvSpPr>
            <a:spLocks noGrp="1"/>
          </p:cNvSpPr>
          <p:nvPr>
            <p:ph type="sldNum" sz="quarter" idx="5"/>
          </p:nvPr>
        </p:nvSpPr>
        <p:spPr>
          <a:noFill/>
        </p:spPr>
        <p:txBody>
          <a:bodyPr/>
          <a:lstStyle/>
          <a:p>
            <a:fld id="{A1875D85-7BA5-451F-BE33-C2FB7CC47AEF}" type="slidenum">
              <a:rPr lang="en-US" smtClean="0"/>
              <a:pPr/>
              <a:t>13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 sub-system talks</a:t>
            </a:r>
            <a:endParaRPr lang="en-US" dirty="0"/>
          </a:p>
        </p:txBody>
      </p:sp>
      <p:sp>
        <p:nvSpPr>
          <p:cNvPr id="4" name="Slide Number Placeholder 3"/>
          <p:cNvSpPr>
            <a:spLocks noGrp="1"/>
          </p:cNvSpPr>
          <p:nvPr>
            <p:ph type="sldNum" sz="quarter" idx="10"/>
          </p:nvPr>
        </p:nvSpPr>
        <p:spPr/>
        <p:txBody>
          <a:bodyPr/>
          <a:lstStyle/>
          <a:p>
            <a:fld id="{1EAAACE7-A931-A849-B1F0-4D667D0A4180}" type="slidenum">
              <a:rPr lang="en-US" smtClean="0"/>
              <a:pPr/>
              <a:t>15</a:t>
            </a:fld>
            <a:endParaRPr lang="en-US"/>
          </a:p>
        </p:txBody>
      </p:sp>
    </p:spTree>
    <p:extLst>
      <p:ext uri="{BB962C8B-B14F-4D97-AF65-F5344CB8AC3E}">
        <p14:creationId xmlns:p14="http://schemas.microsoft.com/office/powerpoint/2010/main" val="836715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Contingency is </a:t>
            </a:r>
            <a:endParaRPr lang="en-US" dirty="0"/>
          </a:p>
        </p:txBody>
      </p:sp>
      <p:sp>
        <p:nvSpPr>
          <p:cNvPr id="4" name="Slide Number Placeholder 3"/>
          <p:cNvSpPr>
            <a:spLocks noGrp="1"/>
          </p:cNvSpPr>
          <p:nvPr>
            <p:ph type="sldNum" sz="quarter" idx="10"/>
          </p:nvPr>
        </p:nvSpPr>
        <p:spPr/>
        <p:txBody>
          <a:bodyPr/>
          <a:lstStyle/>
          <a:p>
            <a:fld id="{1EAAACE7-A931-A849-B1F0-4D667D0A4180}" type="slidenum">
              <a:rPr lang="en-US" smtClean="0"/>
              <a:pPr/>
              <a:t>21</a:t>
            </a:fld>
            <a:endParaRPr lang="en-US"/>
          </a:p>
        </p:txBody>
      </p:sp>
    </p:spTree>
    <p:extLst>
      <p:ext uri="{BB962C8B-B14F-4D97-AF65-F5344CB8AC3E}">
        <p14:creationId xmlns:p14="http://schemas.microsoft.com/office/powerpoint/2010/main" val="864283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Redirected support thru FY12 is approx. $684K of budget. Less this the expenditures in FY12 are expected to be cumulatively $8,050K</a:t>
            </a:r>
          </a:p>
          <a:p>
            <a:endParaRPr lang="en-US">
              <a:latin typeface="Calibri" charset="0"/>
            </a:endParaRPr>
          </a:p>
          <a:p>
            <a:r>
              <a:rPr lang="en-US">
                <a:latin typeface="Calibri" charset="0"/>
              </a:rPr>
              <a:t>I would zero actual line from FY12 forward</a:t>
            </a:r>
          </a:p>
        </p:txBody>
      </p:sp>
      <p:sp>
        <p:nvSpPr>
          <p:cNvPr id="4" name="Slide Number Placeholder 3"/>
          <p:cNvSpPr>
            <a:spLocks noGrp="1"/>
          </p:cNvSpPr>
          <p:nvPr>
            <p:ph type="sldNum" sz="quarter" idx="5"/>
          </p:nvPr>
        </p:nvSpPr>
        <p:spPr/>
        <p:txBody>
          <a:bodyPr/>
          <a:lstStyle/>
          <a:p>
            <a:pPr>
              <a:defRPr/>
            </a:pPr>
            <a:fld id="{A9021ACF-4106-F34E-8755-6EE8277038D0}" type="slidenum">
              <a:rPr lang="en-US" smtClean="0"/>
              <a:pPr>
                <a:defRPr/>
              </a:pPr>
              <a:t>23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4578" name="Rectangle 3"/>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TextEdit="1"/>
          </p:cNvSpPr>
          <p:nvPr>
            <p:ph type="sldImg"/>
          </p:nvPr>
        </p:nvSpPr>
        <p:spPr bwMode="auto">
          <a:noFill/>
          <a:ln>
            <a:solidFill>
              <a:srgbClr val="000000"/>
            </a:solidFill>
            <a:miter lim="800000"/>
            <a:headEnd/>
            <a:tailEnd/>
          </a:ln>
        </p:spPr>
      </p:sp>
      <p:sp>
        <p:nvSpPr>
          <p:cNvPr id="1566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noFill/>
          <a:ln>
            <a:solidFill>
              <a:srgbClr val="000000"/>
            </a:solidFill>
            <a:miter lim="800000"/>
            <a:headEnd/>
            <a:tailEnd/>
          </a:ln>
        </p:spPr>
      </p:sp>
      <p:sp>
        <p:nvSpPr>
          <p:cNvPr id="1587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6615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15823"/>
            <a:ext cx="2057400" cy="491034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215823"/>
            <a:ext cx="6019800" cy="49103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5490" y="274638"/>
            <a:ext cx="6978491" cy="604662"/>
          </a:xfrm>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7/13/2011</a:t>
            </a:r>
            <a:endParaRPr lang="en-US"/>
          </a:p>
        </p:txBody>
      </p:sp>
      <p:sp>
        <p:nvSpPr>
          <p:cNvPr id="6" name="Footer Placeholder 5"/>
          <p:cNvSpPr>
            <a:spLocks noGrp="1"/>
          </p:cNvSpPr>
          <p:nvPr>
            <p:ph type="ftr" sz="quarter" idx="11"/>
          </p:nvPr>
        </p:nvSpPr>
        <p:spPr/>
        <p:txBody>
          <a:bodyPr/>
          <a:lstStyle/>
          <a:p>
            <a:r>
              <a:rPr lang="en-US" smtClean="0"/>
              <a:t>DOE HFT Review</a:t>
            </a:r>
            <a:endParaRPr lang="en-US"/>
          </a:p>
        </p:txBody>
      </p:sp>
      <p:sp>
        <p:nvSpPr>
          <p:cNvPr id="7" name="Slide Number Placeholder 6"/>
          <p:cNvSpPr>
            <a:spLocks noGrp="1"/>
          </p:cNvSpPr>
          <p:nvPr>
            <p:ph type="sldNum" sz="quarter" idx="12"/>
          </p:nvPr>
        </p:nvSpPr>
        <p:spPr/>
        <p:txBody>
          <a:bodyPr/>
          <a:lstStyle/>
          <a:p>
            <a:fld id="{7E47A86D-EEB9-C74E-AC24-B9D1E6A4A8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7/13/2011</a:t>
            </a:r>
            <a:endParaRPr lang="en-US"/>
          </a:p>
        </p:txBody>
      </p:sp>
      <p:sp>
        <p:nvSpPr>
          <p:cNvPr id="8" name="Footer Placeholder 7"/>
          <p:cNvSpPr>
            <a:spLocks noGrp="1"/>
          </p:cNvSpPr>
          <p:nvPr>
            <p:ph type="ftr" sz="quarter" idx="11"/>
          </p:nvPr>
        </p:nvSpPr>
        <p:spPr/>
        <p:txBody>
          <a:bodyPr/>
          <a:lstStyle/>
          <a:p>
            <a:r>
              <a:rPr lang="en-US" smtClean="0"/>
              <a:t>DOE HFT Review</a:t>
            </a:r>
            <a:endParaRPr lang="en-US"/>
          </a:p>
        </p:txBody>
      </p:sp>
      <p:sp>
        <p:nvSpPr>
          <p:cNvPr id="9" name="Slide Number Placeholder 8"/>
          <p:cNvSpPr>
            <a:spLocks noGrp="1"/>
          </p:cNvSpPr>
          <p:nvPr>
            <p:ph type="sldNum" sz="quarter" idx="12"/>
          </p:nvPr>
        </p:nvSpPr>
        <p:spPr/>
        <p:txBody>
          <a:bodyPr/>
          <a:lstStyle/>
          <a:p>
            <a:fld id="{7E47A86D-EEB9-C74E-AC24-B9D1E6A4A8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541413" y="6356350"/>
            <a:ext cx="1103662" cy="365125"/>
          </a:xfrm>
        </p:spPr>
        <p:txBody>
          <a:bodyPr/>
          <a:lstStyle/>
          <a:p>
            <a:r>
              <a:rPr lang="en-US" smtClean="0"/>
              <a:t>7/13/2011</a:t>
            </a:r>
            <a:endParaRPr lang="en-US"/>
          </a:p>
        </p:txBody>
      </p:sp>
      <p:sp>
        <p:nvSpPr>
          <p:cNvPr id="4" name="Footer Placeholder 3"/>
          <p:cNvSpPr>
            <a:spLocks noGrp="1"/>
          </p:cNvSpPr>
          <p:nvPr>
            <p:ph type="ftr" sz="quarter" idx="11"/>
          </p:nvPr>
        </p:nvSpPr>
        <p:spPr>
          <a:xfrm>
            <a:off x="2887436" y="6356350"/>
            <a:ext cx="3132364" cy="365125"/>
          </a:xfrm>
        </p:spPr>
        <p:txBody>
          <a:bodyPr/>
          <a:lstStyle/>
          <a:p>
            <a:r>
              <a:rPr lang="en-US" smtClean="0"/>
              <a:t>DOE HFT Review</a:t>
            </a:r>
            <a:endParaRPr lang="en-US" dirty="0"/>
          </a:p>
        </p:txBody>
      </p:sp>
      <p:sp>
        <p:nvSpPr>
          <p:cNvPr id="5" name="Slide Number Placeholder 4"/>
          <p:cNvSpPr>
            <a:spLocks noGrp="1"/>
          </p:cNvSpPr>
          <p:nvPr>
            <p:ph type="sldNum" sz="quarter" idx="12"/>
          </p:nvPr>
        </p:nvSpPr>
        <p:spPr>
          <a:xfrm>
            <a:off x="8054426" y="6356350"/>
            <a:ext cx="632373" cy="365125"/>
          </a:xfrm>
        </p:spPr>
        <p:txBody>
          <a:bodyPr/>
          <a:lstStyle/>
          <a:p>
            <a:fld id="{7E47A86D-EEB9-C74E-AC24-B9D1E6A4A8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7/13/2011</a:t>
            </a:r>
            <a:endParaRPr lang="en-US"/>
          </a:p>
        </p:txBody>
      </p:sp>
      <p:sp>
        <p:nvSpPr>
          <p:cNvPr id="3" name="Footer Placeholder 2"/>
          <p:cNvSpPr>
            <a:spLocks noGrp="1"/>
          </p:cNvSpPr>
          <p:nvPr>
            <p:ph type="ftr" sz="quarter" idx="11"/>
          </p:nvPr>
        </p:nvSpPr>
        <p:spPr/>
        <p:txBody>
          <a:bodyPr/>
          <a:lstStyle/>
          <a:p>
            <a:r>
              <a:rPr lang="en-US" smtClean="0"/>
              <a:t>DOE HFT Review</a:t>
            </a:r>
            <a:endParaRPr lang="en-US"/>
          </a:p>
        </p:txBody>
      </p:sp>
      <p:sp>
        <p:nvSpPr>
          <p:cNvPr id="4" name="Slide Number Placeholder 3"/>
          <p:cNvSpPr>
            <a:spLocks noGrp="1"/>
          </p:cNvSpPr>
          <p:nvPr>
            <p:ph type="sldNum" sz="quarter" idx="12"/>
          </p:nvPr>
        </p:nvSpPr>
        <p:spPr/>
        <p:txBody>
          <a:bodyPr/>
          <a:lstStyle/>
          <a:p>
            <a:fld id="{7E47A86D-EEB9-C74E-AC24-B9D1E6A4A8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93514"/>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293514"/>
            <a:ext cx="5111750" cy="48326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475068"/>
            <a:ext cx="3008313" cy="36510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7/13/2011</a:t>
            </a:r>
            <a:endParaRPr lang="en-US"/>
          </a:p>
        </p:txBody>
      </p:sp>
      <p:sp>
        <p:nvSpPr>
          <p:cNvPr id="6" name="Footer Placeholder 5"/>
          <p:cNvSpPr>
            <a:spLocks noGrp="1"/>
          </p:cNvSpPr>
          <p:nvPr>
            <p:ph type="ftr" sz="quarter" idx="11"/>
          </p:nvPr>
        </p:nvSpPr>
        <p:spPr/>
        <p:txBody>
          <a:bodyPr/>
          <a:lstStyle/>
          <a:p>
            <a:r>
              <a:rPr lang="en-US" smtClean="0"/>
              <a:t>DOE HFT Review</a:t>
            </a:r>
            <a:endParaRPr lang="en-US"/>
          </a:p>
        </p:txBody>
      </p:sp>
      <p:sp>
        <p:nvSpPr>
          <p:cNvPr id="7" name="Slide Number Placeholder 6"/>
          <p:cNvSpPr>
            <a:spLocks noGrp="1"/>
          </p:cNvSpPr>
          <p:nvPr>
            <p:ph type="sldNum" sz="quarter" idx="12"/>
          </p:nvPr>
        </p:nvSpPr>
        <p:spPr/>
        <p:txBody>
          <a:bodyPr/>
          <a:lstStyle/>
          <a:p>
            <a:fld id="{7E47A86D-EEB9-C74E-AC24-B9D1E6A4A8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0990"/>
            <a:ext cx="5486400" cy="406347"/>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139833"/>
            <a:ext cx="5486400" cy="35877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536336"/>
            <a:ext cx="5486400" cy="6358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7/13/2011</a:t>
            </a:r>
            <a:endParaRPr lang="en-US"/>
          </a:p>
        </p:txBody>
      </p:sp>
      <p:sp>
        <p:nvSpPr>
          <p:cNvPr id="6" name="Footer Placeholder 5"/>
          <p:cNvSpPr>
            <a:spLocks noGrp="1"/>
          </p:cNvSpPr>
          <p:nvPr>
            <p:ph type="ftr" sz="quarter" idx="11"/>
          </p:nvPr>
        </p:nvSpPr>
        <p:spPr/>
        <p:txBody>
          <a:bodyPr/>
          <a:lstStyle/>
          <a:p>
            <a:r>
              <a:rPr lang="en-US" smtClean="0"/>
              <a:t>DOE HFT Review</a:t>
            </a:r>
            <a:endParaRPr lang="en-US"/>
          </a:p>
        </p:txBody>
      </p:sp>
      <p:sp>
        <p:nvSpPr>
          <p:cNvPr id="7" name="Slide Number Placeholder 6"/>
          <p:cNvSpPr>
            <a:spLocks noGrp="1"/>
          </p:cNvSpPr>
          <p:nvPr>
            <p:ph type="sldNum" sz="quarter" idx="12"/>
          </p:nvPr>
        </p:nvSpPr>
        <p:spPr/>
        <p:txBody>
          <a:bodyPr/>
          <a:lstStyle/>
          <a:p>
            <a:fld id="{7E47A86D-EEB9-C74E-AC24-B9D1E6A4A8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e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07235" cy="604662"/>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46090"/>
            <a:ext cx="8229600" cy="478007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573978" y="6356350"/>
            <a:ext cx="1016822"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7/13/2011</a:t>
            </a:r>
            <a:endParaRPr lang="en-US"/>
          </a:p>
        </p:txBody>
      </p:sp>
      <p:sp>
        <p:nvSpPr>
          <p:cNvPr id="5" name="Footer Placeholder 4"/>
          <p:cNvSpPr>
            <a:spLocks noGrp="1"/>
          </p:cNvSpPr>
          <p:nvPr>
            <p:ph type="ftr" sz="quarter" idx="3"/>
          </p:nvPr>
        </p:nvSpPr>
        <p:spPr>
          <a:xfrm>
            <a:off x="2735465" y="6356350"/>
            <a:ext cx="3603867" cy="365125"/>
          </a:xfrm>
          <a:prstGeom prst="rect">
            <a:avLst/>
          </a:prstGeom>
        </p:spPr>
        <p:txBody>
          <a:bodyPr vert="horz" lIns="91440" tIns="45720" rIns="91440" bIns="45720" rtlCol="0" anchor="ctr"/>
          <a:lstStyle>
            <a:lvl1pPr algn="l">
              <a:defRPr sz="1200" b="1" i="1">
                <a:solidFill>
                  <a:srgbClr val="3366FF"/>
                </a:solidFill>
              </a:defRPr>
            </a:lvl1pPr>
          </a:lstStyle>
          <a:p>
            <a:r>
              <a:rPr lang="en-US" smtClean="0"/>
              <a:t>DOE HFT Review</a:t>
            </a:r>
            <a:endParaRPr lang="en-US" dirty="0"/>
          </a:p>
        </p:txBody>
      </p:sp>
      <p:sp>
        <p:nvSpPr>
          <p:cNvPr id="6" name="Slide Number Placeholder 5"/>
          <p:cNvSpPr>
            <a:spLocks noGrp="1"/>
          </p:cNvSpPr>
          <p:nvPr>
            <p:ph type="sldNum" sz="quarter" idx="4"/>
          </p:nvPr>
        </p:nvSpPr>
        <p:spPr>
          <a:xfrm>
            <a:off x="7707066" y="6356350"/>
            <a:ext cx="979734" cy="365125"/>
          </a:xfrm>
          <a:prstGeom prst="rect">
            <a:avLst/>
          </a:prstGeom>
        </p:spPr>
        <p:txBody>
          <a:bodyPr vert="horz" lIns="91440" tIns="45720" rIns="91440" bIns="45720" rtlCol="0" anchor="ctr"/>
          <a:lstStyle>
            <a:lvl1pPr algn="r">
              <a:defRPr sz="1600" b="1">
                <a:solidFill>
                  <a:schemeClr val="tx1"/>
                </a:solidFill>
              </a:defRPr>
            </a:lvl1pPr>
          </a:lstStyle>
          <a:p>
            <a:fld id="{7E47A86D-EEB9-C74E-AC24-B9D1E6A4A89D}" type="slidenum">
              <a:rPr lang="en-US" smtClean="0"/>
              <a:pPr/>
              <a:t>‹#›</a:t>
            </a:fld>
            <a:endParaRPr lang="en-US" dirty="0"/>
          </a:p>
        </p:txBody>
      </p:sp>
      <p:pic>
        <p:nvPicPr>
          <p:cNvPr id="7" name="Picture 5" descr="BNLlogo"/>
          <p:cNvPicPr>
            <a:picLocks noChangeAspect="1" noChangeArrowheads="1"/>
          </p:cNvPicPr>
          <p:nvPr/>
        </p:nvPicPr>
        <p:blipFill>
          <a:blip r:embed="rId13"/>
          <a:srcRect/>
          <a:stretch>
            <a:fillRect/>
          </a:stretch>
        </p:blipFill>
        <p:spPr bwMode="auto">
          <a:xfrm>
            <a:off x="436780" y="6367880"/>
            <a:ext cx="990600" cy="338137"/>
          </a:xfrm>
          <a:prstGeom prst="rect">
            <a:avLst/>
          </a:prstGeom>
          <a:noFill/>
          <a:ln w="9525">
            <a:noFill/>
            <a:miter lim="800000"/>
            <a:headEnd/>
            <a:tailEnd/>
          </a:ln>
        </p:spPr>
      </p:pic>
      <p:pic>
        <p:nvPicPr>
          <p:cNvPr id="8" name="Picture 4" descr="SC-Banner-CMYK-whitethumb[1]"/>
          <p:cNvPicPr>
            <a:picLocks noChangeAspect="1" noChangeArrowheads="1"/>
          </p:cNvPicPr>
          <p:nvPr/>
        </p:nvPicPr>
        <p:blipFill>
          <a:blip r:embed="rId14"/>
          <a:srcRect/>
          <a:stretch>
            <a:fillRect/>
          </a:stretch>
        </p:blipFill>
        <p:spPr bwMode="auto">
          <a:xfrm>
            <a:off x="6573835" y="6372946"/>
            <a:ext cx="990600" cy="387350"/>
          </a:xfrm>
          <a:prstGeom prst="rect">
            <a:avLst/>
          </a:prstGeom>
          <a:noFill/>
          <a:ln w="9525">
            <a:noFill/>
            <a:miter lim="800000"/>
            <a:headEnd/>
            <a:tailEnd/>
          </a:ln>
        </p:spPr>
      </p:pic>
      <p:sp>
        <p:nvSpPr>
          <p:cNvPr id="10" name="Line 7"/>
          <p:cNvSpPr>
            <a:spLocks noChangeShapeType="1"/>
          </p:cNvSpPr>
          <p:nvPr/>
        </p:nvSpPr>
        <p:spPr bwMode="auto">
          <a:xfrm>
            <a:off x="436565" y="990184"/>
            <a:ext cx="7543800" cy="0"/>
          </a:xfrm>
          <a:prstGeom prst="line">
            <a:avLst/>
          </a:prstGeom>
          <a:noFill/>
          <a:ln w="57150">
            <a:solidFill>
              <a:srgbClr val="0C0572"/>
            </a:solidFill>
            <a:round/>
            <a:headEnd/>
            <a:tailEnd/>
          </a:ln>
        </p:spPr>
        <p:txBody>
          <a:bodyPr wrap="none" anchor="ctr"/>
          <a:lstStyle/>
          <a:p>
            <a:pPr fontAlgn="auto">
              <a:spcBef>
                <a:spcPts val="0"/>
              </a:spcBef>
              <a:spcAft>
                <a:spcPts val="0"/>
              </a:spcAft>
              <a:defRPr/>
            </a:pPr>
            <a:endParaRPr lang="en-US">
              <a:latin typeface="+mn-lt"/>
            </a:endParaRPr>
          </a:p>
        </p:txBody>
      </p:sp>
      <p:sp>
        <p:nvSpPr>
          <p:cNvPr id="11" name="Line 8"/>
          <p:cNvSpPr>
            <a:spLocks noChangeShapeType="1"/>
          </p:cNvSpPr>
          <p:nvPr/>
        </p:nvSpPr>
        <p:spPr bwMode="auto">
          <a:xfrm>
            <a:off x="381000" y="6248816"/>
            <a:ext cx="8382000" cy="0"/>
          </a:xfrm>
          <a:prstGeom prst="line">
            <a:avLst/>
          </a:prstGeom>
          <a:noFill/>
          <a:ln w="76200">
            <a:solidFill>
              <a:srgbClr val="68084E"/>
            </a:solidFill>
            <a:round/>
            <a:headEnd/>
            <a:tailEnd/>
          </a:ln>
        </p:spPr>
        <p:txBody>
          <a:bodyPr wrap="none" anchor="ctr"/>
          <a:lstStyle/>
          <a:p>
            <a:pPr fontAlgn="auto">
              <a:spcBef>
                <a:spcPts val="0"/>
              </a:spcBef>
              <a:spcAft>
                <a:spcPts val="0"/>
              </a:spcAft>
              <a:defRPr/>
            </a:pPr>
            <a:endParaRPr lang="en-US">
              <a:latin typeface="+mn-lt"/>
            </a:endParaRPr>
          </a:p>
        </p:txBody>
      </p:sp>
      <p:pic>
        <p:nvPicPr>
          <p:cNvPr id="12" name="Picture 11" descr="Picture3.png"/>
          <p:cNvPicPr>
            <a:picLocks noChangeAspect="1"/>
          </p:cNvPicPr>
          <p:nvPr userDrawn="1"/>
        </p:nvPicPr>
        <p:blipFill>
          <a:blip r:embed="rId15"/>
          <a:stretch>
            <a:fillRect/>
          </a:stretch>
        </p:blipFill>
        <p:spPr>
          <a:xfrm>
            <a:off x="7403392" y="227621"/>
            <a:ext cx="1508760" cy="63296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000" kern="1200" baseline="0">
          <a:solidFill>
            <a:schemeClr val="tx1"/>
          </a:solidFill>
          <a:effectLst>
            <a:outerShdw blurRad="50800" dist="38100" dir="2700000" algn="tl" rotWithShape="0">
              <a:srgbClr val="000000">
                <a:alpha val="43000"/>
              </a:srgbClr>
            </a:outerShdw>
          </a:effectLst>
          <a:latin typeface="Arial"/>
          <a:ea typeface="+mj-ea"/>
          <a:cs typeface="+mj-cs"/>
        </a:defRPr>
      </a:lvl1pPr>
    </p:titleStyle>
    <p:bodyStyle>
      <a:lvl1pPr marL="342900" indent="-342900" algn="l" defTabSz="457200" rtl="0" eaLnBrk="1" latinLnBrk="0" hangingPunct="1">
        <a:spcBef>
          <a:spcPct val="20000"/>
        </a:spcBef>
        <a:buFont typeface="Arial"/>
        <a:buChar char="•"/>
        <a:defRPr sz="2800" kern="1200" baseline="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400" kern="1200" baseline="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000" kern="1200" baseline="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1800" kern="1200" baseline="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1800" kern="1200" baseline="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package" Target="../embeddings/Microsoft_Word_Document2.docx"/><Relationship Id="rId5" Type="http://schemas.openxmlformats.org/officeDocument/2006/relationships/image" Target="../media/image16.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hart" Target="../charts/char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drupal.star.bnl.gov/STAR/system/files/Report_IST_Review_January2011%20vfinal.pdf" TargetMode="External"/><Relationship Id="rId4" Type="http://schemas.openxmlformats.org/officeDocument/2006/relationships/hyperlink" Target="http://rnc.lbl.gov/hft/hardware/docs/sensor_review/index.html" TargetMode="External"/><Relationship Id="rId5" Type="http://schemas.openxmlformats.org/officeDocument/2006/relationships/hyperlink" Target="http://rnc.lbl.gov/hft/hardware/docs/elec_review/" TargetMode="External"/><Relationship Id="rId1" Type="http://schemas.openxmlformats.org/officeDocument/2006/relationships/slideLayout" Target="../slideLayouts/slideLayout2.xml"/><Relationship Id="rId2" Type="http://schemas.openxmlformats.org/officeDocument/2006/relationships/hyperlink" Target="http://sites.google.com/site/istprototypereview/"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file:///\\localhost\Users\flemming\Documents\STAR\HFT\Project%20Meetings\2011\BNL%20CD2:3%20prereview\Macintosh%20HD:Users:flemming:Documents:STAR:HFT:HFT%20Project:CD2\3%20:Documents:PEP:HFT-PEP-CD2-Draft14.docx!OLE_LINK7" TargetMode="External"/><Relationship Id="rId4" Type="http://schemas.openxmlformats.org/officeDocument/2006/relationships/image" Target="../media/image20.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3" Type="http://schemas.openxmlformats.org/officeDocument/2006/relationships/oleObject" Target="file:///\\localhost\Users\flemming\Documents\STAR\HFT\Project%20Meetings\2011\BNL%20CD2:3%20prereview\Macintosh%20HD:Users:flemming:Documents:STAR:HFT:HFT%20Project:CD2\3%20:Documents:Risk%20Management%20Plan:HFT%20Risk%20Management%20Plan%20v2.doc!OLE_LINK1" TargetMode="External"/><Relationship Id="rId4" Type="http://schemas.openxmlformats.org/officeDocument/2006/relationships/image" Target="../media/image21.emf"/><Relationship Id="rId5" Type="http://schemas.openxmlformats.org/officeDocument/2006/relationships/oleObject" Target="file:///\\localhost\Users\flemming\Documents\STAR\HFT\Project%20Meetings\2011\BNL%20CD2:3%20prereview\Macintosh%20HD:Users:flemming:Documents:STAR:HFT:HFT%20Project:CD2\3%20:Documents:Risk%20Management%20Plan:HFT%20Risk%20Management%20Plan%20v2.doc!OLE_LINK2" TargetMode="External"/><Relationship Id="rId6" Type="http://schemas.openxmlformats.org/officeDocument/2006/relationships/image" Target="../media/image22.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4.wdp"/><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microsoft.com/office/2007/relationships/hdphoto" Target="../media/hdphoto3.wdp"/><Relationship Id="rId5" Type="http://schemas.openxmlformats.org/officeDocument/2006/relationships/image" Target="../media/image10.wmf"/><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Project Overview</a:t>
            </a:r>
            <a:endParaRPr lang="en-US" dirty="0"/>
          </a:p>
        </p:txBody>
      </p:sp>
      <p:sp>
        <p:nvSpPr>
          <p:cNvPr id="3" name="Subtitle 2"/>
          <p:cNvSpPr>
            <a:spLocks noGrp="1"/>
          </p:cNvSpPr>
          <p:nvPr>
            <p:ph type="subTitle" idx="1"/>
          </p:nvPr>
        </p:nvSpPr>
        <p:spPr/>
        <p:txBody>
          <a:bodyPr/>
          <a:lstStyle/>
          <a:p>
            <a:r>
              <a:rPr lang="en-US" dirty="0" smtClean="0"/>
              <a:t>Flemming Videbaek</a:t>
            </a:r>
          </a:p>
          <a:p>
            <a:r>
              <a:rPr lang="en-US" dirty="0" smtClean="0"/>
              <a:t>Brookhaven National Laboratory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Silicon Strip Detector</a:t>
            </a:r>
            <a:endParaRPr lang="en-US" dirty="0"/>
          </a:p>
        </p:txBody>
      </p:sp>
      <p:sp>
        <p:nvSpPr>
          <p:cNvPr id="3" name="Content Placeholder 2"/>
          <p:cNvSpPr>
            <a:spLocks noGrp="1"/>
          </p:cNvSpPr>
          <p:nvPr>
            <p:ph idx="1"/>
          </p:nvPr>
        </p:nvSpPr>
        <p:spPr>
          <a:xfrm>
            <a:off x="457200" y="3961072"/>
            <a:ext cx="8229600" cy="2165091"/>
          </a:xfrm>
        </p:spPr>
        <p:txBody>
          <a:bodyPr>
            <a:normAutofit fontScale="92500"/>
          </a:bodyPr>
          <a:lstStyle/>
          <a:p>
            <a:r>
              <a:rPr lang="en-US" dirty="0" smtClean="0"/>
              <a:t>The ladders and Si-sensors is an existing detector. </a:t>
            </a:r>
          </a:p>
          <a:p>
            <a:r>
              <a:rPr lang="en-US" dirty="0" smtClean="0"/>
              <a:t>Upgrade readout system with new ladder cards on detector, RDO cards, and cooling system</a:t>
            </a:r>
          </a:p>
          <a:p>
            <a:r>
              <a:rPr lang="en-US" dirty="0" smtClean="0"/>
              <a:t>Subsystem manager: Jim Thomas, LBL</a:t>
            </a: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10</a:t>
            </a:fld>
            <a:endParaRPr lang="en-US"/>
          </a:p>
        </p:txBody>
      </p:sp>
      <p:pic>
        <p:nvPicPr>
          <p:cNvPr id="7" name="Picture 6"/>
          <p:cNvPicPr>
            <a:picLocks noChangeAspect="1"/>
          </p:cNvPicPr>
          <p:nvPr/>
        </p:nvPicPr>
        <p:blipFill>
          <a:blip r:embed="rId2"/>
          <a:stretch>
            <a:fillRect/>
          </a:stretch>
        </p:blipFill>
        <p:spPr>
          <a:xfrm>
            <a:off x="2214640" y="1164200"/>
            <a:ext cx="3073400" cy="2806700"/>
          </a:xfrm>
          <a:prstGeom prst="rect">
            <a:avLst/>
          </a:prstGeom>
        </p:spPr>
      </p:pic>
      <p:sp>
        <p:nvSpPr>
          <p:cNvPr id="8" name="TextBox 7"/>
          <p:cNvSpPr txBox="1"/>
          <p:nvPr/>
        </p:nvSpPr>
        <p:spPr>
          <a:xfrm>
            <a:off x="1141797" y="1641943"/>
            <a:ext cx="920444" cy="369332"/>
          </a:xfrm>
          <a:prstGeom prst="rect">
            <a:avLst/>
          </a:prstGeom>
          <a:noFill/>
        </p:spPr>
        <p:txBody>
          <a:bodyPr wrap="none" rtlCol="0">
            <a:spAutoFit/>
          </a:bodyPr>
          <a:lstStyle/>
          <a:p>
            <a:r>
              <a:rPr lang="en-US" dirty="0" smtClean="0"/>
              <a:t>Ladders</a:t>
            </a:r>
            <a:endParaRPr lang="en-US" dirty="0"/>
          </a:p>
        </p:txBody>
      </p:sp>
      <p:cxnSp>
        <p:nvCxnSpPr>
          <p:cNvPr id="10" name="Straight Arrow Connector 9"/>
          <p:cNvCxnSpPr>
            <a:stCxn id="8" idx="3"/>
          </p:cNvCxnSpPr>
          <p:nvPr/>
        </p:nvCxnSpPr>
        <p:spPr>
          <a:xfrm>
            <a:off x="2062241" y="1826609"/>
            <a:ext cx="1068080" cy="184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068203" y="1641943"/>
            <a:ext cx="1408033" cy="369332"/>
          </a:xfrm>
          <a:prstGeom prst="rect">
            <a:avLst/>
          </a:prstGeom>
          <a:noFill/>
        </p:spPr>
        <p:txBody>
          <a:bodyPr wrap="none" rtlCol="0">
            <a:spAutoFit/>
          </a:bodyPr>
          <a:lstStyle/>
          <a:p>
            <a:r>
              <a:rPr lang="en-US" dirty="0" smtClean="0"/>
              <a:t>Ladder Cards</a:t>
            </a:r>
            <a:endParaRPr lang="en-US" dirty="0"/>
          </a:p>
        </p:txBody>
      </p:sp>
      <p:cxnSp>
        <p:nvCxnSpPr>
          <p:cNvPr id="13" name="Straight Arrow Connector 12"/>
          <p:cNvCxnSpPr/>
          <p:nvPr/>
        </p:nvCxnSpPr>
        <p:spPr>
          <a:xfrm flipH="1">
            <a:off x="5157331" y="2011275"/>
            <a:ext cx="91087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919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Project Chronology</a:t>
            </a:r>
            <a:endParaRPr lang="en-US" dirty="0"/>
          </a:p>
        </p:txBody>
      </p:sp>
      <p:sp>
        <p:nvSpPr>
          <p:cNvPr id="25601" name="Content Placeholder 2"/>
          <p:cNvSpPr>
            <a:spLocks noGrp="1"/>
          </p:cNvSpPr>
          <p:nvPr>
            <p:ph idx="1"/>
          </p:nvPr>
        </p:nvSpPr>
        <p:spPr>
          <a:xfrm>
            <a:off x="457200" y="1090088"/>
            <a:ext cx="8229600" cy="5036076"/>
          </a:xfrm>
        </p:spPr>
        <p:txBody>
          <a:bodyPr>
            <a:normAutofit fontScale="92500" lnSpcReduction="10000"/>
          </a:bodyPr>
          <a:lstStyle/>
          <a:p>
            <a:pPr eaLnBrk="1" hangingPunct="1"/>
            <a:r>
              <a:rPr lang="en-US" sz="2162" dirty="0" smtClean="0"/>
              <a:t>2005 - The Inner vertex tracking upgrade identified as a critical component soon after the start of RHIC and developed into proposal and R&amp;D projects within STAR. Reviewed by BNL Detector Advisory Committee and included in the RHIC detector upgrade mid-term plan.</a:t>
            </a:r>
          </a:p>
          <a:p>
            <a:pPr eaLnBrk="1" hangingPunct="1">
              <a:lnSpc>
                <a:spcPct val="80000"/>
              </a:lnSpc>
            </a:pPr>
            <a:endParaRPr lang="en-US" sz="2162" dirty="0" smtClean="0"/>
          </a:p>
          <a:p>
            <a:pPr eaLnBrk="1" hangingPunct="1">
              <a:lnSpc>
                <a:spcPct val="80000"/>
              </a:lnSpc>
            </a:pPr>
            <a:r>
              <a:rPr lang="en-US" sz="2162" dirty="0" smtClean="0"/>
              <a:t>2007 - Reviewed by BNL Technical Advisory Committee</a:t>
            </a:r>
          </a:p>
          <a:p>
            <a:pPr>
              <a:lnSpc>
                <a:spcPct val="80000"/>
              </a:lnSpc>
            </a:pPr>
            <a:endParaRPr lang="en-US" sz="2162" dirty="0" smtClean="0"/>
          </a:p>
          <a:p>
            <a:pPr>
              <a:lnSpc>
                <a:spcPct val="80000"/>
              </a:lnSpc>
            </a:pPr>
            <a:r>
              <a:rPr lang="en-US" sz="2162" dirty="0" smtClean="0"/>
              <a:t>2008 – pre-CD-0 review</a:t>
            </a:r>
            <a:endParaRPr lang="en-US" sz="2162" b="1" dirty="0" smtClean="0"/>
          </a:p>
          <a:p>
            <a:pPr>
              <a:lnSpc>
                <a:spcPct val="80000"/>
              </a:lnSpc>
            </a:pPr>
            <a:endParaRPr lang="en-US" sz="2162" dirty="0" smtClean="0"/>
          </a:p>
          <a:p>
            <a:pPr>
              <a:lnSpc>
                <a:spcPct val="80000"/>
              </a:lnSpc>
            </a:pPr>
            <a:r>
              <a:rPr lang="en-US" sz="2162" dirty="0" smtClean="0"/>
              <a:t>2009 – CD-0 approval</a:t>
            </a:r>
          </a:p>
          <a:p>
            <a:pPr>
              <a:lnSpc>
                <a:spcPct val="80000"/>
              </a:lnSpc>
            </a:pPr>
            <a:r>
              <a:rPr lang="en-US" sz="2162" dirty="0" smtClean="0">
                <a:solidFill>
                  <a:srgbClr val="000000"/>
                </a:solidFill>
              </a:rPr>
              <a:t>         - pre-CD-1 review</a:t>
            </a:r>
          </a:p>
          <a:p>
            <a:pPr>
              <a:lnSpc>
                <a:spcPct val="80000"/>
              </a:lnSpc>
            </a:pPr>
            <a:endParaRPr lang="en-US" sz="2162" dirty="0" smtClean="0">
              <a:solidFill>
                <a:srgbClr val="000000"/>
              </a:solidFill>
            </a:endParaRPr>
          </a:p>
          <a:p>
            <a:pPr>
              <a:lnSpc>
                <a:spcPct val="80000"/>
              </a:lnSpc>
            </a:pPr>
            <a:r>
              <a:rPr lang="en-US" sz="2162" dirty="0" smtClean="0">
                <a:solidFill>
                  <a:srgbClr val="000000"/>
                </a:solidFill>
              </a:rPr>
              <a:t>2010 – CD-1 approval</a:t>
            </a:r>
          </a:p>
          <a:p>
            <a:pPr lvl="1" eaLnBrk="1" hangingPunct="1">
              <a:lnSpc>
                <a:spcPct val="80000"/>
              </a:lnSpc>
              <a:buNone/>
            </a:pPr>
            <a:endParaRPr lang="en-US" sz="2162" dirty="0" smtClean="0">
              <a:solidFill>
                <a:srgbClr val="000000"/>
              </a:solidFill>
            </a:endParaRPr>
          </a:p>
          <a:p>
            <a:pPr lvl="1" eaLnBrk="1" hangingPunct="1">
              <a:lnSpc>
                <a:spcPct val="80000"/>
              </a:lnSpc>
              <a:buNone/>
            </a:pPr>
            <a:endParaRPr lang="en-US" sz="2162" dirty="0" smtClean="0">
              <a:solidFill>
                <a:srgbClr val="000000"/>
              </a:solidFill>
            </a:endParaRPr>
          </a:p>
          <a:p>
            <a:pPr lvl="1" eaLnBrk="1" hangingPunct="1">
              <a:lnSpc>
                <a:spcPct val="80000"/>
              </a:lnSpc>
              <a:buNone/>
            </a:pPr>
            <a:r>
              <a:rPr lang="en-US" sz="2162" dirty="0" smtClean="0">
                <a:solidFill>
                  <a:srgbClr val="000000"/>
                </a:solidFill>
              </a:rPr>
              <a:t>	</a:t>
            </a:r>
          </a:p>
          <a:p>
            <a:pPr>
              <a:lnSpc>
                <a:spcPct val="80000"/>
              </a:lnSpc>
            </a:pPr>
            <a:endParaRPr lang="en-US" dirty="0" smtClean="0">
              <a:solidFill>
                <a:srgbClr val="000000"/>
              </a:solidFill>
            </a:endParaRPr>
          </a:p>
          <a:p>
            <a:pPr eaLnBrk="1" hangingPunct="1">
              <a:lnSpc>
                <a:spcPct val="80000"/>
              </a:lnSpc>
              <a:buFont typeface="Arial" charset="0"/>
              <a:buNone/>
            </a:pPr>
            <a:endParaRPr lang="en-US" sz="2000" dirty="0" smtClean="0"/>
          </a:p>
          <a:p>
            <a:pPr eaLnBrk="1" hangingPunct="1">
              <a:lnSpc>
                <a:spcPct val="80000"/>
              </a:lnSpc>
            </a:pPr>
            <a:endParaRPr lang="en-US" sz="2500" dirty="0" smtClean="0"/>
          </a:p>
          <a:p>
            <a:pPr eaLnBrk="1" hangingPunct="1">
              <a:lnSpc>
                <a:spcPct val="80000"/>
              </a:lnSpc>
            </a:pPr>
            <a:endParaRPr lang="en-US" sz="2500" dirty="0" smtClean="0"/>
          </a:p>
          <a:p>
            <a:pPr eaLnBrk="1" hangingPunct="1">
              <a:lnSpc>
                <a:spcPct val="80000"/>
              </a:lnSpc>
            </a:pPr>
            <a:endParaRPr lang="en-US" sz="2500" dirty="0" smtClean="0"/>
          </a:p>
        </p:txBody>
      </p:sp>
      <p:sp>
        <p:nvSpPr>
          <p:cNvPr id="2" name="Date Placeholder 1"/>
          <p:cNvSpPr>
            <a:spLocks noGrp="1"/>
          </p:cNvSpPr>
          <p:nvPr>
            <p:ph type="dt" sz="half" idx="10"/>
          </p:nvPr>
        </p:nvSpPr>
        <p:spPr/>
        <p:txBody>
          <a:bodyPr/>
          <a:lstStyle/>
          <a:p>
            <a:r>
              <a:rPr lang="en-US" smtClean="0"/>
              <a:t>7/13/2011</a:t>
            </a:r>
            <a:endParaRPr lang="en-US"/>
          </a:p>
        </p:txBody>
      </p:sp>
      <p:sp>
        <p:nvSpPr>
          <p:cNvPr id="3" name="Footer Placeholder 2"/>
          <p:cNvSpPr>
            <a:spLocks noGrp="1"/>
          </p:cNvSpPr>
          <p:nvPr>
            <p:ph type="ftr" sz="quarter" idx="11"/>
          </p:nvPr>
        </p:nvSpPr>
        <p:spPr/>
        <p:txBody>
          <a:bodyPr/>
          <a:lstStyle/>
          <a:p>
            <a:r>
              <a:rPr lang="en-US" smtClean="0"/>
              <a:t>DOE HFT Review</a:t>
            </a:r>
            <a:endParaRPr lang="en-US" dirty="0"/>
          </a:p>
        </p:txBody>
      </p:sp>
      <p:sp>
        <p:nvSpPr>
          <p:cNvPr id="4" name="Slide Number Placeholder 3"/>
          <p:cNvSpPr>
            <a:spLocks noGrp="1"/>
          </p:cNvSpPr>
          <p:nvPr>
            <p:ph type="sldNum" sz="quarter" idx="12"/>
          </p:nvPr>
        </p:nvSpPr>
        <p:spPr/>
        <p:txBody>
          <a:bodyPr/>
          <a:lstStyle/>
          <a:p>
            <a:fld id="{7E47A86D-EEB9-C74E-AC24-B9D1E6A4A89D}" type="slidenum">
              <a:rPr lang="en-US" smtClean="0"/>
              <a:pPr/>
              <a:t>11</a:t>
            </a:fld>
            <a:endParaRPr lang="en-US"/>
          </a:p>
        </p:txBody>
      </p:sp>
    </p:spTree>
    <p:extLst>
      <p:ext uri="{BB962C8B-B14F-4D97-AF65-F5344CB8AC3E}">
        <p14:creationId xmlns:p14="http://schemas.microsoft.com/office/powerpoint/2010/main" val="39667442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project</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12</a:t>
            </a:fld>
            <a:endParaRPr lang="en-US"/>
          </a:p>
        </p:txBody>
      </p:sp>
    </p:spTree>
    <p:extLst>
      <p:ext uri="{BB962C8B-B14F-4D97-AF65-F5344CB8AC3E}">
        <p14:creationId xmlns:p14="http://schemas.microsoft.com/office/powerpoint/2010/main" val="12622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2"/>
          <p:cNvSpPr>
            <a:spLocks noGrp="1"/>
          </p:cNvSpPr>
          <p:nvPr>
            <p:ph idx="1"/>
          </p:nvPr>
        </p:nvSpPr>
        <p:spPr>
          <a:xfrm>
            <a:off x="457200" y="990600"/>
            <a:ext cx="8305800" cy="4648200"/>
          </a:xfrm>
        </p:spPr>
        <p:txBody>
          <a:bodyPr>
            <a:normAutofit fontScale="92500" lnSpcReduction="10000"/>
          </a:bodyPr>
          <a:lstStyle/>
          <a:p>
            <a:pPr eaLnBrk="1" hangingPunct="1"/>
            <a:r>
              <a:rPr lang="en-US" sz="2200" dirty="0" smtClean="0"/>
              <a:t>HFT consists of 3 sub-detector systems inside the STAR Inner Field Cage (IFC)</a:t>
            </a:r>
          </a:p>
          <a:p>
            <a:pPr lvl="1" eaLnBrk="1" hangingPunct="1"/>
            <a:r>
              <a:rPr lang="en-US" sz="1900" dirty="0" smtClean="0"/>
              <a:t>Pixel Detector (PXL) – 2 layers</a:t>
            </a:r>
          </a:p>
          <a:p>
            <a:pPr lvl="2" eaLnBrk="1" hangingPunct="1"/>
            <a:r>
              <a:rPr lang="en-US" sz="1500" dirty="0" smtClean="0"/>
              <a:t>Removable detector system with insertion mechanism.</a:t>
            </a:r>
          </a:p>
          <a:p>
            <a:pPr lvl="1" eaLnBrk="1" hangingPunct="1"/>
            <a:r>
              <a:rPr lang="en-US" sz="1900" dirty="0" smtClean="0"/>
              <a:t>Intermediate Silicon Tracker (IST) 1 layer</a:t>
            </a:r>
          </a:p>
          <a:p>
            <a:pPr lvl="1" eaLnBrk="1" hangingPunct="1"/>
            <a:r>
              <a:rPr lang="en-US" sz="1900" dirty="0" smtClean="0"/>
              <a:t>Silicon Strip Detector (SSD) 1 layer</a:t>
            </a:r>
          </a:p>
          <a:p>
            <a:pPr eaLnBrk="1" hangingPunct="1"/>
            <a:r>
              <a:rPr lang="en-US" sz="2200" dirty="0" smtClean="0"/>
              <a:t>Detector resides in a Inner Detector Support (IDS) that is integrated with the Forward Gem Tracker (FGT) that will occupy West end of the IFC.</a:t>
            </a:r>
          </a:p>
          <a:p>
            <a:pPr eaLnBrk="1" hangingPunct="1"/>
            <a:r>
              <a:rPr lang="en-US" sz="2200" dirty="0" smtClean="0"/>
              <a:t>Online software</a:t>
            </a:r>
          </a:p>
          <a:p>
            <a:pPr eaLnBrk="1" hangingPunct="1"/>
            <a:endParaRPr lang="en-US" sz="2200" dirty="0" smtClean="0"/>
          </a:p>
          <a:p>
            <a:pPr eaLnBrk="1" hangingPunct="1"/>
            <a:r>
              <a:rPr lang="en-US" sz="2200" u="sng" dirty="0" smtClean="0"/>
              <a:t>Not</a:t>
            </a:r>
            <a:r>
              <a:rPr lang="en-US" sz="2200" dirty="0" smtClean="0"/>
              <a:t> an HFT deliverable but required for integration is a new small diameter beam-pipe (procurement outside project scope)</a:t>
            </a:r>
          </a:p>
          <a:p>
            <a:pPr eaLnBrk="1" hangingPunct="1"/>
            <a:r>
              <a:rPr lang="en-US" sz="2162" u="sng" dirty="0" smtClean="0"/>
              <a:t>Not</a:t>
            </a:r>
            <a:r>
              <a:rPr lang="en-US" sz="2200" dirty="0" smtClean="0"/>
              <a:t> an HFT deliverable, but required for physics analysis is offline software. The development is coordinated by the project </a:t>
            </a:r>
          </a:p>
        </p:txBody>
      </p:sp>
      <p:sp>
        <p:nvSpPr>
          <p:cNvPr id="19458" name="Text Box 4"/>
          <p:cNvSpPr txBox="1">
            <a:spLocks noChangeArrowheads="1"/>
          </p:cNvSpPr>
          <p:nvPr/>
        </p:nvSpPr>
        <p:spPr bwMode="auto">
          <a:xfrm>
            <a:off x="838200" y="304801"/>
            <a:ext cx="7239000" cy="492443"/>
          </a:xfrm>
          <a:prstGeom prst="rect">
            <a:avLst/>
          </a:prstGeom>
          <a:noFill/>
          <a:ln w="9525">
            <a:noFill/>
            <a:miter lim="800000"/>
            <a:headEnd/>
            <a:tailEnd/>
          </a:ln>
        </p:spPr>
        <p:txBody>
          <a:bodyPr>
            <a:spAutoFit/>
          </a:bodyPr>
          <a:lstStyle/>
          <a:p>
            <a:pPr defTabSz="914400">
              <a:spcBef>
                <a:spcPct val="50000"/>
              </a:spcBef>
            </a:pPr>
            <a:r>
              <a:rPr lang="en-US" sz="2600" b="1"/>
              <a:t>HFT Detector and Deliverables</a:t>
            </a:r>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Slide Number Placeholder 4"/>
          <p:cNvSpPr>
            <a:spLocks noGrp="1"/>
          </p:cNvSpPr>
          <p:nvPr>
            <p:ph type="sldNum" sz="quarter" idx="12"/>
          </p:nvPr>
        </p:nvSpPr>
        <p:spPr/>
        <p:txBody>
          <a:bodyPr/>
          <a:lstStyle/>
          <a:p>
            <a:fld id="{7E47A86D-EEB9-C74E-AC24-B9D1E6A4A89D}" type="slidenum">
              <a:rPr lang="en-US" smtClean="0"/>
              <a:pPr/>
              <a:t>13</a:t>
            </a:fld>
            <a:endParaRPr lang="en-US"/>
          </a:p>
        </p:txBody>
      </p:sp>
      <p:sp>
        <p:nvSpPr>
          <p:cNvPr id="6" name="Footer Placeholder 5"/>
          <p:cNvSpPr>
            <a:spLocks noGrp="1"/>
          </p:cNvSpPr>
          <p:nvPr>
            <p:ph type="ftr" sz="quarter" idx="11"/>
          </p:nvPr>
        </p:nvSpPr>
        <p:spPr/>
        <p:txBody>
          <a:bodyPr/>
          <a:lstStyle/>
          <a:p>
            <a:r>
              <a:rPr lang="en-US" smtClean="0"/>
              <a:t>DOE HFT Review</a:t>
            </a:r>
            <a:endParaRPr lang="en-US"/>
          </a:p>
        </p:txBody>
      </p:sp>
    </p:spTree>
    <p:extLst>
      <p:ext uri="{BB962C8B-B14F-4D97-AF65-F5344CB8AC3E}">
        <p14:creationId xmlns:p14="http://schemas.microsoft.com/office/powerpoint/2010/main" val="18747006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1303390149"/>
              </p:ext>
            </p:extLst>
          </p:nvPr>
        </p:nvGraphicFramePr>
        <p:xfrm>
          <a:off x="1030494" y="2345683"/>
          <a:ext cx="8203254" cy="2791504"/>
        </p:xfrm>
        <a:graphic>
          <a:graphicData uri="http://schemas.openxmlformats.org/presentationml/2006/ole">
            <mc:AlternateContent xmlns:mc="http://schemas.openxmlformats.org/markup-compatibility/2006">
              <mc:Choice xmlns:v="urn:schemas-microsoft-com:vml" Requires="v">
                <p:oleObj spid="_x0000_s1075" name="Document" r:id="rId3" imgW="6083076" imgH="2070024" progId="Word.Document.12">
                  <p:embed/>
                </p:oleObj>
              </mc:Choice>
              <mc:Fallback>
                <p:oleObj name="Document" r:id="rId3" imgW="6083076" imgH="2070024" progId="Word.Document.12">
                  <p:embed/>
                  <p:pic>
                    <p:nvPicPr>
                      <p:cNvPr id="0"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494" y="2345683"/>
                        <a:ext cx="8203254" cy="2791504"/>
                      </a:xfrm>
                      <a:prstGeom prst="rect">
                        <a:avLst/>
                      </a:prstGeom>
                      <a:noFill/>
                    </p:spPr>
                  </p:pic>
                </p:oleObj>
              </mc:Fallback>
            </mc:AlternateContent>
          </a:graphicData>
        </a:graphic>
      </p:graphicFrame>
      <p:sp>
        <p:nvSpPr>
          <p:cNvPr id="2" name="Title 1"/>
          <p:cNvSpPr>
            <a:spLocks noGrp="1"/>
          </p:cNvSpPr>
          <p:nvPr>
            <p:ph type="title"/>
          </p:nvPr>
        </p:nvSpPr>
        <p:spPr/>
        <p:txBody>
          <a:bodyPr/>
          <a:lstStyle/>
          <a:p>
            <a:r>
              <a:rPr lang="en-US" dirty="0" smtClean="0"/>
              <a:t>Performance requirements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 </a:t>
            </a:r>
            <a:r>
              <a:rPr lang="en-US" dirty="0" smtClean="0"/>
              <a:t>High-Level Key Performance Parameters </a:t>
            </a:r>
            <a:r>
              <a:rPr lang="en-US" dirty="0" smtClean="0"/>
              <a:t>(</a:t>
            </a:r>
            <a:r>
              <a:rPr lang="en-US" dirty="0" smtClean="0"/>
              <a:t>KPP)</a:t>
            </a:r>
          </a:p>
          <a:p>
            <a:endParaRPr lang="en-US"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smtClean="0"/>
          </a:p>
          <a:p>
            <a:endParaRPr lang="en-US" sz="1600" dirty="0" smtClean="0"/>
          </a:p>
          <a:p>
            <a:endParaRPr lang="en-US" sz="1600" dirty="0" smtClean="0"/>
          </a:p>
          <a:p>
            <a:endParaRPr lang="en-US" sz="1600" dirty="0"/>
          </a:p>
          <a:p>
            <a:r>
              <a:rPr lang="en-US" sz="1600" dirty="0" smtClean="0"/>
              <a:t>The </a:t>
            </a:r>
            <a:r>
              <a:rPr lang="en-US" sz="1600" dirty="0"/>
              <a:t>high-</a:t>
            </a:r>
            <a:r>
              <a:rPr lang="en-US" sz="1600" dirty="0" smtClean="0"/>
              <a:t>level KPPs </a:t>
            </a:r>
            <a:r>
              <a:rPr lang="en-US" sz="1600" dirty="0"/>
              <a:t>cannot be directly measured without </a:t>
            </a:r>
            <a:r>
              <a:rPr lang="en-US" sz="1600" dirty="0" smtClean="0"/>
              <a:t>beam. </a:t>
            </a:r>
            <a:r>
              <a:rPr lang="en-US" sz="1600" dirty="0"/>
              <a:t>T</a:t>
            </a:r>
            <a:r>
              <a:rPr lang="en-US" sz="1600" dirty="0" smtClean="0"/>
              <a:t>he </a:t>
            </a:r>
            <a:r>
              <a:rPr lang="en-US" sz="1600" dirty="0"/>
              <a:t>capability to achieve these parameters can be demonstrated at CD-4 through the measurement of the low-level </a:t>
            </a:r>
            <a:r>
              <a:rPr lang="en-US" sz="1600" dirty="0" err="1" smtClean="0"/>
              <a:t>KPPs</a:t>
            </a:r>
            <a:r>
              <a:rPr lang="en-US" sz="1600" dirty="0" smtClean="0"/>
              <a:t> plus </a:t>
            </a:r>
            <a:r>
              <a:rPr lang="en-US" sz="1600" dirty="0"/>
              <a:t>simulation studies using the full STAR detector simulation package and analysis software. </a:t>
            </a:r>
          </a:p>
          <a:p>
            <a:endParaRPr lang="en-US" dirty="0"/>
          </a:p>
        </p:txBody>
      </p:sp>
      <p:sp>
        <p:nvSpPr>
          <p:cNvPr id="5" name="Date Placeholder 4"/>
          <p:cNvSpPr>
            <a:spLocks noGrp="1"/>
          </p:cNvSpPr>
          <p:nvPr>
            <p:ph type="dt" sz="half" idx="10"/>
          </p:nvPr>
        </p:nvSpPr>
        <p:spPr/>
        <p:txBody>
          <a:bodyPr/>
          <a:lstStyle/>
          <a:p>
            <a:r>
              <a:rPr lang="en-US" smtClean="0"/>
              <a:t>7/13/2011</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14</a:t>
            </a:fld>
            <a:endParaRPr lang="en-US" dirty="0"/>
          </a:p>
        </p:txBody>
      </p:sp>
      <p:sp>
        <p:nvSpPr>
          <p:cNvPr id="7" name="Footer Placeholder 6"/>
          <p:cNvSpPr>
            <a:spLocks noGrp="1"/>
          </p:cNvSpPr>
          <p:nvPr>
            <p:ph type="ftr" sz="quarter" idx="11"/>
          </p:nvPr>
        </p:nvSpPr>
        <p:spPr/>
        <p:txBody>
          <a:bodyPr/>
          <a:lstStyle/>
          <a:p>
            <a:r>
              <a:rPr lang="en-US" smtClean="0"/>
              <a:t>DOE HFT Review</a:t>
            </a:r>
            <a:endParaRPr lang="en-US" dirty="0"/>
          </a:p>
        </p:txBody>
      </p:sp>
    </p:spTree>
    <p:extLst>
      <p:ext uri="{BB962C8B-B14F-4D97-AF65-F5344CB8AC3E}">
        <p14:creationId xmlns:p14="http://schemas.microsoft.com/office/powerpoint/2010/main" val="24445467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902"/>
            <a:ext cx="7107235" cy="550663"/>
          </a:xfrm>
        </p:spPr>
        <p:txBody>
          <a:bodyPr/>
          <a:lstStyle/>
          <a:p>
            <a:r>
              <a:rPr lang="en-US" sz="2400" b="1" dirty="0">
                <a:effectLst/>
              </a:rPr>
              <a:t>Low-level CD-4</a:t>
            </a:r>
            <a:r>
              <a:rPr lang="en-US" sz="2400" b="1" dirty="0" smtClean="0">
                <a:effectLst/>
              </a:rPr>
              <a:t> </a:t>
            </a:r>
            <a:r>
              <a:rPr lang="en-US" sz="2400" b="1" dirty="0" err="1" smtClean="0">
                <a:effectLst/>
              </a:rPr>
              <a:t>KPPs</a:t>
            </a:r>
            <a:endParaRPr lang="en-US" sz="2400" b="1" dirty="0">
              <a:effectLst/>
            </a:endParaRPr>
          </a:p>
        </p:txBody>
      </p:sp>
      <p:sp>
        <p:nvSpPr>
          <p:cNvPr id="3" name="Content Placeholder 2"/>
          <p:cNvSpPr>
            <a:spLocks noGrp="1"/>
          </p:cNvSpPr>
          <p:nvPr>
            <p:ph idx="1"/>
          </p:nvPr>
        </p:nvSpPr>
        <p:spPr>
          <a:xfrm>
            <a:off x="481463" y="1078850"/>
            <a:ext cx="8229600" cy="539424"/>
          </a:xfrm>
        </p:spPr>
        <p:txBody>
          <a:bodyPr>
            <a:normAutofit/>
          </a:bodyPr>
          <a:lstStyle/>
          <a:p>
            <a:pPr marL="0" indent="0">
              <a:buNone/>
            </a:pPr>
            <a:r>
              <a:rPr lang="en-US" dirty="0" smtClean="0"/>
              <a:t> </a:t>
            </a:r>
            <a:r>
              <a:rPr lang="en-US" sz="2000" dirty="0"/>
              <a:t>experimentally demonstrated</a:t>
            </a:r>
            <a:r>
              <a:rPr lang="en-US" sz="2000" dirty="0" smtClean="0"/>
              <a:t> before installation:</a:t>
            </a:r>
            <a:endParaRPr lang="en-US" sz="2000" dirty="0"/>
          </a:p>
          <a:p>
            <a:endParaRPr lang="en-US" dirty="0"/>
          </a:p>
        </p:txBody>
      </p:sp>
      <p:sp>
        <p:nvSpPr>
          <p:cNvPr id="5" name="Date Placeholder 4"/>
          <p:cNvSpPr>
            <a:spLocks noGrp="1"/>
          </p:cNvSpPr>
          <p:nvPr>
            <p:ph type="dt" sz="half" idx="10"/>
          </p:nvPr>
        </p:nvSpPr>
        <p:spPr/>
        <p:txBody>
          <a:bodyPr/>
          <a:lstStyle/>
          <a:p>
            <a:r>
              <a:rPr lang="en-US" smtClean="0"/>
              <a:t>7/13/2011</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15</a:t>
            </a:fld>
            <a:endParaRPr lang="en-US"/>
          </a:p>
        </p:txBody>
      </p:sp>
      <p:sp>
        <p:nvSpPr>
          <p:cNvPr id="7" name="Footer Placeholder 6"/>
          <p:cNvSpPr>
            <a:spLocks noGrp="1"/>
          </p:cNvSpPr>
          <p:nvPr>
            <p:ph type="ftr" sz="quarter" idx="11"/>
          </p:nvPr>
        </p:nvSpPr>
        <p:spPr/>
        <p:txBody>
          <a:bodyPr/>
          <a:lstStyle/>
          <a:p>
            <a:r>
              <a:rPr lang="en-US" smtClean="0"/>
              <a:t>DOE HFT Review</a:t>
            </a:r>
            <a:endParaRPr lang="en-US"/>
          </a:p>
        </p:txBody>
      </p:sp>
      <p:sp>
        <p:nvSpPr>
          <p:cNvPr id="9" name="Rectangle 8"/>
          <p:cNvSpPr/>
          <p:nvPr/>
        </p:nvSpPr>
        <p:spPr>
          <a:xfrm>
            <a:off x="687679" y="4689761"/>
            <a:ext cx="7862227" cy="1477328"/>
          </a:xfrm>
          <a:prstGeom prst="rect">
            <a:avLst/>
          </a:prstGeom>
        </p:spPr>
        <p:txBody>
          <a:bodyPr wrap="square">
            <a:spAutoFit/>
          </a:bodyPr>
          <a:lstStyle/>
          <a:p>
            <a:r>
              <a:rPr lang="en-US" dirty="0"/>
              <a:t>The achievement of the low-level KPPs will be proven through bench tests, survey measurements and the meeting of design </a:t>
            </a:r>
            <a:r>
              <a:rPr lang="en-US" dirty="0" smtClean="0"/>
              <a:t>specifications</a:t>
            </a:r>
            <a:r>
              <a:rPr lang="en-US" dirty="0"/>
              <a:t> </a:t>
            </a:r>
            <a:r>
              <a:rPr lang="en-US" dirty="0" smtClean="0"/>
              <a:t>(Appendix </a:t>
            </a:r>
            <a:r>
              <a:rPr lang="en-US" dirty="0"/>
              <a:t>A of </a:t>
            </a:r>
            <a:r>
              <a:rPr lang="en-US" dirty="0" smtClean="0"/>
              <a:t>PEP) </a:t>
            </a:r>
            <a:endParaRPr lang="en-US" dirty="0" smtClean="0"/>
          </a:p>
          <a:p>
            <a:r>
              <a:rPr lang="en-US" dirty="0" smtClean="0"/>
              <a:t>Will be addressed in sub-system talks</a:t>
            </a:r>
            <a:endParaRPr lang="en-US" dirty="0" smtClean="0"/>
          </a:p>
          <a:p>
            <a:r>
              <a:rPr lang="en-US" dirty="0"/>
              <a:t>P</a:t>
            </a:r>
            <a:r>
              <a:rPr lang="en-US" dirty="0" smtClean="0"/>
              <a:t>arameters </a:t>
            </a:r>
            <a:r>
              <a:rPr lang="en-US" dirty="0" smtClean="0"/>
              <a:t>can be demonstrated and documented before final assembly and installation of HFT in the STAR detector. </a:t>
            </a:r>
            <a:endParaRPr lang="en-US" dirty="0"/>
          </a:p>
        </p:txBody>
      </p:sp>
      <p:pic>
        <p:nvPicPr>
          <p:cNvPr id="4" name="Picture 3" descr="kp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804" y="1543605"/>
            <a:ext cx="4553730" cy="3054080"/>
          </a:xfrm>
          <a:prstGeom prst="rect">
            <a:avLst/>
          </a:prstGeom>
        </p:spPr>
      </p:pic>
    </p:spTree>
    <p:extLst>
      <p:ext uri="{BB962C8B-B14F-4D97-AF65-F5344CB8AC3E}">
        <p14:creationId xmlns:p14="http://schemas.microsoft.com/office/powerpoint/2010/main" val="14389288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HFT project deliverables</a:t>
            </a:r>
          </a:p>
        </p:txBody>
      </p:sp>
      <p:sp>
        <p:nvSpPr>
          <p:cNvPr id="3" name="Content Placeholder 2"/>
          <p:cNvSpPr>
            <a:spLocks noGrp="1"/>
          </p:cNvSpPr>
          <p:nvPr>
            <p:ph idx="1"/>
          </p:nvPr>
        </p:nvSpPr>
        <p:spPr/>
        <p:txBody>
          <a:bodyPr/>
          <a:lstStyle/>
          <a:p>
            <a:r>
              <a:rPr lang="en-US" dirty="0" smtClean="0"/>
              <a:t>3 Si detector systems</a:t>
            </a:r>
          </a:p>
          <a:p>
            <a:pPr lvl="1"/>
            <a:r>
              <a:rPr lang="en-US" dirty="0" smtClean="0"/>
              <a:t>PXL sectors, insertion mechanism and spare sectors , sensors and electronics</a:t>
            </a:r>
          </a:p>
          <a:p>
            <a:pPr lvl="1"/>
            <a:r>
              <a:rPr lang="en-US" dirty="0" smtClean="0"/>
              <a:t>IST ladders with </a:t>
            </a:r>
            <a:r>
              <a:rPr lang="en-US" dirty="0" err="1" smtClean="0"/>
              <a:t>si</a:t>
            </a:r>
            <a:r>
              <a:rPr lang="en-US" dirty="0" smtClean="0"/>
              <a:t>, readout system, and spares</a:t>
            </a:r>
          </a:p>
          <a:p>
            <a:pPr lvl="1"/>
            <a:r>
              <a:rPr lang="en-US" dirty="0" smtClean="0"/>
              <a:t>SSD upgraded electronics, cooling</a:t>
            </a:r>
          </a:p>
          <a:p>
            <a:r>
              <a:rPr lang="en-US" dirty="0" smtClean="0"/>
              <a:t>Global support structures for the 3 detector system integrated into the STAR detector</a:t>
            </a:r>
          </a:p>
          <a:p>
            <a:r>
              <a:rPr lang="en-US" dirty="0" smtClean="0"/>
              <a:t>Online and control software</a:t>
            </a:r>
          </a:p>
          <a:p>
            <a:r>
              <a:rPr lang="en-US" dirty="0" smtClean="0"/>
              <a:t>The details are listed in PEP</a:t>
            </a: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16</a:t>
            </a:fld>
            <a:endParaRPr lang="en-US"/>
          </a:p>
        </p:txBody>
      </p:sp>
    </p:spTree>
    <p:extLst>
      <p:ext uri="{BB962C8B-B14F-4D97-AF65-F5344CB8AC3E}">
        <p14:creationId xmlns:p14="http://schemas.microsoft.com/office/powerpoint/2010/main" val="28893893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considerations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PXL detector can be inserted into STAR in one-day, once the small diameter beam-pipe is integrated with IDS</a:t>
            </a:r>
          </a:p>
          <a:p>
            <a:r>
              <a:rPr lang="en-US" dirty="0" smtClean="0"/>
              <a:t>IST and SSD can only be installed during RHIC shutdown periods and requires roll-out of STAR. This period is not always fixed in a given year, but is typically July-November</a:t>
            </a:r>
          </a:p>
          <a:p>
            <a:r>
              <a:rPr lang="en-US" dirty="0" smtClean="0"/>
              <a:t>The 3 subsystems will be fabricated, assembled and tested on their respective support cylinder (PXL</a:t>
            </a:r>
            <a:r>
              <a:rPr lang="en-US" dirty="0" smtClean="0"/>
              <a:t>/PST</a:t>
            </a:r>
            <a:r>
              <a:rPr lang="en-US" dirty="0" smtClean="0"/>
              <a:t>), (IST/MSC) and (SSD/OSC). This stage allows for verification of most low level </a:t>
            </a:r>
            <a:r>
              <a:rPr lang="en-US" dirty="0" err="1" smtClean="0"/>
              <a:t>KPPs</a:t>
            </a:r>
            <a:r>
              <a:rPr lang="en-US" dirty="0" smtClean="0"/>
              <a:t>.</a:t>
            </a:r>
          </a:p>
          <a:p>
            <a:r>
              <a:rPr lang="en-US" dirty="0" smtClean="0"/>
              <a:t>The final assembly of the detector subsystems into the complete HFT instrument will be done when STAR can be rolled out.  The project schedule allows one year for this activity, while the EF schedule calls for this in fall of 2013.</a:t>
            </a:r>
          </a:p>
          <a:p>
            <a:r>
              <a:rPr lang="en-US" dirty="0" smtClean="0"/>
              <a:t>Following such assembly 6 months is allocated for final close-out preparations.</a:t>
            </a:r>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17</a:t>
            </a:fld>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 II</a:t>
            </a:r>
            <a:endParaRPr lang="en-US" dirty="0"/>
          </a:p>
        </p:txBody>
      </p:sp>
      <p:sp>
        <p:nvSpPr>
          <p:cNvPr id="3" name="Content Placeholder 2"/>
          <p:cNvSpPr>
            <a:spLocks noGrp="1"/>
          </p:cNvSpPr>
          <p:nvPr>
            <p:ph idx="1"/>
          </p:nvPr>
        </p:nvSpPr>
        <p:spPr/>
        <p:txBody>
          <a:bodyPr/>
          <a:lstStyle/>
          <a:p>
            <a:r>
              <a:rPr lang="en-US" dirty="0"/>
              <a:t>An engineering run with pre-production PXL ladders for run-13</a:t>
            </a:r>
            <a:r>
              <a:rPr lang="en-US" dirty="0" smtClean="0"/>
              <a:t>.</a:t>
            </a:r>
          </a:p>
          <a:p>
            <a:pPr lvl="1"/>
            <a:r>
              <a:rPr lang="en-US" dirty="0" smtClean="0"/>
              <a:t>The engineering run will assess open issues for the PXL sub-system, and help in retiring project risks ahead of the final assembly. </a:t>
            </a:r>
            <a:endParaRPr lang="en-US" dirty="0"/>
          </a:p>
          <a:p>
            <a:r>
              <a:rPr lang="en-US" dirty="0"/>
              <a:t>The Forward Gem Tracker (FGT) is highly integrated with </a:t>
            </a:r>
            <a:r>
              <a:rPr lang="en-US" dirty="0" smtClean="0"/>
              <a:t>IDS, and imposes constraints on space envelopes for HFT detectors and IDS stability </a:t>
            </a:r>
            <a:r>
              <a:rPr lang="en-US" dirty="0" smtClean="0"/>
              <a:t>requirements (E.A. talk)</a:t>
            </a:r>
            <a:endParaRPr lang="en-US" dirty="0"/>
          </a:p>
          <a:p>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18</a:t>
            </a:fld>
            <a:endParaRPr lang="en-US"/>
          </a:p>
        </p:txBody>
      </p:sp>
    </p:spTree>
    <p:extLst>
      <p:ext uri="{BB962C8B-B14F-4D97-AF65-F5344CB8AC3E}">
        <p14:creationId xmlns:p14="http://schemas.microsoft.com/office/powerpoint/2010/main" val="2970718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1060450"/>
            <a:ext cx="8067675"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eaLnBrk="1" fontAlgn="auto" hangingPunct="1">
              <a:spcAft>
                <a:spcPts val="0"/>
              </a:spcAft>
              <a:defRPr/>
            </a:pPr>
            <a:r>
              <a:rPr lang="en-US" dirty="0" smtClean="0">
                <a:ea typeface="+mj-ea"/>
                <a:cs typeface="+mj-cs"/>
              </a:rPr>
              <a:t>Summary Schedule</a:t>
            </a:r>
            <a:endParaRPr lang="en-US" dirty="0">
              <a:ea typeface="+mj-ea"/>
              <a:cs typeface="+mj-cs"/>
            </a:endParaRPr>
          </a:p>
        </p:txBody>
      </p:sp>
      <p:cxnSp>
        <p:nvCxnSpPr>
          <p:cNvPr id="9" name="Straight Arrow Connector 8"/>
          <p:cNvCxnSpPr/>
          <p:nvPr/>
        </p:nvCxnSpPr>
        <p:spPr>
          <a:xfrm flipH="1">
            <a:off x="8185150" y="1676400"/>
            <a:ext cx="398463" cy="200025"/>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quarter" idx="10"/>
          </p:nvPr>
        </p:nvSpPr>
        <p:spPr/>
        <p:txBody>
          <a:bodyPr/>
          <a:lstStyle/>
          <a:p>
            <a:pPr>
              <a:defRPr/>
            </a:pPr>
            <a:r>
              <a:rPr lang="en-US" smtClean="0"/>
              <a:t>7/13/2011</a:t>
            </a:r>
            <a:endParaRPr lang="en-US"/>
          </a:p>
        </p:txBody>
      </p:sp>
      <p:sp>
        <p:nvSpPr>
          <p:cNvPr id="4403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smtClean="0">
                <a:solidFill>
                  <a:srgbClr val="3366FF"/>
                </a:solidFill>
              </a:rPr>
              <a:t>DOE HFT Review</a:t>
            </a:r>
            <a:endParaRPr lang="en-US" sz="1200">
              <a:solidFill>
                <a:srgbClr val="3366FF"/>
              </a:solidFill>
            </a:endParaRPr>
          </a:p>
        </p:txBody>
      </p:sp>
      <p:sp>
        <p:nvSpPr>
          <p:cNvPr id="14" name="Slide Number Placeholder 13"/>
          <p:cNvSpPr>
            <a:spLocks noGrp="1"/>
          </p:cNvSpPr>
          <p:nvPr>
            <p:ph type="sldNum" sz="quarter" idx="12"/>
          </p:nvPr>
        </p:nvSpPr>
        <p:spPr/>
        <p:txBody>
          <a:bodyPr/>
          <a:lstStyle/>
          <a:p>
            <a:pPr>
              <a:defRPr/>
            </a:pPr>
            <a:fld id="{6E109FE3-09B3-6540-8246-D46560FC1AB0}" type="slidenum">
              <a:rPr lang="en-US"/>
              <a:pPr>
                <a:defRPr/>
              </a:pPr>
              <a:t>19</a:t>
            </a:fld>
            <a:endParaRPr lang="en-US"/>
          </a:p>
        </p:txBody>
      </p:sp>
    </p:spTree>
    <p:extLst>
      <p:ext uri="{BB962C8B-B14F-4D97-AF65-F5344CB8AC3E}">
        <p14:creationId xmlns:p14="http://schemas.microsoft.com/office/powerpoint/2010/main" val="935805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Project Overview and scope definition </a:t>
            </a:r>
          </a:p>
          <a:p>
            <a:pPr lvl="1"/>
            <a:r>
              <a:rPr lang="en-US" dirty="0" smtClean="0"/>
              <a:t>High level technical overview</a:t>
            </a:r>
          </a:p>
          <a:p>
            <a:r>
              <a:rPr lang="en-US" dirty="0" smtClean="0"/>
              <a:t>Baseline Project</a:t>
            </a:r>
          </a:p>
          <a:p>
            <a:pPr lvl="1"/>
            <a:r>
              <a:rPr lang="en-US" dirty="0" smtClean="0"/>
              <a:t>Deliverables</a:t>
            </a:r>
          </a:p>
          <a:p>
            <a:pPr lvl="1"/>
            <a:r>
              <a:rPr lang="en-US" dirty="0" smtClean="0"/>
              <a:t>CD-4 Key Performance parameters</a:t>
            </a:r>
          </a:p>
          <a:p>
            <a:pPr lvl="1"/>
            <a:r>
              <a:rPr lang="en-US" dirty="0" smtClean="0"/>
              <a:t>Cost and Schedule, Milestones</a:t>
            </a:r>
          </a:p>
          <a:p>
            <a:pPr lvl="1"/>
            <a:r>
              <a:rPr lang="en-US" dirty="0" smtClean="0"/>
              <a:t>Funding Profile, contingency</a:t>
            </a:r>
          </a:p>
          <a:p>
            <a:r>
              <a:rPr lang="en-US" dirty="0" smtClean="0"/>
              <a:t>Management</a:t>
            </a:r>
          </a:p>
          <a:p>
            <a:pPr lvl="1"/>
            <a:r>
              <a:rPr lang="en-US" dirty="0" smtClean="0"/>
              <a:t>Organization</a:t>
            </a:r>
            <a:endParaRPr lang="en-US" dirty="0" smtClean="0"/>
          </a:p>
          <a:p>
            <a:pPr lvl="1"/>
            <a:r>
              <a:rPr lang="en-US" dirty="0" smtClean="0"/>
              <a:t>Reporting, Tracking and project controls</a:t>
            </a:r>
          </a:p>
          <a:p>
            <a:r>
              <a:rPr lang="en-US" dirty="0" smtClean="0"/>
              <a:t>Risk Management</a:t>
            </a:r>
          </a:p>
          <a:p>
            <a:pPr lvl="1"/>
            <a:r>
              <a:rPr lang="en-US" dirty="0" smtClean="0"/>
              <a:t>Risk Management Plan</a:t>
            </a:r>
          </a:p>
          <a:p>
            <a:pPr lvl="1"/>
            <a:r>
              <a:rPr lang="en-US" dirty="0" smtClean="0"/>
              <a:t>Risk </a:t>
            </a:r>
            <a:r>
              <a:rPr lang="en-US" dirty="0" smtClean="0"/>
              <a:t>registry</a:t>
            </a:r>
            <a:endParaRPr lang="en-US" dirty="0" smtClean="0"/>
          </a:p>
          <a:p>
            <a:r>
              <a:rPr lang="en-US" dirty="0" smtClean="0"/>
              <a:t>Readiness for CD-2/</a:t>
            </a:r>
            <a:r>
              <a:rPr lang="en-US" dirty="0" smtClean="0"/>
              <a:t>3</a:t>
            </a:r>
          </a:p>
          <a:p>
            <a:pPr lvl="1"/>
            <a:r>
              <a:rPr lang="en-US" dirty="0"/>
              <a:t>Design Status</a:t>
            </a:r>
            <a:endParaRPr lang="en-US" dirty="0" smtClean="0"/>
          </a:p>
          <a:p>
            <a:endParaRPr lang="en-US" dirty="0" smtClean="0"/>
          </a:p>
          <a:p>
            <a:endParaRPr lang="en-US" dirty="0" smtClean="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Slide Number Placeholder 4"/>
          <p:cNvSpPr>
            <a:spLocks noGrp="1"/>
          </p:cNvSpPr>
          <p:nvPr>
            <p:ph type="sldNum" sz="quarter" idx="12"/>
          </p:nvPr>
        </p:nvSpPr>
        <p:spPr/>
        <p:txBody>
          <a:bodyPr/>
          <a:lstStyle/>
          <a:p>
            <a:fld id="{7E47A86D-EEB9-C74E-AC24-B9D1E6A4A89D}" type="slidenum">
              <a:rPr lang="en-US" smtClean="0"/>
              <a:pPr/>
              <a:t>2</a:t>
            </a:fld>
            <a:endParaRPr lang="en-US"/>
          </a:p>
        </p:txBody>
      </p:sp>
      <p:sp>
        <p:nvSpPr>
          <p:cNvPr id="6" name="Footer Placeholder 5"/>
          <p:cNvSpPr>
            <a:spLocks noGrp="1"/>
          </p:cNvSpPr>
          <p:nvPr>
            <p:ph type="ftr" sz="quarter" idx="11"/>
          </p:nvPr>
        </p:nvSpPr>
        <p:spPr/>
        <p:txBody>
          <a:bodyPr/>
          <a:lstStyle/>
          <a:p>
            <a:r>
              <a:rPr lang="en-US" smtClean="0"/>
              <a:t>DOE HFT Review</a:t>
            </a:r>
            <a:endParaRPr lang="en-US" dirty="0"/>
          </a:p>
        </p:txBody>
      </p:sp>
    </p:spTree>
    <p:extLst>
      <p:ext uri="{BB962C8B-B14F-4D97-AF65-F5344CB8AC3E}">
        <p14:creationId xmlns:p14="http://schemas.microsoft.com/office/powerpoint/2010/main" val="31805636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a:t>
            </a:r>
            <a:r>
              <a:rPr lang="en-US" dirty="0" smtClean="0"/>
              <a:t>1 and 2 </a:t>
            </a:r>
            <a:r>
              <a:rPr lang="en-US" dirty="0" smtClean="0"/>
              <a:t>Milestones</a:t>
            </a:r>
            <a:endParaRPr lang="en-US" dirty="0"/>
          </a:p>
        </p:txBody>
      </p:sp>
      <p:sp>
        <p:nvSpPr>
          <p:cNvPr id="8" name="Content Placeholder 7"/>
          <p:cNvSpPr>
            <a:spLocks noGrp="1"/>
          </p:cNvSpPr>
          <p:nvPr>
            <p:ph sz="half" idx="2"/>
          </p:nvPr>
        </p:nvSpPr>
        <p:spPr>
          <a:xfrm>
            <a:off x="5862196" y="1224944"/>
            <a:ext cx="3149456" cy="4620628"/>
          </a:xfrm>
        </p:spPr>
        <p:txBody>
          <a:bodyPr>
            <a:normAutofit fontScale="92500"/>
          </a:bodyPr>
          <a:lstStyle/>
          <a:p>
            <a:pPr marL="0" indent="0">
              <a:buNone/>
            </a:pPr>
            <a:r>
              <a:rPr lang="en-US" dirty="0" smtClean="0"/>
              <a:t>High level </a:t>
            </a:r>
            <a:r>
              <a:rPr lang="en-US" dirty="0" smtClean="0"/>
              <a:t>(L2)reportable </a:t>
            </a:r>
            <a:r>
              <a:rPr lang="en-US" dirty="0" smtClean="0"/>
              <a:t>technical milestones in support of CD milestones</a:t>
            </a:r>
          </a:p>
          <a:p>
            <a:pPr marL="0" indent="0">
              <a:buNone/>
            </a:pPr>
            <a:endParaRPr lang="en-US" dirty="0" smtClean="0"/>
          </a:p>
          <a:p>
            <a:pPr marL="0" indent="0">
              <a:buNone/>
            </a:pPr>
            <a:r>
              <a:rPr lang="en-US" dirty="0" smtClean="0"/>
              <a:t>The schedule has </a:t>
            </a:r>
            <a:r>
              <a:rPr lang="en-US" dirty="0" smtClean="0"/>
              <a:t>additional distributed L3 </a:t>
            </a:r>
            <a:r>
              <a:rPr lang="en-US" dirty="0" smtClean="0"/>
              <a:t>milestones to track each </a:t>
            </a:r>
            <a:r>
              <a:rPr lang="en-US" dirty="0" smtClean="0"/>
              <a:t>subsystem.</a:t>
            </a:r>
            <a:endParaRPr lang="en-US" dirty="0" smtClean="0"/>
          </a:p>
          <a:p>
            <a:pPr marL="0" indent="0">
              <a:buNone/>
            </a:pP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20</a:t>
            </a:fld>
            <a:endParaRPr lang="en-US"/>
          </a:p>
        </p:txBody>
      </p:sp>
      <p:sp>
        <p:nvSpPr>
          <p:cNvPr id="10" name="Rectangle 9"/>
          <p:cNvSpPr/>
          <p:nvPr/>
        </p:nvSpPr>
        <p:spPr>
          <a:xfrm>
            <a:off x="4625066" y="3200400"/>
            <a:ext cx="900113" cy="184150"/>
          </a:xfrm>
          <a:prstGeom prst="rect">
            <a:avLst/>
          </a:prstGeom>
          <a:noFill/>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en-US"/>
          </a:p>
        </p:txBody>
      </p:sp>
      <p:sp>
        <p:nvSpPr>
          <p:cNvPr id="12" name="Rectangle 11"/>
          <p:cNvSpPr/>
          <p:nvPr/>
        </p:nvSpPr>
        <p:spPr>
          <a:xfrm>
            <a:off x="4631958" y="4331820"/>
            <a:ext cx="900113" cy="184150"/>
          </a:xfrm>
          <a:prstGeom prst="rect">
            <a:avLst/>
          </a:prstGeom>
          <a:noFill/>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en-US"/>
          </a:p>
        </p:txBody>
      </p:sp>
      <p:sp>
        <p:nvSpPr>
          <p:cNvPr id="13" name="Rectangle 12"/>
          <p:cNvSpPr/>
          <p:nvPr/>
        </p:nvSpPr>
        <p:spPr>
          <a:xfrm>
            <a:off x="4631958" y="5310840"/>
            <a:ext cx="900113" cy="184150"/>
          </a:xfrm>
          <a:prstGeom prst="rect">
            <a:avLst/>
          </a:prstGeom>
          <a:noFill/>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en-US"/>
          </a:p>
        </p:txBody>
      </p:sp>
      <p:sp>
        <p:nvSpPr>
          <p:cNvPr id="14" name="Rectangle 13"/>
          <p:cNvSpPr/>
          <p:nvPr/>
        </p:nvSpPr>
        <p:spPr>
          <a:xfrm>
            <a:off x="4638850" y="5952750"/>
            <a:ext cx="900113" cy="184150"/>
          </a:xfrm>
          <a:prstGeom prst="rect">
            <a:avLst/>
          </a:prstGeom>
          <a:noFill/>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en-US"/>
          </a:p>
        </p:txBody>
      </p:sp>
      <p:sp>
        <p:nvSpPr>
          <p:cNvPr id="15" name="Rectangle 14"/>
          <p:cNvSpPr/>
          <p:nvPr/>
        </p:nvSpPr>
        <p:spPr>
          <a:xfrm>
            <a:off x="4618730" y="2056260"/>
            <a:ext cx="900113" cy="184150"/>
          </a:xfrm>
          <a:prstGeom prst="rect">
            <a:avLst/>
          </a:prstGeom>
          <a:noFill/>
          <a:ln>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en-US"/>
          </a:p>
        </p:txBody>
      </p:sp>
      <p:graphicFrame>
        <p:nvGraphicFramePr>
          <p:cNvPr id="16" name="Table 15"/>
          <p:cNvGraphicFramePr>
            <a:graphicFrameLocks noGrp="1"/>
          </p:cNvGraphicFramePr>
          <p:nvPr>
            <p:extLst>
              <p:ext uri="{D42A27DB-BD31-4B8C-83A1-F6EECF244321}">
                <p14:modId xmlns:p14="http://schemas.microsoft.com/office/powerpoint/2010/main" val="1522322481"/>
              </p:ext>
            </p:extLst>
          </p:nvPr>
        </p:nvGraphicFramePr>
        <p:xfrm>
          <a:off x="337759" y="1091787"/>
          <a:ext cx="5142082" cy="5034780"/>
        </p:xfrm>
        <a:graphic>
          <a:graphicData uri="http://schemas.openxmlformats.org/drawingml/2006/table">
            <a:tbl>
              <a:tblPr/>
              <a:tblGrid>
                <a:gridCol w="331080"/>
                <a:gridCol w="3465990"/>
                <a:gridCol w="496620"/>
                <a:gridCol w="848392"/>
              </a:tblGrid>
              <a:tr h="159332">
                <a:tc>
                  <a:txBody>
                    <a:bodyPr/>
                    <a:lstStyle/>
                    <a:p>
                      <a:pPr algn="ctr" fontAlgn="b"/>
                      <a:r>
                        <a:rPr lang="en-US" sz="1000" b="1" i="0" u="none" strike="noStrike" dirty="0">
                          <a:solidFill>
                            <a:srgbClr val="000000"/>
                          </a:solidFill>
                          <a:effectLst/>
                          <a:latin typeface="Calibri"/>
                        </a:rPr>
                        <a:t>Level</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000" b="1" i="0" u="none" strike="noStrike" dirty="0">
                          <a:solidFill>
                            <a:srgbClr val="000000"/>
                          </a:solidFill>
                          <a:effectLst/>
                          <a:latin typeface="Calibri"/>
                        </a:rPr>
                        <a:t>Milestone</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000" b="1" i="0" u="none" strike="noStrike" dirty="0">
                          <a:solidFill>
                            <a:srgbClr val="000000"/>
                          </a:solidFill>
                          <a:effectLst/>
                          <a:latin typeface="Calibri"/>
                        </a:rPr>
                        <a:t>Planned</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000" b="1" i="0" u="none" strike="noStrike" dirty="0">
                          <a:solidFill>
                            <a:srgbClr val="000000"/>
                          </a:solidFill>
                          <a:effectLst/>
                          <a:latin typeface="Calibri"/>
                        </a:rPr>
                        <a:t>Actual/Forecast</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159332">
                <a:tc>
                  <a:txBody>
                    <a:bodyPr/>
                    <a:lstStyle/>
                    <a:p>
                      <a:pPr algn="l" fontAlgn="b"/>
                      <a:r>
                        <a:rPr lang="en-US" sz="1000" b="0" i="0" u="none" strike="noStrike">
                          <a:solidFill>
                            <a:srgbClr val="000000"/>
                          </a:solidFill>
                          <a:effectLst/>
                          <a:latin typeface="Calibri"/>
                        </a:rPr>
                        <a:t>1</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a:rPr>
                        <a:t>CD-0 Approve Mission Need</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 </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2/18/09 (A)</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1</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CD-1 Approve Alternative Selection and Cost Range</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 </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8/31/10 (A)</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1</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CD-2 Approve Performance Baseline</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Q4FY11</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Aug-11</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1</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CD-3 Approve Start of Fabrication</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Q4FY11</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Aug-11</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1</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CD-4 Approve Project Completion</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smtClean="0">
                          <a:solidFill>
                            <a:srgbClr val="000000"/>
                          </a:solidFill>
                          <a:effectLst/>
                          <a:latin typeface="Calibri"/>
                        </a:rPr>
                        <a:t>Q3FY15</a:t>
                      </a:r>
                      <a:endParaRPr lang="en-US" sz="1000" b="0" i="0" u="none" strike="noStrike" dirty="0">
                        <a:solidFill>
                          <a:srgbClr val="000000"/>
                        </a:solidFill>
                        <a:effectLst/>
                        <a:latin typeface="Calibri"/>
                      </a:endParaRP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smtClean="0">
                          <a:solidFill>
                            <a:srgbClr val="000000"/>
                          </a:solidFill>
                          <a:effectLst/>
                          <a:latin typeface="Calibri"/>
                        </a:rPr>
                        <a:t>Jun-</a:t>
                      </a:r>
                      <a:r>
                        <a:rPr lang="en-US" sz="1000" b="0" i="0" u="none" strike="noStrike" dirty="0">
                          <a:solidFill>
                            <a:srgbClr val="000000"/>
                          </a:solidFill>
                          <a:effectLst/>
                          <a:latin typeface="Calibri"/>
                        </a:rPr>
                        <a:t>15</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a:rPr>
                        <a:t>PXL</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000" b="0" i="0" u="none" strike="noStrike">
                          <a:solidFill>
                            <a:srgbClr val="000000"/>
                          </a:solidFill>
                          <a:effectLst/>
                          <a:latin typeface="Calibri"/>
                        </a:rPr>
                        <a:t> </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000" b="0" i="0" u="none" strike="noStrike" dirty="0">
                          <a:solidFill>
                            <a:srgbClr val="000000"/>
                          </a:solidFill>
                          <a:effectLst/>
                          <a:latin typeface="Calibri"/>
                        </a:rPr>
                        <a:t> </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PXL Prototype Sector Design Complete</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 </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12/15/10 (A)</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Receive Prototype sensors from IPHC</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 </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3/15/11 (A)</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Prototype PXL Insertion mechanism Testing Complete</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smtClean="0">
                          <a:solidFill>
                            <a:srgbClr val="000000"/>
                          </a:solidFill>
                          <a:effectLst/>
                          <a:latin typeface="Calibri"/>
                        </a:rPr>
                        <a:t>Q1FY12</a:t>
                      </a:r>
                      <a:endParaRPr lang="en-US" sz="1000" b="0" i="0" u="none" strike="noStrike" dirty="0">
                        <a:solidFill>
                          <a:srgbClr val="000000"/>
                        </a:solidFill>
                        <a:effectLst/>
                        <a:latin typeface="Calibri"/>
                      </a:endParaRP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Sep-11</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Final PXL Sensors received</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Q1FY13</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Oct-12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Production Sector Assembly Start</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Q2FY13</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Feb-13</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PXL detector available for insertion</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Q1FY14</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Jun-13</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1.3</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a:rPr>
                        <a:t>IST</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000" b="0" i="0" u="none" strike="noStrike">
                          <a:solidFill>
                            <a:srgbClr val="000000"/>
                          </a:solidFill>
                          <a:effectLst/>
                          <a:latin typeface="Calibri"/>
                        </a:rPr>
                        <a:t> </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000" b="0" i="0" u="none" strike="noStrike">
                          <a:solidFill>
                            <a:srgbClr val="000000"/>
                          </a:solidFill>
                          <a:effectLst/>
                          <a:latin typeface="Calibri"/>
                        </a:rPr>
                        <a:t> </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Sensor design Finished</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Q1FY12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Jul-11</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Prototype ladder tested</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Q2FY12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Dec-11</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Flex hybrid produced</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Q3FY12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Feb-12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First staves produced</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Q4FY12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Jun-12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Staves finalized</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Q2FY13</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Nov-12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dirty="0">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mn-lt"/>
                        </a:rPr>
                        <a:t>IST assembled onto</a:t>
                      </a:r>
                      <a:r>
                        <a:rPr lang="en-US" sz="1000" b="0" i="0" u="none" strike="noStrike" baseline="0" dirty="0" smtClean="0">
                          <a:solidFill>
                            <a:srgbClr val="000000"/>
                          </a:solidFill>
                          <a:effectLst/>
                          <a:latin typeface="+mn-lt"/>
                        </a:rPr>
                        <a:t> MSC</a:t>
                      </a:r>
                      <a:endParaRPr lang="en-US" sz="1000" b="0" i="0" u="none" strike="noStrike" dirty="0">
                        <a:solidFill>
                          <a:srgbClr val="000000"/>
                        </a:solidFill>
                        <a:effectLst/>
                        <a:latin typeface="+mn-lt"/>
                      </a:endParaRP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smtClean="0">
                          <a:solidFill>
                            <a:srgbClr val="000000"/>
                          </a:solidFill>
                          <a:effectLst/>
                          <a:latin typeface="Calibri"/>
                        </a:rPr>
                        <a:t>Q4FY13</a:t>
                      </a:r>
                      <a:endParaRPr lang="en-US" sz="1000" b="0" i="0" u="none" strike="noStrike" dirty="0">
                        <a:solidFill>
                          <a:srgbClr val="000000"/>
                        </a:solidFill>
                        <a:effectLst/>
                        <a:latin typeface="Calibri"/>
                      </a:endParaRP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a:rPr>
                        <a:t>Mar-13</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1.4</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a:rPr>
                        <a:t>SSD</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000" b="0" i="0" u="none" strike="noStrike">
                          <a:solidFill>
                            <a:srgbClr val="000000"/>
                          </a:solidFill>
                          <a:effectLst/>
                          <a:latin typeface="Calibri"/>
                        </a:rPr>
                        <a:t> </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000" b="0" i="0" u="none" strike="noStrike">
                          <a:solidFill>
                            <a:srgbClr val="000000"/>
                          </a:solidFill>
                          <a:effectLst/>
                          <a:latin typeface="Calibri"/>
                        </a:rPr>
                        <a:t> </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Prototype Ladder Board design finished</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a:rPr>
                        <a:t> </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10/15/10 (A)</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RDO Prototype Board design finished</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Q1FY12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Jul-11</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Preproduction Design Review of RDO</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Q3FY12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a:rPr>
                        <a:t>May-12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Production of Ladder Boards ready to begin</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Q1FY13</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a:rPr>
                        <a:t>Nov-12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smtClean="0">
                          <a:solidFill>
                            <a:srgbClr val="000000"/>
                          </a:solidFill>
                          <a:effectLst/>
                          <a:latin typeface="Calibri"/>
                        </a:rPr>
                        <a:t>SSD assembled on OSC ready </a:t>
                      </a:r>
                      <a:r>
                        <a:rPr lang="en-US" sz="1000" b="0" i="0" u="none" strike="noStrike" dirty="0">
                          <a:solidFill>
                            <a:srgbClr val="000000"/>
                          </a:solidFill>
                          <a:effectLst/>
                          <a:latin typeface="Calibri"/>
                        </a:rPr>
                        <a:t>for installation</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smtClean="0">
                          <a:solidFill>
                            <a:srgbClr val="000000"/>
                          </a:solidFill>
                          <a:effectLst/>
                          <a:latin typeface="Calibri"/>
                        </a:rPr>
                        <a:t>Q1FY14</a:t>
                      </a:r>
                      <a:endParaRPr lang="en-US" sz="1000" b="0" i="0" u="none" strike="noStrike" dirty="0">
                        <a:solidFill>
                          <a:srgbClr val="000000"/>
                        </a:solidFill>
                        <a:effectLst/>
                        <a:latin typeface="Calibri"/>
                      </a:endParaRP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smtClean="0">
                          <a:solidFill>
                            <a:srgbClr val="000000"/>
                          </a:solidFill>
                          <a:effectLst/>
                          <a:latin typeface="Calibri"/>
                        </a:rPr>
                        <a:t>Sep-</a:t>
                      </a:r>
                      <a:r>
                        <a:rPr lang="en-US" sz="1000" b="0" i="0" u="none" strike="noStrike" dirty="0">
                          <a:solidFill>
                            <a:srgbClr val="000000"/>
                          </a:solidFill>
                          <a:effectLst/>
                          <a:latin typeface="Calibri"/>
                        </a:rPr>
                        <a:t>13</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1.5</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000" b="0" i="0" u="none" strike="noStrike">
                          <a:solidFill>
                            <a:srgbClr val="000000"/>
                          </a:solidFill>
                          <a:effectLst/>
                          <a:latin typeface="Calibri"/>
                        </a:rPr>
                        <a:t>Integration</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000" b="0" i="0" u="none" strike="noStrike">
                          <a:solidFill>
                            <a:srgbClr val="000000"/>
                          </a:solidFill>
                          <a:effectLst/>
                          <a:latin typeface="Calibri"/>
                        </a:rPr>
                        <a:t> </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000" b="0" i="0" u="none" strike="noStrike">
                          <a:solidFill>
                            <a:srgbClr val="000000"/>
                          </a:solidFill>
                          <a:effectLst/>
                          <a:latin typeface="Calibri"/>
                        </a:rPr>
                        <a:t> </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Production OSC/MSC at BNL for Integration</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Q4FY12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Jun-12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Inner detector support assembled with SSD/IST and FGT</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Q1FY14</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a:rPr>
                        <a:t>Sep-13</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332">
                <a:tc>
                  <a:txBody>
                    <a:bodyPr/>
                    <a:lstStyle/>
                    <a:p>
                      <a:pPr algn="l" fontAlgn="b"/>
                      <a:r>
                        <a:rPr lang="en-US" sz="1000" b="0" i="0" u="none" strike="noStrike">
                          <a:solidFill>
                            <a:srgbClr val="000000"/>
                          </a:solidFill>
                          <a:effectLst/>
                          <a:latin typeface="Calibri"/>
                        </a:rPr>
                        <a:t>2</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a:rPr>
                        <a:t>HFT Installed and Integrated into STAR</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smtClean="0">
                          <a:solidFill>
                            <a:srgbClr val="000000"/>
                          </a:solidFill>
                          <a:effectLst/>
                          <a:latin typeface="Calibri"/>
                        </a:rPr>
                        <a:t>Q1FY15</a:t>
                      </a:r>
                      <a:endParaRPr lang="en-US" sz="1000" b="0" i="0" u="none" strike="noStrike" dirty="0">
                        <a:solidFill>
                          <a:srgbClr val="000000"/>
                        </a:solidFill>
                        <a:effectLst/>
                        <a:latin typeface="Calibri"/>
                      </a:endParaRP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a:rPr>
                        <a:t>Dec-13</a:t>
                      </a:r>
                    </a:p>
                  </a:txBody>
                  <a:tcPr marL="10346" marR="10346" marT="103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33210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Baseline</a:t>
            </a:r>
            <a:endParaRPr lang="en-US" dirty="0"/>
          </a:p>
        </p:txBody>
      </p:sp>
      <p:sp>
        <p:nvSpPr>
          <p:cNvPr id="3" name="Date Placeholder 2"/>
          <p:cNvSpPr>
            <a:spLocks noGrp="1"/>
          </p:cNvSpPr>
          <p:nvPr>
            <p:ph type="dt" sz="half" idx="10"/>
          </p:nvPr>
        </p:nvSpPr>
        <p:spPr/>
        <p:txBody>
          <a:bodyPr/>
          <a:lstStyle/>
          <a:p>
            <a:r>
              <a:rPr lang="en-US" smtClean="0"/>
              <a:t>7/13/2011</a:t>
            </a:r>
            <a:endParaRPr lang="en-US"/>
          </a:p>
        </p:txBody>
      </p:sp>
      <p:sp>
        <p:nvSpPr>
          <p:cNvPr id="4" name="Footer Placeholder 3"/>
          <p:cNvSpPr>
            <a:spLocks noGrp="1"/>
          </p:cNvSpPr>
          <p:nvPr>
            <p:ph type="ftr" sz="quarter" idx="11"/>
          </p:nvPr>
        </p:nvSpPr>
        <p:spPr/>
        <p:txBody>
          <a:bodyPr/>
          <a:lstStyle/>
          <a:p>
            <a:r>
              <a:rPr lang="en-US" smtClean="0"/>
              <a:t>DOE HFT Review</a:t>
            </a:r>
            <a:endParaRPr lang="en-US" dirty="0"/>
          </a:p>
        </p:txBody>
      </p:sp>
      <p:sp>
        <p:nvSpPr>
          <p:cNvPr id="5" name="Slide Number Placeholder 4"/>
          <p:cNvSpPr>
            <a:spLocks noGrp="1"/>
          </p:cNvSpPr>
          <p:nvPr>
            <p:ph type="sldNum" sz="quarter" idx="12"/>
          </p:nvPr>
        </p:nvSpPr>
        <p:spPr/>
        <p:txBody>
          <a:bodyPr/>
          <a:lstStyle/>
          <a:p>
            <a:fld id="{7E47A86D-EEB9-C74E-AC24-B9D1E6A4A89D}" type="slidenum">
              <a:rPr lang="en-US" smtClean="0"/>
              <a:pPr/>
              <a:t>21</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859369477"/>
              </p:ext>
            </p:extLst>
          </p:nvPr>
        </p:nvGraphicFramePr>
        <p:xfrm>
          <a:off x="457200" y="1444390"/>
          <a:ext cx="7845301" cy="3808240"/>
        </p:xfrm>
        <a:graphic>
          <a:graphicData uri="http://schemas.openxmlformats.org/presentationml/2006/ole">
            <mc:AlternateContent xmlns:mc="http://schemas.openxmlformats.org/markup-compatibility/2006">
              <mc:Choice xmlns:v="urn:schemas-microsoft-com:vml" Requires="v">
                <p:oleObj spid="_x0000_s51206" name="Document" r:id="rId4" imgW="6096000" imgH="2959100" progId="Word.Document.12">
                  <p:embed/>
                </p:oleObj>
              </mc:Choice>
              <mc:Fallback>
                <p:oleObj name="Document" r:id="rId4" imgW="6096000" imgH="2959100" progId="Word.Document.12">
                  <p:embed/>
                  <p:pic>
                    <p:nvPicPr>
                      <p:cNvPr id="0" name=""/>
                      <p:cNvPicPr/>
                      <p:nvPr/>
                    </p:nvPicPr>
                    <p:blipFill>
                      <a:blip r:embed="rId5"/>
                      <a:stretch>
                        <a:fillRect/>
                      </a:stretch>
                    </p:blipFill>
                    <p:spPr>
                      <a:xfrm>
                        <a:off x="457200" y="1444390"/>
                        <a:ext cx="7845301" cy="3808240"/>
                      </a:xfrm>
                      <a:prstGeom prst="rect">
                        <a:avLst/>
                      </a:prstGeom>
                    </p:spPr>
                  </p:pic>
                </p:oleObj>
              </mc:Fallback>
            </mc:AlternateContent>
          </a:graphicData>
        </a:graphic>
      </p:graphicFrame>
    </p:spTree>
    <p:extLst>
      <p:ext uri="{BB962C8B-B14F-4D97-AF65-F5344CB8AC3E}">
        <p14:creationId xmlns:p14="http://schemas.microsoft.com/office/powerpoint/2010/main" val="40118070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mtClean="0">
                <a:ea typeface="+mj-ea"/>
                <a:cs typeface="+mj-cs"/>
              </a:rPr>
              <a:t>Funding Profile</a:t>
            </a:r>
            <a:endParaRPr lang="en-US">
              <a:ea typeface="+mj-ea"/>
              <a:cs typeface="+mj-cs"/>
            </a:endParaRPr>
          </a:p>
        </p:txBody>
      </p:sp>
      <p:sp>
        <p:nvSpPr>
          <p:cNvPr id="21545" name="TextBox 2"/>
          <p:cNvSpPr txBox="1">
            <a:spLocks noChangeArrowheads="1"/>
          </p:cNvSpPr>
          <p:nvPr/>
        </p:nvSpPr>
        <p:spPr bwMode="auto">
          <a:xfrm>
            <a:off x="560169" y="5017248"/>
            <a:ext cx="37183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Profile as of CD-</a:t>
            </a:r>
            <a:r>
              <a:rPr lang="en-US" sz="1800" dirty="0" smtClean="0"/>
              <a:t>1, and in PEP</a:t>
            </a:r>
          </a:p>
          <a:p>
            <a:pPr eaLnBrk="1" hangingPunct="1"/>
            <a:r>
              <a:rPr lang="en-US" sz="1800" dirty="0" smtClean="0"/>
              <a:t>Redirects are included under WBS 1.1</a:t>
            </a:r>
            <a:endParaRPr lang="en-US" sz="1800" dirty="0"/>
          </a:p>
        </p:txBody>
      </p:sp>
      <p:sp>
        <p:nvSpPr>
          <p:cNvPr id="5" name="Date Placeholder 4"/>
          <p:cNvSpPr>
            <a:spLocks noGrp="1"/>
          </p:cNvSpPr>
          <p:nvPr>
            <p:ph type="dt" sz="quarter" idx="10"/>
          </p:nvPr>
        </p:nvSpPr>
        <p:spPr/>
        <p:txBody>
          <a:bodyPr/>
          <a:lstStyle/>
          <a:p>
            <a:pPr>
              <a:defRPr/>
            </a:pPr>
            <a:r>
              <a:rPr lang="en-US" smtClean="0"/>
              <a:t>7/13/2011</a:t>
            </a:r>
            <a:endParaRPr lang="en-US"/>
          </a:p>
        </p:txBody>
      </p:sp>
      <p:sp>
        <p:nvSpPr>
          <p:cNvPr id="21547"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smtClean="0">
                <a:solidFill>
                  <a:srgbClr val="3366FF"/>
                </a:solidFill>
              </a:rPr>
              <a:t>DOE HFT Review</a:t>
            </a:r>
            <a:endParaRPr lang="en-US" sz="1200">
              <a:solidFill>
                <a:srgbClr val="3366FF"/>
              </a:solidFill>
            </a:endParaRPr>
          </a:p>
        </p:txBody>
      </p:sp>
      <p:sp>
        <p:nvSpPr>
          <p:cNvPr id="7" name="Slide Number Placeholder 6"/>
          <p:cNvSpPr>
            <a:spLocks noGrp="1"/>
          </p:cNvSpPr>
          <p:nvPr>
            <p:ph type="sldNum" sz="quarter" idx="12"/>
          </p:nvPr>
        </p:nvSpPr>
        <p:spPr/>
        <p:txBody>
          <a:bodyPr/>
          <a:lstStyle/>
          <a:p>
            <a:pPr>
              <a:defRPr/>
            </a:pPr>
            <a:fld id="{23140553-B5DF-E04C-932D-8ACFAAB1F14D}" type="slidenum">
              <a:rPr lang="en-US"/>
              <a:pPr>
                <a:defRPr/>
              </a:pPr>
              <a:t>22</a:t>
            </a:fld>
            <a:endParaRPr lang="en-US"/>
          </a:p>
        </p:txBody>
      </p:sp>
      <p:pic>
        <p:nvPicPr>
          <p:cNvPr id="9" name="Picture 8"/>
          <p:cNvPicPr/>
          <p:nvPr/>
        </p:nvPicPr>
        <p:blipFill>
          <a:blip r:embed="rId2" cstate="print"/>
          <a:srcRect/>
          <a:stretch>
            <a:fillRect/>
          </a:stretch>
        </p:blipFill>
        <p:spPr bwMode="auto">
          <a:xfrm>
            <a:off x="602711" y="1903352"/>
            <a:ext cx="7724119" cy="2699914"/>
          </a:xfrm>
          <a:prstGeom prst="rect">
            <a:avLst/>
          </a:prstGeom>
          <a:noFill/>
          <a:ln w="9525">
            <a:noFill/>
            <a:miter lim="800000"/>
            <a:headEnd/>
            <a:tailEnd/>
          </a:ln>
        </p:spPr>
      </p:pic>
    </p:spTree>
    <p:extLst>
      <p:ext uri="{BB962C8B-B14F-4D97-AF65-F5344CB8AC3E}">
        <p14:creationId xmlns:p14="http://schemas.microsoft.com/office/powerpoint/2010/main" val="14798933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cs typeface="+mj-cs"/>
              </a:rPr>
              <a:t>HFT MIE Cost/Budget Profile</a:t>
            </a:r>
            <a:endParaRPr lang="en-US" dirty="0">
              <a:ea typeface="+mj-ea"/>
              <a:cs typeface="+mj-cs"/>
            </a:endParaRPr>
          </a:p>
        </p:txBody>
      </p:sp>
      <p:sp>
        <p:nvSpPr>
          <p:cNvPr id="3" name="Date Placeholder 2"/>
          <p:cNvSpPr>
            <a:spLocks noGrp="1"/>
          </p:cNvSpPr>
          <p:nvPr>
            <p:ph type="dt" sz="quarter" idx="10"/>
          </p:nvPr>
        </p:nvSpPr>
        <p:spPr/>
        <p:txBody>
          <a:bodyPr/>
          <a:lstStyle/>
          <a:p>
            <a:pPr>
              <a:defRPr/>
            </a:pPr>
            <a:r>
              <a:rPr lang="en-US" smtClean="0"/>
              <a:t>7/13/2011</a:t>
            </a:r>
            <a:endParaRPr lang="en-US"/>
          </a:p>
        </p:txBody>
      </p:sp>
      <p:sp>
        <p:nvSpPr>
          <p:cNvPr id="24579"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smtClean="0">
                <a:solidFill>
                  <a:srgbClr val="3366FF"/>
                </a:solidFill>
              </a:rPr>
              <a:t>DOE HFT Review</a:t>
            </a:r>
            <a:endParaRPr lang="en-US" sz="1200">
              <a:solidFill>
                <a:srgbClr val="3366FF"/>
              </a:solidFill>
            </a:endParaRPr>
          </a:p>
        </p:txBody>
      </p:sp>
      <p:sp>
        <p:nvSpPr>
          <p:cNvPr id="6" name="Slide Number Placeholder 5"/>
          <p:cNvSpPr>
            <a:spLocks noGrp="1"/>
          </p:cNvSpPr>
          <p:nvPr>
            <p:ph type="sldNum" sz="quarter" idx="12"/>
          </p:nvPr>
        </p:nvSpPr>
        <p:spPr/>
        <p:txBody>
          <a:bodyPr/>
          <a:lstStyle/>
          <a:p>
            <a:pPr>
              <a:defRPr/>
            </a:pPr>
            <a:fld id="{C06097A6-978A-E84F-A099-F80CAD8D686E}" type="slidenum">
              <a:rPr lang="en-US"/>
              <a:pPr>
                <a:defRPr/>
              </a:pPr>
              <a:t>23</a:t>
            </a:fld>
            <a:endParaRPr lang="en-US"/>
          </a:p>
        </p:txBody>
      </p:sp>
      <p:graphicFrame>
        <p:nvGraphicFramePr>
          <p:cNvPr id="10" name="Chart 9"/>
          <p:cNvGraphicFramePr>
            <a:graphicFrameLocks noGrp="1"/>
          </p:cNvGraphicFramePr>
          <p:nvPr/>
        </p:nvGraphicFramePr>
        <p:xfrm>
          <a:off x="287421" y="1068176"/>
          <a:ext cx="8399379" cy="5114479"/>
        </p:xfrm>
        <a:graphic>
          <a:graphicData uri="http://schemas.openxmlformats.org/drawingml/2006/chart">
            <c:chart xmlns:c="http://schemas.openxmlformats.org/drawingml/2006/chart" xmlns:r="http://schemas.openxmlformats.org/officeDocument/2006/relationships" r:id="rId3"/>
          </a:graphicData>
        </a:graphic>
      </p:graphicFrame>
      <p:sp>
        <p:nvSpPr>
          <p:cNvPr id="4" name="Right Brace 3"/>
          <p:cNvSpPr/>
          <p:nvPr/>
        </p:nvSpPr>
        <p:spPr>
          <a:xfrm>
            <a:off x="7720013" y="1827213"/>
            <a:ext cx="46037" cy="723900"/>
          </a:xfrm>
          <a:prstGeom prst="righ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583" name="TextBox 4"/>
          <p:cNvSpPr txBox="1">
            <a:spLocks noChangeArrowheads="1"/>
          </p:cNvSpPr>
          <p:nvPr/>
        </p:nvSpPr>
        <p:spPr bwMode="auto">
          <a:xfrm>
            <a:off x="7840663" y="2062163"/>
            <a:ext cx="1219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t>Contingency</a:t>
            </a:r>
          </a:p>
        </p:txBody>
      </p:sp>
    </p:spTree>
    <p:extLst>
      <p:ext uri="{BB962C8B-B14F-4D97-AF65-F5344CB8AC3E}">
        <p14:creationId xmlns:p14="http://schemas.microsoft.com/office/powerpoint/2010/main" val="2651131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24</a:t>
            </a:fld>
            <a:endParaRPr lang="en-US"/>
          </a:p>
        </p:txBody>
      </p:sp>
    </p:spTree>
    <p:extLst>
      <p:ext uri="{BB962C8B-B14F-4D97-AF65-F5344CB8AC3E}">
        <p14:creationId xmlns:p14="http://schemas.microsoft.com/office/powerpoint/2010/main" val="35089214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HFT Org Chart</a:t>
            </a:r>
            <a:endParaRPr lang="en-US" dirty="0"/>
          </a:p>
        </p:txBody>
      </p:sp>
      <p:sp>
        <p:nvSpPr>
          <p:cNvPr id="5" name="Date Placeholder 4"/>
          <p:cNvSpPr>
            <a:spLocks noGrp="1"/>
          </p:cNvSpPr>
          <p:nvPr>
            <p:ph type="dt" sz="half" idx="10"/>
          </p:nvPr>
        </p:nvSpPr>
        <p:spPr/>
        <p:txBody>
          <a:bodyPr/>
          <a:lstStyle/>
          <a:p>
            <a:r>
              <a:rPr lang="en-US" smtClean="0"/>
              <a:t>7/13/2011</a:t>
            </a:r>
            <a:endParaRPr lang="en-US"/>
          </a:p>
        </p:txBody>
      </p:sp>
      <p:sp>
        <p:nvSpPr>
          <p:cNvPr id="6" name="Footer Placeholder 5"/>
          <p:cNvSpPr>
            <a:spLocks noGrp="1"/>
          </p:cNvSpPr>
          <p:nvPr>
            <p:ph type="ftr" sz="quarter" idx="11"/>
          </p:nvPr>
        </p:nvSpPr>
        <p:spPr/>
        <p:txBody>
          <a:bodyPr/>
          <a:lstStyle/>
          <a:p>
            <a:r>
              <a:rPr lang="en-US" smtClean="0"/>
              <a:t>DOE HFT Review</a:t>
            </a:r>
            <a:endParaRPr lang="en-US"/>
          </a:p>
        </p:txBody>
      </p:sp>
      <p:sp>
        <p:nvSpPr>
          <p:cNvPr id="7" name="Slide Number Placeholder 6"/>
          <p:cNvSpPr>
            <a:spLocks noGrp="1"/>
          </p:cNvSpPr>
          <p:nvPr>
            <p:ph type="sldNum" sz="quarter" idx="12"/>
          </p:nvPr>
        </p:nvSpPr>
        <p:spPr/>
        <p:txBody>
          <a:bodyPr/>
          <a:lstStyle/>
          <a:p>
            <a:fld id="{7E47A86D-EEB9-C74E-AC24-B9D1E6A4A89D}" type="slidenum">
              <a:rPr lang="en-US" smtClean="0"/>
              <a:pPr/>
              <a:t>25</a:t>
            </a:fld>
            <a:endParaRPr lang="en-US"/>
          </a:p>
        </p:txBody>
      </p:sp>
      <p:sp>
        <p:nvSpPr>
          <p:cNvPr id="2" name="TextBox 1"/>
          <p:cNvSpPr txBox="1"/>
          <p:nvPr/>
        </p:nvSpPr>
        <p:spPr>
          <a:xfrm>
            <a:off x="1979310" y="5460014"/>
            <a:ext cx="476926" cy="369332"/>
          </a:xfrm>
          <a:prstGeom prst="rect">
            <a:avLst/>
          </a:prstGeom>
          <a:noFill/>
        </p:spPr>
        <p:txBody>
          <a:bodyPr wrap="none" rtlCol="0">
            <a:spAutoFit/>
          </a:bodyPr>
          <a:lstStyle/>
          <a:p>
            <a:r>
              <a:rPr lang="en-US" dirty="0" smtClean="0"/>
              <a:t>1.2</a:t>
            </a:r>
            <a:endParaRPr lang="en-US" dirty="0"/>
          </a:p>
        </p:txBody>
      </p:sp>
      <p:sp>
        <p:nvSpPr>
          <p:cNvPr id="9" name="TextBox 8"/>
          <p:cNvSpPr txBox="1"/>
          <p:nvPr/>
        </p:nvSpPr>
        <p:spPr>
          <a:xfrm>
            <a:off x="3022386" y="5463959"/>
            <a:ext cx="476926" cy="369332"/>
          </a:xfrm>
          <a:prstGeom prst="rect">
            <a:avLst/>
          </a:prstGeom>
          <a:noFill/>
        </p:spPr>
        <p:txBody>
          <a:bodyPr wrap="none" rtlCol="0">
            <a:spAutoFit/>
          </a:bodyPr>
          <a:lstStyle/>
          <a:p>
            <a:r>
              <a:rPr lang="en-US" dirty="0" smtClean="0"/>
              <a:t>1.3</a:t>
            </a:r>
            <a:endParaRPr lang="en-US" dirty="0"/>
          </a:p>
        </p:txBody>
      </p:sp>
      <p:sp>
        <p:nvSpPr>
          <p:cNvPr id="11" name="TextBox 10"/>
          <p:cNvSpPr txBox="1"/>
          <p:nvPr/>
        </p:nvSpPr>
        <p:spPr>
          <a:xfrm>
            <a:off x="4078002" y="5430969"/>
            <a:ext cx="479618" cy="369332"/>
          </a:xfrm>
          <a:prstGeom prst="rect">
            <a:avLst/>
          </a:prstGeom>
          <a:noFill/>
        </p:spPr>
        <p:txBody>
          <a:bodyPr wrap="none" rtlCol="0">
            <a:spAutoFit/>
          </a:bodyPr>
          <a:lstStyle/>
          <a:p>
            <a:r>
              <a:rPr lang="en-US" dirty="0" smtClean="0"/>
              <a:t>1.4</a:t>
            </a:r>
            <a:endParaRPr lang="en-US" dirty="0"/>
          </a:p>
        </p:txBody>
      </p:sp>
      <p:sp>
        <p:nvSpPr>
          <p:cNvPr id="12" name="TextBox 11"/>
          <p:cNvSpPr txBox="1"/>
          <p:nvPr/>
        </p:nvSpPr>
        <p:spPr>
          <a:xfrm>
            <a:off x="5269524" y="5385429"/>
            <a:ext cx="476926" cy="369332"/>
          </a:xfrm>
          <a:prstGeom prst="rect">
            <a:avLst/>
          </a:prstGeom>
          <a:noFill/>
        </p:spPr>
        <p:txBody>
          <a:bodyPr wrap="none" rtlCol="0">
            <a:spAutoFit/>
          </a:bodyPr>
          <a:lstStyle/>
          <a:p>
            <a:r>
              <a:rPr lang="en-US" dirty="0" smtClean="0"/>
              <a:t>1.5</a:t>
            </a:r>
            <a:endParaRPr lang="en-US" dirty="0"/>
          </a:p>
        </p:txBody>
      </p:sp>
      <p:sp>
        <p:nvSpPr>
          <p:cNvPr id="13" name="TextBox 12"/>
          <p:cNvSpPr txBox="1"/>
          <p:nvPr/>
        </p:nvSpPr>
        <p:spPr>
          <a:xfrm>
            <a:off x="6312600" y="5372879"/>
            <a:ext cx="476926" cy="369332"/>
          </a:xfrm>
          <a:prstGeom prst="rect">
            <a:avLst/>
          </a:prstGeom>
          <a:noFill/>
        </p:spPr>
        <p:txBody>
          <a:bodyPr wrap="none" rtlCol="0">
            <a:spAutoFit/>
          </a:bodyPr>
          <a:lstStyle/>
          <a:p>
            <a:r>
              <a:rPr lang="en-US" dirty="0" smtClean="0"/>
              <a:t>1.6</a:t>
            </a:r>
            <a:endParaRPr lang="en-US" dirty="0"/>
          </a:p>
        </p:txBody>
      </p:sp>
      <p:pic>
        <p:nvPicPr>
          <p:cNvPr id="14" name="Picture 2"/>
          <p:cNvPicPr>
            <a:picLocks noChangeAspect="1" noChangeArrowheads="1"/>
          </p:cNvPicPr>
          <p:nvPr/>
        </p:nvPicPr>
        <p:blipFill>
          <a:blip r:embed="rId2" cstate="print"/>
          <a:srcRect/>
          <a:stretch>
            <a:fillRect/>
          </a:stretch>
        </p:blipFill>
        <p:spPr bwMode="auto">
          <a:xfrm>
            <a:off x="1944585" y="1124643"/>
            <a:ext cx="4844941" cy="4306326"/>
          </a:xfrm>
          <a:prstGeom prst="rect">
            <a:avLst/>
          </a:prstGeom>
          <a:noFill/>
          <a:ln w="9525">
            <a:noFill/>
            <a:miter lim="800000"/>
            <a:headEnd/>
            <a:tailEnd/>
          </a:ln>
          <a:effectLst/>
        </p:spPr>
      </p:pic>
      <p:sp>
        <p:nvSpPr>
          <p:cNvPr id="3" name="Rectangle 2"/>
          <p:cNvSpPr/>
          <p:nvPr/>
        </p:nvSpPr>
        <p:spPr>
          <a:xfrm>
            <a:off x="1770426" y="3591752"/>
            <a:ext cx="5108903" cy="114166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HFT management</a:t>
            </a:r>
            <a:endParaRPr lang="en-US" dirty="0"/>
          </a:p>
        </p:txBody>
      </p:sp>
      <p:sp>
        <p:nvSpPr>
          <p:cNvPr id="3" name="Date Placeholder 2"/>
          <p:cNvSpPr>
            <a:spLocks noGrp="1"/>
          </p:cNvSpPr>
          <p:nvPr>
            <p:ph type="dt" sz="half" idx="10"/>
          </p:nvPr>
        </p:nvSpPr>
        <p:spPr/>
        <p:txBody>
          <a:bodyPr/>
          <a:lstStyle/>
          <a:p>
            <a:r>
              <a:rPr lang="en-US" smtClean="0"/>
              <a:t>7/13/2011</a:t>
            </a:r>
            <a:endParaRPr lang="en-US"/>
          </a:p>
        </p:txBody>
      </p:sp>
      <p:sp>
        <p:nvSpPr>
          <p:cNvPr id="4" name="Footer Placeholder 3"/>
          <p:cNvSpPr>
            <a:spLocks noGrp="1"/>
          </p:cNvSpPr>
          <p:nvPr>
            <p:ph type="ftr" sz="quarter" idx="11"/>
          </p:nvPr>
        </p:nvSpPr>
        <p:spPr/>
        <p:txBody>
          <a:bodyPr/>
          <a:lstStyle/>
          <a:p>
            <a:r>
              <a:rPr lang="en-US" smtClean="0"/>
              <a:t>DOE HFT Review</a:t>
            </a:r>
            <a:endParaRPr lang="en-US" dirty="0"/>
          </a:p>
        </p:txBody>
      </p:sp>
      <p:sp>
        <p:nvSpPr>
          <p:cNvPr id="5" name="Slide Number Placeholder 4"/>
          <p:cNvSpPr>
            <a:spLocks noGrp="1"/>
          </p:cNvSpPr>
          <p:nvPr>
            <p:ph type="sldNum" sz="quarter" idx="12"/>
          </p:nvPr>
        </p:nvSpPr>
        <p:spPr/>
        <p:txBody>
          <a:bodyPr/>
          <a:lstStyle/>
          <a:p>
            <a:fld id="{7E47A86D-EEB9-C74E-AC24-B9D1E6A4A89D}" type="slidenum">
              <a:rPr lang="en-US" smtClean="0"/>
              <a:pPr/>
              <a:t>26</a:t>
            </a:fld>
            <a:endParaRPr lang="en-US"/>
          </a:p>
        </p:txBody>
      </p:sp>
      <p:pic>
        <p:nvPicPr>
          <p:cNvPr id="7" name="Picture 6"/>
          <p:cNvPicPr>
            <a:picLocks noChangeAspect="1"/>
          </p:cNvPicPr>
          <p:nvPr/>
        </p:nvPicPr>
        <p:blipFill>
          <a:blip r:embed="rId2"/>
          <a:stretch>
            <a:fillRect/>
          </a:stretch>
        </p:blipFill>
        <p:spPr>
          <a:xfrm>
            <a:off x="218044" y="1585070"/>
            <a:ext cx="8343900" cy="3594100"/>
          </a:xfrm>
          <a:prstGeom prst="rect">
            <a:avLst/>
          </a:prstGeom>
        </p:spPr>
      </p:pic>
      <p:sp>
        <p:nvSpPr>
          <p:cNvPr id="8" name="Rectangle 7"/>
          <p:cNvSpPr/>
          <p:nvPr/>
        </p:nvSpPr>
        <p:spPr>
          <a:xfrm>
            <a:off x="1202536" y="1625600"/>
            <a:ext cx="1684900" cy="1442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4173841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Content Placeholder 2"/>
          <p:cNvSpPr>
            <a:spLocks noGrp="1"/>
          </p:cNvSpPr>
          <p:nvPr>
            <p:ph idx="1"/>
          </p:nvPr>
        </p:nvSpPr>
        <p:spPr>
          <a:xfrm>
            <a:off x="457200" y="1179001"/>
            <a:ext cx="8229600" cy="4893483"/>
          </a:xfrm>
        </p:spPr>
        <p:txBody>
          <a:bodyPr>
            <a:normAutofit fontScale="92500" lnSpcReduction="20000"/>
          </a:bodyPr>
          <a:lstStyle/>
          <a:p>
            <a:pPr eaLnBrk="1" hangingPunct="1">
              <a:lnSpc>
                <a:spcPct val="70000"/>
              </a:lnSpc>
            </a:pPr>
            <a:r>
              <a:rPr lang="en-US" sz="2200" b="1" dirty="0" smtClean="0"/>
              <a:t>1.1 Management</a:t>
            </a:r>
          </a:p>
          <a:p>
            <a:pPr lvl="1" eaLnBrk="1" hangingPunct="1">
              <a:lnSpc>
                <a:spcPct val="70000"/>
              </a:lnSpc>
            </a:pPr>
            <a:r>
              <a:rPr lang="en-US" sz="1800" dirty="0" smtClean="0"/>
              <a:t>Management, oversight, ESSH/QA and reporting of the project.</a:t>
            </a:r>
          </a:p>
          <a:p>
            <a:pPr eaLnBrk="1" hangingPunct="1">
              <a:lnSpc>
                <a:spcPct val="70000"/>
              </a:lnSpc>
            </a:pPr>
            <a:endParaRPr lang="en-US" sz="2200" b="1" dirty="0" smtClean="0"/>
          </a:p>
          <a:p>
            <a:pPr eaLnBrk="1" hangingPunct="1">
              <a:lnSpc>
                <a:spcPct val="70000"/>
              </a:lnSpc>
            </a:pPr>
            <a:r>
              <a:rPr lang="en-US" sz="2200" b="1" dirty="0" smtClean="0"/>
              <a:t>1.2 Pixel detectors – Leo Greiner, LBL</a:t>
            </a:r>
          </a:p>
          <a:p>
            <a:pPr lvl="1">
              <a:lnSpc>
                <a:spcPct val="70000"/>
              </a:lnSpc>
            </a:pPr>
            <a:r>
              <a:rPr lang="en-US" sz="1800" dirty="0" smtClean="0"/>
              <a:t>Howard </a:t>
            </a:r>
            <a:r>
              <a:rPr lang="en-US" sz="1800" dirty="0" err="1" smtClean="0"/>
              <a:t>Wieman</a:t>
            </a:r>
            <a:r>
              <a:rPr lang="en-US" sz="1800" dirty="0" smtClean="0"/>
              <a:t>, LBL</a:t>
            </a:r>
          </a:p>
          <a:p>
            <a:pPr lvl="1" eaLnBrk="1" hangingPunct="1">
              <a:lnSpc>
                <a:spcPct val="70000"/>
              </a:lnSpc>
            </a:pPr>
            <a:r>
              <a:rPr lang="en-US" sz="1800" dirty="0" smtClean="0"/>
              <a:t>Sensors, readout systems and mechanical support, insertion mechanism, services</a:t>
            </a:r>
          </a:p>
          <a:p>
            <a:pPr eaLnBrk="1" hangingPunct="1">
              <a:lnSpc>
                <a:spcPct val="70000"/>
              </a:lnSpc>
            </a:pPr>
            <a:endParaRPr lang="en-US" sz="2200" b="1" dirty="0" smtClean="0"/>
          </a:p>
          <a:p>
            <a:pPr eaLnBrk="1" hangingPunct="1">
              <a:lnSpc>
                <a:spcPct val="70000"/>
              </a:lnSpc>
            </a:pPr>
            <a:r>
              <a:rPr lang="en-US" sz="2200" b="1" dirty="0" smtClean="0"/>
              <a:t>1.3 IST detector – Bernd </a:t>
            </a:r>
            <a:r>
              <a:rPr lang="en-US" sz="2200" b="1" dirty="0" err="1" smtClean="0"/>
              <a:t>Surrow</a:t>
            </a:r>
            <a:r>
              <a:rPr lang="en-US" sz="2200" b="1" dirty="0" smtClean="0"/>
              <a:t>, MIT</a:t>
            </a:r>
          </a:p>
          <a:p>
            <a:pPr lvl="1">
              <a:lnSpc>
                <a:spcPct val="70000"/>
              </a:lnSpc>
            </a:pPr>
            <a:r>
              <a:rPr lang="en-US" sz="1800" dirty="0" err="1" smtClean="0"/>
              <a:t>Gerrit</a:t>
            </a:r>
            <a:r>
              <a:rPr lang="en-US" sz="1800" dirty="0" smtClean="0"/>
              <a:t> van </a:t>
            </a:r>
            <a:r>
              <a:rPr lang="en-US" sz="1800" dirty="0" err="1" smtClean="0"/>
              <a:t>Nieuwenhuizen,LBL</a:t>
            </a:r>
            <a:endParaRPr lang="en-US" sz="1800" dirty="0" smtClean="0"/>
          </a:p>
          <a:p>
            <a:pPr lvl="1" eaLnBrk="1" hangingPunct="1">
              <a:lnSpc>
                <a:spcPct val="70000"/>
              </a:lnSpc>
            </a:pPr>
            <a:r>
              <a:rPr lang="en-US" sz="1800" dirty="0" smtClean="0"/>
              <a:t>Sensors, readout system ladder support ,services</a:t>
            </a:r>
          </a:p>
          <a:p>
            <a:pPr eaLnBrk="1" hangingPunct="1">
              <a:lnSpc>
                <a:spcPct val="70000"/>
              </a:lnSpc>
            </a:pPr>
            <a:endParaRPr lang="en-US" sz="2200" b="1" dirty="0" smtClean="0"/>
          </a:p>
          <a:p>
            <a:pPr eaLnBrk="1" hangingPunct="1">
              <a:lnSpc>
                <a:spcPct val="70000"/>
              </a:lnSpc>
            </a:pPr>
            <a:r>
              <a:rPr lang="en-US" sz="2200" b="1" dirty="0" smtClean="0"/>
              <a:t>1.4 SSD detector – Jim Thomas, </a:t>
            </a:r>
            <a:r>
              <a:rPr lang="en-US" sz="2200" b="1" dirty="0" smtClean="0"/>
              <a:t>LBL</a:t>
            </a:r>
          </a:p>
          <a:p>
            <a:pPr lvl="1">
              <a:lnSpc>
                <a:spcPct val="70000"/>
              </a:lnSpc>
            </a:pPr>
            <a:r>
              <a:rPr lang="en-US" sz="1400" dirty="0" smtClean="0"/>
              <a:t>Michael </a:t>
            </a:r>
            <a:r>
              <a:rPr lang="en-US" sz="1400" dirty="0" err="1" smtClean="0"/>
              <a:t>LeVine</a:t>
            </a:r>
            <a:r>
              <a:rPr lang="en-US" sz="1400" dirty="0" smtClean="0"/>
              <a:t>, BNL</a:t>
            </a:r>
            <a:endParaRPr lang="en-US" sz="1400" dirty="0" smtClean="0"/>
          </a:p>
          <a:p>
            <a:pPr lvl="1" eaLnBrk="1" hangingPunct="1">
              <a:lnSpc>
                <a:spcPct val="70000"/>
              </a:lnSpc>
            </a:pPr>
            <a:r>
              <a:rPr lang="en-US" sz="1800" dirty="0" smtClean="0"/>
              <a:t>Upgrade to the readout electronics of the SSD, and services.</a:t>
            </a:r>
          </a:p>
          <a:p>
            <a:pPr eaLnBrk="1" hangingPunct="1">
              <a:lnSpc>
                <a:spcPct val="70000"/>
              </a:lnSpc>
            </a:pPr>
            <a:endParaRPr lang="en-US" sz="2200" b="1" dirty="0" smtClean="0"/>
          </a:p>
          <a:p>
            <a:pPr eaLnBrk="1" hangingPunct="1">
              <a:lnSpc>
                <a:spcPct val="70000"/>
              </a:lnSpc>
            </a:pPr>
            <a:r>
              <a:rPr lang="en-US" sz="2200" b="1" dirty="0" smtClean="0"/>
              <a:t>1.5 Integration and Global structures– Dana Beavis, BNL</a:t>
            </a:r>
          </a:p>
          <a:p>
            <a:pPr lvl="1">
              <a:lnSpc>
                <a:spcPct val="70000"/>
              </a:lnSpc>
            </a:pPr>
            <a:r>
              <a:rPr lang="en-US" sz="1800" dirty="0" smtClean="0"/>
              <a:t>Eric </a:t>
            </a:r>
            <a:r>
              <a:rPr lang="en-US" sz="1800" dirty="0" err="1" smtClean="0"/>
              <a:t>Anderssen</a:t>
            </a:r>
            <a:r>
              <a:rPr lang="en-US" sz="1800" dirty="0" smtClean="0"/>
              <a:t> LBL </a:t>
            </a:r>
            <a:r>
              <a:rPr lang="en-US" sz="1800" b="1" dirty="0" smtClean="0"/>
              <a:t>( </a:t>
            </a:r>
            <a:r>
              <a:rPr lang="en-US" sz="1800" dirty="0" smtClean="0"/>
              <a:t>deputy engineer)</a:t>
            </a:r>
            <a:endParaRPr lang="en-US" sz="1800" b="1" dirty="0" smtClean="0"/>
          </a:p>
          <a:p>
            <a:pPr lvl="1" eaLnBrk="1" hangingPunct="1">
              <a:lnSpc>
                <a:spcPct val="70000"/>
              </a:lnSpc>
            </a:pPr>
            <a:r>
              <a:rPr lang="en-US" sz="1800" dirty="0" smtClean="0"/>
              <a:t>Global support structures, Interfaces to STAR, Safety</a:t>
            </a:r>
          </a:p>
          <a:p>
            <a:pPr eaLnBrk="1" hangingPunct="1">
              <a:lnSpc>
                <a:spcPct val="70000"/>
              </a:lnSpc>
            </a:pPr>
            <a:endParaRPr lang="en-US" sz="2200" b="1" dirty="0" smtClean="0"/>
          </a:p>
          <a:p>
            <a:pPr eaLnBrk="1" hangingPunct="1">
              <a:lnSpc>
                <a:spcPct val="70000"/>
              </a:lnSpc>
            </a:pPr>
            <a:r>
              <a:rPr lang="en-US" sz="2200" b="1" dirty="0" smtClean="0"/>
              <a:t>1.6 Software – </a:t>
            </a:r>
            <a:r>
              <a:rPr lang="en-US" sz="2200" b="1" dirty="0" err="1" smtClean="0"/>
              <a:t>Spiros</a:t>
            </a:r>
            <a:r>
              <a:rPr lang="en-US" sz="2200" b="1" dirty="0" smtClean="0"/>
              <a:t> </a:t>
            </a:r>
            <a:r>
              <a:rPr lang="en-US" sz="2200" b="1" dirty="0" err="1" smtClean="0"/>
              <a:t>Margetis</a:t>
            </a:r>
            <a:r>
              <a:rPr lang="en-US" sz="2200" b="1" dirty="0" smtClean="0"/>
              <a:t>, Kent State</a:t>
            </a:r>
          </a:p>
          <a:p>
            <a:pPr lvl="1" eaLnBrk="1" hangingPunct="1">
              <a:lnSpc>
                <a:spcPct val="70000"/>
              </a:lnSpc>
            </a:pPr>
            <a:r>
              <a:rPr lang="en-US" sz="1800" dirty="0" smtClean="0"/>
              <a:t>Development and commissioning of Online </a:t>
            </a:r>
            <a:r>
              <a:rPr lang="en-US" sz="1800" dirty="0" smtClean="0"/>
              <a:t>software</a:t>
            </a:r>
          </a:p>
          <a:p>
            <a:pPr lvl="1" eaLnBrk="1" hangingPunct="1">
              <a:lnSpc>
                <a:spcPct val="70000"/>
              </a:lnSpc>
            </a:pPr>
            <a:r>
              <a:rPr lang="en-US" sz="1800" dirty="0" smtClean="0"/>
              <a:t>Coordination of STAR offline effort for HFT (not deliverable)</a:t>
            </a:r>
            <a:endParaRPr lang="en-US" sz="1800" dirty="0" smtClean="0"/>
          </a:p>
        </p:txBody>
      </p:sp>
      <p:sp>
        <p:nvSpPr>
          <p:cNvPr id="23554" name="Text Box 4"/>
          <p:cNvSpPr txBox="1">
            <a:spLocks noChangeArrowheads="1"/>
          </p:cNvSpPr>
          <p:nvPr/>
        </p:nvSpPr>
        <p:spPr bwMode="auto">
          <a:xfrm>
            <a:off x="914400" y="304801"/>
            <a:ext cx="7239000" cy="492443"/>
          </a:xfrm>
          <a:prstGeom prst="rect">
            <a:avLst/>
          </a:prstGeom>
          <a:noFill/>
          <a:ln w="9525" algn="ctr">
            <a:noFill/>
            <a:miter lim="800000"/>
            <a:headEnd/>
            <a:tailEnd/>
          </a:ln>
        </p:spPr>
        <p:txBody>
          <a:bodyPr>
            <a:spAutoFit/>
          </a:bodyPr>
          <a:lstStyle/>
          <a:p>
            <a:pPr defTabSz="914400">
              <a:spcBef>
                <a:spcPct val="50000"/>
              </a:spcBef>
            </a:pPr>
            <a:r>
              <a:rPr lang="en-US" sz="2600" b="1" dirty="0"/>
              <a:t>WBS </a:t>
            </a:r>
            <a:r>
              <a:rPr lang="en-US" sz="2600" b="1" dirty="0" smtClean="0"/>
              <a:t>Organization</a:t>
            </a:r>
            <a:endParaRPr lang="en-US" sz="2600" b="1" dirty="0"/>
          </a:p>
        </p:txBody>
      </p:sp>
      <p:sp>
        <p:nvSpPr>
          <p:cNvPr id="2" name="Date Placeholder 1"/>
          <p:cNvSpPr>
            <a:spLocks noGrp="1"/>
          </p:cNvSpPr>
          <p:nvPr>
            <p:ph type="dt" sz="half" idx="10"/>
          </p:nvPr>
        </p:nvSpPr>
        <p:spPr/>
        <p:txBody>
          <a:bodyPr/>
          <a:lstStyle/>
          <a:p>
            <a:r>
              <a:rPr lang="en-US" smtClean="0"/>
              <a:t>7/13/2011</a:t>
            </a:r>
            <a:endParaRPr lang="en-US"/>
          </a:p>
        </p:txBody>
      </p:sp>
      <p:sp>
        <p:nvSpPr>
          <p:cNvPr id="3" name="Footer Placeholder 2"/>
          <p:cNvSpPr>
            <a:spLocks noGrp="1"/>
          </p:cNvSpPr>
          <p:nvPr>
            <p:ph type="ftr" sz="quarter" idx="11"/>
          </p:nvPr>
        </p:nvSpPr>
        <p:spPr/>
        <p:txBody>
          <a:bodyPr/>
          <a:lstStyle/>
          <a:p>
            <a:r>
              <a:rPr lang="en-US" smtClean="0"/>
              <a:t>DOE HFT Review</a:t>
            </a:r>
            <a:endParaRPr lang="en-US" dirty="0"/>
          </a:p>
        </p:txBody>
      </p:sp>
      <p:sp>
        <p:nvSpPr>
          <p:cNvPr id="4" name="Slide Number Placeholder 3"/>
          <p:cNvSpPr>
            <a:spLocks noGrp="1"/>
          </p:cNvSpPr>
          <p:nvPr>
            <p:ph type="sldNum" sz="quarter" idx="12"/>
          </p:nvPr>
        </p:nvSpPr>
        <p:spPr/>
        <p:txBody>
          <a:bodyPr/>
          <a:lstStyle/>
          <a:p>
            <a:fld id="{7E47A86D-EEB9-C74E-AC24-B9D1E6A4A89D}" type="slidenum">
              <a:rPr lang="en-US" smtClean="0"/>
              <a:pPr/>
              <a:t>27</a:t>
            </a:fld>
            <a:endParaRPr lang="en-US"/>
          </a:p>
        </p:txBody>
      </p:sp>
    </p:spTree>
    <p:extLst>
      <p:ext uri="{BB962C8B-B14F-4D97-AF65-F5344CB8AC3E}">
        <p14:creationId xmlns:p14="http://schemas.microsoft.com/office/powerpoint/2010/main" val="42355250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pPr eaLnBrk="1" hangingPunct="1"/>
            <a:r>
              <a:rPr lang="en-US" smtClean="0">
                <a:latin typeface="Arial" charset="0"/>
                <a:cs typeface="Arial" charset="0"/>
              </a:rPr>
              <a:t>Reporting &amp; Communication</a:t>
            </a:r>
          </a:p>
        </p:txBody>
      </p:sp>
      <p:sp>
        <p:nvSpPr>
          <p:cNvPr id="155650" name="Content Placeholder 2"/>
          <p:cNvSpPr>
            <a:spLocks noGrp="1"/>
          </p:cNvSpPr>
          <p:nvPr>
            <p:ph idx="1"/>
          </p:nvPr>
        </p:nvSpPr>
        <p:spPr bwMode="auto">
          <a:xfrm>
            <a:off x="457200" y="1090088"/>
            <a:ext cx="8229600" cy="5036076"/>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eaLnBrk="1" hangingPunct="1">
              <a:lnSpc>
                <a:spcPct val="80000"/>
              </a:lnSpc>
            </a:pPr>
            <a:r>
              <a:rPr lang="en-US" sz="3000" dirty="0" smtClean="0"/>
              <a:t>High Level</a:t>
            </a:r>
          </a:p>
          <a:p>
            <a:pPr lvl="1" eaLnBrk="1" hangingPunct="1">
              <a:lnSpc>
                <a:spcPct val="80000"/>
              </a:lnSpc>
            </a:pPr>
            <a:endParaRPr lang="en-US" sz="2400" dirty="0" smtClean="0"/>
          </a:p>
          <a:p>
            <a:pPr lvl="1" eaLnBrk="1" hangingPunct="1">
              <a:lnSpc>
                <a:spcPct val="80000"/>
              </a:lnSpc>
            </a:pPr>
            <a:r>
              <a:rPr lang="en-US" sz="2400" dirty="0" smtClean="0"/>
              <a:t>Project Assessment and Reporting System (PARS II) updated on a monthly basis by the Federal Project Director (Lloyd Nelson, BNL site office)</a:t>
            </a:r>
          </a:p>
          <a:p>
            <a:pPr lvl="1" eaLnBrk="1" hangingPunct="1">
              <a:lnSpc>
                <a:spcPct val="80000"/>
              </a:lnSpc>
            </a:pPr>
            <a:endParaRPr lang="en-US" sz="2400" dirty="0" smtClean="0"/>
          </a:p>
          <a:p>
            <a:pPr lvl="1">
              <a:lnSpc>
                <a:spcPct val="80000"/>
              </a:lnSpc>
            </a:pPr>
            <a:r>
              <a:rPr lang="en-US" sz="2400" dirty="0" smtClean="0"/>
              <a:t>Contractor Project </a:t>
            </a:r>
            <a:r>
              <a:rPr lang="en-US" dirty="0" smtClean="0"/>
              <a:t>Director</a:t>
            </a:r>
            <a:r>
              <a:rPr lang="en-US" sz="2400" dirty="0" smtClean="0"/>
              <a:t> provides</a:t>
            </a:r>
            <a:r>
              <a:rPr lang="en-US" dirty="0" smtClean="0"/>
              <a:t> a monthly report </a:t>
            </a:r>
            <a:r>
              <a:rPr lang="en-US" sz="2400" dirty="0" smtClean="0"/>
              <a:t>to FPD</a:t>
            </a:r>
            <a:r>
              <a:rPr lang="en-US" dirty="0" smtClean="0"/>
              <a:t>,</a:t>
            </a:r>
            <a:r>
              <a:rPr lang="en-US" sz="2400" dirty="0" smtClean="0"/>
              <a:t> </a:t>
            </a:r>
            <a:r>
              <a:rPr lang="en-US" dirty="0" smtClean="0"/>
              <a:t>a </a:t>
            </a:r>
            <a:r>
              <a:rPr lang="en-US" sz="2400" dirty="0" smtClean="0"/>
              <a:t>monthly teleconference is held with DOE HQ</a:t>
            </a:r>
          </a:p>
          <a:p>
            <a:pPr lvl="1" eaLnBrk="1" hangingPunct="1">
              <a:lnSpc>
                <a:spcPct val="80000"/>
              </a:lnSpc>
            </a:pPr>
            <a:endParaRPr lang="en-US" sz="2400" dirty="0" smtClean="0"/>
          </a:p>
          <a:p>
            <a:pPr lvl="1" eaLnBrk="1" hangingPunct="1">
              <a:lnSpc>
                <a:spcPct val="80000"/>
              </a:lnSpc>
            </a:pPr>
            <a:r>
              <a:rPr lang="en-US" sz="2400" dirty="0" smtClean="0"/>
              <a:t>The CPD provides quarterly reports</a:t>
            </a:r>
            <a:r>
              <a:rPr lang="en-US" dirty="0" smtClean="0"/>
              <a:t> to DOE using inputs from</a:t>
            </a:r>
            <a:r>
              <a:rPr lang="en-US" sz="2400" dirty="0" smtClean="0"/>
              <a:t> subsystem managers and BNL management, and a quarterly </a:t>
            </a:r>
            <a:r>
              <a:rPr lang="en-US" sz="2400" dirty="0" err="1" smtClean="0"/>
              <a:t>telecon</a:t>
            </a:r>
            <a:r>
              <a:rPr lang="en-US" sz="2400" dirty="0" smtClean="0"/>
              <a:t> is held</a:t>
            </a:r>
          </a:p>
          <a:p>
            <a:pPr lvl="1" eaLnBrk="1" hangingPunct="1">
              <a:lnSpc>
                <a:spcPct val="80000"/>
              </a:lnSpc>
            </a:pPr>
            <a:endParaRPr lang="en-US" sz="2400" dirty="0" smtClean="0"/>
          </a:p>
          <a:p>
            <a:pPr lvl="1" eaLnBrk="1" hangingPunct="1">
              <a:lnSpc>
                <a:spcPct val="80000"/>
              </a:lnSpc>
            </a:pPr>
            <a:r>
              <a:rPr lang="en-US" sz="2400" dirty="0" smtClean="0"/>
              <a:t>Annual progress reviews with outside experts will be conducted by DOE (NP)</a:t>
            </a:r>
          </a:p>
        </p:txBody>
      </p:sp>
      <p:sp>
        <p:nvSpPr>
          <p:cNvPr id="2" name="Date Placeholder 1"/>
          <p:cNvSpPr>
            <a:spLocks noGrp="1"/>
          </p:cNvSpPr>
          <p:nvPr>
            <p:ph type="dt" sz="half" idx="10"/>
          </p:nvPr>
        </p:nvSpPr>
        <p:spPr/>
        <p:txBody>
          <a:bodyPr/>
          <a:lstStyle/>
          <a:p>
            <a:r>
              <a:rPr lang="en-US" smtClean="0"/>
              <a:t>7/13/2011</a:t>
            </a:r>
            <a:endParaRPr lang="en-US" dirty="0"/>
          </a:p>
        </p:txBody>
      </p:sp>
      <p:sp>
        <p:nvSpPr>
          <p:cNvPr id="3" name="Footer Placeholder 2"/>
          <p:cNvSpPr>
            <a:spLocks noGrp="1"/>
          </p:cNvSpPr>
          <p:nvPr>
            <p:ph type="ftr" sz="quarter" idx="11"/>
          </p:nvPr>
        </p:nvSpPr>
        <p:spPr/>
        <p:txBody>
          <a:bodyPr/>
          <a:lstStyle/>
          <a:p>
            <a:r>
              <a:rPr lang="en-US" smtClean="0"/>
              <a:t>DOE HFT Review</a:t>
            </a:r>
            <a:endParaRPr lang="en-US"/>
          </a:p>
        </p:txBody>
      </p:sp>
      <p:sp>
        <p:nvSpPr>
          <p:cNvPr id="4" name="Slide Number Placeholder 3"/>
          <p:cNvSpPr>
            <a:spLocks noGrp="1"/>
          </p:cNvSpPr>
          <p:nvPr>
            <p:ph type="sldNum" sz="quarter" idx="12"/>
          </p:nvPr>
        </p:nvSpPr>
        <p:spPr/>
        <p:txBody>
          <a:bodyPr/>
          <a:lstStyle/>
          <a:p>
            <a:fld id="{7E47A86D-EEB9-C74E-AC24-B9D1E6A4A89D}" type="slidenum">
              <a:rPr lang="en-US" smtClean="0"/>
              <a:pPr/>
              <a:t>28</a:t>
            </a:fld>
            <a:endParaRPr lang="en-US"/>
          </a:p>
        </p:txBody>
      </p:sp>
    </p:spTree>
    <p:extLst>
      <p:ext uri="{BB962C8B-B14F-4D97-AF65-F5344CB8AC3E}">
        <p14:creationId xmlns:p14="http://schemas.microsoft.com/office/powerpoint/2010/main" val="26853582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le 1"/>
          <p:cNvSpPr>
            <a:spLocks noGrp="1"/>
          </p:cNvSpPr>
          <p:nvPr>
            <p:ph type="title"/>
          </p:nvPr>
        </p:nvSpPr>
        <p:spPr/>
        <p:txBody>
          <a:bodyPr/>
          <a:lstStyle/>
          <a:p>
            <a:pPr eaLnBrk="1" hangingPunct="1"/>
            <a:r>
              <a:rPr lang="en-US" smtClean="0">
                <a:latin typeface="Arial" charset="0"/>
                <a:cs typeface="Arial" charset="0"/>
              </a:rPr>
              <a:t>Reporting &amp; Communication</a:t>
            </a:r>
          </a:p>
        </p:txBody>
      </p:sp>
      <p:sp>
        <p:nvSpPr>
          <p:cNvPr id="155650" name="Content Placeholder 2"/>
          <p:cNvSpPr>
            <a:spLocks noGrp="1"/>
          </p:cNvSpPr>
          <p:nvPr>
            <p:ph idx="1"/>
          </p:nvPr>
        </p:nvSpPr>
        <p:spPr bwMode="auto">
          <a:ln>
            <a:miter lim="800000"/>
            <a:headEnd/>
            <a:tailEnd/>
          </a:ln>
        </p:spPr>
        <p:txBody>
          <a:bodyPr vert="horz" wrap="square" lIns="91440" tIns="45720" rIns="91440" bIns="45720" numCol="1" anchor="t" anchorCtr="0" compatLnSpc="1">
            <a:prstTxWarp prst="textNoShape">
              <a:avLst/>
            </a:prstTxWarp>
            <a:normAutofit fontScale="92500" lnSpcReduction="20000"/>
          </a:bodyPr>
          <a:lstStyle/>
          <a:p>
            <a:pPr eaLnBrk="1" hangingPunct="1">
              <a:lnSpc>
                <a:spcPct val="80000"/>
              </a:lnSpc>
            </a:pPr>
            <a:r>
              <a:rPr lang="en-US" sz="2000" b="1" dirty="0" smtClean="0"/>
              <a:t>Weekly</a:t>
            </a:r>
          </a:p>
          <a:p>
            <a:pPr lvl="1" eaLnBrk="1" hangingPunct="1">
              <a:lnSpc>
                <a:spcPct val="80000"/>
              </a:lnSpc>
            </a:pPr>
            <a:r>
              <a:rPr lang="en-US" sz="2000" dirty="0" smtClean="0"/>
              <a:t>Meetings with FPD weekly, or as needed.</a:t>
            </a:r>
          </a:p>
          <a:p>
            <a:pPr lvl="1" eaLnBrk="1" hangingPunct="1">
              <a:lnSpc>
                <a:spcPct val="80000"/>
              </a:lnSpc>
            </a:pPr>
            <a:r>
              <a:rPr lang="en-US" sz="2000" dirty="0" smtClean="0"/>
              <a:t>Technical committee (Management issues, progress reports)</a:t>
            </a:r>
          </a:p>
          <a:p>
            <a:pPr lvl="1" eaLnBrk="1" hangingPunct="1">
              <a:lnSpc>
                <a:spcPct val="80000"/>
              </a:lnSpc>
            </a:pPr>
            <a:r>
              <a:rPr lang="en-US" sz="2000" dirty="0" smtClean="0"/>
              <a:t>Hardware group meeting (PXL, IST, SSD)</a:t>
            </a:r>
          </a:p>
          <a:p>
            <a:pPr lvl="1" eaLnBrk="1" hangingPunct="1">
              <a:lnSpc>
                <a:spcPct val="80000"/>
              </a:lnSpc>
            </a:pPr>
            <a:r>
              <a:rPr lang="en-US" sz="2000" dirty="0" smtClean="0"/>
              <a:t>Integration team (sometimes bi-weekly)</a:t>
            </a:r>
          </a:p>
          <a:p>
            <a:pPr lvl="2" eaLnBrk="1" hangingPunct="1">
              <a:lnSpc>
                <a:spcPct val="80000"/>
              </a:lnSpc>
            </a:pPr>
            <a:r>
              <a:rPr lang="en-US" sz="2000" dirty="0" smtClean="0"/>
              <a:t>Members from HFT, FGT projects and STAR operations group.</a:t>
            </a:r>
          </a:p>
          <a:p>
            <a:pPr lvl="1" eaLnBrk="1" hangingPunct="1">
              <a:lnSpc>
                <a:spcPct val="80000"/>
              </a:lnSpc>
            </a:pPr>
            <a:r>
              <a:rPr lang="en-US" sz="2000" dirty="0" smtClean="0"/>
              <a:t>Software group</a:t>
            </a:r>
          </a:p>
          <a:p>
            <a:pPr lvl="1" eaLnBrk="1" hangingPunct="1">
              <a:lnSpc>
                <a:spcPct val="80000"/>
              </a:lnSpc>
            </a:pPr>
            <a:r>
              <a:rPr lang="en-US" sz="2000" dirty="0" smtClean="0"/>
              <a:t>SSD sub-system (bi-weekly) includes engineering participation from</a:t>
            </a:r>
          </a:p>
          <a:p>
            <a:pPr lvl="1" eaLnBrk="1" hangingPunct="1">
              <a:lnSpc>
                <a:spcPct val="80000"/>
              </a:lnSpc>
              <a:buNone/>
            </a:pPr>
            <a:r>
              <a:rPr lang="en-US" sz="2000" dirty="0" smtClean="0"/>
              <a:t>    Subatech, Nantes.</a:t>
            </a:r>
          </a:p>
          <a:p>
            <a:pPr eaLnBrk="1" hangingPunct="1">
              <a:lnSpc>
                <a:spcPct val="80000"/>
              </a:lnSpc>
            </a:pPr>
            <a:endParaRPr lang="en-US" sz="2200" dirty="0" smtClean="0"/>
          </a:p>
          <a:p>
            <a:pPr eaLnBrk="1" hangingPunct="1">
              <a:lnSpc>
                <a:spcPct val="80000"/>
              </a:lnSpc>
            </a:pPr>
            <a:r>
              <a:rPr lang="en-US" sz="2000" b="1" dirty="0" smtClean="0"/>
              <a:t>Bi-monthly project meetings</a:t>
            </a:r>
          </a:p>
          <a:p>
            <a:pPr eaLnBrk="1" hangingPunct="1">
              <a:lnSpc>
                <a:spcPct val="80000"/>
              </a:lnSpc>
            </a:pPr>
            <a:endParaRPr lang="en-US" sz="2200" dirty="0" smtClean="0"/>
          </a:p>
          <a:p>
            <a:pPr eaLnBrk="1" hangingPunct="1">
              <a:lnSpc>
                <a:spcPct val="80000"/>
              </a:lnSpc>
            </a:pPr>
            <a:r>
              <a:rPr lang="en-US" sz="2000" b="1" dirty="0" smtClean="0"/>
              <a:t>Monthly </a:t>
            </a:r>
          </a:p>
          <a:p>
            <a:pPr lvl="1" eaLnBrk="1" hangingPunct="1">
              <a:lnSpc>
                <a:spcPct val="80000"/>
              </a:lnSpc>
            </a:pPr>
            <a:r>
              <a:rPr lang="en-US" sz="2000" dirty="0" smtClean="0"/>
              <a:t>progress report to Collaboration (STAR management)</a:t>
            </a:r>
          </a:p>
          <a:p>
            <a:pPr eaLnBrk="1" hangingPunct="1">
              <a:lnSpc>
                <a:spcPct val="80000"/>
              </a:lnSpc>
            </a:pPr>
            <a:endParaRPr lang="en-US" sz="2200" dirty="0" smtClean="0"/>
          </a:p>
          <a:p>
            <a:pPr eaLnBrk="1" hangingPunct="1">
              <a:lnSpc>
                <a:spcPct val="80000"/>
              </a:lnSpc>
            </a:pPr>
            <a:r>
              <a:rPr lang="en-US" sz="2000" b="1" dirty="0" smtClean="0"/>
              <a:t>As often as needed</a:t>
            </a:r>
            <a:r>
              <a:rPr lang="en-US" sz="2200" dirty="0" smtClean="0"/>
              <a:t> - </a:t>
            </a:r>
            <a:r>
              <a:rPr lang="en-US" sz="2000" dirty="0" smtClean="0"/>
              <a:t>Management team will conduct design reviews</a:t>
            </a:r>
          </a:p>
          <a:p>
            <a:pPr eaLnBrk="1" hangingPunct="1">
              <a:lnSpc>
                <a:spcPct val="80000"/>
              </a:lnSpc>
              <a:buNone/>
            </a:pPr>
            <a:r>
              <a:rPr lang="en-US" sz="2000" dirty="0" smtClean="0"/>
              <a:t>     and technical progress reviews on a regular basis</a:t>
            </a:r>
          </a:p>
          <a:p>
            <a:pPr eaLnBrk="1" hangingPunct="1">
              <a:lnSpc>
                <a:spcPct val="80000"/>
              </a:lnSpc>
            </a:pPr>
            <a:endParaRPr lang="en-US" sz="2200" dirty="0" smtClean="0"/>
          </a:p>
          <a:p>
            <a:pPr eaLnBrk="1" hangingPunct="1">
              <a:lnSpc>
                <a:spcPct val="80000"/>
              </a:lnSpc>
            </a:pPr>
            <a:r>
              <a:rPr lang="en-US" sz="2000" b="1" dirty="0" smtClean="0"/>
              <a:t>Regular telecons</a:t>
            </a:r>
            <a:r>
              <a:rPr lang="en-US" sz="2200" dirty="0" smtClean="0"/>
              <a:t> - </a:t>
            </a:r>
            <a:r>
              <a:rPr lang="en-US" sz="2000" dirty="0" smtClean="0"/>
              <a:t>LBNL-IPHC, yearly face-to face meetings</a:t>
            </a:r>
          </a:p>
        </p:txBody>
      </p:sp>
      <p:sp>
        <p:nvSpPr>
          <p:cNvPr id="2" name="Date Placeholder 1"/>
          <p:cNvSpPr>
            <a:spLocks noGrp="1"/>
          </p:cNvSpPr>
          <p:nvPr>
            <p:ph type="dt" sz="half" idx="10"/>
          </p:nvPr>
        </p:nvSpPr>
        <p:spPr/>
        <p:txBody>
          <a:bodyPr/>
          <a:lstStyle/>
          <a:p>
            <a:r>
              <a:rPr lang="en-US" smtClean="0"/>
              <a:t>7/13/2011</a:t>
            </a:r>
            <a:endParaRPr lang="en-US"/>
          </a:p>
        </p:txBody>
      </p:sp>
      <p:sp>
        <p:nvSpPr>
          <p:cNvPr id="3" name="Footer Placeholder 2"/>
          <p:cNvSpPr>
            <a:spLocks noGrp="1"/>
          </p:cNvSpPr>
          <p:nvPr>
            <p:ph type="ftr" sz="quarter" idx="11"/>
          </p:nvPr>
        </p:nvSpPr>
        <p:spPr/>
        <p:txBody>
          <a:bodyPr/>
          <a:lstStyle/>
          <a:p>
            <a:r>
              <a:rPr lang="en-US" smtClean="0"/>
              <a:t>DOE HFT Review</a:t>
            </a:r>
            <a:endParaRPr lang="en-US"/>
          </a:p>
        </p:txBody>
      </p:sp>
      <p:sp>
        <p:nvSpPr>
          <p:cNvPr id="4" name="Slide Number Placeholder 3"/>
          <p:cNvSpPr>
            <a:spLocks noGrp="1"/>
          </p:cNvSpPr>
          <p:nvPr>
            <p:ph type="sldNum" sz="quarter" idx="12"/>
          </p:nvPr>
        </p:nvSpPr>
        <p:spPr/>
        <p:txBody>
          <a:bodyPr/>
          <a:lstStyle/>
          <a:p>
            <a:fld id="{7E47A86D-EEB9-C74E-AC24-B9D1E6A4A89D}" type="slidenum">
              <a:rPr lang="en-US" smtClean="0"/>
              <a:pPr/>
              <a:t>29</a:t>
            </a:fld>
            <a:endParaRPr lang="en-US"/>
          </a:p>
        </p:txBody>
      </p:sp>
    </p:spTree>
    <p:extLst>
      <p:ext uri="{BB962C8B-B14F-4D97-AF65-F5344CB8AC3E}">
        <p14:creationId xmlns:p14="http://schemas.microsoft.com/office/powerpoint/2010/main" val="36970349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Overview</a:t>
            </a:r>
            <a:endParaRPr lang="en-US" dirty="0"/>
          </a:p>
        </p:txBody>
      </p:sp>
      <p:sp>
        <p:nvSpPr>
          <p:cNvPr id="3" name="Text Placeholder 2"/>
          <p:cNvSpPr>
            <a:spLocks noGrp="1"/>
          </p:cNvSpPr>
          <p:nvPr>
            <p:ph type="body"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3</a:t>
            </a:fld>
            <a:endParaRPr lang="en-US"/>
          </a:p>
        </p:txBody>
      </p:sp>
    </p:spTree>
    <p:extLst>
      <p:ext uri="{BB962C8B-B14F-4D97-AF65-F5344CB8AC3E}">
        <p14:creationId xmlns:p14="http://schemas.microsoft.com/office/powerpoint/2010/main" val="422045082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Institutional Organization</a:t>
            </a:r>
            <a:endParaRPr lang="en-US" dirty="0"/>
          </a:p>
        </p:txBody>
      </p:sp>
      <p:sp>
        <p:nvSpPr>
          <p:cNvPr id="9" name="Content Placeholder 8"/>
          <p:cNvSpPr>
            <a:spLocks noGrp="1"/>
          </p:cNvSpPr>
          <p:nvPr>
            <p:ph idx="1"/>
          </p:nvPr>
        </p:nvSpPr>
        <p:spPr>
          <a:xfrm>
            <a:off x="457200" y="4458962"/>
            <a:ext cx="8229600" cy="1667201"/>
          </a:xfrm>
        </p:spPr>
        <p:txBody>
          <a:bodyPr/>
          <a:lstStyle/>
          <a:p>
            <a:r>
              <a:rPr lang="en-US" dirty="0" smtClean="0"/>
              <a:t>Participate in the fabrication of deliverables for the HFT.</a:t>
            </a:r>
          </a:p>
          <a:p>
            <a:r>
              <a:rPr lang="en-US" dirty="0" smtClean="0"/>
              <a:t>BNL is the lead institution.</a:t>
            </a: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30</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369213365"/>
              </p:ext>
            </p:extLst>
          </p:nvPr>
        </p:nvGraphicFramePr>
        <p:xfrm>
          <a:off x="1524000" y="1397000"/>
          <a:ext cx="6096000" cy="2921000"/>
        </p:xfrm>
        <a:graphic>
          <a:graphicData uri="http://schemas.openxmlformats.org/drawingml/2006/table">
            <a:tbl>
              <a:tblPr firstRow="1" bandRow="1">
                <a:tableStyleId>{2D5ABB26-0587-4C30-8999-92F81FD0307C}</a:tableStyleId>
              </a:tblPr>
              <a:tblGrid>
                <a:gridCol w="4883474"/>
                <a:gridCol w="1212526"/>
              </a:tblGrid>
              <a:tr h="370840">
                <a:tc>
                  <a:txBody>
                    <a:bodyPr/>
                    <a:lstStyle/>
                    <a:p>
                      <a:r>
                        <a:rPr lang="en-US" sz="1600" dirty="0" smtClean="0">
                          <a:latin typeface="+mn-lt"/>
                        </a:rPr>
                        <a:t>Brookhaven National Laboratory</a:t>
                      </a:r>
                      <a:endParaRPr lang="en-US" sz="1600" dirty="0">
                        <a:latin typeface="+mn-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latin typeface="+mn-lt"/>
                        </a:rPr>
                        <a:t>BNL</a:t>
                      </a:r>
                      <a:endParaRPr lang="en-US" sz="1600" dirty="0">
                        <a:latin typeface="+mn-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600" kern="1200" dirty="0" err="1" smtClean="0">
                          <a:solidFill>
                            <a:schemeClr val="tx1"/>
                          </a:solidFill>
                          <a:effectLst/>
                          <a:latin typeface="+mn-lt"/>
                          <a:ea typeface="+mn-ea"/>
                          <a:cs typeface="+mn-cs"/>
                        </a:rPr>
                        <a:t>Institut</a:t>
                      </a:r>
                      <a:r>
                        <a:rPr lang="en-US" sz="1600" kern="1200" dirty="0" smtClean="0">
                          <a:solidFill>
                            <a:schemeClr val="tx1"/>
                          </a:solidFill>
                          <a:effectLst/>
                          <a:latin typeface="+mn-lt"/>
                          <a:ea typeface="+mn-ea"/>
                          <a:cs typeface="+mn-cs"/>
                        </a:rPr>
                        <a:t> </a:t>
                      </a:r>
                      <a:r>
                        <a:rPr lang="en-US" sz="1600" kern="1200" dirty="0" err="1" smtClean="0">
                          <a:solidFill>
                            <a:schemeClr val="tx1"/>
                          </a:solidFill>
                          <a:effectLst/>
                          <a:latin typeface="+mn-lt"/>
                          <a:ea typeface="+mn-ea"/>
                          <a:cs typeface="+mn-cs"/>
                        </a:rPr>
                        <a:t>Pluridisciplinaire</a:t>
                      </a:r>
                      <a:r>
                        <a:rPr lang="en-US" sz="1600" kern="1200" dirty="0" smtClean="0">
                          <a:solidFill>
                            <a:schemeClr val="tx1"/>
                          </a:solidFill>
                          <a:effectLst/>
                          <a:latin typeface="+mn-lt"/>
                          <a:ea typeface="+mn-ea"/>
                          <a:cs typeface="+mn-cs"/>
                        </a:rPr>
                        <a:t> Hubert </a:t>
                      </a:r>
                      <a:r>
                        <a:rPr lang="en-US" sz="1600" kern="1200" dirty="0" err="1" smtClean="0">
                          <a:solidFill>
                            <a:schemeClr val="tx1"/>
                          </a:solidFill>
                          <a:effectLst/>
                          <a:latin typeface="+mn-lt"/>
                          <a:ea typeface="+mn-ea"/>
                          <a:cs typeface="+mn-cs"/>
                        </a:rPr>
                        <a:t>Curien</a:t>
                      </a:r>
                      <a:r>
                        <a:rPr lang="en-US" sz="1600" kern="1200" dirty="0" smtClean="0">
                          <a:solidFill>
                            <a:schemeClr val="tx1"/>
                          </a:solidFill>
                          <a:effectLst/>
                          <a:latin typeface="+mn-lt"/>
                          <a:ea typeface="+mn-ea"/>
                          <a:cs typeface="+mn-cs"/>
                        </a:rPr>
                        <a:t>, Strasbourg, France</a:t>
                      </a:r>
                      <a:r>
                        <a:rPr lang="en-US" sz="1600" dirty="0" smtClean="0">
                          <a:effectLst/>
                          <a:latin typeface="+mn-lt"/>
                        </a:rPr>
                        <a:t> </a:t>
                      </a:r>
                      <a:endParaRPr lang="en-US" sz="1600" dirty="0">
                        <a:latin typeface="+mn-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latin typeface="+mn-lt"/>
                        </a:rPr>
                        <a:t>IPHC</a:t>
                      </a:r>
                      <a:endParaRPr lang="en-US" sz="1600" dirty="0">
                        <a:latin typeface="+mn-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marR="0" algn="just">
                        <a:spcBef>
                          <a:spcPts val="0"/>
                        </a:spcBef>
                        <a:spcAft>
                          <a:spcPts val="0"/>
                        </a:spcAft>
                      </a:pPr>
                      <a:r>
                        <a:rPr lang="en-US" sz="1600" kern="1200" dirty="0" smtClean="0">
                          <a:solidFill>
                            <a:schemeClr val="tx1"/>
                          </a:solidFill>
                          <a:effectLst/>
                          <a:latin typeface="+mn-lt"/>
                          <a:ea typeface="+mn-ea"/>
                          <a:cs typeface="+mn-cs"/>
                        </a:rPr>
                        <a:t>Kent State University</a:t>
                      </a:r>
                      <a:r>
                        <a:rPr lang="en-US" sz="1600" dirty="0" smtClean="0">
                          <a:effectLst/>
                          <a:latin typeface="+mn-lt"/>
                        </a:rPr>
                        <a:t> </a:t>
                      </a:r>
                      <a:endParaRPr lang="en-US" sz="1600" dirty="0">
                        <a:effectLst/>
                        <a:latin typeface="+mn-lt"/>
                        <a:ea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latin typeface="+mn-lt"/>
                        </a:rPr>
                        <a:t>KSU</a:t>
                      </a:r>
                      <a:endParaRPr lang="en-US" sz="1600" dirty="0">
                        <a:latin typeface="+mn-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marR="0" algn="just">
                        <a:spcBef>
                          <a:spcPts val="0"/>
                        </a:spcBef>
                        <a:spcAft>
                          <a:spcPts val="0"/>
                        </a:spcAft>
                      </a:pPr>
                      <a:r>
                        <a:rPr lang="en-US" sz="1600" dirty="0">
                          <a:effectLst/>
                          <a:latin typeface="+mn-lt"/>
                          <a:ea typeface="Times New Roman"/>
                        </a:rPr>
                        <a:t>Laboratory for Nuclear Science, Massachusetts Institute of Technology, Cambridge</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latin typeface="+mn-lt"/>
                        </a:rPr>
                        <a:t>MIT-LNS</a:t>
                      </a:r>
                      <a:endParaRPr lang="en-US" sz="1600" dirty="0">
                        <a:latin typeface="+mn-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600" kern="1200" dirty="0" smtClean="0">
                          <a:solidFill>
                            <a:schemeClr val="tx1"/>
                          </a:solidFill>
                          <a:effectLst/>
                          <a:latin typeface="+mn-lt"/>
                          <a:ea typeface="+mn-ea"/>
                          <a:cs typeface="+mn-cs"/>
                        </a:rPr>
                        <a:t>Lawrence Berkeley National Laboratory</a:t>
                      </a:r>
                      <a:r>
                        <a:rPr lang="en-US" sz="1600" dirty="0" smtClean="0">
                          <a:effectLst/>
                          <a:latin typeface="+mn-lt"/>
                        </a:rPr>
                        <a:t> </a:t>
                      </a:r>
                      <a:endParaRPr lang="en-US" sz="1600" dirty="0">
                        <a:latin typeface="+mn-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latin typeface="+mn-lt"/>
                        </a:rPr>
                        <a:t>LBL</a:t>
                      </a:r>
                      <a:endParaRPr lang="en-US" sz="1600" dirty="0">
                        <a:latin typeface="+mn-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marR="0" algn="just">
                        <a:spcBef>
                          <a:spcPts val="0"/>
                        </a:spcBef>
                        <a:spcAft>
                          <a:spcPts val="0"/>
                        </a:spcAft>
                      </a:pPr>
                      <a:r>
                        <a:rPr lang="en-US" sz="1600" dirty="0">
                          <a:effectLst/>
                          <a:latin typeface="+mn-lt"/>
                          <a:ea typeface="Times New Roman"/>
                        </a:rPr>
                        <a:t>SUBATECH, </a:t>
                      </a:r>
                      <a:r>
                        <a:rPr lang="en-US" sz="1600" dirty="0" err="1">
                          <a:effectLst/>
                          <a:latin typeface="+mn-lt"/>
                          <a:ea typeface="Times New Roman"/>
                        </a:rPr>
                        <a:t>Ecole</a:t>
                      </a:r>
                      <a:r>
                        <a:rPr lang="en-US" sz="1600" dirty="0">
                          <a:effectLst/>
                          <a:latin typeface="+mn-lt"/>
                          <a:ea typeface="Times New Roman"/>
                        </a:rPr>
                        <a:t> des Mines, Nantes, France</a:t>
                      </a: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latin typeface="+mn-lt"/>
                        </a:rPr>
                        <a:t>SUB</a:t>
                      </a:r>
                      <a:endParaRPr lang="en-US" sz="1600" dirty="0">
                        <a:latin typeface="+mn-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marR="0" algn="just">
                        <a:spcBef>
                          <a:spcPts val="0"/>
                        </a:spcBef>
                        <a:spcAft>
                          <a:spcPts val="0"/>
                        </a:spcAft>
                      </a:pPr>
                      <a:r>
                        <a:rPr lang="en-US" sz="1600" dirty="0" smtClean="0">
                          <a:effectLst/>
                          <a:latin typeface="+mn-lt"/>
                          <a:ea typeface="Times New Roman"/>
                        </a:rPr>
                        <a:t>University of Texas, Austin</a:t>
                      </a:r>
                      <a:endParaRPr lang="en-US" sz="1600" dirty="0">
                        <a:effectLst/>
                        <a:latin typeface="+mn-lt"/>
                        <a:ea typeface="Times New Roman"/>
                      </a:endParaRPr>
                    </a:p>
                  </a:txBody>
                  <a:tcPr marL="68580" marR="68580" marT="0" marB="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latin typeface="+mn-lt"/>
                        </a:rPr>
                        <a:t>UT</a:t>
                      </a:r>
                      <a:endParaRPr lang="en-US" sz="1600" dirty="0">
                        <a:latin typeface="+mn-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2262530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MOUs</a:t>
            </a:r>
            <a:endParaRPr lang="en-US" dirty="0"/>
          </a:p>
        </p:txBody>
      </p:sp>
      <p:sp>
        <p:nvSpPr>
          <p:cNvPr id="7" name="Content Placeholder 6"/>
          <p:cNvSpPr>
            <a:spLocks noGrp="1"/>
          </p:cNvSpPr>
          <p:nvPr>
            <p:ph idx="1"/>
          </p:nvPr>
        </p:nvSpPr>
        <p:spPr>
          <a:xfrm>
            <a:off x="457200" y="1090088"/>
            <a:ext cx="8229600" cy="5036076"/>
          </a:xfrm>
        </p:spPr>
        <p:txBody>
          <a:bodyPr>
            <a:normAutofit lnSpcReduction="10000"/>
          </a:bodyPr>
          <a:lstStyle/>
          <a:p>
            <a:r>
              <a:rPr lang="en-US" sz="2471" dirty="0"/>
              <a:t>MOUs</a:t>
            </a:r>
            <a:r>
              <a:rPr lang="en-US" sz="2471" dirty="0" smtClean="0"/>
              <a:t> between </a:t>
            </a:r>
            <a:r>
              <a:rPr lang="en-US" sz="2471" dirty="0" smtClean="0"/>
              <a:t>BNL/HFT </a:t>
            </a:r>
            <a:r>
              <a:rPr lang="en-US" sz="2471" dirty="0"/>
              <a:t>and the collaborating </a:t>
            </a:r>
            <a:r>
              <a:rPr lang="en-US" sz="2471" dirty="0" smtClean="0"/>
              <a:t>institutions </a:t>
            </a:r>
            <a:r>
              <a:rPr lang="en-US" sz="2471" dirty="0" smtClean="0"/>
              <a:t>that provide project deliverables describe </a:t>
            </a:r>
            <a:r>
              <a:rPr lang="en-US" sz="2471" dirty="0"/>
              <a:t>the expected efforts </a:t>
            </a:r>
            <a:r>
              <a:rPr lang="en-US" sz="2471" dirty="0" smtClean="0"/>
              <a:t>of on-project, </a:t>
            </a:r>
            <a:r>
              <a:rPr lang="en-US" sz="2471" dirty="0"/>
              <a:t>redirected and scientific labor, summarizing people (names/category) and their anticipated FTE fraction of activity related to tasks at the WBS level 2 or 3. </a:t>
            </a:r>
            <a:endParaRPr lang="en-US" sz="2471" dirty="0" smtClean="0"/>
          </a:p>
          <a:p>
            <a:r>
              <a:rPr lang="en-US" sz="2471" dirty="0" smtClean="0"/>
              <a:t>For </a:t>
            </a:r>
            <a:r>
              <a:rPr lang="en-US" sz="2471" dirty="0" smtClean="0"/>
              <a:t>LBL and MIT the yearly Statement of Work will detail </a:t>
            </a:r>
            <a:r>
              <a:rPr lang="en-US" sz="2471" dirty="0" smtClean="0"/>
              <a:t>the </a:t>
            </a:r>
            <a:r>
              <a:rPr lang="en-US" sz="2471" dirty="0" smtClean="0"/>
              <a:t>required funding, </a:t>
            </a:r>
            <a:r>
              <a:rPr lang="en-US" sz="2471" dirty="0" smtClean="0"/>
              <a:t>tasks, deliverables, and personnel. </a:t>
            </a:r>
          </a:p>
          <a:p>
            <a:r>
              <a:rPr lang="en-US" sz="2471" dirty="0" smtClean="0"/>
              <a:t>Drafts </a:t>
            </a:r>
            <a:r>
              <a:rPr lang="en-US" sz="2471" dirty="0" smtClean="0"/>
              <a:t>MOUs available in </a:t>
            </a:r>
            <a:r>
              <a:rPr lang="en-US" sz="2471" dirty="0" smtClean="0"/>
              <a:t>review documentation</a:t>
            </a:r>
            <a:endParaRPr lang="en-US" sz="2471" dirty="0" smtClean="0"/>
          </a:p>
          <a:p>
            <a:pPr lvl="1"/>
            <a:r>
              <a:rPr lang="en-US" dirty="0" smtClean="0"/>
              <a:t>Subatech (signed January 2010)</a:t>
            </a:r>
          </a:p>
          <a:p>
            <a:pPr lvl="1"/>
            <a:r>
              <a:rPr lang="en-US" dirty="0" smtClean="0"/>
              <a:t>IPHC (signature in progress)</a:t>
            </a:r>
          </a:p>
          <a:p>
            <a:pPr lvl="1"/>
            <a:r>
              <a:rPr lang="en-US" dirty="0" smtClean="0"/>
              <a:t>MIT</a:t>
            </a:r>
            <a:r>
              <a:rPr lang="en-US" dirty="0" smtClean="0"/>
              <a:t>, </a:t>
            </a:r>
            <a:r>
              <a:rPr lang="en-US" dirty="0" smtClean="0"/>
              <a:t>LBNL, UT, KSU and BNL STAR group</a:t>
            </a:r>
            <a:endParaRPr lang="en-US" dirty="0"/>
          </a:p>
        </p:txBody>
      </p:sp>
      <p:sp>
        <p:nvSpPr>
          <p:cNvPr id="3" name="Date Placeholder 2"/>
          <p:cNvSpPr>
            <a:spLocks noGrp="1"/>
          </p:cNvSpPr>
          <p:nvPr>
            <p:ph type="dt" sz="half" idx="10"/>
          </p:nvPr>
        </p:nvSpPr>
        <p:spPr/>
        <p:txBody>
          <a:bodyPr/>
          <a:lstStyle/>
          <a:p>
            <a:r>
              <a:rPr lang="en-US" smtClean="0"/>
              <a:t>7/13/2011</a:t>
            </a:r>
            <a:endParaRPr lang="en-US" dirty="0"/>
          </a:p>
        </p:txBody>
      </p:sp>
      <p:sp>
        <p:nvSpPr>
          <p:cNvPr id="4" name="Footer Placeholder 3"/>
          <p:cNvSpPr>
            <a:spLocks noGrp="1"/>
          </p:cNvSpPr>
          <p:nvPr>
            <p:ph type="ftr" sz="quarter" idx="11"/>
          </p:nvPr>
        </p:nvSpPr>
        <p:spPr/>
        <p:txBody>
          <a:bodyPr/>
          <a:lstStyle/>
          <a:p>
            <a:r>
              <a:rPr lang="en-US" smtClean="0"/>
              <a:t>DOE HFT Review</a:t>
            </a:r>
            <a:endParaRPr lang="en-US" dirty="0"/>
          </a:p>
        </p:txBody>
      </p:sp>
      <p:sp>
        <p:nvSpPr>
          <p:cNvPr id="5" name="Slide Number Placeholder 4"/>
          <p:cNvSpPr>
            <a:spLocks noGrp="1"/>
          </p:cNvSpPr>
          <p:nvPr>
            <p:ph type="sldNum" sz="quarter" idx="12"/>
          </p:nvPr>
        </p:nvSpPr>
        <p:spPr/>
        <p:txBody>
          <a:bodyPr/>
          <a:lstStyle/>
          <a:p>
            <a:fld id="{7E47A86D-EEB9-C74E-AC24-B9D1E6A4A89D}" type="slidenum">
              <a:rPr lang="en-US" smtClean="0"/>
              <a:pPr/>
              <a:t>31</a:t>
            </a:fld>
            <a:endParaRPr lang="en-US"/>
          </a:p>
        </p:txBody>
      </p:sp>
    </p:spTree>
    <p:extLst>
      <p:ext uri="{BB962C8B-B14F-4D97-AF65-F5344CB8AC3E}">
        <p14:creationId xmlns:p14="http://schemas.microsoft.com/office/powerpoint/2010/main" val="190284040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Management</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32</a:t>
            </a:fld>
            <a:endParaRPr lang="en-US"/>
          </a:p>
        </p:txBody>
      </p:sp>
    </p:spTree>
    <p:extLst>
      <p:ext uri="{BB962C8B-B14F-4D97-AF65-F5344CB8AC3E}">
        <p14:creationId xmlns:p14="http://schemas.microsoft.com/office/powerpoint/2010/main" val="15600457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t>
            </a:r>
            <a:r>
              <a:rPr lang="en-US" dirty="0" smtClean="0"/>
              <a:t>Management</a:t>
            </a:r>
            <a:endParaRPr lang="en-US" dirty="0"/>
          </a:p>
        </p:txBody>
      </p:sp>
      <p:sp>
        <p:nvSpPr>
          <p:cNvPr id="3" name="Content Placeholder 2"/>
          <p:cNvSpPr>
            <a:spLocks noGrp="1"/>
          </p:cNvSpPr>
          <p:nvPr>
            <p:ph idx="1"/>
          </p:nvPr>
        </p:nvSpPr>
        <p:spPr/>
        <p:txBody>
          <a:bodyPr/>
          <a:lstStyle/>
          <a:p>
            <a:r>
              <a:rPr lang="en-US" dirty="0" smtClean="0"/>
              <a:t>The Risk Management Plan (RMP) </a:t>
            </a:r>
          </a:p>
          <a:p>
            <a:r>
              <a:rPr lang="en-US" dirty="0" smtClean="0"/>
              <a:t>The risk assessment has been performed by subsystem and reviewed with management.</a:t>
            </a:r>
          </a:p>
          <a:p>
            <a:r>
              <a:rPr lang="en-US" dirty="0" smtClean="0"/>
              <a:t>The </a:t>
            </a:r>
            <a:r>
              <a:rPr lang="en-US" dirty="0" smtClean="0"/>
              <a:t>sub-system manager used the risk matrix to evaluate moderate and high risk project items</a:t>
            </a:r>
            <a:r>
              <a:rPr lang="en-US" dirty="0" smtClean="0"/>
              <a:t>.</a:t>
            </a:r>
          </a:p>
          <a:p>
            <a:r>
              <a:rPr lang="en-US" dirty="0"/>
              <a:t>R</a:t>
            </a:r>
            <a:r>
              <a:rPr lang="en-US" dirty="0" smtClean="0"/>
              <a:t>isk are also reflected in the applied contingency analysis</a:t>
            </a:r>
            <a:endParaRPr lang="en-US" dirty="0" smtClean="0"/>
          </a:p>
          <a:p>
            <a:r>
              <a:rPr lang="en-US" dirty="0" smtClean="0"/>
              <a:t>Risk list is available for reviewers</a:t>
            </a:r>
            <a:r>
              <a:rPr lang="en-US" dirty="0"/>
              <a:t>.</a:t>
            </a:r>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33</a:t>
            </a:fld>
            <a:endParaRPr lang="en-US"/>
          </a:p>
        </p:txBody>
      </p:sp>
    </p:spTree>
    <p:extLst>
      <p:ext uri="{BB962C8B-B14F-4D97-AF65-F5344CB8AC3E}">
        <p14:creationId xmlns:p14="http://schemas.microsoft.com/office/powerpoint/2010/main" val="16212731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t>
            </a:r>
            <a:r>
              <a:rPr lang="en-US" dirty="0" smtClean="0"/>
              <a:t>igh Risks</a:t>
            </a:r>
            <a:endParaRPr lang="en-US" dirty="0"/>
          </a:p>
        </p:txBody>
      </p:sp>
      <p:sp>
        <p:nvSpPr>
          <p:cNvPr id="6" name="Content Placeholder 5"/>
          <p:cNvSpPr>
            <a:spLocks noGrp="1"/>
          </p:cNvSpPr>
          <p:nvPr>
            <p:ph idx="1"/>
          </p:nvPr>
        </p:nvSpPr>
        <p:spPr/>
        <p:txBody>
          <a:bodyPr/>
          <a:lstStyle/>
          <a:p>
            <a:r>
              <a:rPr lang="en-US" dirty="0" smtClean="0"/>
              <a:t>A </a:t>
            </a:r>
            <a:r>
              <a:rPr lang="en-US" dirty="0" smtClean="0"/>
              <a:t>few high level risk for </a:t>
            </a:r>
            <a:r>
              <a:rPr lang="en-US" dirty="0" smtClean="0"/>
              <a:t>PXL </a:t>
            </a:r>
            <a:r>
              <a:rPr lang="en-US" dirty="0" smtClean="0"/>
              <a:t>has been </a:t>
            </a:r>
            <a:r>
              <a:rPr lang="en-US" dirty="0" smtClean="0"/>
              <a:t>retired though early prototyping and tests</a:t>
            </a:r>
          </a:p>
          <a:p>
            <a:pPr lvl="1"/>
            <a:r>
              <a:rPr lang="en-US" dirty="0" smtClean="0"/>
              <a:t>Cooling</a:t>
            </a:r>
          </a:p>
          <a:p>
            <a:pPr lvl="1"/>
            <a:r>
              <a:rPr lang="en-US" dirty="0" smtClean="0"/>
              <a:t>Sensor development</a:t>
            </a:r>
            <a:endParaRPr lang="en-US" dirty="0" smtClean="0"/>
          </a:p>
          <a:p>
            <a:r>
              <a:rPr lang="en-US" dirty="0" smtClean="0"/>
              <a:t>Mechanical risk IDS are becoming low, due to fabrication of WCS(FGT) and ESC prototype</a:t>
            </a:r>
            <a:r>
              <a:rPr lang="en-US" dirty="0" smtClean="0"/>
              <a:t>.</a:t>
            </a:r>
          </a:p>
          <a:p>
            <a:r>
              <a:rPr lang="en-US" dirty="0" smtClean="0"/>
              <a:t>Most risk are related to schedule, and are at low to moderate impact</a:t>
            </a:r>
            <a:endParaRPr lang="en-US" dirty="0"/>
          </a:p>
        </p:txBody>
      </p:sp>
      <p:sp>
        <p:nvSpPr>
          <p:cNvPr id="3" name="Date Placeholder 2"/>
          <p:cNvSpPr>
            <a:spLocks noGrp="1"/>
          </p:cNvSpPr>
          <p:nvPr>
            <p:ph type="dt" sz="half" idx="10"/>
          </p:nvPr>
        </p:nvSpPr>
        <p:spPr/>
        <p:txBody>
          <a:bodyPr/>
          <a:lstStyle/>
          <a:p>
            <a:r>
              <a:rPr lang="en-US" smtClean="0"/>
              <a:t>7/13/2011</a:t>
            </a:r>
            <a:endParaRPr lang="en-US"/>
          </a:p>
        </p:txBody>
      </p:sp>
      <p:sp>
        <p:nvSpPr>
          <p:cNvPr id="4" name="Footer Placeholder 3"/>
          <p:cNvSpPr>
            <a:spLocks noGrp="1"/>
          </p:cNvSpPr>
          <p:nvPr>
            <p:ph type="ftr" sz="quarter" idx="11"/>
          </p:nvPr>
        </p:nvSpPr>
        <p:spPr/>
        <p:txBody>
          <a:bodyPr/>
          <a:lstStyle/>
          <a:p>
            <a:r>
              <a:rPr lang="en-US" smtClean="0"/>
              <a:t>DOE HFT Review</a:t>
            </a:r>
            <a:endParaRPr lang="en-US" dirty="0"/>
          </a:p>
        </p:txBody>
      </p:sp>
      <p:sp>
        <p:nvSpPr>
          <p:cNvPr id="5" name="Slide Number Placeholder 4"/>
          <p:cNvSpPr>
            <a:spLocks noGrp="1"/>
          </p:cNvSpPr>
          <p:nvPr>
            <p:ph type="sldNum" sz="quarter" idx="12"/>
          </p:nvPr>
        </p:nvSpPr>
        <p:spPr/>
        <p:txBody>
          <a:bodyPr/>
          <a:lstStyle/>
          <a:p>
            <a:fld id="{7E47A86D-EEB9-C74E-AC24-B9D1E6A4A89D}" type="slidenum">
              <a:rPr lang="en-US" smtClean="0"/>
              <a:pPr/>
              <a:t>34</a:t>
            </a:fld>
            <a:endParaRPr lang="en-US"/>
          </a:p>
        </p:txBody>
      </p:sp>
    </p:spTree>
    <p:extLst>
      <p:ext uri="{BB962C8B-B14F-4D97-AF65-F5344CB8AC3E}">
        <p14:creationId xmlns:p14="http://schemas.microsoft.com/office/powerpoint/2010/main" val="20220837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Status</a:t>
            </a:r>
            <a:endParaRPr lang="en-US" dirty="0"/>
          </a:p>
        </p:txBody>
      </p:sp>
      <p:sp>
        <p:nvSpPr>
          <p:cNvPr id="3" name="Content Placeholder 2"/>
          <p:cNvSpPr>
            <a:spLocks noGrp="1"/>
          </p:cNvSpPr>
          <p:nvPr>
            <p:ph idx="1"/>
          </p:nvPr>
        </p:nvSpPr>
        <p:spPr>
          <a:xfrm>
            <a:off x="457200" y="1090088"/>
            <a:ext cx="8229600" cy="5036076"/>
          </a:xfrm>
        </p:spPr>
        <p:txBody>
          <a:bodyPr>
            <a:normAutofit lnSpcReduction="10000"/>
          </a:bodyPr>
          <a:lstStyle/>
          <a:p>
            <a:pPr marL="0" indent="0">
              <a:buNone/>
            </a:pPr>
            <a:r>
              <a:rPr lang="en-US" dirty="0" smtClean="0"/>
              <a:t>Since CD-1 review:</a:t>
            </a:r>
          </a:p>
          <a:p>
            <a:r>
              <a:rPr lang="en-US" dirty="0" smtClean="0"/>
              <a:t>Updated PEP according to DOE order 413.3B</a:t>
            </a:r>
          </a:p>
          <a:p>
            <a:r>
              <a:rPr lang="en-US" dirty="0" smtClean="0"/>
              <a:t>Updated Risk Management Plan, and reviewed risk list</a:t>
            </a:r>
          </a:p>
          <a:p>
            <a:r>
              <a:rPr lang="en-US" dirty="0" err="1" smtClean="0"/>
              <a:t>pHAD</a:t>
            </a:r>
            <a:r>
              <a:rPr lang="en-US" dirty="0" smtClean="0"/>
              <a:t> updated</a:t>
            </a:r>
          </a:p>
          <a:p>
            <a:r>
              <a:rPr lang="en-US" dirty="0" smtClean="0"/>
              <a:t>NEPA determination (categorical exclusion)</a:t>
            </a:r>
          </a:p>
          <a:p>
            <a:r>
              <a:rPr lang="en-US" dirty="0" smtClean="0"/>
              <a:t>Technical Design Report</a:t>
            </a:r>
          </a:p>
          <a:p>
            <a:r>
              <a:rPr lang="en-US" dirty="0" smtClean="0"/>
              <a:t>Responded to DOE CD-1 recommendations </a:t>
            </a:r>
          </a:p>
          <a:p>
            <a:r>
              <a:rPr lang="en-US" dirty="0" smtClean="0"/>
              <a:t>Updated Basis of Estimate</a:t>
            </a:r>
          </a:p>
          <a:p>
            <a:r>
              <a:rPr lang="en-US" dirty="0" smtClean="0"/>
              <a:t>Updated bottom up analysis of Cost &amp; Schedule</a:t>
            </a: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35</a:t>
            </a:fld>
            <a:endParaRPr lang="en-US"/>
          </a:p>
        </p:txBody>
      </p:sp>
    </p:spTree>
    <p:extLst>
      <p:ext uri="{BB962C8B-B14F-4D97-AF65-F5344CB8AC3E}">
        <p14:creationId xmlns:p14="http://schemas.microsoft.com/office/powerpoint/2010/main" val="169094426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Readiness</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36</a:t>
            </a:fld>
            <a:endParaRPr lang="en-US"/>
          </a:p>
        </p:txBody>
      </p:sp>
    </p:spTree>
    <p:extLst>
      <p:ext uri="{BB962C8B-B14F-4D97-AF65-F5344CB8AC3E}">
        <p14:creationId xmlns:p14="http://schemas.microsoft.com/office/powerpoint/2010/main" val="17238514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Status</a:t>
            </a:r>
            <a:endParaRPr lang="en-US" dirty="0"/>
          </a:p>
        </p:txBody>
      </p:sp>
      <p:sp>
        <p:nvSpPr>
          <p:cNvPr id="3" name="Content Placeholder 2"/>
          <p:cNvSpPr>
            <a:spLocks noGrp="1"/>
          </p:cNvSpPr>
          <p:nvPr>
            <p:ph idx="1"/>
          </p:nvPr>
        </p:nvSpPr>
        <p:spPr/>
        <p:txBody>
          <a:bodyPr/>
          <a:lstStyle/>
          <a:p>
            <a:r>
              <a:rPr lang="en-US" dirty="0" smtClean="0"/>
              <a:t>Subsystem talks will demonstrate project readiness in detail.</a:t>
            </a:r>
          </a:p>
          <a:p>
            <a:r>
              <a:rPr lang="en-US" dirty="0" smtClean="0"/>
              <a:t>Due to the extensive period of R&amp;D and work since CD-0/CD-1 reviews, the engineering design and prototyping are very advanced, and efforts are turning toward fabrication planning.</a:t>
            </a:r>
          </a:p>
          <a:p>
            <a:r>
              <a:rPr lang="en-US" dirty="0" smtClean="0"/>
              <a:t>This includes pre-production and testing before final fabrication. </a:t>
            </a: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37</a:t>
            </a:fld>
            <a:endParaRPr lang="en-US"/>
          </a:p>
        </p:txBody>
      </p:sp>
    </p:spTree>
    <p:extLst>
      <p:ext uri="{BB962C8B-B14F-4D97-AF65-F5344CB8AC3E}">
        <p14:creationId xmlns:p14="http://schemas.microsoft.com/office/powerpoint/2010/main" val="28704478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Status</a:t>
            </a:r>
            <a:endParaRPr lang="en-US" dirty="0"/>
          </a:p>
        </p:txBody>
      </p:sp>
      <p:sp>
        <p:nvSpPr>
          <p:cNvPr id="3" name="Content Placeholder 2"/>
          <p:cNvSpPr>
            <a:spLocks noGrp="1"/>
          </p:cNvSpPr>
          <p:nvPr>
            <p:ph idx="1"/>
          </p:nvPr>
        </p:nvSpPr>
        <p:spPr/>
        <p:txBody>
          <a:bodyPr>
            <a:normAutofit/>
          </a:bodyPr>
          <a:lstStyle/>
          <a:p>
            <a:r>
              <a:rPr lang="en-US" dirty="0" smtClean="0"/>
              <a:t>Design is well advanced </a:t>
            </a:r>
          </a:p>
          <a:p>
            <a:pPr lvl="1"/>
            <a:r>
              <a:rPr lang="en-US" dirty="0" smtClean="0"/>
              <a:t>Ultimate PXL design and readout large complete</a:t>
            </a:r>
          </a:p>
          <a:p>
            <a:pPr lvl="1"/>
            <a:r>
              <a:rPr lang="en-US" dirty="0" smtClean="0"/>
              <a:t>Design </a:t>
            </a:r>
            <a:r>
              <a:rPr lang="en-US" dirty="0" smtClean="0"/>
              <a:t>nearly</a:t>
            </a:r>
            <a:r>
              <a:rPr lang="en-US" dirty="0" smtClean="0"/>
              <a:t> </a:t>
            </a:r>
            <a:r>
              <a:rPr lang="en-US" dirty="0" smtClean="0"/>
              <a:t>done for PXL mechanics and prototyping for critical insertion mechanism underway for testing in July.</a:t>
            </a:r>
          </a:p>
          <a:p>
            <a:pPr lvl="1"/>
            <a:r>
              <a:rPr lang="en-US" dirty="0" smtClean="0"/>
              <a:t>IST sensor and hybrids design done; prototype ladders to be produced shortly.</a:t>
            </a:r>
          </a:p>
          <a:p>
            <a:pPr lvl="1"/>
            <a:r>
              <a:rPr lang="en-US" dirty="0" smtClean="0"/>
              <a:t>SSD Ladder Board and RDO board progressing well. </a:t>
            </a:r>
          </a:p>
          <a:p>
            <a:pPr lvl="1"/>
            <a:r>
              <a:rPr lang="en-US" dirty="0" smtClean="0"/>
              <a:t>Inner Detector Support </a:t>
            </a:r>
            <a:r>
              <a:rPr lang="en-US" dirty="0" smtClean="0"/>
              <a:t>design complete</a:t>
            </a:r>
            <a:endParaRPr lang="en-US" dirty="0" smtClean="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38</a:t>
            </a:fld>
            <a:endParaRPr lang="en-US"/>
          </a:p>
        </p:txBody>
      </p:sp>
    </p:spTree>
    <p:extLst>
      <p:ext uri="{BB962C8B-B14F-4D97-AF65-F5344CB8AC3E}">
        <p14:creationId xmlns:p14="http://schemas.microsoft.com/office/powerpoint/2010/main" val="263958309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Reviews so far</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2011</a:t>
            </a:r>
            <a:endParaRPr lang="en-US" dirty="0"/>
          </a:p>
          <a:p>
            <a:r>
              <a:rPr lang="en-US" dirty="0"/>
              <a:t>IST sensor design Review, BNL January 26 </a:t>
            </a:r>
            <a:r>
              <a:rPr lang="en-US" b="1" dirty="0">
                <a:hlinkClick r:id="rId2"/>
              </a:rPr>
              <a:t>sites.google.com/site/istprototypereview/</a:t>
            </a:r>
            <a:r>
              <a:rPr lang="en-US" dirty="0"/>
              <a:t> ; final review </a:t>
            </a:r>
            <a:r>
              <a:rPr lang="en-US" dirty="0">
                <a:hlinkClick r:id="rId3"/>
              </a:rPr>
              <a:t>repor</a:t>
            </a:r>
            <a:r>
              <a:rPr lang="en-US" dirty="0"/>
              <a:t>t</a:t>
            </a:r>
          </a:p>
          <a:p>
            <a:pPr marL="0" indent="0">
              <a:buNone/>
            </a:pPr>
            <a:r>
              <a:rPr lang="en-US" b="1" dirty="0"/>
              <a:t>2010</a:t>
            </a:r>
            <a:endParaRPr lang="en-US" dirty="0"/>
          </a:p>
          <a:p>
            <a:r>
              <a:rPr lang="en-US" dirty="0"/>
              <a:t>PXL sensor Review  BNL December 6,7 </a:t>
            </a:r>
            <a:r>
              <a:rPr lang="en-US" dirty="0">
                <a:hlinkClick r:id="rId4"/>
              </a:rPr>
              <a:t>http://rnc.lbl.gov/hft/hardware/docs/sensor_review/index.html</a:t>
            </a:r>
            <a:endParaRPr lang="en-US" dirty="0"/>
          </a:p>
          <a:p>
            <a:r>
              <a:rPr lang="en-US" dirty="0"/>
              <a:t>PXL RDO and sensor review at LBL June 23-24. </a:t>
            </a:r>
            <a:r>
              <a:rPr lang="en-US" dirty="0">
                <a:hlinkClick r:id="rId5"/>
              </a:rPr>
              <a:t>http://rnc.lbl.gov/hft/hardware/docs/elec_review</a:t>
            </a:r>
            <a:r>
              <a:rPr lang="en-US" dirty="0" smtClean="0">
                <a:hlinkClick r:id="rId5"/>
              </a:rPr>
              <a:t>/</a:t>
            </a:r>
            <a:endParaRPr lang="en-US" dirty="0" smtClean="0"/>
          </a:p>
          <a:p>
            <a:r>
              <a:rPr lang="en-US" dirty="0" smtClean="0"/>
              <a:t>Inner Detector Support requirements meetings and review. March and May.</a:t>
            </a:r>
          </a:p>
          <a:p>
            <a:pPr marL="0" indent="0">
              <a:buNone/>
            </a:pPr>
            <a:r>
              <a:rPr lang="en-US" b="1" dirty="0" smtClean="0"/>
              <a:t>2009</a:t>
            </a:r>
          </a:p>
          <a:p>
            <a:r>
              <a:rPr lang="en-US" dirty="0" smtClean="0"/>
              <a:t>HFT overall design review. March 25-26 BNL</a:t>
            </a:r>
            <a:endParaRPr lang="en-US" dirty="0"/>
          </a:p>
          <a:p>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39</a:t>
            </a:fld>
            <a:endParaRPr lang="en-US"/>
          </a:p>
        </p:txBody>
      </p:sp>
    </p:spTree>
    <p:extLst>
      <p:ext uri="{BB962C8B-B14F-4D97-AF65-F5344CB8AC3E}">
        <p14:creationId xmlns:p14="http://schemas.microsoft.com/office/powerpoint/2010/main" val="22786710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 detector</a:t>
            </a:r>
            <a:endParaRPr lang="en-US" dirty="0"/>
          </a:p>
        </p:txBody>
      </p:sp>
      <p:sp>
        <p:nvSpPr>
          <p:cNvPr id="3" name="Content Placeholder 2"/>
          <p:cNvSpPr>
            <a:spLocks noGrp="1"/>
          </p:cNvSpPr>
          <p:nvPr>
            <p:ph idx="1"/>
          </p:nvPr>
        </p:nvSpPr>
        <p:spPr>
          <a:xfrm>
            <a:off x="457200" y="1346090"/>
            <a:ext cx="8096768" cy="1409691"/>
          </a:xfrm>
        </p:spPr>
        <p:txBody>
          <a:bodyPr>
            <a:normAutofit fontScale="85000" lnSpcReduction="10000"/>
          </a:bodyPr>
          <a:lstStyle/>
          <a:p>
            <a:pPr marL="0" indent="0">
              <a:buNone/>
            </a:pPr>
            <a:r>
              <a:rPr lang="en-US" dirty="0" smtClean="0"/>
              <a:t>STAR is an existing detector that has operated for 11 years at RHIC.</a:t>
            </a:r>
          </a:p>
          <a:p>
            <a:pPr marL="0" indent="0">
              <a:buNone/>
            </a:pPr>
            <a:r>
              <a:rPr lang="en-US" dirty="0" smtClean="0"/>
              <a:t>HFT is an upgrade to the inner tracking system of STAR</a:t>
            </a: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4</a:t>
            </a:fld>
            <a:endParaRPr lang="en-US"/>
          </a:p>
        </p:txBody>
      </p:sp>
      <p:pic>
        <p:nvPicPr>
          <p:cNvPr id="7" name="Picture 18"/>
          <p:cNvPicPr>
            <a:picLocks noChangeAspect="1"/>
          </p:cNvPicPr>
          <p:nvPr/>
        </p:nvPicPr>
        <p:blipFill>
          <a:blip r:embed="rId2">
            <a:extLst>
              <a:ext uri="{BEBA8EAE-BF5A-486C-A8C5-ECC9F3942E4B}">
                <a14:imgProps xmlns:a14="http://schemas.microsoft.com/office/drawing/2010/main">
                  <a14:imgLayer r:embed="rId3">
                    <a14:imgEffect>
                      <a14:saturation sat="161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859197" y="2924175"/>
            <a:ext cx="4124628" cy="30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048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Designs and prototyping </a:t>
            </a:r>
            <a:r>
              <a:rPr lang="en-US" dirty="0" smtClean="0"/>
              <a:t>nearly complete, </a:t>
            </a:r>
            <a:r>
              <a:rPr lang="en-US" dirty="0" smtClean="0"/>
              <a:t>ready for first fabrication.</a:t>
            </a:r>
          </a:p>
          <a:p>
            <a:r>
              <a:rPr lang="en-US" dirty="0" smtClean="0"/>
              <a:t>Schedule is integrated, costs documented and managed as a whole.</a:t>
            </a:r>
          </a:p>
          <a:p>
            <a:r>
              <a:rPr lang="en-US" dirty="0" smtClean="0"/>
              <a:t>Risks are being addressed and managed, several high level ones have been addressed early.</a:t>
            </a:r>
          </a:p>
          <a:p>
            <a:r>
              <a:rPr lang="en-US" dirty="0" smtClean="0"/>
              <a:t>The Project is ready for CD 2/3</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dirty="0"/>
          </a:p>
        </p:txBody>
      </p:sp>
      <p:sp>
        <p:nvSpPr>
          <p:cNvPr id="6" name="Slide Number Placeholder 5"/>
          <p:cNvSpPr>
            <a:spLocks noGrp="1"/>
          </p:cNvSpPr>
          <p:nvPr>
            <p:ph type="sldNum" sz="quarter" idx="12"/>
          </p:nvPr>
        </p:nvSpPr>
        <p:spPr/>
        <p:txBody>
          <a:bodyPr/>
          <a:lstStyle/>
          <a:p>
            <a:fld id="{7E47A86D-EEB9-C74E-AC24-B9D1E6A4A89D}" type="slidenum">
              <a:rPr lang="en-US" smtClean="0"/>
              <a:pPr/>
              <a:t>40</a:t>
            </a:fld>
            <a:endParaRPr lang="en-US"/>
          </a:p>
        </p:txBody>
      </p:sp>
    </p:spTree>
    <p:extLst>
      <p:ext uri="{BB962C8B-B14F-4D97-AF65-F5344CB8AC3E}">
        <p14:creationId xmlns:p14="http://schemas.microsoft.com/office/powerpoint/2010/main" val="3753609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41</a:t>
            </a:fld>
            <a:endParaRPr lang="en-US"/>
          </a:p>
        </p:txBody>
      </p:sp>
    </p:spTree>
    <p:extLst>
      <p:ext uri="{BB962C8B-B14F-4D97-AF65-F5344CB8AC3E}">
        <p14:creationId xmlns:p14="http://schemas.microsoft.com/office/powerpoint/2010/main" val="238540431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ea typeface="+mj-ea"/>
                <a:cs typeface="+mj-cs"/>
              </a:rPr>
              <a:t>Change Control Thresholds</a:t>
            </a:r>
            <a:endParaRPr lang="en-US" dirty="0">
              <a:ea typeface="+mj-ea"/>
              <a:cs typeface="+mj-cs"/>
            </a:endParaRPr>
          </a:p>
        </p:txBody>
      </p:sp>
      <p:graphicFrame>
        <p:nvGraphicFramePr>
          <p:cNvPr id="4" name="Table 3"/>
          <p:cNvGraphicFramePr>
            <a:graphicFrameLocks noGrp="1"/>
          </p:cNvGraphicFramePr>
          <p:nvPr/>
        </p:nvGraphicFramePr>
        <p:xfrm>
          <a:off x="714375" y="1341438"/>
          <a:ext cx="7677150" cy="4303712"/>
        </p:xfrm>
        <a:graphic>
          <a:graphicData uri="http://schemas.openxmlformats.org/drawingml/2006/table">
            <a:tbl>
              <a:tblPr/>
              <a:tblGrid>
                <a:gridCol w="1535430"/>
                <a:gridCol w="1535430"/>
                <a:gridCol w="1535430"/>
                <a:gridCol w="1535430"/>
                <a:gridCol w="1535430"/>
              </a:tblGrid>
              <a:tr h="253607">
                <a:tc rowSpan="3">
                  <a:txBody>
                    <a:bodyPr/>
                    <a:lstStyle/>
                    <a:p>
                      <a:pPr algn="l" fontAlgn="ctr"/>
                      <a:r>
                        <a:rPr lang="en-US" sz="900" b="0" i="0" u="none" strike="noStrike" dirty="0">
                          <a:solidFill>
                            <a:srgbClr val="F4BE00"/>
                          </a:solidFill>
                          <a:effectLst/>
                          <a:latin typeface="Arial"/>
                          <a:cs typeface="Arial"/>
                        </a:rPr>
                        <a:t> </a:t>
                      </a:r>
                    </a:p>
                  </a:txBody>
                  <a:tcPr marL="9539" marR="9539" marT="9539"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a:cs typeface="Arial"/>
                        </a:rPr>
                        <a:t>DOE-SC-26</a:t>
                      </a:r>
                    </a:p>
                  </a:txBody>
                  <a:tcPr marL="9539" marR="9539" marT="9539" marB="0" anchor="ctr">
                    <a:lnL w="12700" cap="flat" cmpd="sng" algn="ctr">
                      <a:solidFill>
                        <a:scrgbClr r="0" g="0" b="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EB4E3"/>
                    </a:solidFill>
                  </a:tcPr>
                </a:tc>
                <a:tc>
                  <a:txBody>
                    <a:bodyPr/>
                    <a:lstStyle/>
                    <a:p>
                      <a:pPr algn="ctr" fontAlgn="ctr"/>
                      <a:r>
                        <a:rPr lang="en-US" sz="900" b="0" i="0" u="none" strike="noStrike" dirty="0">
                          <a:solidFill>
                            <a:srgbClr val="000000"/>
                          </a:solidFill>
                          <a:effectLst/>
                          <a:latin typeface="Arial"/>
                          <a:cs typeface="Arial"/>
                        </a:rPr>
                        <a:t>DOE-SC-26</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EB4E3"/>
                    </a:solidFill>
                  </a:tcPr>
                </a:tc>
                <a:tc>
                  <a:txBody>
                    <a:bodyPr/>
                    <a:lstStyle/>
                    <a:p>
                      <a:pPr algn="ctr" fontAlgn="ctr"/>
                      <a:r>
                        <a:rPr lang="en-US" sz="900" b="0" i="0" u="none" strike="noStrike" dirty="0">
                          <a:solidFill>
                            <a:srgbClr val="000000"/>
                          </a:solidFill>
                          <a:effectLst/>
                          <a:latin typeface="Arial"/>
                          <a:cs typeface="Arial"/>
                        </a:rPr>
                        <a:t>DOE-BHSO</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EB4E3"/>
                    </a:solidFill>
                  </a:tcPr>
                </a:tc>
                <a:tc>
                  <a:txBody>
                    <a:bodyPr/>
                    <a:lstStyle/>
                    <a:p>
                      <a:pPr algn="ctr" fontAlgn="ctr"/>
                      <a:r>
                        <a:rPr lang="en-US" sz="900" b="0" i="0" u="none" strike="noStrike" dirty="0">
                          <a:solidFill>
                            <a:srgbClr val="000000"/>
                          </a:solidFill>
                          <a:effectLst/>
                          <a:latin typeface="Arial"/>
                          <a:cs typeface="Arial"/>
                        </a:rPr>
                        <a:t>HFT</a:t>
                      </a:r>
                    </a:p>
                  </a:txBody>
                  <a:tcPr marL="9539" marR="9539" marT="953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EB4E3"/>
                    </a:solidFill>
                  </a:tcPr>
                </a:tc>
              </a:tr>
              <a:tr h="554977">
                <a:tc vMerge="1">
                  <a:txBody>
                    <a:bodyPr/>
                    <a:lstStyle/>
                    <a:p>
                      <a:endParaRPr lang="en-US"/>
                    </a:p>
                  </a:txBody>
                  <a:tcPr/>
                </a:tc>
                <a:tc>
                  <a:txBody>
                    <a:bodyPr/>
                    <a:lstStyle/>
                    <a:p>
                      <a:pPr algn="ctr" fontAlgn="ctr"/>
                      <a:r>
                        <a:rPr lang="en-US" sz="900" b="0" i="0" u="none" strike="noStrike" dirty="0">
                          <a:solidFill>
                            <a:srgbClr val="000000"/>
                          </a:solidFill>
                          <a:effectLst/>
                          <a:latin typeface="Arial"/>
                          <a:cs typeface="Arial"/>
                        </a:rPr>
                        <a:t>Associate Director</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tcPr>
                </a:tc>
                <a:tc>
                  <a:txBody>
                    <a:bodyPr/>
                    <a:lstStyle/>
                    <a:p>
                      <a:pPr algn="ctr" fontAlgn="ctr"/>
                      <a:r>
                        <a:rPr lang="en-US" sz="900" b="0" i="0" u="none" strike="noStrike" dirty="0">
                          <a:solidFill>
                            <a:srgbClr val="000000"/>
                          </a:solidFill>
                          <a:effectLst/>
                          <a:latin typeface="Arial"/>
                          <a:cs typeface="Arial"/>
                        </a:rPr>
                        <a:t>Program Manager</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tcPr>
                </a:tc>
                <a:tc>
                  <a:txBody>
                    <a:bodyPr/>
                    <a:lstStyle/>
                    <a:p>
                      <a:pPr algn="ctr" fontAlgn="ctr"/>
                      <a:r>
                        <a:rPr lang="en-US" sz="900" b="0" i="0" u="none" strike="noStrike" dirty="0">
                          <a:solidFill>
                            <a:srgbClr val="000000"/>
                          </a:solidFill>
                          <a:effectLst/>
                          <a:latin typeface="Arial"/>
                          <a:cs typeface="Arial"/>
                        </a:rPr>
                        <a:t>Federal Project Director</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tcPr>
                </a:tc>
                <a:tc>
                  <a:txBody>
                    <a:bodyPr/>
                    <a:lstStyle/>
                    <a:p>
                      <a:pPr algn="ctr" fontAlgn="ctr"/>
                      <a:r>
                        <a:rPr lang="en-US" sz="900" b="0" i="0" u="none" strike="noStrike" dirty="0">
                          <a:solidFill>
                            <a:srgbClr val="000000"/>
                          </a:solidFill>
                          <a:effectLst/>
                          <a:latin typeface="Arial"/>
                          <a:cs typeface="Arial"/>
                        </a:rPr>
                        <a:t>Contractor Project </a:t>
                      </a:r>
                      <a:r>
                        <a:rPr lang="en-US" sz="900" b="0" i="0" u="none" strike="noStrike" dirty="0" smtClean="0">
                          <a:solidFill>
                            <a:srgbClr val="000000"/>
                          </a:solidFill>
                          <a:effectLst/>
                          <a:latin typeface="Arial"/>
                          <a:cs typeface="Arial"/>
                        </a:rPr>
                        <a:t>Director</a:t>
                      </a:r>
                      <a:endParaRPr lang="en-US" sz="900" b="0" i="0" u="none" strike="noStrike" dirty="0">
                        <a:solidFill>
                          <a:srgbClr val="000000"/>
                        </a:solidFill>
                        <a:effectLst/>
                        <a:latin typeface="Arial"/>
                        <a:cs typeface="Arial"/>
                      </a:endParaRPr>
                    </a:p>
                  </a:txBody>
                  <a:tcPr marL="9539" marR="9539" marT="9539" marB="0" anchor="ctr">
                    <a:lnL w="1270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tcPr>
                </a:tc>
              </a:tr>
              <a:tr h="146699">
                <a:tc vMerge="1">
                  <a:txBody>
                    <a:bodyPr/>
                    <a:lstStyle/>
                    <a:p>
                      <a:endParaRPr lang="en-US"/>
                    </a:p>
                  </a:txBody>
                  <a:tcPr/>
                </a:tc>
                <a:tc>
                  <a:txBody>
                    <a:bodyPr/>
                    <a:lstStyle/>
                    <a:p>
                      <a:pPr algn="ctr" fontAlgn="ctr"/>
                      <a:r>
                        <a:rPr lang="en-US" sz="900" b="0" i="0" u="none" strike="noStrike" dirty="0">
                          <a:solidFill>
                            <a:srgbClr val="000000"/>
                          </a:solidFill>
                          <a:effectLst/>
                          <a:latin typeface="Arial"/>
                          <a:cs typeface="Arial"/>
                        </a:rPr>
                        <a:t>(Level 0)</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a:cs typeface="Arial"/>
                        </a:rPr>
                        <a:t>(Level 1)</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a:cs typeface="Arial"/>
                        </a:rPr>
                        <a:t>(Level 2)</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ctr" defTabSz="457200" rtl="0" eaLnBrk="1" fontAlgn="t"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rial"/>
                          <a:cs typeface="Arial"/>
                        </a:rPr>
                        <a:t>(Level 3)</a:t>
                      </a:r>
                      <a:r>
                        <a:rPr lang="en-US" sz="900" b="0" i="0" u="none" strike="noStrike" dirty="0">
                          <a:solidFill>
                            <a:srgbClr val="000000"/>
                          </a:solidFill>
                          <a:effectLst/>
                          <a:latin typeface="Arial"/>
                          <a:cs typeface="Arial"/>
                        </a:rPr>
                        <a:t> </a:t>
                      </a:r>
                    </a:p>
                  </a:txBody>
                  <a:tcPr marL="9539" marR="9539" marT="9539" marB="0">
                    <a:lnL w="1270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116143">
                <a:tc>
                  <a:txBody>
                    <a:bodyPr/>
                    <a:lstStyle/>
                    <a:p>
                      <a:pPr algn="ctr" fontAlgn="ctr"/>
                      <a:r>
                        <a:rPr lang="en-US" sz="900" b="1" i="0" u="none" strike="noStrike" dirty="0">
                          <a:solidFill>
                            <a:srgbClr val="000000"/>
                          </a:solidFill>
                          <a:effectLst/>
                          <a:latin typeface="Arial"/>
                          <a:cs typeface="Arial"/>
                        </a:rPr>
                        <a:t>Scope</a:t>
                      </a:r>
                    </a:p>
                  </a:txBody>
                  <a:tcPr marL="9539" marR="9539" marT="9539" marB="0" anchor="ctr">
                    <a:lnL w="12700" cap="flat" cmpd="sng" algn="ctr">
                      <a:solidFill>
                        <a:scrgbClr r="0" g="0" b="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Arial"/>
                          <a:cs typeface="Arial"/>
                        </a:rPr>
                        <a:t>Any change affecting Mission Need</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Arial"/>
                          <a:cs typeface="Arial"/>
                        </a:rPr>
                        <a:t>Any change affecting CD-4 deliverables</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Arial"/>
                          <a:cs typeface="Arial"/>
                        </a:rPr>
                        <a:t>N/A</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Arial"/>
                          <a:cs typeface="Arial"/>
                        </a:rPr>
                        <a:t>Any change not affecting CD-4 deliverables</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6143">
                <a:tc>
                  <a:txBody>
                    <a:bodyPr/>
                    <a:lstStyle/>
                    <a:p>
                      <a:pPr algn="ctr" fontAlgn="ctr"/>
                      <a:r>
                        <a:rPr lang="en-US" sz="900" b="1" i="0" u="none" strike="noStrike">
                          <a:solidFill>
                            <a:srgbClr val="000000"/>
                          </a:solidFill>
                          <a:effectLst/>
                          <a:latin typeface="Arial"/>
                          <a:cs typeface="Arial"/>
                        </a:rPr>
                        <a:t>Cost</a:t>
                      </a:r>
                    </a:p>
                  </a:txBody>
                  <a:tcPr marL="9539" marR="9539" marT="9539" marB="0" anchor="ctr">
                    <a:lnL w="12700" cap="flat" cmpd="sng" algn="ctr">
                      <a:solidFill>
                        <a:scrgbClr r="0" g="0" b="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Arial"/>
                          <a:cs typeface="Arial"/>
                        </a:rPr>
                        <a:t>Any increase in TPC</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Arial"/>
                          <a:cs typeface="Arial"/>
                        </a:rPr>
                        <a:t>Any change to TEC or OPC, or cumulative allocation of ≥ $500k contingency</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Arial"/>
                          <a:cs typeface="Arial"/>
                        </a:rPr>
                        <a:t>A cumulative increase of ≥ $250k in WBS Level 2 elements, or cumulative allocation of ≥ $250k contingency</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Arial"/>
                          <a:cs typeface="Arial"/>
                        </a:rPr>
                        <a:t>Any increase of ≥ $50k in a WBS Level 2 element</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6143">
                <a:tc>
                  <a:txBody>
                    <a:bodyPr/>
                    <a:lstStyle/>
                    <a:p>
                      <a:pPr algn="ctr" fontAlgn="ctr"/>
                      <a:r>
                        <a:rPr lang="en-US" sz="900" b="1" i="0" u="none" strike="noStrike">
                          <a:solidFill>
                            <a:srgbClr val="000000"/>
                          </a:solidFill>
                          <a:effectLst/>
                          <a:latin typeface="Arial"/>
                          <a:cs typeface="Arial"/>
                        </a:rPr>
                        <a:t>Schedule</a:t>
                      </a:r>
                    </a:p>
                  </a:txBody>
                  <a:tcPr marL="9539" marR="9539" marT="9539" marB="0" anchor="ctr">
                    <a:lnL w="12700" cap="flat" cmpd="sng" algn="ctr">
                      <a:solidFill>
                        <a:scrgbClr r="0" g="0" b="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Arial"/>
                          <a:cs typeface="Arial"/>
                        </a:rPr>
                        <a:t>Any delay in CD-4 date</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Arial"/>
                          <a:cs typeface="Arial"/>
                        </a:rPr>
                        <a:t>≥ 3 months delay of a Level 1 milestone date (other than CD-4), or ≥ 6-month delay of a Level 2 milestone date</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Arial"/>
                          <a:cs typeface="Arial"/>
                        </a:rPr>
                        <a:t>≥ 3-month delay of a Level 2 milestone date</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Arial"/>
                          <a:cs typeface="Arial"/>
                        </a:rPr>
                        <a:t>≥ 1-month delay of a Level 2 milestone date, or ≥ 3-month delay of a Level 3 milestone date</a:t>
                      </a:r>
                    </a:p>
                  </a:txBody>
                  <a:tcPr marL="9539" marR="9539" marT="9539" marB="0" anchor="ctr">
                    <a:lnL w="12700" cap="flat" cmpd="sng" algn="ctr">
                      <a:solidFill>
                        <a:srgbClr val="00000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 name="Date Placeholder 2"/>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42</a:t>
            </a:fld>
            <a:endParaRPr lang="en-US"/>
          </a:p>
        </p:txBody>
      </p:sp>
    </p:spTree>
    <p:extLst>
      <p:ext uri="{BB962C8B-B14F-4D97-AF65-F5344CB8AC3E}">
        <p14:creationId xmlns:p14="http://schemas.microsoft.com/office/powerpoint/2010/main" val="408796100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WBS definition</a:t>
            </a: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43</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148331806"/>
              </p:ext>
            </p:extLst>
          </p:nvPr>
        </p:nvGraphicFramePr>
        <p:xfrm>
          <a:off x="3090063" y="1224520"/>
          <a:ext cx="3337780" cy="4781598"/>
        </p:xfrm>
        <a:graphic>
          <a:graphicData uri="http://schemas.openxmlformats.org/presentationml/2006/ole">
            <mc:AlternateContent xmlns:mc="http://schemas.openxmlformats.org/markup-compatibility/2006">
              <mc:Choice xmlns:v="urn:schemas-microsoft-com:vml" Requires="v">
                <p:oleObj spid="_x0000_s37924" name="Document" r:id="rId3" imgW="5638800" imgH="8077200" progId="Word.Document.12">
                  <p:link updateAutomatic="1"/>
                </p:oleObj>
              </mc:Choice>
              <mc:Fallback>
                <p:oleObj name="Document" r:id="rId3" imgW="5638800" imgH="8077200" progId="Word.Document.12">
                  <p:link updateAutomatic="1"/>
                  <p:pic>
                    <p:nvPicPr>
                      <p:cNvPr id="0"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0063" y="1224520"/>
                        <a:ext cx="3337780" cy="47815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2288778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Collaboration and </a:t>
            </a:r>
            <a:r>
              <a:rPr lang="en-US" sz="2800" b="1" dirty="0" smtClean="0"/>
              <a:t>Responsibilities</a:t>
            </a:r>
            <a:endParaRPr lang="en-US" sz="2800" dirty="0"/>
          </a:p>
        </p:txBody>
      </p:sp>
      <p:sp>
        <p:nvSpPr>
          <p:cNvPr id="99334" name="Content Placeholder 2"/>
          <p:cNvSpPr>
            <a:spLocks noGrp="1"/>
          </p:cNvSpPr>
          <p:nvPr>
            <p:ph idx="1"/>
          </p:nvPr>
        </p:nvSpPr>
        <p:spPr/>
        <p:txBody>
          <a:bodyPr>
            <a:noAutofit/>
          </a:bodyPr>
          <a:lstStyle/>
          <a:p>
            <a:pPr eaLnBrk="1" hangingPunct="1">
              <a:lnSpc>
                <a:spcPct val="80000"/>
              </a:lnSpc>
            </a:pPr>
            <a:r>
              <a:rPr lang="en-US" sz="1400" dirty="0" smtClean="0"/>
              <a:t>BNL</a:t>
            </a:r>
          </a:p>
          <a:p>
            <a:pPr lvl="1" eaLnBrk="1" hangingPunct="1">
              <a:lnSpc>
                <a:spcPct val="80000"/>
              </a:lnSpc>
            </a:pPr>
            <a:r>
              <a:rPr lang="en-US" sz="1400" dirty="0" smtClean="0"/>
              <a:t>Project management, integration, safety, SSD electronic upgrade</a:t>
            </a:r>
          </a:p>
          <a:p>
            <a:pPr eaLnBrk="1" hangingPunct="1">
              <a:lnSpc>
                <a:spcPct val="80000"/>
              </a:lnSpc>
            </a:pPr>
            <a:endParaRPr lang="en-US" sz="1400" dirty="0" smtClean="0"/>
          </a:p>
          <a:p>
            <a:pPr eaLnBrk="1" hangingPunct="1">
              <a:lnSpc>
                <a:spcPct val="80000"/>
              </a:lnSpc>
            </a:pPr>
            <a:r>
              <a:rPr lang="en-US" sz="1400" dirty="0" smtClean="0"/>
              <a:t>LBL</a:t>
            </a:r>
          </a:p>
          <a:p>
            <a:pPr lvl="1">
              <a:lnSpc>
                <a:spcPct val="80000"/>
              </a:lnSpc>
            </a:pPr>
            <a:r>
              <a:rPr lang="en-US" sz="1400" dirty="0" smtClean="0"/>
              <a:t>PXL detector, PXL readout, Global support, SSD, integration, management</a:t>
            </a:r>
          </a:p>
          <a:p>
            <a:pPr eaLnBrk="1" hangingPunct="1">
              <a:lnSpc>
                <a:spcPct val="80000"/>
              </a:lnSpc>
            </a:pPr>
            <a:endParaRPr lang="en-US" sz="1400" dirty="0" smtClean="0"/>
          </a:p>
          <a:p>
            <a:pPr eaLnBrk="1" hangingPunct="1">
              <a:lnSpc>
                <a:spcPct val="80000"/>
              </a:lnSpc>
            </a:pPr>
            <a:r>
              <a:rPr lang="en-US" sz="1400" dirty="0" smtClean="0"/>
              <a:t>MIT</a:t>
            </a:r>
          </a:p>
          <a:p>
            <a:pPr lvl="1" eaLnBrk="1" hangingPunct="1">
              <a:lnSpc>
                <a:spcPct val="80000"/>
              </a:lnSpc>
            </a:pPr>
            <a:r>
              <a:rPr lang="en-US" sz="1400" dirty="0" smtClean="0"/>
              <a:t>IST detector</a:t>
            </a:r>
          </a:p>
          <a:p>
            <a:pPr eaLnBrk="1" hangingPunct="1">
              <a:lnSpc>
                <a:spcPct val="80000"/>
              </a:lnSpc>
            </a:pPr>
            <a:endParaRPr lang="en-US" sz="1400" dirty="0" smtClean="0"/>
          </a:p>
          <a:p>
            <a:pPr eaLnBrk="1" hangingPunct="1">
              <a:lnSpc>
                <a:spcPct val="80000"/>
              </a:lnSpc>
            </a:pPr>
            <a:r>
              <a:rPr lang="en-US" sz="1400" dirty="0" smtClean="0"/>
              <a:t>IPHC</a:t>
            </a:r>
          </a:p>
          <a:p>
            <a:pPr lvl="1" eaLnBrk="1" hangingPunct="1">
              <a:lnSpc>
                <a:spcPct val="80000"/>
              </a:lnSpc>
            </a:pPr>
            <a:r>
              <a:rPr lang="en-US" sz="1400" dirty="0" smtClean="0"/>
              <a:t>Sensor development</a:t>
            </a:r>
          </a:p>
          <a:p>
            <a:pPr eaLnBrk="1" hangingPunct="1">
              <a:lnSpc>
                <a:spcPct val="80000"/>
              </a:lnSpc>
            </a:pPr>
            <a:endParaRPr lang="en-US" sz="1400" dirty="0" smtClean="0"/>
          </a:p>
          <a:p>
            <a:pPr eaLnBrk="1" hangingPunct="1">
              <a:lnSpc>
                <a:spcPct val="80000"/>
              </a:lnSpc>
            </a:pPr>
            <a:r>
              <a:rPr lang="en-US" sz="1400" dirty="0" smtClean="0"/>
              <a:t>SUBATECH</a:t>
            </a:r>
          </a:p>
          <a:p>
            <a:pPr lvl="1" eaLnBrk="1" hangingPunct="1">
              <a:lnSpc>
                <a:spcPct val="80000"/>
              </a:lnSpc>
            </a:pPr>
            <a:r>
              <a:rPr lang="en-US" sz="1400" dirty="0" smtClean="0"/>
              <a:t>Engineering for SSD readout</a:t>
            </a:r>
          </a:p>
          <a:p>
            <a:pPr eaLnBrk="1" hangingPunct="1">
              <a:lnSpc>
                <a:spcPct val="80000"/>
              </a:lnSpc>
            </a:pPr>
            <a:endParaRPr lang="en-US" sz="1600" dirty="0" smtClean="0"/>
          </a:p>
          <a:p>
            <a:pPr eaLnBrk="1" hangingPunct="1">
              <a:lnSpc>
                <a:spcPct val="80000"/>
              </a:lnSpc>
            </a:pPr>
            <a:r>
              <a:rPr lang="en-US" sz="1600" dirty="0" smtClean="0"/>
              <a:t>UT</a:t>
            </a:r>
          </a:p>
          <a:p>
            <a:pPr lvl="1" eaLnBrk="1" hangingPunct="1">
              <a:lnSpc>
                <a:spcPct val="80000"/>
              </a:lnSpc>
            </a:pPr>
            <a:r>
              <a:rPr lang="en-US" sz="1400" dirty="0" smtClean="0"/>
              <a:t>PXL readout, PXL telescope beam test</a:t>
            </a:r>
          </a:p>
          <a:p>
            <a:pPr eaLnBrk="1" hangingPunct="1">
              <a:lnSpc>
                <a:spcPct val="80000"/>
              </a:lnSpc>
            </a:pPr>
            <a:endParaRPr lang="en-US" sz="1400" dirty="0" smtClean="0"/>
          </a:p>
          <a:p>
            <a:pPr eaLnBrk="1" hangingPunct="1">
              <a:lnSpc>
                <a:spcPct val="80000"/>
              </a:lnSpc>
            </a:pPr>
            <a:r>
              <a:rPr lang="en-US" sz="1400" dirty="0" smtClean="0"/>
              <a:t>Kent State, UCLA, Purdue, NPI, CTU, USTC</a:t>
            </a:r>
          </a:p>
          <a:p>
            <a:pPr marL="457200" lvl="1" indent="0" eaLnBrk="1" hangingPunct="1">
              <a:lnSpc>
                <a:spcPct val="80000"/>
              </a:lnSpc>
              <a:buNone/>
            </a:pPr>
            <a:r>
              <a:rPr lang="en-US" sz="1400" dirty="0" smtClean="0"/>
              <a:t>-  Software development as part of calibration, offline needs.</a:t>
            </a:r>
          </a:p>
        </p:txBody>
      </p:sp>
      <p:cxnSp>
        <p:nvCxnSpPr>
          <p:cNvPr id="6" name="Straight Connector 5"/>
          <p:cNvCxnSpPr/>
          <p:nvPr/>
        </p:nvCxnSpPr>
        <p:spPr>
          <a:xfrm rot="5400000">
            <a:off x="7531497" y="3542903"/>
            <a:ext cx="159940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7/13/2011</a:t>
            </a:r>
            <a:endParaRPr lang="en-US"/>
          </a:p>
        </p:txBody>
      </p:sp>
      <p:sp>
        <p:nvSpPr>
          <p:cNvPr id="4" name="Footer Placeholder 3"/>
          <p:cNvSpPr>
            <a:spLocks noGrp="1"/>
          </p:cNvSpPr>
          <p:nvPr>
            <p:ph type="ftr" sz="quarter" idx="11"/>
          </p:nvPr>
        </p:nvSpPr>
        <p:spPr/>
        <p:txBody>
          <a:bodyPr/>
          <a:lstStyle/>
          <a:p>
            <a:r>
              <a:rPr lang="en-US" smtClean="0"/>
              <a:t>DOE HFT Review</a:t>
            </a:r>
            <a:endParaRPr lang="en-US"/>
          </a:p>
        </p:txBody>
      </p:sp>
      <p:sp>
        <p:nvSpPr>
          <p:cNvPr id="5" name="Slide Number Placeholder 4"/>
          <p:cNvSpPr>
            <a:spLocks noGrp="1"/>
          </p:cNvSpPr>
          <p:nvPr>
            <p:ph type="sldNum" sz="quarter" idx="12"/>
          </p:nvPr>
        </p:nvSpPr>
        <p:spPr/>
        <p:txBody>
          <a:bodyPr/>
          <a:lstStyle/>
          <a:p>
            <a:fld id="{7E47A86D-EEB9-C74E-AC24-B9D1E6A4A89D}" type="slidenum">
              <a:rPr lang="en-US" smtClean="0"/>
              <a:pPr/>
              <a:t>44</a:t>
            </a:fld>
            <a:endParaRPr lang="en-US"/>
          </a:p>
        </p:txBody>
      </p:sp>
    </p:spTree>
    <p:extLst>
      <p:ext uri="{BB962C8B-B14F-4D97-AF65-F5344CB8AC3E}">
        <p14:creationId xmlns:p14="http://schemas.microsoft.com/office/powerpoint/2010/main" val="63465021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Risk Analysis Matrices</a:t>
            </a: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45</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583130610"/>
              </p:ext>
            </p:extLst>
          </p:nvPr>
        </p:nvGraphicFramePr>
        <p:xfrm>
          <a:off x="457200" y="1251147"/>
          <a:ext cx="5638800" cy="2616200"/>
        </p:xfrm>
        <a:graphic>
          <a:graphicData uri="http://schemas.openxmlformats.org/presentationml/2006/ole">
            <mc:AlternateContent xmlns:mc="http://schemas.openxmlformats.org/markup-compatibility/2006">
              <mc:Choice xmlns:v="urn:schemas-microsoft-com:vml" Requires="v">
                <p:oleObj spid="_x0000_s38962" name="Document" r:id="rId3" imgW="5638800" imgH="2616200" progId="Word.Document.12">
                  <p:link updateAutomatic="1"/>
                </p:oleObj>
              </mc:Choice>
              <mc:Fallback>
                <p:oleObj name="Document" r:id="rId3" imgW="5638800" imgH="2616200" progId="Word.Document.12">
                  <p:link updateAutomatic="1"/>
                  <p:pic>
                    <p:nvPicPr>
                      <p:cNvPr id="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51147"/>
                        <a:ext cx="5638800" cy="261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18964934"/>
              </p:ext>
            </p:extLst>
          </p:nvPr>
        </p:nvGraphicFramePr>
        <p:xfrm>
          <a:off x="469900" y="4043980"/>
          <a:ext cx="5626100" cy="1727200"/>
        </p:xfrm>
        <a:graphic>
          <a:graphicData uri="http://schemas.openxmlformats.org/presentationml/2006/ole">
            <mc:AlternateContent xmlns:mc="http://schemas.openxmlformats.org/markup-compatibility/2006">
              <mc:Choice xmlns:v="urn:schemas-microsoft-com:vml" Requires="v">
                <p:oleObj spid="_x0000_s38963" name="Document" r:id="rId5" imgW="5626100" imgH="1727200" progId="Word.Document.12">
                  <p:link updateAutomatic="1"/>
                </p:oleObj>
              </mc:Choice>
              <mc:Fallback>
                <p:oleObj name="Document" r:id="rId5" imgW="5626100" imgH="1727200" progId="Word.Document.12">
                  <p:link updateAutomatic="1"/>
                  <p:pic>
                    <p:nvPicPr>
                      <p:cNvPr id="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900" y="4043980"/>
                        <a:ext cx="5626100" cy="172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6771689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Labor resources</a:t>
            </a:r>
          </a:p>
        </p:txBody>
      </p:sp>
      <p:sp>
        <p:nvSpPr>
          <p:cNvPr id="3" name="Content Placeholder 2"/>
          <p:cNvSpPr>
            <a:spLocks noGrp="1"/>
          </p:cNvSpPr>
          <p:nvPr>
            <p:ph idx="1"/>
          </p:nvPr>
        </p:nvSpPr>
        <p:spPr/>
        <p:txBody>
          <a:bodyPr>
            <a:normAutofit fontScale="70000" lnSpcReduction="20000"/>
          </a:bodyPr>
          <a:lstStyle/>
          <a:p>
            <a:pPr eaLnBrk="1" fontAlgn="auto" hangingPunct="1">
              <a:spcAft>
                <a:spcPts val="0"/>
              </a:spcAft>
              <a:buFont typeface="Arial"/>
              <a:buChar char="•"/>
              <a:defRPr/>
            </a:pPr>
            <a:r>
              <a:rPr lang="en-US" u="sng" dirty="0"/>
              <a:t>On-Project labor</a:t>
            </a:r>
            <a:r>
              <a:rPr lang="en-US" dirty="0"/>
              <a:t> is defined as the technical and engineering effort associated with R&amp;D, preliminary/final design and engineering, fabrication, and assembly, and project management.  </a:t>
            </a:r>
          </a:p>
          <a:p>
            <a:pPr lvl="1" eaLnBrk="1" fontAlgn="auto" hangingPunct="1">
              <a:spcAft>
                <a:spcPts val="0"/>
              </a:spcAft>
              <a:buFont typeface="Arial"/>
              <a:buChar char="•"/>
              <a:defRPr/>
            </a:pPr>
            <a:r>
              <a:rPr lang="en-US" dirty="0"/>
              <a:t>Scope included in the work breakdown structure</a:t>
            </a:r>
          </a:p>
          <a:p>
            <a:pPr lvl="1" eaLnBrk="1" fontAlgn="auto" hangingPunct="1">
              <a:spcAft>
                <a:spcPts val="0"/>
              </a:spcAft>
              <a:buFont typeface="Arial"/>
              <a:buChar char="•"/>
              <a:defRPr/>
            </a:pPr>
            <a:r>
              <a:rPr lang="en-US" dirty="0"/>
              <a:t>Cost included in the HFT TPC and is funded within R&amp;D and MIE </a:t>
            </a:r>
            <a:r>
              <a:rPr lang="en-US" dirty="0" smtClean="0"/>
              <a:t>funds</a:t>
            </a:r>
          </a:p>
          <a:p>
            <a:pPr lvl="1" eaLnBrk="1" fontAlgn="auto" hangingPunct="1">
              <a:spcAft>
                <a:spcPts val="0"/>
              </a:spcAft>
              <a:buFont typeface="Arial"/>
              <a:buChar char="•"/>
              <a:defRPr/>
            </a:pPr>
            <a:endParaRPr lang="en-US" dirty="0"/>
          </a:p>
          <a:p>
            <a:pPr eaLnBrk="1" fontAlgn="auto" hangingPunct="1">
              <a:spcAft>
                <a:spcPts val="0"/>
              </a:spcAft>
              <a:buFont typeface="Arial"/>
              <a:buChar char="•"/>
              <a:defRPr/>
            </a:pPr>
            <a:r>
              <a:rPr lang="en-US" u="sng" dirty="0"/>
              <a:t>Redirected labor</a:t>
            </a:r>
            <a:r>
              <a:rPr lang="en-US" dirty="0"/>
              <a:t> is associated with design, engineering, fabrication, and assembly efforts and refers to engineers and technicians already </a:t>
            </a:r>
            <a:r>
              <a:rPr lang="en-US" dirty="0" smtClean="0"/>
              <a:t>funded.</a:t>
            </a:r>
          </a:p>
          <a:p>
            <a:pPr lvl="1" eaLnBrk="1" fontAlgn="auto" hangingPunct="1">
              <a:spcAft>
                <a:spcPts val="0"/>
              </a:spcAft>
              <a:buFont typeface="Arial"/>
              <a:buChar char="•"/>
              <a:defRPr/>
            </a:pPr>
            <a:r>
              <a:rPr lang="en-US" dirty="0" smtClean="0"/>
              <a:t>Decreases </a:t>
            </a:r>
            <a:r>
              <a:rPr lang="en-US" dirty="0"/>
              <a:t>the amount of new funds needed to implement the project </a:t>
            </a:r>
          </a:p>
          <a:p>
            <a:pPr lvl="1" eaLnBrk="1" fontAlgn="auto" hangingPunct="1">
              <a:spcAft>
                <a:spcPts val="0"/>
              </a:spcAft>
              <a:buFont typeface="Arial"/>
              <a:buChar char="•"/>
              <a:defRPr/>
            </a:pPr>
            <a:r>
              <a:rPr lang="en-US" dirty="0"/>
              <a:t>Scope included in the work breakdown structure under 1.1</a:t>
            </a:r>
          </a:p>
          <a:p>
            <a:pPr lvl="1" eaLnBrk="1" fontAlgn="auto" hangingPunct="1">
              <a:spcAft>
                <a:spcPts val="0"/>
              </a:spcAft>
              <a:buFont typeface="Arial"/>
              <a:buChar char="•"/>
              <a:defRPr/>
            </a:pPr>
            <a:r>
              <a:rPr lang="en-US" dirty="0"/>
              <a:t>Cost included in the HFT </a:t>
            </a:r>
            <a:r>
              <a:rPr lang="en-US" dirty="0" smtClean="0"/>
              <a:t>TEC, funded by DOE Program</a:t>
            </a:r>
          </a:p>
          <a:p>
            <a:pPr lvl="1" eaLnBrk="1" fontAlgn="auto" hangingPunct="1">
              <a:spcAft>
                <a:spcPts val="0"/>
              </a:spcAft>
              <a:buFont typeface="Arial"/>
              <a:buChar char="•"/>
              <a:defRPr/>
            </a:pPr>
            <a:endParaRPr lang="en-US" dirty="0"/>
          </a:p>
          <a:p>
            <a:pPr eaLnBrk="1" fontAlgn="auto" hangingPunct="1">
              <a:spcAft>
                <a:spcPts val="0"/>
              </a:spcAft>
              <a:buFont typeface="Arial"/>
              <a:buChar char="•"/>
              <a:defRPr/>
            </a:pPr>
            <a:r>
              <a:rPr lang="en-US" u="sng" dirty="0"/>
              <a:t>Scientific labor</a:t>
            </a:r>
            <a:r>
              <a:rPr lang="en-US" dirty="0"/>
              <a:t> is supporting the overall development and operational capability of the HFT detector within the STAR experiment, including software and physics analysis models. </a:t>
            </a:r>
          </a:p>
          <a:p>
            <a:pPr lvl="1" eaLnBrk="1" fontAlgn="auto" hangingPunct="1">
              <a:spcAft>
                <a:spcPts val="0"/>
              </a:spcAft>
              <a:buFont typeface="Arial"/>
              <a:buChar char="•"/>
              <a:defRPr/>
            </a:pPr>
            <a:r>
              <a:rPr lang="en-US" dirty="0"/>
              <a:t>Scientific labor cost is not included in the HFT TPC</a:t>
            </a:r>
          </a:p>
          <a:p>
            <a:pPr lvl="1" eaLnBrk="1" fontAlgn="auto" hangingPunct="1">
              <a:spcAft>
                <a:spcPts val="0"/>
              </a:spcAft>
              <a:buFont typeface="Arial"/>
              <a:buChar char="•"/>
              <a:defRPr/>
            </a:pPr>
            <a:r>
              <a:rPr lang="en-US" dirty="0"/>
              <a:t>Scope integrated with the HFT project schedule</a:t>
            </a:r>
          </a:p>
          <a:p>
            <a:pPr>
              <a:defRPr/>
            </a:pPr>
            <a:endParaRPr lang="en-US" dirty="0"/>
          </a:p>
        </p:txBody>
      </p:sp>
      <p:sp>
        <p:nvSpPr>
          <p:cNvPr id="4" name="Date Placeholder 3"/>
          <p:cNvSpPr>
            <a:spLocks noGrp="1"/>
          </p:cNvSpPr>
          <p:nvPr>
            <p:ph type="dt" sz="quarter" idx="10"/>
          </p:nvPr>
        </p:nvSpPr>
        <p:spPr/>
        <p:txBody>
          <a:bodyPr/>
          <a:lstStyle/>
          <a:p>
            <a:pPr>
              <a:defRPr/>
            </a:pPr>
            <a:r>
              <a:rPr lang="en-US" smtClean="0"/>
              <a:t>7/13/2011</a:t>
            </a:r>
            <a:endParaRPr lang="en-US" dirty="0"/>
          </a:p>
        </p:txBody>
      </p:sp>
      <p:sp>
        <p:nvSpPr>
          <p:cNvPr id="5" name="Footer Placeholder 4"/>
          <p:cNvSpPr>
            <a:spLocks noGrp="1"/>
          </p:cNvSpPr>
          <p:nvPr>
            <p:ph type="ftr" sz="quarter" idx="11"/>
          </p:nvPr>
        </p:nvSpPr>
        <p:spPr/>
        <p:txBody>
          <a:bodyPr/>
          <a:lstStyle/>
          <a:p>
            <a:pPr>
              <a:defRPr/>
            </a:pPr>
            <a:r>
              <a:rPr lang="en-US" smtClean="0"/>
              <a:t>DOE HFT Review</a:t>
            </a:r>
            <a:endParaRPr lang="en-US" dirty="0"/>
          </a:p>
        </p:txBody>
      </p:sp>
      <p:sp>
        <p:nvSpPr>
          <p:cNvPr id="6" name="Slide Number Placeholder 5"/>
          <p:cNvSpPr>
            <a:spLocks noGrp="1"/>
          </p:cNvSpPr>
          <p:nvPr>
            <p:ph type="sldNum" sz="quarter" idx="12"/>
          </p:nvPr>
        </p:nvSpPr>
        <p:spPr/>
        <p:txBody>
          <a:bodyPr/>
          <a:lstStyle/>
          <a:p>
            <a:pPr>
              <a:defRPr/>
            </a:pPr>
            <a:fld id="{82B62B46-8BE3-4E48-AB5B-1167AF277276}" type="slidenum">
              <a:rPr lang="en-US" smtClean="0"/>
              <a:pPr>
                <a:defRPr/>
              </a:pPr>
              <a:t>46</a:t>
            </a:fld>
            <a:endParaRPr lang="en-US"/>
          </a:p>
        </p:txBody>
      </p:sp>
    </p:spTree>
    <p:extLst>
      <p:ext uri="{BB962C8B-B14F-4D97-AF65-F5344CB8AC3E}">
        <p14:creationId xmlns:p14="http://schemas.microsoft.com/office/powerpoint/2010/main" val="260627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Highlights</a:t>
            </a:r>
            <a:endParaRPr lang="en-US" dirty="0"/>
          </a:p>
        </p:txBody>
      </p:sp>
      <p:sp>
        <p:nvSpPr>
          <p:cNvPr id="3" name="Content Placeholder 2"/>
          <p:cNvSpPr>
            <a:spLocks noGrp="1"/>
          </p:cNvSpPr>
          <p:nvPr>
            <p:ph idx="1"/>
          </p:nvPr>
        </p:nvSpPr>
        <p:spPr>
          <a:xfrm>
            <a:off x="457200" y="1056374"/>
            <a:ext cx="8229600" cy="4888537"/>
          </a:xfrm>
        </p:spPr>
        <p:txBody>
          <a:bodyPr>
            <a:normAutofit/>
          </a:bodyPr>
          <a:lstStyle/>
          <a:p>
            <a:r>
              <a:rPr lang="en-US" sz="1800" dirty="0" smtClean="0"/>
              <a:t>Each sub-system completes Q4FY13.</a:t>
            </a:r>
          </a:p>
          <a:p>
            <a:r>
              <a:rPr lang="en-US" sz="1800" dirty="0" smtClean="0"/>
              <a:t>Assembly and integration with IDS thereafter, instrument completely assembled during subsequent RHIC shutdown.</a:t>
            </a:r>
            <a:endParaRPr lang="en-US" sz="1800"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47</a:t>
            </a:fld>
            <a:endParaRPr lang="en-US"/>
          </a:p>
        </p:txBody>
      </p:sp>
      <p:pic>
        <p:nvPicPr>
          <p:cNvPr id="75778" name="Picture 2"/>
          <p:cNvPicPr>
            <a:picLocks noChangeAspect="1" noChangeArrowheads="1"/>
          </p:cNvPicPr>
          <p:nvPr/>
        </p:nvPicPr>
        <p:blipFill>
          <a:blip r:embed="rId2"/>
          <a:srcRect/>
          <a:stretch>
            <a:fillRect/>
          </a:stretch>
        </p:blipFill>
        <p:spPr bwMode="auto">
          <a:xfrm>
            <a:off x="1573978" y="2232882"/>
            <a:ext cx="4572000" cy="3429000"/>
          </a:xfrm>
          <a:prstGeom prst="rect">
            <a:avLst/>
          </a:prstGeom>
          <a:noFill/>
          <a:ln w="9525">
            <a:noFill/>
            <a:miter lim="800000"/>
            <a:headEnd/>
            <a:tailEnd/>
          </a:ln>
          <a:effectLst/>
        </p:spPr>
      </p:pic>
    </p:spTree>
    <p:extLst>
      <p:ext uri="{BB962C8B-B14F-4D97-AF65-F5344CB8AC3E}">
        <p14:creationId xmlns:p14="http://schemas.microsoft.com/office/powerpoint/2010/main" val="17332974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4000"/>
                    </a14:imgEffect>
                  </a14:imgLayer>
                </a14:imgProps>
              </a:ext>
            </a:extLst>
          </a:blip>
          <a:srcRect/>
          <a:stretch>
            <a:fillRect/>
          </a:stretch>
        </p:blipFill>
        <p:spPr bwMode="auto">
          <a:xfrm>
            <a:off x="1389065" y="1391604"/>
            <a:ext cx="6995927" cy="4551996"/>
          </a:xfrm>
          <a:prstGeom prst="rect">
            <a:avLst/>
          </a:prstGeom>
          <a:noFill/>
          <a:ln w="9525">
            <a:noFill/>
            <a:miter lim="800000"/>
            <a:headEnd/>
            <a:tailEnd/>
          </a:ln>
        </p:spPr>
      </p:pic>
      <p:sp>
        <p:nvSpPr>
          <p:cNvPr id="17411" name="Text Box 5"/>
          <p:cNvSpPr txBox="1">
            <a:spLocks noChangeArrowheads="1"/>
          </p:cNvSpPr>
          <p:nvPr/>
        </p:nvSpPr>
        <p:spPr bwMode="auto">
          <a:xfrm>
            <a:off x="838200" y="349251"/>
            <a:ext cx="7010400" cy="492443"/>
          </a:xfrm>
          <a:prstGeom prst="rect">
            <a:avLst/>
          </a:prstGeom>
          <a:noFill/>
          <a:ln w="9525">
            <a:noFill/>
            <a:miter lim="800000"/>
            <a:headEnd/>
            <a:tailEnd/>
          </a:ln>
        </p:spPr>
        <p:txBody>
          <a:bodyPr>
            <a:spAutoFit/>
          </a:bodyPr>
          <a:lstStyle/>
          <a:p>
            <a:pPr defTabSz="914400">
              <a:spcBef>
                <a:spcPct val="50000"/>
              </a:spcBef>
            </a:pPr>
            <a:r>
              <a:rPr lang="en-US" sz="2600" b="1"/>
              <a:t>HFT Definition</a:t>
            </a:r>
          </a:p>
        </p:txBody>
      </p:sp>
      <p:sp>
        <p:nvSpPr>
          <p:cNvPr id="6" name="Date Placeholder 5"/>
          <p:cNvSpPr>
            <a:spLocks noGrp="1"/>
          </p:cNvSpPr>
          <p:nvPr>
            <p:ph type="dt" sz="half" idx="10"/>
          </p:nvPr>
        </p:nvSpPr>
        <p:spPr/>
        <p:txBody>
          <a:bodyPr/>
          <a:lstStyle/>
          <a:p>
            <a:r>
              <a:rPr lang="en-US" smtClean="0"/>
              <a:t>7/13/2011</a:t>
            </a:r>
            <a:endParaRPr lang="en-US"/>
          </a:p>
        </p:txBody>
      </p:sp>
      <p:sp>
        <p:nvSpPr>
          <p:cNvPr id="8" name="Footer Placeholder 7"/>
          <p:cNvSpPr>
            <a:spLocks noGrp="1"/>
          </p:cNvSpPr>
          <p:nvPr>
            <p:ph type="ftr" sz="quarter" idx="11"/>
          </p:nvPr>
        </p:nvSpPr>
        <p:spPr/>
        <p:txBody>
          <a:bodyPr/>
          <a:lstStyle/>
          <a:p>
            <a:r>
              <a:rPr lang="en-US" smtClean="0"/>
              <a:t>DOE HFT Review</a:t>
            </a:r>
            <a:endParaRPr lang="en-US"/>
          </a:p>
        </p:txBody>
      </p:sp>
      <p:sp>
        <p:nvSpPr>
          <p:cNvPr id="7" name="Slide Number Placeholder 6"/>
          <p:cNvSpPr>
            <a:spLocks noGrp="1"/>
          </p:cNvSpPr>
          <p:nvPr>
            <p:ph type="sldNum" sz="quarter" idx="12"/>
          </p:nvPr>
        </p:nvSpPr>
        <p:spPr/>
        <p:txBody>
          <a:bodyPr/>
          <a:lstStyle/>
          <a:p>
            <a:fld id="{7E47A86D-EEB9-C74E-AC24-B9D1E6A4A89D}" type="slidenum">
              <a:rPr lang="en-US" smtClean="0"/>
              <a:pPr/>
              <a:t>48</a:t>
            </a:fld>
            <a:endParaRPr lang="en-US"/>
          </a:p>
        </p:txBody>
      </p:sp>
    </p:spTree>
    <p:extLst>
      <p:ext uri="{BB962C8B-B14F-4D97-AF65-F5344CB8AC3E}">
        <p14:creationId xmlns:p14="http://schemas.microsoft.com/office/powerpoint/2010/main" val="191959318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669774" y="1142719"/>
            <a:ext cx="6744207" cy="4302183"/>
            <a:chOff x="669774" y="1142720"/>
            <a:chExt cx="7446061" cy="4894048"/>
          </a:xfrm>
        </p:grpSpPr>
        <p:pic>
          <p:nvPicPr>
            <p:cNvPr id="1026" name="Picture 2" descr="C:\Users\ECAnderssen_local\Desktop\Figures Integration\New Folder (2)\Explode\Snap5.png"/>
            <p:cNvPicPr>
              <a:picLocks noChangeAspect="1" noChangeArrowheads="1"/>
            </p:cNvPicPr>
            <p:nvPr/>
          </p:nvPicPr>
          <p:blipFill>
            <a:blip r:embed="rId2" cstate="print"/>
            <a:srcRect/>
            <a:stretch>
              <a:fillRect/>
            </a:stretch>
          </p:blipFill>
          <p:spPr bwMode="auto">
            <a:xfrm>
              <a:off x="1077055" y="1142720"/>
              <a:ext cx="7038780" cy="4894048"/>
            </a:xfrm>
            <a:prstGeom prst="rect">
              <a:avLst/>
            </a:prstGeom>
            <a:noFill/>
          </p:spPr>
        </p:pic>
        <p:sp>
          <p:nvSpPr>
            <p:cNvPr id="5" name="TextBox 4"/>
            <p:cNvSpPr txBox="1"/>
            <p:nvPr/>
          </p:nvSpPr>
          <p:spPr>
            <a:xfrm>
              <a:off x="669774" y="2911201"/>
              <a:ext cx="2434151" cy="1155236"/>
            </a:xfrm>
            <a:prstGeom prst="rect">
              <a:avLst/>
            </a:prstGeom>
            <a:noFill/>
          </p:spPr>
          <p:txBody>
            <a:bodyPr wrap="none" rtlCol="0">
              <a:spAutoFit/>
            </a:bodyPr>
            <a:lstStyle/>
            <a:p>
              <a:r>
                <a:rPr lang="en-US" sz="3600" dirty="0" smtClean="0"/>
                <a:t>MSC</a:t>
              </a:r>
            </a:p>
            <a:p>
              <a:r>
                <a:rPr lang="en-US" b="1" dirty="0" smtClean="0"/>
                <a:t>P</a:t>
              </a:r>
              <a:r>
                <a:rPr lang="en-US" dirty="0" smtClean="0"/>
                <a:t>ixel </a:t>
              </a:r>
              <a:r>
                <a:rPr lang="en-US" b="1" dirty="0" smtClean="0"/>
                <a:t>I</a:t>
              </a:r>
              <a:r>
                <a:rPr lang="en-US" dirty="0" smtClean="0"/>
                <a:t>nsertion </a:t>
              </a:r>
              <a:r>
                <a:rPr lang="en-US" b="1" dirty="0" smtClean="0"/>
                <a:t>T</a:t>
              </a:r>
              <a:r>
                <a:rPr lang="en-US" dirty="0" smtClean="0"/>
                <a:t>ube</a:t>
              </a:r>
            </a:p>
            <a:p>
              <a:r>
                <a:rPr lang="en-US" b="1" dirty="0" smtClean="0"/>
                <a:t>P</a:t>
              </a:r>
              <a:r>
                <a:rPr lang="en-US" dirty="0" smtClean="0"/>
                <a:t>ixel </a:t>
              </a:r>
              <a:r>
                <a:rPr lang="en-US" b="1" dirty="0" smtClean="0"/>
                <a:t>S</a:t>
              </a:r>
              <a:r>
                <a:rPr lang="en-US" dirty="0" smtClean="0"/>
                <a:t>upport </a:t>
              </a:r>
              <a:r>
                <a:rPr lang="en-US" b="1" dirty="0" smtClean="0"/>
                <a:t>T</a:t>
              </a:r>
              <a:r>
                <a:rPr lang="en-US" dirty="0" smtClean="0"/>
                <a:t>ube</a:t>
              </a:r>
              <a:endParaRPr lang="en-US" dirty="0"/>
            </a:p>
          </p:txBody>
        </p:sp>
        <p:sp>
          <p:nvSpPr>
            <p:cNvPr id="6" name="TextBox 5"/>
            <p:cNvSpPr txBox="1"/>
            <p:nvPr/>
          </p:nvSpPr>
          <p:spPr>
            <a:xfrm>
              <a:off x="5242637" y="1206279"/>
              <a:ext cx="2809009" cy="1463298"/>
            </a:xfrm>
            <a:prstGeom prst="rect">
              <a:avLst/>
            </a:prstGeom>
            <a:noFill/>
          </p:spPr>
          <p:txBody>
            <a:bodyPr wrap="none" rtlCol="0">
              <a:spAutoFit/>
            </a:bodyPr>
            <a:lstStyle/>
            <a:p>
              <a:r>
                <a:rPr lang="en-US" sz="3600" dirty="0" smtClean="0"/>
                <a:t>IDS</a:t>
              </a:r>
            </a:p>
            <a:p>
              <a:r>
                <a:rPr lang="en-US" b="1" dirty="0" smtClean="0"/>
                <a:t>E</a:t>
              </a:r>
              <a:r>
                <a:rPr lang="en-US" dirty="0" smtClean="0"/>
                <a:t>ast </a:t>
              </a:r>
              <a:r>
                <a:rPr lang="en-US" b="1" dirty="0" smtClean="0"/>
                <a:t>S</a:t>
              </a:r>
              <a:r>
                <a:rPr lang="en-US" dirty="0" smtClean="0"/>
                <a:t>upport </a:t>
              </a:r>
              <a:r>
                <a:rPr lang="en-US" b="1" dirty="0" smtClean="0"/>
                <a:t>C</a:t>
              </a:r>
              <a:r>
                <a:rPr lang="en-US" dirty="0" smtClean="0"/>
                <a:t>ylinder</a:t>
              </a:r>
            </a:p>
            <a:p>
              <a:r>
                <a:rPr lang="en-US" b="1" dirty="0" smtClean="0"/>
                <a:t>O</a:t>
              </a:r>
              <a:r>
                <a:rPr lang="en-US" dirty="0" smtClean="0"/>
                <a:t>uter </a:t>
              </a:r>
              <a:r>
                <a:rPr lang="en-US" b="1" dirty="0" smtClean="0"/>
                <a:t>S</a:t>
              </a:r>
              <a:r>
                <a:rPr lang="en-US" dirty="0" smtClean="0"/>
                <a:t>upport </a:t>
              </a:r>
              <a:r>
                <a:rPr lang="en-US" b="1" dirty="0" smtClean="0"/>
                <a:t>C</a:t>
              </a:r>
              <a:r>
                <a:rPr lang="en-US" dirty="0" smtClean="0"/>
                <a:t>ylinder</a:t>
              </a:r>
            </a:p>
            <a:p>
              <a:r>
                <a:rPr lang="en-US" b="1" dirty="0" smtClean="0"/>
                <a:t>W</a:t>
              </a:r>
              <a:r>
                <a:rPr lang="en-US" dirty="0" smtClean="0"/>
                <a:t>est </a:t>
              </a:r>
              <a:r>
                <a:rPr lang="en-US" b="1" dirty="0" smtClean="0"/>
                <a:t>S</a:t>
              </a:r>
              <a:r>
                <a:rPr lang="en-US" dirty="0" smtClean="0"/>
                <a:t>upport </a:t>
              </a:r>
              <a:r>
                <a:rPr lang="en-US" b="1" dirty="0" smtClean="0"/>
                <a:t>C</a:t>
              </a:r>
              <a:r>
                <a:rPr lang="en-US" dirty="0" smtClean="0"/>
                <a:t>ylinder</a:t>
              </a:r>
              <a:endParaRPr lang="en-US" dirty="0"/>
            </a:p>
          </p:txBody>
        </p:sp>
        <p:sp>
          <p:nvSpPr>
            <p:cNvPr id="7" name="TextBox 6"/>
            <p:cNvSpPr txBox="1"/>
            <p:nvPr/>
          </p:nvSpPr>
          <p:spPr>
            <a:xfrm rot="2058652">
              <a:off x="1512400" y="1527387"/>
              <a:ext cx="557967" cy="385079"/>
            </a:xfrm>
            <a:prstGeom prst="rect">
              <a:avLst/>
            </a:prstGeom>
            <a:noFill/>
          </p:spPr>
          <p:txBody>
            <a:bodyPr wrap="none" rtlCol="0">
              <a:spAutoFit/>
            </a:bodyPr>
            <a:lstStyle/>
            <a:p>
              <a:r>
                <a:rPr lang="en-US" dirty="0" smtClean="0"/>
                <a:t>PIT</a:t>
              </a:r>
              <a:endParaRPr lang="en-US" dirty="0"/>
            </a:p>
          </p:txBody>
        </p:sp>
        <p:sp>
          <p:nvSpPr>
            <p:cNvPr id="8" name="TextBox 7"/>
            <p:cNvSpPr txBox="1"/>
            <p:nvPr/>
          </p:nvSpPr>
          <p:spPr>
            <a:xfrm rot="1962273">
              <a:off x="2687771" y="2338330"/>
              <a:ext cx="576872" cy="333735"/>
            </a:xfrm>
            <a:prstGeom prst="rect">
              <a:avLst/>
            </a:prstGeom>
            <a:noFill/>
          </p:spPr>
          <p:txBody>
            <a:bodyPr wrap="none" rtlCol="0">
              <a:spAutoFit/>
            </a:bodyPr>
            <a:lstStyle/>
            <a:p>
              <a:r>
                <a:rPr lang="en-US" sz="2000" dirty="0" smtClean="0"/>
                <a:t>PST</a:t>
              </a:r>
              <a:endParaRPr lang="en-US" sz="2000" dirty="0"/>
            </a:p>
          </p:txBody>
        </p:sp>
        <p:sp>
          <p:nvSpPr>
            <p:cNvPr id="9" name="TextBox 8"/>
            <p:cNvSpPr txBox="1"/>
            <p:nvPr/>
          </p:nvSpPr>
          <p:spPr>
            <a:xfrm rot="1987824">
              <a:off x="3722161" y="2950376"/>
              <a:ext cx="688952" cy="385079"/>
            </a:xfrm>
            <a:prstGeom prst="rect">
              <a:avLst/>
            </a:prstGeom>
            <a:noFill/>
          </p:spPr>
          <p:txBody>
            <a:bodyPr wrap="none" rtlCol="0">
              <a:spAutoFit/>
            </a:bodyPr>
            <a:lstStyle/>
            <a:p>
              <a:r>
                <a:rPr lang="en-US" dirty="0" smtClean="0"/>
                <a:t>ESC</a:t>
              </a:r>
              <a:endParaRPr lang="en-US" dirty="0"/>
            </a:p>
          </p:txBody>
        </p:sp>
        <p:sp>
          <p:nvSpPr>
            <p:cNvPr id="10" name="TextBox 9"/>
            <p:cNvSpPr txBox="1"/>
            <p:nvPr/>
          </p:nvSpPr>
          <p:spPr>
            <a:xfrm rot="1973545">
              <a:off x="5260554" y="4037751"/>
              <a:ext cx="717309" cy="385079"/>
            </a:xfrm>
            <a:prstGeom prst="rect">
              <a:avLst/>
            </a:prstGeom>
            <a:noFill/>
          </p:spPr>
          <p:txBody>
            <a:bodyPr wrap="none" rtlCol="0">
              <a:spAutoFit/>
            </a:bodyPr>
            <a:lstStyle/>
            <a:p>
              <a:r>
                <a:rPr lang="en-US" dirty="0" smtClean="0"/>
                <a:t>OSC</a:t>
              </a:r>
              <a:endParaRPr lang="en-US" dirty="0"/>
            </a:p>
          </p:txBody>
        </p:sp>
        <p:sp>
          <p:nvSpPr>
            <p:cNvPr id="11" name="TextBox 10"/>
            <p:cNvSpPr txBox="1"/>
            <p:nvPr/>
          </p:nvSpPr>
          <p:spPr>
            <a:xfrm rot="2028573">
              <a:off x="6975643" y="5093385"/>
              <a:ext cx="760520" cy="385079"/>
            </a:xfrm>
            <a:prstGeom prst="rect">
              <a:avLst/>
            </a:prstGeom>
            <a:noFill/>
          </p:spPr>
          <p:txBody>
            <a:bodyPr wrap="none" rtlCol="0">
              <a:spAutoFit/>
            </a:bodyPr>
            <a:lstStyle/>
            <a:p>
              <a:r>
                <a:rPr lang="en-US" dirty="0" smtClean="0"/>
                <a:t>WSC</a:t>
              </a:r>
              <a:endParaRPr lang="en-US" dirty="0"/>
            </a:p>
          </p:txBody>
        </p:sp>
        <p:sp>
          <p:nvSpPr>
            <p:cNvPr id="12" name="TextBox 11"/>
            <p:cNvSpPr txBox="1"/>
            <p:nvPr/>
          </p:nvSpPr>
          <p:spPr>
            <a:xfrm>
              <a:off x="6046922" y="2795256"/>
              <a:ext cx="879352" cy="308063"/>
            </a:xfrm>
            <a:prstGeom prst="rect">
              <a:avLst/>
            </a:prstGeom>
            <a:noFill/>
          </p:spPr>
          <p:txBody>
            <a:bodyPr wrap="square" rtlCol="0">
              <a:spAutoFit/>
            </a:bodyPr>
            <a:lstStyle/>
            <a:p>
              <a:r>
                <a:rPr lang="en-US" sz="1800" dirty="0" smtClean="0"/>
                <a:t>Shrouds</a:t>
              </a:r>
              <a:endParaRPr lang="en-US" sz="1800" dirty="0"/>
            </a:p>
          </p:txBody>
        </p:sp>
        <p:cxnSp>
          <p:nvCxnSpPr>
            <p:cNvPr id="13" name="Straight Arrow Connector 12"/>
            <p:cNvCxnSpPr>
              <a:stCxn id="12" idx="2"/>
            </p:cNvCxnSpPr>
            <p:nvPr/>
          </p:nvCxnSpPr>
          <p:spPr>
            <a:xfrm rot="5400000">
              <a:off x="6166240" y="2919811"/>
              <a:ext cx="136851" cy="5038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2" idx="2"/>
            </p:cNvCxnSpPr>
            <p:nvPr/>
          </p:nvCxnSpPr>
          <p:spPr>
            <a:xfrm rot="16200000" flipH="1">
              <a:off x="6423947" y="3165969"/>
              <a:ext cx="327528" cy="2022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2005596">
              <a:off x="1463905" y="1690561"/>
              <a:ext cx="2461967" cy="333735"/>
            </a:xfrm>
            <a:prstGeom prst="rect">
              <a:avLst/>
            </a:prstGeom>
            <a:noFill/>
          </p:spPr>
          <p:txBody>
            <a:bodyPr wrap="none" rtlCol="0">
              <a:spAutoFit/>
            </a:bodyPr>
            <a:lstStyle/>
            <a:p>
              <a:r>
                <a:rPr lang="en-US" sz="2000" b="1" dirty="0" smtClean="0"/>
                <a:t>M</a:t>
              </a:r>
              <a:r>
                <a:rPr lang="en-US" sz="2000" dirty="0" smtClean="0"/>
                <a:t>iddle </a:t>
              </a:r>
              <a:r>
                <a:rPr lang="en-US" sz="2000" b="1" dirty="0" smtClean="0"/>
                <a:t>S</a:t>
              </a:r>
              <a:r>
                <a:rPr lang="en-US" sz="2000" dirty="0" smtClean="0"/>
                <a:t>upport </a:t>
              </a:r>
              <a:r>
                <a:rPr lang="en-US" sz="2000" b="1" dirty="0" smtClean="0"/>
                <a:t>C</a:t>
              </a:r>
              <a:r>
                <a:rPr lang="en-US" sz="2000" dirty="0" smtClean="0"/>
                <a:t>ylinder</a:t>
              </a:r>
              <a:endParaRPr lang="en-US" sz="2000" dirty="0"/>
            </a:p>
          </p:txBody>
        </p:sp>
        <p:sp>
          <p:nvSpPr>
            <p:cNvPr id="16" name="TextBox 15"/>
            <p:cNvSpPr txBox="1"/>
            <p:nvPr/>
          </p:nvSpPr>
          <p:spPr>
            <a:xfrm rot="1994222">
              <a:off x="3459281" y="4507499"/>
              <a:ext cx="3646229" cy="487766"/>
            </a:xfrm>
            <a:prstGeom prst="rect">
              <a:avLst/>
            </a:prstGeom>
            <a:noFill/>
          </p:spPr>
          <p:txBody>
            <a:bodyPr wrap="none" rtlCol="0">
              <a:spAutoFit/>
            </a:bodyPr>
            <a:lstStyle/>
            <a:p>
              <a:r>
                <a:rPr lang="en-US" sz="3200" b="1" dirty="0" smtClean="0"/>
                <a:t>I</a:t>
              </a:r>
              <a:r>
                <a:rPr lang="en-US" sz="3200" dirty="0" smtClean="0"/>
                <a:t>nner </a:t>
              </a:r>
              <a:r>
                <a:rPr lang="en-US" sz="3200" b="1" dirty="0" smtClean="0"/>
                <a:t>D</a:t>
              </a:r>
              <a:r>
                <a:rPr lang="en-US" sz="3200" dirty="0" smtClean="0"/>
                <a:t>etector </a:t>
              </a:r>
              <a:r>
                <a:rPr lang="en-US" sz="3200" b="1" dirty="0" smtClean="0"/>
                <a:t>S</a:t>
              </a:r>
              <a:r>
                <a:rPr lang="en-US" sz="3200" dirty="0" smtClean="0"/>
                <a:t>upport</a:t>
              </a:r>
              <a:endParaRPr lang="en-US" sz="3200" dirty="0"/>
            </a:p>
          </p:txBody>
        </p:sp>
        <p:sp>
          <p:nvSpPr>
            <p:cNvPr id="17" name="Striped Right Arrow 16"/>
            <p:cNvSpPr/>
            <p:nvPr/>
          </p:nvSpPr>
          <p:spPr>
            <a:xfrm rot="2111298">
              <a:off x="1243024" y="2005663"/>
              <a:ext cx="898663" cy="317795"/>
            </a:xfrm>
            <a:prstGeom prst="stripedRightArrow">
              <a:avLst>
                <a:gd name="adj1" fmla="val 46571"/>
                <a:gd name="adj2" fmla="val 9114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triped Right Arrow 17"/>
            <p:cNvSpPr/>
            <p:nvPr/>
          </p:nvSpPr>
          <p:spPr>
            <a:xfrm rot="2031293">
              <a:off x="4523548" y="2930920"/>
              <a:ext cx="562794" cy="230709"/>
            </a:xfrm>
            <a:prstGeom prst="stripedRightArrow">
              <a:avLst>
                <a:gd name="adj1" fmla="val 46571"/>
                <a:gd name="adj2" fmla="val 9114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triped Right Arrow 18"/>
            <p:cNvSpPr/>
            <p:nvPr/>
          </p:nvSpPr>
          <p:spPr>
            <a:xfrm rot="12810475">
              <a:off x="6770563" y="4391763"/>
              <a:ext cx="562794" cy="230709"/>
            </a:xfrm>
            <a:prstGeom prst="stripedRightArrow">
              <a:avLst>
                <a:gd name="adj1" fmla="val 46571"/>
                <a:gd name="adj2" fmla="val 9114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Structures Exploded Detail</a:t>
            </a: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20" name="Footer Placeholder 19"/>
          <p:cNvSpPr>
            <a:spLocks noGrp="1"/>
          </p:cNvSpPr>
          <p:nvPr>
            <p:ph type="ftr" sz="quarter" idx="11"/>
          </p:nvPr>
        </p:nvSpPr>
        <p:spPr/>
        <p:txBody>
          <a:bodyPr/>
          <a:lstStyle/>
          <a:p>
            <a:r>
              <a:rPr lang="en-US" smtClean="0"/>
              <a:t>DOE HFT Review</a:t>
            </a:r>
            <a:endParaRPr lang="en-US"/>
          </a:p>
        </p:txBody>
      </p:sp>
      <p:sp>
        <p:nvSpPr>
          <p:cNvPr id="22" name="Slide Number Placeholder 21"/>
          <p:cNvSpPr>
            <a:spLocks noGrp="1"/>
          </p:cNvSpPr>
          <p:nvPr>
            <p:ph type="sldNum" sz="quarter" idx="12"/>
          </p:nvPr>
        </p:nvSpPr>
        <p:spPr/>
        <p:txBody>
          <a:bodyPr/>
          <a:lstStyle/>
          <a:p>
            <a:fld id="{7E47A86D-EEB9-C74E-AC24-B9D1E6A4A89D}" type="slidenum">
              <a:rPr lang="en-US" smtClean="0"/>
              <a:pPr/>
              <a:t>49</a:t>
            </a:fld>
            <a:endParaRPr lang="en-US"/>
          </a:p>
        </p:txBody>
      </p:sp>
    </p:spTree>
    <p:extLst>
      <p:ext uri="{BB962C8B-B14F-4D97-AF65-F5344CB8AC3E}">
        <p14:creationId xmlns:p14="http://schemas.microsoft.com/office/powerpoint/2010/main" val="26182312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4"/>
          <p:cNvSpPr>
            <a:spLocks noGrp="1"/>
          </p:cNvSpPr>
          <p:nvPr>
            <p:ph idx="1"/>
          </p:nvPr>
        </p:nvSpPr>
        <p:spPr>
          <a:xfrm>
            <a:off x="457200" y="990601"/>
            <a:ext cx="8229600" cy="1130300"/>
          </a:xfrm>
        </p:spPr>
        <p:txBody>
          <a:bodyPr>
            <a:normAutofit fontScale="85000" lnSpcReduction="20000"/>
          </a:bodyPr>
          <a:lstStyle/>
          <a:p>
            <a:r>
              <a:rPr lang="en-US" sz="2000" dirty="0"/>
              <a:t>The fine spatial resolution of the tracker will allow direct topological identification of parent particles with very short lifetimes from decays of heavy quarks, such as the D</a:t>
            </a:r>
            <a:r>
              <a:rPr lang="en-US" sz="2000" baseline="30000" dirty="0"/>
              <a:t>0</a:t>
            </a:r>
            <a:r>
              <a:rPr lang="en-US" sz="2000" dirty="0"/>
              <a:t> and D* meson and the </a:t>
            </a:r>
            <a:r>
              <a:rPr lang="en-US" sz="2000" dirty="0">
                <a:sym typeface="Symbol"/>
              </a:rPr>
              <a:t></a:t>
            </a:r>
            <a:r>
              <a:rPr lang="en-US" sz="2000" baseline="-25000" dirty="0"/>
              <a:t>c </a:t>
            </a:r>
            <a:r>
              <a:rPr lang="en-US" sz="2000" dirty="0"/>
              <a:t>baryon.  In addition, the HFT will allow exclusive and inclusive reconstruction of charm and bottom semileptonic decays. </a:t>
            </a:r>
          </a:p>
          <a:p>
            <a:pPr eaLnBrk="1" hangingPunct="1">
              <a:lnSpc>
                <a:spcPct val="90000"/>
              </a:lnSpc>
              <a:buFont typeface="Arial" charset="0"/>
              <a:buNone/>
            </a:pPr>
            <a:endParaRPr lang="en-US" sz="1900" dirty="0" smtClean="0"/>
          </a:p>
          <a:p>
            <a:pPr eaLnBrk="1" hangingPunct="1">
              <a:lnSpc>
                <a:spcPct val="90000"/>
              </a:lnSpc>
            </a:pPr>
            <a:endParaRPr lang="en-US" sz="1900" dirty="0" smtClean="0"/>
          </a:p>
        </p:txBody>
      </p:sp>
      <p:sp>
        <p:nvSpPr>
          <p:cNvPr id="17411" name="Text Box 5"/>
          <p:cNvSpPr txBox="1">
            <a:spLocks noChangeArrowheads="1"/>
          </p:cNvSpPr>
          <p:nvPr/>
        </p:nvSpPr>
        <p:spPr bwMode="auto">
          <a:xfrm>
            <a:off x="838200" y="349251"/>
            <a:ext cx="7010400" cy="492443"/>
          </a:xfrm>
          <a:prstGeom prst="rect">
            <a:avLst/>
          </a:prstGeom>
          <a:noFill/>
          <a:ln w="9525">
            <a:noFill/>
            <a:miter lim="800000"/>
            <a:headEnd/>
            <a:tailEnd/>
          </a:ln>
        </p:spPr>
        <p:txBody>
          <a:bodyPr>
            <a:spAutoFit/>
          </a:bodyPr>
          <a:lstStyle/>
          <a:p>
            <a:pPr defTabSz="914400">
              <a:spcBef>
                <a:spcPct val="50000"/>
              </a:spcBef>
            </a:pPr>
            <a:r>
              <a:rPr lang="en-US" sz="2600" b="1"/>
              <a:t>HFT Definition</a:t>
            </a:r>
          </a:p>
        </p:txBody>
      </p:sp>
      <p:sp>
        <p:nvSpPr>
          <p:cNvPr id="6" name="Date Placeholder 5"/>
          <p:cNvSpPr>
            <a:spLocks noGrp="1"/>
          </p:cNvSpPr>
          <p:nvPr>
            <p:ph type="dt" sz="half" idx="10"/>
          </p:nvPr>
        </p:nvSpPr>
        <p:spPr/>
        <p:txBody>
          <a:bodyPr/>
          <a:lstStyle/>
          <a:p>
            <a:r>
              <a:rPr lang="en-US" smtClean="0"/>
              <a:t>7/13/2011</a:t>
            </a:r>
            <a:endParaRPr lang="en-US"/>
          </a:p>
        </p:txBody>
      </p:sp>
      <p:sp>
        <p:nvSpPr>
          <p:cNvPr id="7" name="Slide Number Placeholder 6"/>
          <p:cNvSpPr>
            <a:spLocks noGrp="1"/>
          </p:cNvSpPr>
          <p:nvPr>
            <p:ph type="sldNum" sz="quarter" idx="12"/>
          </p:nvPr>
        </p:nvSpPr>
        <p:spPr/>
        <p:txBody>
          <a:bodyPr/>
          <a:lstStyle/>
          <a:p>
            <a:fld id="{7E47A86D-EEB9-C74E-AC24-B9D1E6A4A89D}" type="slidenum">
              <a:rPr lang="en-US" smtClean="0"/>
              <a:pPr/>
              <a:t>5</a:t>
            </a:fld>
            <a:endParaRPr lang="en-US"/>
          </a:p>
        </p:txBody>
      </p:sp>
      <p:sp>
        <p:nvSpPr>
          <p:cNvPr id="8" name="Footer Placeholder 7"/>
          <p:cNvSpPr>
            <a:spLocks noGrp="1"/>
          </p:cNvSpPr>
          <p:nvPr>
            <p:ph type="ftr" sz="quarter" idx="11"/>
          </p:nvPr>
        </p:nvSpPr>
        <p:spPr/>
        <p:txBody>
          <a:bodyPr/>
          <a:lstStyle/>
          <a:p>
            <a:r>
              <a:rPr lang="en-US" smtClean="0"/>
              <a:t>DOE HFT Review</a:t>
            </a:r>
            <a:endParaRPr lang="en-US"/>
          </a:p>
        </p:txBody>
      </p:sp>
      <p:pic>
        <p:nvPicPr>
          <p:cNvPr id="9" name="Picture 8" descr="Picture1.jp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000" contrast="6000"/>
                    </a14:imgEffect>
                  </a14:imgLayer>
                </a14:imgProps>
              </a:ext>
            </a:extLst>
          </a:blip>
          <a:stretch>
            <a:fillRect/>
          </a:stretch>
        </p:blipFill>
        <p:spPr>
          <a:xfrm>
            <a:off x="838200" y="2582723"/>
            <a:ext cx="4230279" cy="2783155"/>
          </a:xfrm>
          <a:prstGeom prst="rect">
            <a:avLst/>
          </a:prstGeom>
        </p:spPr>
      </p:pic>
      <p:sp>
        <p:nvSpPr>
          <p:cNvPr id="10" name="Text Box 6"/>
          <p:cNvSpPr txBox="1">
            <a:spLocks noChangeArrowheads="1"/>
          </p:cNvSpPr>
          <p:nvPr/>
        </p:nvSpPr>
        <p:spPr bwMode="auto">
          <a:xfrm>
            <a:off x="5537260" y="2582723"/>
            <a:ext cx="3149540" cy="2154436"/>
          </a:xfrm>
          <a:prstGeom prst="rect">
            <a:avLst/>
          </a:prstGeom>
          <a:noFill/>
          <a:ln w="12700" algn="ctr">
            <a:noFill/>
            <a:miter lim="800000"/>
            <a:headEnd/>
            <a:tailEnd/>
          </a:ln>
        </p:spPr>
        <p:txBody>
          <a:bodyPr wrap="square">
            <a:spAutoFit/>
          </a:bodyPr>
          <a:lstStyle/>
          <a:p>
            <a:pPr marL="228600" indent="-228600">
              <a:buFont typeface="Wingdings" pitchFamily="2" charset="2"/>
              <a:buNone/>
            </a:pPr>
            <a:r>
              <a:rPr lang="en-US" sz="1400" b="1" dirty="0"/>
              <a:t>TPC – Time Projection Chamber</a:t>
            </a:r>
          </a:p>
          <a:p>
            <a:pPr marL="228600" indent="-228600">
              <a:buFont typeface="Wingdings" pitchFamily="2" charset="2"/>
              <a:buNone/>
            </a:pPr>
            <a:r>
              <a:rPr lang="en-US" sz="1400" b="1" dirty="0"/>
              <a:t>(main tracking detector in STAR)</a:t>
            </a:r>
          </a:p>
          <a:p>
            <a:pPr marL="228600" indent="-228600">
              <a:buFont typeface="Wingdings" pitchFamily="2" charset="2"/>
              <a:buNone/>
            </a:pPr>
            <a:endParaRPr lang="en-US" sz="1400" b="1" dirty="0"/>
          </a:p>
          <a:p>
            <a:pPr marL="228600" indent="-228600">
              <a:buFont typeface="Wingdings" pitchFamily="2" charset="2"/>
              <a:buNone/>
            </a:pPr>
            <a:r>
              <a:rPr lang="en-US" sz="1400" b="1" dirty="0"/>
              <a:t>HFT – Heavy Flavor Tracker</a:t>
            </a:r>
          </a:p>
          <a:p>
            <a:pPr marL="228600" indent="-228600">
              <a:buSzPct val="75000"/>
              <a:buFont typeface="Wingdings" pitchFamily="2" charset="2"/>
              <a:buChar char="l"/>
            </a:pPr>
            <a:r>
              <a:rPr lang="en-US" sz="1400" b="1" dirty="0"/>
              <a:t>SSD – Silicon Strip Detector</a:t>
            </a:r>
          </a:p>
          <a:p>
            <a:pPr marL="742950" lvl="1" indent="-285750">
              <a:buSzPct val="75000"/>
              <a:buFont typeface="Wingdings" pitchFamily="2" charset="2"/>
              <a:buChar char="l"/>
            </a:pPr>
            <a:r>
              <a:rPr lang="en-US" sz="1200" b="1" dirty="0"/>
              <a:t>r = 22 cm</a:t>
            </a:r>
          </a:p>
          <a:p>
            <a:pPr marL="228600" indent="-228600">
              <a:buSzPct val="75000"/>
              <a:buFont typeface="Wingdings" pitchFamily="2" charset="2"/>
              <a:buChar char="l"/>
            </a:pPr>
            <a:r>
              <a:rPr lang="en-US" sz="1400" b="1" dirty="0"/>
              <a:t>IST – Inner Silicon Tracker</a:t>
            </a:r>
          </a:p>
          <a:p>
            <a:pPr marL="742950" lvl="1" indent="-285750">
              <a:buSzPct val="75000"/>
              <a:buFont typeface="Wingdings" pitchFamily="2" charset="2"/>
              <a:buChar char="l"/>
            </a:pPr>
            <a:r>
              <a:rPr lang="en-US" sz="1200" b="1" dirty="0"/>
              <a:t>r = 14 cm</a:t>
            </a:r>
          </a:p>
          <a:p>
            <a:pPr marL="228600" indent="-228600">
              <a:buSzPct val="75000"/>
              <a:buFont typeface="Wingdings" pitchFamily="2" charset="2"/>
              <a:buChar char="l"/>
            </a:pPr>
            <a:r>
              <a:rPr lang="en-US" sz="1400" b="1" dirty="0"/>
              <a:t>PXL – Pixel Detector </a:t>
            </a:r>
          </a:p>
          <a:p>
            <a:pPr marL="742950" lvl="1" indent="-285750">
              <a:buSzPct val="75000"/>
              <a:buFont typeface="Wingdings" pitchFamily="2" charset="2"/>
              <a:buChar char="l"/>
            </a:pPr>
            <a:r>
              <a:rPr lang="en-US" sz="1200" b="1" dirty="0"/>
              <a:t>r = 2.5, 8 cm</a:t>
            </a:r>
          </a:p>
        </p:txBody>
      </p:sp>
    </p:spTree>
    <p:extLst>
      <p:ext uri="{BB962C8B-B14F-4D97-AF65-F5344CB8AC3E}">
        <p14:creationId xmlns:p14="http://schemas.microsoft.com/office/powerpoint/2010/main" val="287623955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Nomenclature</a:t>
            </a:r>
            <a:endParaRPr lang="en-US" dirty="0"/>
          </a:p>
        </p:txBody>
      </p:sp>
      <p:sp>
        <p:nvSpPr>
          <p:cNvPr id="9" name="Content Placeholder 8"/>
          <p:cNvSpPr>
            <a:spLocks noGrp="1"/>
          </p:cNvSpPr>
          <p:nvPr>
            <p:ph idx="1"/>
          </p:nvPr>
        </p:nvSpPr>
        <p:spPr/>
        <p:txBody>
          <a:bodyPr>
            <a:normAutofit lnSpcReduction="10000"/>
          </a:bodyPr>
          <a:lstStyle/>
          <a:p>
            <a:pPr marL="0" indent="0">
              <a:buNone/>
            </a:pPr>
            <a:r>
              <a:rPr lang="en-US" dirty="0" smtClean="0"/>
              <a:t>Detectors</a:t>
            </a:r>
          </a:p>
          <a:p>
            <a:r>
              <a:rPr lang="en-US" dirty="0" smtClean="0"/>
              <a:t>PXL pixel subsystem</a:t>
            </a:r>
          </a:p>
          <a:p>
            <a:r>
              <a:rPr lang="en-US" dirty="0" smtClean="0"/>
              <a:t>IST Inner Silicon Tracker</a:t>
            </a:r>
          </a:p>
          <a:p>
            <a:r>
              <a:rPr lang="en-US" dirty="0" smtClean="0"/>
              <a:t>SSD Silicon Strip Detector</a:t>
            </a:r>
          </a:p>
          <a:p>
            <a:pPr marL="0" indent="0">
              <a:buNone/>
            </a:pPr>
            <a:r>
              <a:rPr lang="en-US" dirty="0" smtClean="0"/>
              <a:t>Structures</a:t>
            </a:r>
          </a:p>
          <a:p>
            <a:pPr marL="0" indent="0">
              <a:buNone/>
            </a:pPr>
            <a:r>
              <a:rPr lang="en-US" dirty="0" smtClean="0"/>
              <a:t>IFC STAR TPC inner field cage</a:t>
            </a:r>
          </a:p>
          <a:p>
            <a:pPr marL="0" indent="0">
              <a:buNone/>
            </a:pPr>
            <a:r>
              <a:rPr lang="en-US" dirty="0" smtClean="0"/>
              <a:t>IDS Inner Support Structure</a:t>
            </a:r>
          </a:p>
          <a:p>
            <a:pPr marL="0" indent="0">
              <a:buNone/>
            </a:pPr>
            <a:r>
              <a:rPr lang="en-US" dirty="0" smtClean="0"/>
              <a:t>WCS,ESC West and East Cone Structure</a:t>
            </a:r>
          </a:p>
          <a:p>
            <a:pPr marL="0" indent="0">
              <a:buNone/>
            </a:pPr>
            <a:r>
              <a:rPr lang="en-US" dirty="0" smtClean="0"/>
              <a:t>OSC Outer Support Cylinder</a:t>
            </a:r>
          </a:p>
          <a:p>
            <a:pPr marL="0" indent="0">
              <a:buNone/>
            </a:pPr>
            <a:r>
              <a:rPr lang="en-US" dirty="0" smtClean="0"/>
              <a:t>FGT Forward GEM Tracker (independent upgrade)</a:t>
            </a:r>
          </a:p>
          <a:p>
            <a:endParaRPr lang="en-US" dirty="0"/>
          </a:p>
        </p:txBody>
      </p:sp>
      <p:sp>
        <p:nvSpPr>
          <p:cNvPr id="5" name="Date Placeholder 4"/>
          <p:cNvSpPr>
            <a:spLocks noGrp="1"/>
          </p:cNvSpPr>
          <p:nvPr>
            <p:ph type="dt" sz="half" idx="10"/>
          </p:nvPr>
        </p:nvSpPr>
        <p:spPr/>
        <p:txBody>
          <a:bodyPr/>
          <a:lstStyle/>
          <a:p>
            <a:r>
              <a:rPr lang="en-US" smtClean="0"/>
              <a:t>7/13/2011</a:t>
            </a:r>
            <a:endParaRPr lang="en-US"/>
          </a:p>
        </p:txBody>
      </p:sp>
      <p:sp>
        <p:nvSpPr>
          <p:cNvPr id="6" name="Footer Placeholder 5"/>
          <p:cNvSpPr>
            <a:spLocks noGrp="1"/>
          </p:cNvSpPr>
          <p:nvPr>
            <p:ph type="ftr" sz="quarter" idx="11"/>
          </p:nvPr>
        </p:nvSpPr>
        <p:spPr/>
        <p:txBody>
          <a:bodyPr/>
          <a:lstStyle/>
          <a:p>
            <a:r>
              <a:rPr lang="en-US" smtClean="0"/>
              <a:t>DOE HFT Review</a:t>
            </a:r>
            <a:endParaRPr lang="en-US"/>
          </a:p>
        </p:txBody>
      </p:sp>
      <p:sp>
        <p:nvSpPr>
          <p:cNvPr id="7" name="Slide Number Placeholder 6"/>
          <p:cNvSpPr>
            <a:spLocks noGrp="1"/>
          </p:cNvSpPr>
          <p:nvPr>
            <p:ph type="sldNum" sz="quarter" idx="12"/>
          </p:nvPr>
        </p:nvSpPr>
        <p:spPr/>
        <p:txBody>
          <a:bodyPr/>
          <a:lstStyle/>
          <a:p>
            <a:fld id="{7E47A86D-EEB9-C74E-AC24-B9D1E6A4A89D}" type="slidenum">
              <a:rPr lang="en-US" smtClean="0"/>
              <a:pPr/>
              <a:t>50</a:t>
            </a:fld>
            <a:endParaRPr lang="en-US"/>
          </a:p>
        </p:txBody>
      </p:sp>
    </p:spTree>
    <p:extLst>
      <p:ext uri="{BB962C8B-B14F-4D97-AF65-F5344CB8AC3E}">
        <p14:creationId xmlns:p14="http://schemas.microsoft.com/office/powerpoint/2010/main" val="2636569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669774" y="1142719"/>
            <a:ext cx="6744207" cy="4302183"/>
            <a:chOff x="669774" y="1142720"/>
            <a:chExt cx="7446061" cy="4894048"/>
          </a:xfrm>
        </p:grpSpPr>
        <p:pic>
          <p:nvPicPr>
            <p:cNvPr id="1026" name="Picture 2" descr="C:\Users\ECAnderssen_local\Desktop\Figures Integration\New Folder (2)\Explode\Snap5.png"/>
            <p:cNvPicPr>
              <a:picLocks noChangeAspect="1" noChangeArrowheads="1"/>
            </p:cNvPicPr>
            <p:nvPr/>
          </p:nvPicPr>
          <p:blipFill>
            <a:blip r:embed="rId2" cstate="print"/>
            <a:srcRect/>
            <a:stretch>
              <a:fillRect/>
            </a:stretch>
          </p:blipFill>
          <p:spPr bwMode="auto">
            <a:xfrm>
              <a:off x="1077055" y="1142720"/>
              <a:ext cx="7038780" cy="4894048"/>
            </a:xfrm>
            <a:prstGeom prst="rect">
              <a:avLst/>
            </a:prstGeom>
            <a:noFill/>
          </p:spPr>
        </p:pic>
        <p:sp>
          <p:nvSpPr>
            <p:cNvPr id="5" name="TextBox 4"/>
            <p:cNvSpPr txBox="1"/>
            <p:nvPr/>
          </p:nvSpPr>
          <p:spPr>
            <a:xfrm>
              <a:off x="669774" y="2911201"/>
              <a:ext cx="2434151" cy="1155236"/>
            </a:xfrm>
            <a:prstGeom prst="rect">
              <a:avLst/>
            </a:prstGeom>
            <a:noFill/>
          </p:spPr>
          <p:txBody>
            <a:bodyPr wrap="none" rtlCol="0">
              <a:spAutoFit/>
            </a:bodyPr>
            <a:lstStyle/>
            <a:p>
              <a:r>
                <a:rPr lang="en-US" sz="3600" dirty="0" smtClean="0"/>
                <a:t>MSC</a:t>
              </a:r>
            </a:p>
            <a:p>
              <a:r>
                <a:rPr lang="en-US" b="1" dirty="0" smtClean="0"/>
                <a:t>P</a:t>
              </a:r>
              <a:r>
                <a:rPr lang="en-US" dirty="0" smtClean="0"/>
                <a:t>ixel </a:t>
              </a:r>
              <a:r>
                <a:rPr lang="en-US" b="1" dirty="0" smtClean="0"/>
                <a:t>I</a:t>
              </a:r>
              <a:r>
                <a:rPr lang="en-US" dirty="0" smtClean="0"/>
                <a:t>nsertion </a:t>
              </a:r>
              <a:r>
                <a:rPr lang="en-US" b="1" dirty="0" smtClean="0"/>
                <a:t>T</a:t>
              </a:r>
              <a:r>
                <a:rPr lang="en-US" dirty="0" smtClean="0"/>
                <a:t>ube</a:t>
              </a:r>
            </a:p>
            <a:p>
              <a:r>
                <a:rPr lang="en-US" b="1" dirty="0" smtClean="0"/>
                <a:t>P</a:t>
              </a:r>
              <a:r>
                <a:rPr lang="en-US" dirty="0" smtClean="0"/>
                <a:t>ixel </a:t>
              </a:r>
              <a:r>
                <a:rPr lang="en-US" b="1" dirty="0" smtClean="0"/>
                <a:t>S</a:t>
              </a:r>
              <a:r>
                <a:rPr lang="en-US" dirty="0" smtClean="0"/>
                <a:t>upport </a:t>
              </a:r>
              <a:r>
                <a:rPr lang="en-US" b="1" dirty="0" smtClean="0"/>
                <a:t>T</a:t>
              </a:r>
              <a:r>
                <a:rPr lang="en-US" dirty="0" smtClean="0"/>
                <a:t>ube</a:t>
              </a:r>
              <a:endParaRPr lang="en-US" dirty="0"/>
            </a:p>
          </p:txBody>
        </p:sp>
        <p:sp>
          <p:nvSpPr>
            <p:cNvPr id="6" name="TextBox 5"/>
            <p:cNvSpPr txBox="1"/>
            <p:nvPr/>
          </p:nvSpPr>
          <p:spPr>
            <a:xfrm>
              <a:off x="5242637" y="1142720"/>
              <a:ext cx="2809009" cy="1680569"/>
            </a:xfrm>
            <a:prstGeom prst="rect">
              <a:avLst/>
            </a:prstGeom>
            <a:noFill/>
          </p:spPr>
          <p:txBody>
            <a:bodyPr wrap="square" rtlCol="0">
              <a:spAutoFit/>
            </a:bodyPr>
            <a:lstStyle/>
            <a:p>
              <a:r>
                <a:rPr lang="en-US" sz="3600" dirty="0" smtClean="0"/>
                <a:t>IDS</a:t>
              </a:r>
            </a:p>
            <a:p>
              <a:r>
                <a:rPr lang="en-US" b="1" dirty="0" smtClean="0"/>
                <a:t>E</a:t>
              </a:r>
              <a:r>
                <a:rPr lang="en-US" dirty="0" smtClean="0"/>
                <a:t>ast </a:t>
              </a:r>
              <a:r>
                <a:rPr lang="en-US" b="1" dirty="0" smtClean="0"/>
                <a:t>S</a:t>
              </a:r>
              <a:r>
                <a:rPr lang="en-US" dirty="0" smtClean="0"/>
                <a:t>upport </a:t>
              </a:r>
              <a:r>
                <a:rPr lang="en-US" b="1" dirty="0" smtClean="0"/>
                <a:t>C</a:t>
              </a:r>
              <a:r>
                <a:rPr lang="en-US" dirty="0" smtClean="0"/>
                <a:t>ylinder</a:t>
              </a:r>
            </a:p>
            <a:p>
              <a:r>
                <a:rPr lang="en-US" b="1" dirty="0" smtClean="0"/>
                <a:t>O</a:t>
              </a:r>
              <a:r>
                <a:rPr lang="en-US" dirty="0" smtClean="0"/>
                <a:t>uter </a:t>
              </a:r>
              <a:r>
                <a:rPr lang="en-US" b="1" dirty="0" smtClean="0"/>
                <a:t>S</a:t>
              </a:r>
              <a:r>
                <a:rPr lang="en-US" dirty="0" smtClean="0"/>
                <a:t>upport </a:t>
              </a:r>
              <a:r>
                <a:rPr lang="en-US" b="1" dirty="0" smtClean="0"/>
                <a:t>C</a:t>
              </a:r>
              <a:r>
                <a:rPr lang="en-US" dirty="0" smtClean="0"/>
                <a:t>ylinder</a:t>
              </a:r>
            </a:p>
            <a:p>
              <a:r>
                <a:rPr lang="en-US" b="1" dirty="0" smtClean="0"/>
                <a:t>W</a:t>
              </a:r>
              <a:r>
                <a:rPr lang="en-US" dirty="0" smtClean="0"/>
                <a:t>est </a:t>
              </a:r>
              <a:r>
                <a:rPr lang="en-US" b="1" dirty="0" smtClean="0"/>
                <a:t>S</a:t>
              </a:r>
              <a:r>
                <a:rPr lang="en-US" dirty="0" smtClean="0"/>
                <a:t>upport </a:t>
              </a:r>
              <a:r>
                <a:rPr lang="en-US" b="1" dirty="0" smtClean="0"/>
                <a:t>C</a:t>
              </a:r>
              <a:r>
                <a:rPr lang="en-US" dirty="0" smtClean="0"/>
                <a:t>ylinder</a:t>
              </a:r>
              <a:endParaRPr lang="en-US" dirty="0"/>
            </a:p>
          </p:txBody>
        </p:sp>
        <p:sp>
          <p:nvSpPr>
            <p:cNvPr id="7" name="TextBox 6"/>
            <p:cNvSpPr txBox="1"/>
            <p:nvPr/>
          </p:nvSpPr>
          <p:spPr>
            <a:xfrm rot="2058652">
              <a:off x="1512400" y="1527387"/>
              <a:ext cx="557967" cy="385079"/>
            </a:xfrm>
            <a:prstGeom prst="rect">
              <a:avLst/>
            </a:prstGeom>
            <a:noFill/>
          </p:spPr>
          <p:txBody>
            <a:bodyPr wrap="none" rtlCol="0">
              <a:spAutoFit/>
            </a:bodyPr>
            <a:lstStyle/>
            <a:p>
              <a:r>
                <a:rPr lang="en-US" dirty="0" smtClean="0"/>
                <a:t>PIT</a:t>
              </a:r>
              <a:endParaRPr lang="en-US" dirty="0"/>
            </a:p>
          </p:txBody>
        </p:sp>
        <p:sp>
          <p:nvSpPr>
            <p:cNvPr id="8" name="TextBox 7"/>
            <p:cNvSpPr txBox="1"/>
            <p:nvPr/>
          </p:nvSpPr>
          <p:spPr>
            <a:xfrm rot="1962273">
              <a:off x="2687771" y="2338330"/>
              <a:ext cx="576872" cy="333735"/>
            </a:xfrm>
            <a:prstGeom prst="rect">
              <a:avLst/>
            </a:prstGeom>
            <a:noFill/>
          </p:spPr>
          <p:txBody>
            <a:bodyPr wrap="none" rtlCol="0">
              <a:spAutoFit/>
            </a:bodyPr>
            <a:lstStyle/>
            <a:p>
              <a:r>
                <a:rPr lang="en-US" sz="2000" dirty="0" smtClean="0"/>
                <a:t>PST</a:t>
              </a:r>
              <a:endParaRPr lang="en-US" sz="2000" dirty="0"/>
            </a:p>
          </p:txBody>
        </p:sp>
        <p:sp>
          <p:nvSpPr>
            <p:cNvPr id="9" name="TextBox 8"/>
            <p:cNvSpPr txBox="1"/>
            <p:nvPr/>
          </p:nvSpPr>
          <p:spPr>
            <a:xfrm rot="1987824">
              <a:off x="3722161" y="2950376"/>
              <a:ext cx="688952" cy="385079"/>
            </a:xfrm>
            <a:prstGeom prst="rect">
              <a:avLst/>
            </a:prstGeom>
            <a:noFill/>
          </p:spPr>
          <p:txBody>
            <a:bodyPr wrap="none" rtlCol="0">
              <a:spAutoFit/>
            </a:bodyPr>
            <a:lstStyle/>
            <a:p>
              <a:r>
                <a:rPr lang="en-US" dirty="0" smtClean="0"/>
                <a:t>ESC</a:t>
              </a:r>
              <a:endParaRPr lang="en-US" dirty="0"/>
            </a:p>
          </p:txBody>
        </p:sp>
        <p:sp>
          <p:nvSpPr>
            <p:cNvPr id="10" name="TextBox 9"/>
            <p:cNvSpPr txBox="1"/>
            <p:nvPr/>
          </p:nvSpPr>
          <p:spPr>
            <a:xfrm rot="1973545">
              <a:off x="5260554" y="4037751"/>
              <a:ext cx="717309" cy="385079"/>
            </a:xfrm>
            <a:prstGeom prst="rect">
              <a:avLst/>
            </a:prstGeom>
            <a:noFill/>
          </p:spPr>
          <p:txBody>
            <a:bodyPr wrap="none" rtlCol="0">
              <a:spAutoFit/>
            </a:bodyPr>
            <a:lstStyle/>
            <a:p>
              <a:r>
                <a:rPr lang="en-US" dirty="0" smtClean="0"/>
                <a:t>OSC</a:t>
              </a:r>
              <a:endParaRPr lang="en-US" dirty="0"/>
            </a:p>
          </p:txBody>
        </p:sp>
        <p:sp>
          <p:nvSpPr>
            <p:cNvPr id="11" name="TextBox 10"/>
            <p:cNvSpPr txBox="1"/>
            <p:nvPr/>
          </p:nvSpPr>
          <p:spPr>
            <a:xfrm rot="2028573">
              <a:off x="6975643" y="5093385"/>
              <a:ext cx="760520" cy="385079"/>
            </a:xfrm>
            <a:prstGeom prst="rect">
              <a:avLst/>
            </a:prstGeom>
            <a:noFill/>
          </p:spPr>
          <p:txBody>
            <a:bodyPr wrap="none" rtlCol="0">
              <a:spAutoFit/>
            </a:bodyPr>
            <a:lstStyle/>
            <a:p>
              <a:r>
                <a:rPr lang="en-US" dirty="0" smtClean="0"/>
                <a:t>WSC</a:t>
              </a:r>
              <a:endParaRPr lang="en-US" dirty="0"/>
            </a:p>
          </p:txBody>
        </p:sp>
        <p:sp>
          <p:nvSpPr>
            <p:cNvPr id="12" name="TextBox 11"/>
            <p:cNvSpPr txBox="1"/>
            <p:nvPr/>
          </p:nvSpPr>
          <p:spPr>
            <a:xfrm>
              <a:off x="6046921" y="2795255"/>
              <a:ext cx="879352" cy="350119"/>
            </a:xfrm>
            <a:prstGeom prst="rect">
              <a:avLst/>
            </a:prstGeom>
            <a:noFill/>
          </p:spPr>
          <p:txBody>
            <a:bodyPr wrap="square" rtlCol="0">
              <a:spAutoFit/>
            </a:bodyPr>
            <a:lstStyle/>
            <a:p>
              <a:r>
                <a:rPr lang="en-US" sz="1400" dirty="0" smtClean="0"/>
                <a:t>Shrouds</a:t>
              </a:r>
              <a:endParaRPr lang="en-US" sz="1400" dirty="0"/>
            </a:p>
          </p:txBody>
        </p:sp>
        <p:cxnSp>
          <p:nvCxnSpPr>
            <p:cNvPr id="13" name="Straight Arrow Connector 12"/>
            <p:cNvCxnSpPr>
              <a:stCxn id="12" idx="2"/>
            </p:cNvCxnSpPr>
            <p:nvPr/>
          </p:nvCxnSpPr>
          <p:spPr>
            <a:xfrm rot="5400000">
              <a:off x="6187268" y="2940841"/>
              <a:ext cx="94796" cy="5038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2" idx="2"/>
            </p:cNvCxnSpPr>
            <p:nvPr/>
          </p:nvCxnSpPr>
          <p:spPr>
            <a:xfrm rot="16200000" flipH="1">
              <a:off x="6444976" y="3186995"/>
              <a:ext cx="285471" cy="2022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2005596">
              <a:off x="1463905" y="1690561"/>
              <a:ext cx="2461967" cy="333735"/>
            </a:xfrm>
            <a:prstGeom prst="rect">
              <a:avLst/>
            </a:prstGeom>
            <a:noFill/>
          </p:spPr>
          <p:txBody>
            <a:bodyPr wrap="none" rtlCol="0">
              <a:spAutoFit/>
            </a:bodyPr>
            <a:lstStyle/>
            <a:p>
              <a:r>
                <a:rPr lang="en-US" sz="2000" b="1" dirty="0" smtClean="0"/>
                <a:t>M</a:t>
              </a:r>
              <a:r>
                <a:rPr lang="en-US" sz="2000" dirty="0" smtClean="0"/>
                <a:t>iddle </a:t>
              </a:r>
              <a:r>
                <a:rPr lang="en-US" sz="2000" b="1" dirty="0" smtClean="0"/>
                <a:t>S</a:t>
              </a:r>
              <a:r>
                <a:rPr lang="en-US" sz="2000" dirty="0" smtClean="0"/>
                <a:t>upport </a:t>
              </a:r>
              <a:r>
                <a:rPr lang="en-US" sz="2000" b="1" dirty="0" smtClean="0"/>
                <a:t>C</a:t>
              </a:r>
              <a:r>
                <a:rPr lang="en-US" sz="2000" dirty="0" smtClean="0"/>
                <a:t>ylinder</a:t>
              </a:r>
              <a:endParaRPr lang="en-US" sz="2000" dirty="0"/>
            </a:p>
          </p:txBody>
        </p:sp>
        <p:sp>
          <p:nvSpPr>
            <p:cNvPr id="16" name="TextBox 15"/>
            <p:cNvSpPr txBox="1"/>
            <p:nvPr/>
          </p:nvSpPr>
          <p:spPr>
            <a:xfrm rot="1994222">
              <a:off x="3459281" y="4507499"/>
              <a:ext cx="3646229" cy="487766"/>
            </a:xfrm>
            <a:prstGeom prst="rect">
              <a:avLst/>
            </a:prstGeom>
            <a:noFill/>
          </p:spPr>
          <p:txBody>
            <a:bodyPr wrap="none" rtlCol="0">
              <a:spAutoFit/>
            </a:bodyPr>
            <a:lstStyle/>
            <a:p>
              <a:r>
                <a:rPr lang="en-US" sz="3200" b="1" dirty="0" smtClean="0"/>
                <a:t>I</a:t>
              </a:r>
              <a:r>
                <a:rPr lang="en-US" sz="3200" dirty="0" smtClean="0"/>
                <a:t>nner </a:t>
              </a:r>
              <a:r>
                <a:rPr lang="en-US" sz="3200" b="1" dirty="0" smtClean="0"/>
                <a:t>D</a:t>
              </a:r>
              <a:r>
                <a:rPr lang="en-US" sz="3200" dirty="0" smtClean="0"/>
                <a:t>etector </a:t>
              </a:r>
              <a:r>
                <a:rPr lang="en-US" sz="3200" b="1" dirty="0" smtClean="0"/>
                <a:t>S</a:t>
              </a:r>
              <a:r>
                <a:rPr lang="en-US" sz="3200" dirty="0" smtClean="0"/>
                <a:t>upport</a:t>
              </a:r>
              <a:endParaRPr lang="en-US" sz="3200" dirty="0"/>
            </a:p>
          </p:txBody>
        </p:sp>
        <p:sp>
          <p:nvSpPr>
            <p:cNvPr id="17" name="Striped Right Arrow 16"/>
            <p:cNvSpPr/>
            <p:nvPr/>
          </p:nvSpPr>
          <p:spPr>
            <a:xfrm rot="2111298">
              <a:off x="1243024" y="2005663"/>
              <a:ext cx="898663" cy="317795"/>
            </a:xfrm>
            <a:prstGeom prst="stripedRightArrow">
              <a:avLst>
                <a:gd name="adj1" fmla="val 46571"/>
                <a:gd name="adj2" fmla="val 9114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triped Right Arrow 17"/>
            <p:cNvSpPr/>
            <p:nvPr/>
          </p:nvSpPr>
          <p:spPr>
            <a:xfrm rot="2031293">
              <a:off x="4523548" y="2930920"/>
              <a:ext cx="562794" cy="230709"/>
            </a:xfrm>
            <a:prstGeom prst="stripedRightArrow">
              <a:avLst>
                <a:gd name="adj1" fmla="val 46571"/>
                <a:gd name="adj2" fmla="val 9114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triped Right Arrow 18"/>
            <p:cNvSpPr/>
            <p:nvPr/>
          </p:nvSpPr>
          <p:spPr>
            <a:xfrm rot="12810475">
              <a:off x="6770563" y="4391763"/>
              <a:ext cx="562794" cy="230709"/>
            </a:xfrm>
            <a:prstGeom prst="stripedRightArrow">
              <a:avLst>
                <a:gd name="adj1" fmla="val 46571"/>
                <a:gd name="adj2" fmla="val 9114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Inner Detector Support</a:t>
            </a: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20" name="Footer Placeholder 19"/>
          <p:cNvSpPr>
            <a:spLocks noGrp="1"/>
          </p:cNvSpPr>
          <p:nvPr>
            <p:ph type="ftr" sz="quarter" idx="11"/>
          </p:nvPr>
        </p:nvSpPr>
        <p:spPr/>
        <p:txBody>
          <a:bodyPr/>
          <a:lstStyle/>
          <a:p>
            <a:r>
              <a:rPr lang="en-US" smtClean="0"/>
              <a:t>DOE HFT Review</a:t>
            </a:r>
            <a:endParaRPr lang="en-US"/>
          </a:p>
        </p:txBody>
      </p:sp>
      <p:sp>
        <p:nvSpPr>
          <p:cNvPr id="22" name="Slide Number Placeholder 21"/>
          <p:cNvSpPr>
            <a:spLocks noGrp="1"/>
          </p:cNvSpPr>
          <p:nvPr>
            <p:ph type="sldNum" sz="quarter" idx="12"/>
          </p:nvPr>
        </p:nvSpPr>
        <p:spPr/>
        <p:txBody>
          <a:bodyPr/>
          <a:lstStyle/>
          <a:p>
            <a:fld id="{7E47A86D-EEB9-C74E-AC24-B9D1E6A4A89D}" type="slidenum">
              <a:rPr lang="en-US" smtClean="0"/>
              <a:pPr/>
              <a:t>6</a:t>
            </a:fld>
            <a:endParaRPr lang="en-US"/>
          </a:p>
        </p:txBody>
      </p:sp>
      <p:sp>
        <p:nvSpPr>
          <p:cNvPr id="3" name="TextBox 2"/>
          <p:cNvSpPr txBox="1"/>
          <p:nvPr/>
        </p:nvSpPr>
        <p:spPr>
          <a:xfrm>
            <a:off x="339482" y="4067744"/>
            <a:ext cx="4086162" cy="1477328"/>
          </a:xfrm>
          <a:prstGeom prst="rect">
            <a:avLst/>
          </a:prstGeom>
          <a:noFill/>
        </p:spPr>
        <p:txBody>
          <a:bodyPr wrap="none" rtlCol="0">
            <a:spAutoFit/>
          </a:bodyPr>
          <a:lstStyle/>
          <a:p>
            <a:r>
              <a:rPr lang="en-US" dirty="0" smtClean="0"/>
              <a:t>Carbon </a:t>
            </a:r>
            <a:r>
              <a:rPr lang="en-US" dirty="0" err="1" smtClean="0"/>
              <a:t>Fibre</a:t>
            </a:r>
            <a:r>
              <a:rPr lang="en-US" dirty="0" smtClean="0"/>
              <a:t> Structures provided support</a:t>
            </a:r>
          </a:p>
          <a:p>
            <a:r>
              <a:rPr lang="en-US" dirty="0" smtClean="0"/>
              <a:t>For 3 inner detector system.</a:t>
            </a:r>
          </a:p>
          <a:p>
            <a:r>
              <a:rPr lang="en-US" dirty="0" smtClean="0"/>
              <a:t>All systems highly integrated into IDS</a:t>
            </a:r>
          </a:p>
          <a:p>
            <a:r>
              <a:rPr lang="en-US" dirty="0" err="1" smtClean="0"/>
              <a:t>E.Anderssen</a:t>
            </a:r>
            <a:r>
              <a:rPr lang="en-US" dirty="0" smtClean="0"/>
              <a:t> LBL </a:t>
            </a:r>
            <a:r>
              <a:rPr lang="en-US" dirty="0" err="1" smtClean="0"/>
              <a:t>mech</a:t>
            </a:r>
            <a:r>
              <a:rPr lang="en-US" dirty="0" smtClean="0"/>
              <a:t> engineer</a:t>
            </a:r>
          </a:p>
          <a:p>
            <a:r>
              <a:rPr lang="en-US" dirty="0" err="1" smtClean="0"/>
              <a:t>D.Beavis</a:t>
            </a:r>
            <a:r>
              <a:rPr lang="en-US" dirty="0" smtClean="0"/>
              <a:t>, BNL </a:t>
            </a:r>
            <a:r>
              <a:rPr lang="en-US" dirty="0" smtClean="0"/>
              <a:t>subsystem </a:t>
            </a:r>
            <a:r>
              <a:rPr lang="en-US" dirty="0" smtClean="0"/>
              <a:t>manager</a:t>
            </a:r>
            <a:endParaRPr lang="en-US" dirty="0"/>
          </a:p>
        </p:txBody>
      </p:sp>
    </p:spTree>
    <p:extLst>
      <p:ext uri="{BB962C8B-B14F-4D97-AF65-F5344CB8AC3E}">
        <p14:creationId xmlns:p14="http://schemas.microsoft.com/office/powerpoint/2010/main" val="23397679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section View</a:t>
            </a:r>
            <a:endParaRPr lang="en-US" dirty="0"/>
          </a:p>
        </p:txBody>
      </p:sp>
      <p:sp>
        <p:nvSpPr>
          <p:cNvPr id="3" name="Content Placeholder 2"/>
          <p:cNvSpPr>
            <a:spLocks noGrp="1"/>
          </p:cNvSpPr>
          <p:nvPr>
            <p:ph idx="1"/>
          </p:nvPr>
        </p:nvSpPr>
        <p:spPr>
          <a:xfrm>
            <a:off x="457200" y="1346090"/>
            <a:ext cx="4064213" cy="3019746"/>
          </a:xfrm>
        </p:spPr>
        <p:txBody>
          <a:bodyPr/>
          <a:lstStyle/>
          <a:p>
            <a:pPr marL="0" indent="0">
              <a:buNone/>
            </a:pPr>
            <a:r>
              <a:rPr lang="en-US" dirty="0" smtClean="0"/>
              <a:t>Outside inside tracking with graded resolution.</a:t>
            </a:r>
          </a:p>
          <a:p>
            <a:pPr marL="0" indent="0">
              <a:buNone/>
            </a:pPr>
            <a:r>
              <a:rPr lang="en-US" dirty="0" smtClean="0"/>
              <a:t>The two inner layers tracking to vertex  determines the</a:t>
            </a:r>
          </a:p>
          <a:p>
            <a:pPr marL="0" indent="0">
              <a:buNone/>
            </a:pPr>
            <a:r>
              <a:rPr lang="en-US" dirty="0" smtClean="0"/>
              <a:t>requirements to PXL. </a:t>
            </a: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7</a:t>
            </a:fld>
            <a:endParaRPr lang="en-US"/>
          </a:p>
        </p:txBody>
      </p:sp>
      <p:grpSp>
        <p:nvGrpSpPr>
          <p:cNvPr id="7" name="Group 6"/>
          <p:cNvGrpSpPr/>
          <p:nvPr/>
        </p:nvGrpSpPr>
        <p:grpSpPr>
          <a:xfrm>
            <a:off x="4890476" y="1757547"/>
            <a:ext cx="4099458" cy="3565184"/>
            <a:chOff x="2105024" y="1079183"/>
            <a:chExt cx="5534063" cy="4788217"/>
          </a:xfrm>
        </p:grpSpPr>
        <p:grpSp>
          <p:nvGrpSpPr>
            <p:cNvPr id="8" name="Group 7"/>
            <p:cNvGrpSpPr/>
            <p:nvPr/>
          </p:nvGrpSpPr>
          <p:grpSpPr>
            <a:xfrm>
              <a:off x="6839147" y="1764982"/>
              <a:ext cx="799940" cy="3962401"/>
              <a:chOff x="6839147" y="1764982"/>
              <a:chExt cx="799940" cy="3962401"/>
            </a:xfrm>
            <a:noFill/>
          </p:grpSpPr>
          <p:sp>
            <p:nvSpPr>
              <p:cNvPr id="20" name="Line 11"/>
              <p:cNvSpPr>
                <a:spLocks noChangeShapeType="1"/>
              </p:cNvSpPr>
              <p:nvPr/>
            </p:nvSpPr>
            <p:spPr bwMode="auto">
              <a:xfrm rot="5400000">
                <a:off x="6541911" y="5030294"/>
                <a:ext cx="1394178" cy="0"/>
              </a:xfrm>
              <a:prstGeom prst="line">
                <a:avLst/>
              </a:prstGeom>
              <a:grpFill/>
              <a:ln w="12700">
                <a:solidFill>
                  <a:schemeClr val="tx1"/>
                </a:solidFill>
                <a:round/>
                <a:headEnd/>
                <a:tailEnd type="triangle" w="med" len="med"/>
              </a:ln>
            </p:spPr>
            <p:txBody>
              <a:bodyPr/>
              <a:lstStyle>
                <a:defPPr>
                  <a:defRPr lang="en-US"/>
                </a:defPPr>
                <a:lvl1pPr algn="l" rtl="0" fontAlgn="base">
                  <a:spcBef>
                    <a:spcPct val="0"/>
                  </a:spcBef>
                  <a:spcAft>
                    <a:spcPct val="0"/>
                  </a:spcAft>
                  <a:defRPr sz="1600" b="1" kern="1200">
                    <a:solidFill>
                      <a:srgbClr val="618FFD"/>
                    </a:solidFill>
                    <a:latin typeface="Helvetica"/>
                    <a:ea typeface="+mn-ea"/>
                    <a:cs typeface="Arial" pitchFamily="34" charset="0"/>
                  </a:defRPr>
                </a:lvl1pPr>
                <a:lvl2pPr marL="457200" algn="l" rtl="0" fontAlgn="base">
                  <a:spcBef>
                    <a:spcPct val="0"/>
                  </a:spcBef>
                  <a:spcAft>
                    <a:spcPct val="0"/>
                  </a:spcAft>
                  <a:defRPr sz="1600" b="1" kern="1200">
                    <a:solidFill>
                      <a:srgbClr val="618FFD"/>
                    </a:solidFill>
                    <a:latin typeface="Helvetica"/>
                    <a:ea typeface="+mn-ea"/>
                    <a:cs typeface="Arial" pitchFamily="34" charset="0"/>
                  </a:defRPr>
                </a:lvl2pPr>
                <a:lvl3pPr marL="914400" algn="l" rtl="0" fontAlgn="base">
                  <a:spcBef>
                    <a:spcPct val="0"/>
                  </a:spcBef>
                  <a:spcAft>
                    <a:spcPct val="0"/>
                  </a:spcAft>
                  <a:defRPr sz="1600" b="1" kern="1200">
                    <a:solidFill>
                      <a:srgbClr val="618FFD"/>
                    </a:solidFill>
                    <a:latin typeface="Helvetica"/>
                    <a:ea typeface="+mn-ea"/>
                    <a:cs typeface="Arial" pitchFamily="34" charset="0"/>
                  </a:defRPr>
                </a:lvl3pPr>
                <a:lvl4pPr marL="1371600" algn="l" rtl="0" fontAlgn="base">
                  <a:spcBef>
                    <a:spcPct val="0"/>
                  </a:spcBef>
                  <a:spcAft>
                    <a:spcPct val="0"/>
                  </a:spcAft>
                  <a:defRPr sz="1600" b="1" kern="1200">
                    <a:solidFill>
                      <a:srgbClr val="618FFD"/>
                    </a:solidFill>
                    <a:latin typeface="Helvetica"/>
                    <a:ea typeface="+mn-ea"/>
                    <a:cs typeface="Arial" pitchFamily="34" charset="0"/>
                  </a:defRPr>
                </a:lvl4pPr>
                <a:lvl5pPr marL="1828800" algn="l" rtl="0" fontAlgn="base">
                  <a:spcBef>
                    <a:spcPct val="0"/>
                  </a:spcBef>
                  <a:spcAft>
                    <a:spcPct val="0"/>
                  </a:spcAft>
                  <a:defRPr sz="1600" b="1" kern="1200">
                    <a:solidFill>
                      <a:srgbClr val="618FFD"/>
                    </a:solidFill>
                    <a:latin typeface="Helvetica"/>
                    <a:ea typeface="+mn-ea"/>
                    <a:cs typeface="Arial" pitchFamily="34" charset="0"/>
                  </a:defRPr>
                </a:lvl5pPr>
                <a:lvl6pPr marL="2286000" algn="l" defTabSz="914400" rtl="0" eaLnBrk="1" latinLnBrk="0" hangingPunct="1">
                  <a:defRPr sz="1600" b="1" kern="1200">
                    <a:solidFill>
                      <a:srgbClr val="618FFD"/>
                    </a:solidFill>
                    <a:latin typeface="Helvetica"/>
                    <a:ea typeface="+mn-ea"/>
                    <a:cs typeface="Arial" pitchFamily="34" charset="0"/>
                  </a:defRPr>
                </a:lvl6pPr>
                <a:lvl7pPr marL="2743200" algn="l" defTabSz="914400" rtl="0" eaLnBrk="1" latinLnBrk="0" hangingPunct="1">
                  <a:defRPr sz="1600" b="1" kern="1200">
                    <a:solidFill>
                      <a:srgbClr val="618FFD"/>
                    </a:solidFill>
                    <a:latin typeface="Helvetica"/>
                    <a:ea typeface="+mn-ea"/>
                    <a:cs typeface="Arial" pitchFamily="34" charset="0"/>
                  </a:defRPr>
                </a:lvl7pPr>
                <a:lvl8pPr marL="3200400" algn="l" defTabSz="914400" rtl="0" eaLnBrk="1" latinLnBrk="0" hangingPunct="1">
                  <a:defRPr sz="1600" b="1" kern="1200">
                    <a:solidFill>
                      <a:srgbClr val="618FFD"/>
                    </a:solidFill>
                    <a:latin typeface="Helvetica"/>
                    <a:ea typeface="+mn-ea"/>
                    <a:cs typeface="Arial" pitchFamily="34" charset="0"/>
                  </a:defRPr>
                </a:lvl8pPr>
                <a:lvl9pPr marL="3657600" algn="l" defTabSz="914400" rtl="0" eaLnBrk="1" latinLnBrk="0" hangingPunct="1">
                  <a:defRPr sz="1600" b="1" kern="1200">
                    <a:solidFill>
                      <a:srgbClr val="618FFD"/>
                    </a:solidFill>
                    <a:latin typeface="Helvetica"/>
                    <a:ea typeface="+mn-ea"/>
                    <a:cs typeface="Arial" pitchFamily="34" charset="0"/>
                  </a:defRPr>
                </a:lvl9pPr>
              </a:lstStyle>
              <a:p>
                <a:pPr>
                  <a:defRPr/>
                </a:pPr>
                <a:endParaRPr lang="en-US" sz="1400" b="0">
                  <a:latin typeface="Arial" pitchFamily="34" charset="0"/>
                </a:endParaRPr>
              </a:p>
            </p:txBody>
          </p:sp>
          <p:sp>
            <p:nvSpPr>
              <p:cNvPr id="21" name="Text Box 12"/>
              <p:cNvSpPr txBox="1">
                <a:spLocks noChangeArrowheads="1"/>
              </p:cNvSpPr>
              <p:nvPr/>
            </p:nvSpPr>
            <p:spPr bwMode="auto">
              <a:xfrm rot="5400000">
                <a:off x="6720122" y="3345449"/>
                <a:ext cx="1037989" cy="799940"/>
              </a:xfrm>
              <a:prstGeom prst="rect">
                <a:avLst/>
              </a:prstGeom>
              <a:grpFill/>
              <a:ln w="9525">
                <a:noFill/>
                <a:miter lim="800000"/>
                <a:headEnd/>
                <a:tailEnd/>
              </a:ln>
            </p:spPr>
            <p:txBody>
              <a:bodyPr wrap="square">
                <a:spAutoFit/>
              </a:bodyPr>
              <a:lstStyle>
                <a:defPPr>
                  <a:defRPr lang="en-US"/>
                </a:defPPr>
                <a:lvl1pPr algn="l" rtl="0" fontAlgn="base">
                  <a:spcBef>
                    <a:spcPct val="0"/>
                  </a:spcBef>
                  <a:spcAft>
                    <a:spcPct val="0"/>
                  </a:spcAft>
                  <a:defRPr sz="1600" b="1" kern="1200">
                    <a:solidFill>
                      <a:srgbClr val="618FFD"/>
                    </a:solidFill>
                    <a:latin typeface="Helvetica"/>
                    <a:ea typeface="+mn-ea"/>
                    <a:cs typeface="Arial" pitchFamily="34" charset="0"/>
                  </a:defRPr>
                </a:lvl1pPr>
                <a:lvl2pPr marL="457200" algn="l" rtl="0" fontAlgn="base">
                  <a:spcBef>
                    <a:spcPct val="0"/>
                  </a:spcBef>
                  <a:spcAft>
                    <a:spcPct val="0"/>
                  </a:spcAft>
                  <a:defRPr sz="1600" b="1" kern="1200">
                    <a:solidFill>
                      <a:srgbClr val="618FFD"/>
                    </a:solidFill>
                    <a:latin typeface="Helvetica"/>
                    <a:ea typeface="+mn-ea"/>
                    <a:cs typeface="Arial" pitchFamily="34" charset="0"/>
                  </a:defRPr>
                </a:lvl2pPr>
                <a:lvl3pPr marL="914400" algn="l" rtl="0" fontAlgn="base">
                  <a:spcBef>
                    <a:spcPct val="0"/>
                  </a:spcBef>
                  <a:spcAft>
                    <a:spcPct val="0"/>
                  </a:spcAft>
                  <a:defRPr sz="1600" b="1" kern="1200">
                    <a:solidFill>
                      <a:srgbClr val="618FFD"/>
                    </a:solidFill>
                    <a:latin typeface="Helvetica"/>
                    <a:ea typeface="+mn-ea"/>
                    <a:cs typeface="Arial" pitchFamily="34" charset="0"/>
                  </a:defRPr>
                </a:lvl3pPr>
                <a:lvl4pPr marL="1371600" algn="l" rtl="0" fontAlgn="base">
                  <a:spcBef>
                    <a:spcPct val="0"/>
                  </a:spcBef>
                  <a:spcAft>
                    <a:spcPct val="0"/>
                  </a:spcAft>
                  <a:defRPr sz="1600" b="1" kern="1200">
                    <a:solidFill>
                      <a:srgbClr val="618FFD"/>
                    </a:solidFill>
                    <a:latin typeface="Helvetica"/>
                    <a:ea typeface="+mn-ea"/>
                    <a:cs typeface="Arial" pitchFamily="34" charset="0"/>
                  </a:defRPr>
                </a:lvl4pPr>
                <a:lvl5pPr marL="1828800" algn="l" rtl="0" fontAlgn="base">
                  <a:spcBef>
                    <a:spcPct val="0"/>
                  </a:spcBef>
                  <a:spcAft>
                    <a:spcPct val="0"/>
                  </a:spcAft>
                  <a:defRPr sz="1600" b="1" kern="1200">
                    <a:solidFill>
                      <a:srgbClr val="618FFD"/>
                    </a:solidFill>
                    <a:latin typeface="Helvetica"/>
                    <a:ea typeface="+mn-ea"/>
                    <a:cs typeface="Arial" pitchFamily="34" charset="0"/>
                  </a:defRPr>
                </a:lvl5pPr>
                <a:lvl6pPr marL="2286000" algn="l" defTabSz="914400" rtl="0" eaLnBrk="1" latinLnBrk="0" hangingPunct="1">
                  <a:defRPr sz="1600" b="1" kern="1200">
                    <a:solidFill>
                      <a:srgbClr val="618FFD"/>
                    </a:solidFill>
                    <a:latin typeface="Helvetica"/>
                    <a:ea typeface="+mn-ea"/>
                    <a:cs typeface="Arial" pitchFamily="34" charset="0"/>
                  </a:defRPr>
                </a:lvl6pPr>
                <a:lvl7pPr marL="2743200" algn="l" defTabSz="914400" rtl="0" eaLnBrk="1" latinLnBrk="0" hangingPunct="1">
                  <a:defRPr sz="1600" b="1" kern="1200">
                    <a:solidFill>
                      <a:srgbClr val="618FFD"/>
                    </a:solidFill>
                    <a:latin typeface="Helvetica"/>
                    <a:ea typeface="+mn-ea"/>
                    <a:cs typeface="Arial" pitchFamily="34" charset="0"/>
                  </a:defRPr>
                </a:lvl7pPr>
                <a:lvl8pPr marL="3200400" algn="l" defTabSz="914400" rtl="0" eaLnBrk="1" latinLnBrk="0" hangingPunct="1">
                  <a:defRPr sz="1600" b="1" kern="1200">
                    <a:solidFill>
                      <a:srgbClr val="618FFD"/>
                    </a:solidFill>
                    <a:latin typeface="Helvetica"/>
                    <a:ea typeface="+mn-ea"/>
                    <a:cs typeface="Arial" pitchFamily="34" charset="0"/>
                  </a:defRPr>
                </a:lvl8pPr>
                <a:lvl9pPr marL="3657600" algn="l" defTabSz="914400" rtl="0" eaLnBrk="1" latinLnBrk="0" hangingPunct="1">
                  <a:defRPr sz="1600" b="1" kern="1200">
                    <a:solidFill>
                      <a:srgbClr val="618FFD"/>
                    </a:solidFill>
                    <a:latin typeface="Helvetica"/>
                    <a:ea typeface="+mn-ea"/>
                    <a:cs typeface="Arial" pitchFamily="34" charset="0"/>
                  </a:defRPr>
                </a:lvl9pPr>
              </a:lstStyle>
              <a:p>
                <a:pPr algn="ctr" eaLnBrk="1" hangingPunct="1">
                  <a:lnSpc>
                    <a:spcPct val="100000"/>
                  </a:lnSpc>
                  <a:spcBef>
                    <a:spcPct val="50000"/>
                  </a:spcBef>
                  <a:defRPr/>
                </a:pPr>
                <a:r>
                  <a:rPr lang="en-US" sz="1400" b="0" dirty="0">
                    <a:latin typeface="Arial" pitchFamily="34" charset="0"/>
                  </a:rPr>
                  <a:t> </a:t>
                </a:r>
                <a:r>
                  <a:rPr lang="en-US" sz="1400" b="0" dirty="0">
                    <a:solidFill>
                      <a:schemeClr val="tx1"/>
                    </a:solidFill>
                    <a:latin typeface="Arial" pitchFamily="34" charset="0"/>
                  </a:rPr>
                  <a:t>50 cm</a:t>
                </a:r>
              </a:p>
            </p:txBody>
          </p:sp>
          <p:sp>
            <p:nvSpPr>
              <p:cNvPr id="22" name="Line 13"/>
              <p:cNvSpPr>
                <a:spLocks noChangeShapeType="1"/>
              </p:cNvSpPr>
              <p:nvPr/>
            </p:nvSpPr>
            <p:spPr bwMode="auto">
              <a:xfrm rot="5400000" flipH="1">
                <a:off x="6505343" y="2498760"/>
                <a:ext cx="1467556" cy="0"/>
              </a:xfrm>
              <a:prstGeom prst="line">
                <a:avLst/>
              </a:prstGeom>
              <a:grpFill/>
              <a:ln w="12700">
                <a:solidFill>
                  <a:schemeClr val="tx1"/>
                </a:solidFill>
                <a:round/>
                <a:headEnd/>
                <a:tailEnd type="triangle" w="med" len="med"/>
              </a:ln>
            </p:spPr>
            <p:txBody>
              <a:bodyPr/>
              <a:lstStyle>
                <a:defPPr>
                  <a:defRPr lang="en-US"/>
                </a:defPPr>
                <a:lvl1pPr algn="l" rtl="0" fontAlgn="base">
                  <a:spcBef>
                    <a:spcPct val="0"/>
                  </a:spcBef>
                  <a:spcAft>
                    <a:spcPct val="0"/>
                  </a:spcAft>
                  <a:defRPr sz="1600" b="1" kern="1200">
                    <a:solidFill>
                      <a:srgbClr val="618FFD"/>
                    </a:solidFill>
                    <a:latin typeface="Helvetica"/>
                    <a:ea typeface="+mn-ea"/>
                    <a:cs typeface="Arial" pitchFamily="34" charset="0"/>
                  </a:defRPr>
                </a:lvl1pPr>
                <a:lvl2pPr marL="457200" algn="l" rtl="0" fontAlgn="base">
                  <a:spcBef>
                    <a:spcPct val="0"/>
                  </a:spcBef>
                  <a:spcAft>
                    <a:spcPct val="0"/>
                  </a:spcAft>
                  <a:defRPr sz="1600" b="1" kern="1200">
                    <a:solidFill>
                      <a:srgbClr val="618FFD"/>
                    </a:solidFill>
                    <a:latin typeface="Helvetica"/>
                    <a:ea typeface="+mn-ea"/>
                    <a:cs typeface="Arial" pitchFamily="34" charset="0"/>
                  </a:defRPr>
                </a:lvl2pPr>
                <a:lvl3pPr marL="914400" algn="l" rtl="0" fontAlgn="base">
                  <a:spcBef>
                    <a:spcPct val="0"/>
                  </a:spcBef>
                  <a:spcAft>
                    <a:spcPct val="0"/>
                  </a:spcAft>
                  <a:defRPr sz="1600" b="1" kern="1200">
                    <a:solidFill>
                      <a:srgbClr val="618FFD"/>
                    </a:solidFill>
                    <a:latin typeface="Helvetica"/>
                    <a:ea typeface="+mn-ea"/>
                    <a:cs typeface="Arial" pitchFamily="34" charset="0"/>
                  </a:defRPr>
                </a:lvl3pPr>
                <a:lvl4pPr marL="1371600" algn="l" rtl="0" fontAlgn="base">
                  <a:spcBef>
                    <a:spcPct val="0"/>
                  </a:spcBef>
                  <a:spcAft>
                    <a:spcPct val="0"/>
                  </a:spcAft>
                  <a:defRPr sz="1600" b="1" kern="1200">
                    <a:solidFill>
                      <a:srgbClr val="618FFD"/>
                    </a:solidFill>
                    <a:latin typeface="Helvetica"/>
                    <a:ea typeface="+mn-ea"/>
                    <a:cs typeface="Arial" pitchFamily="34" charset="0"/>
                  </a:defRPr>
                </a:lvl4pPr>
                <a:lvl5pPr marL="1828800" algn="l" rtl="0" fontAlgn="base">
                  <a:spcBef>
                    <a:spcPct val="0"/>
                  </a:spcBef>
                  <a:spcAft>
                    <a:spcPct val="0"/>
                  </a:spcAft>
                  <a:defRPr sz="1600" b="1" kern="1200">
                    <a:solidFill>
                      <a:srgbClr val="618FFD"/>
                    </a:solidFill>
                    <a:latin typeface="Helvetica"/>
                    <a:ea typeface="+mn-ea"/>
                    <a:cs typeface="Arial" pitchFamily="34" charset="0"/>
                  </a:defRPr>
                </a:lvl5pPr>
                <a:lvl6pPr marL="2286000" algn="l" defTabSz="914400" rtl="0" eaLnBrk="1" latinLnBrk="0" hangingPunct="1">
                  <a:defRPr sz="1600" b="1" kern="1200">
                    <a:solidFill>
                      <a:srgbClr val="618FFD"/>
                    </a:solidFill>
                    <a:latin typeface="Helvetica"/>
                    <a:ea typeface="+mn-ea"/>
                    <a:cs typeface="Arial" pitchFamily="34" charset="0"/>
                  </a:defRPr>
                </a:lvl6pPr>
                <a:lvl7pPr marL="2743200" algn="l" defTabSz="914400" rtl="0" eaLnBrk="1" latinLnBrk="0" hangingPunct="1">
                  <a:defRPr sz="1600" b="1" kern="1200">
                    <a:solidFill>
                      <a:srgbClr val="618FFD"/>
                    </a:solidFill>
                    <a:latin typeface="Helvetica"/>
                    <a:ea typeface="+mn-ea"/>
                    <a:cs typeface="Arial" pitchFamily="34" charset="0"/>
                  </a:defRPr>
                </a:lvl7pPr>
                <a:lvl8pPr marL="3200400" algn="l" defTabSz="914400" rtl="0" eaLnBrk="1" latinLnBrk="0" hangingPunct="1">
                  <a:defRPr sz="1600" b="1" kern="1200">
                    <a:solidFill>
                      <a:srgbClr val="618FFD"/>
                    </a:solidFill>
                    <a:latin typeface="Helvetica"/>
                    <a:ea typeface="+mn-ea"/>
                    <a:cs typeface="Arial" pitchFamily="34" charset="0"/>
                  </a:defRPr>
                </a:lvl8pPr>
                <a:lvl9pPr marL="3657600" algn="l" defTabSz="914400" rtl="0" eaLnBrk="1" latinLnBrk="0" hangingPunct="1">
                  <a:defRPr sz="1600" b="1" kern="1200">
                    <a:solidFill>
                      <a:srgbClr val="618FFD"/>
                    </a:solidFill>
                    <a:latin typeface="Helvetica"/>
                    <a:ea typeface="+mn-ea"/>
                    <a:cs typeface="Arial" pitchFamily="34" charset="0"/>
                  </a:defRPr>
                </a:lvl9pPr>
              </a:lstStyle>
              <a:p>
                <a:pPr>
                  <a:defRPr/>
                </a:pPr>
                <a:endParaRPr lang="en-US" sz="1400" b="0">
                  <a:latin typeface="Arial" pitchFamily="34" charset="0"/>
                </a:endParaRPr>
              </a:p>
            </p:txBody>
          </p:sp>
        </p:grpSp>
        <p:grpSp>
          <p:nvGrpSpPr>
            <p:cNvPr id="9" name="Group 8"/>
            <p:cNvGrpSpPr/>
            <p:nvPr/>
          </p:nvGrpSpPr>
          <p:grpSpPr>
            <a:xfrm>
              <a:off x="2105024" y="1079183"/>
              <a:ext cx="5362576" cy="4788217"/>
              <a:chOff x="2105024" y="1079183"/>
              <a:chExt cx="5362576" cy="4788217"/>
            </a:xfrm>
          </p:grpSpPr>
          <p:pic>
            <p:nvPicPr>
              <p:cNvPr id="10" name="Picture 9"/>
              <p:cNvPicPr>
                <a:picLocks noChangeAspect="1" noChangeArrowheads="1"/>
              </p:cNvPicPr>
              <p:nvPr/>
            </p:nvPicPr>
            <p:blipFill>
              <a:blip r:embed="rId2" cstate="print"/>
              <a:srcRect l="18163" t="13196" r="14919" b="5772"/>
              <a:stretch>
                <a:fillRect/>
              </a:stretch>
            </p:blipFill>
            <p:spPr bwMode="auto">
              <a:xfrm>
                <a:off x="2298700" y="1569719"/>
                <a:ext cx="4512969" cy="4297681"/>
              </a:xfrm>
              <a:prstGeom prst="rect">
                <a:avLst/>
              </a:prstGeom>
              <a:noFill/>
              <a:ln w="9525" algn="ctr">
                <a:noFill/>
                <a:miter lim="800000"/>
                <a:headEnd/>
                <a:tailEnd/>
              </a:ln>
            </p:spPr>
          </p:pic>
          <p:sp>
            <p:nvSpPr>
              <p:cNvPr id="11" name="Line 7"/>
              <p:cNvSpPr>
                <a:spLocks noChangeShapeType="1"/>
              </p:cNvSpPr>
              <p:nvPr/>
            </p:nvSpPr>
            <p:spPr bwMode="auto">
              <a:xfrm flipV="1">
                <a:off x="4664075" y="1663382"/>
                <a:ext cx="1647825" cy="1919287"/>
              </a:xfrm>
              <a:prstGeom prst="line">
                <a:avLst/>
              </a:prstGeom>
              <a:noFill/>
              <a:ln w="12700">
                <a:solidFill>
                  <a:schemeClr val="tx1"/>
                </a:solidFill>
                <a:round/>
                <a:headEnd type="triangle" w="med" len="med"/>
                <a:tailEnd/>
              </a:ln>
            </p:spPr>
            <p:txBody>
              <a:bodyPr/>
              <a:lstStyle>
                <a:defPPr>
                  <a:defRPr lang="en-US"/>
                </a:defPPr>
                <a:lvl1pPr algn="l" rtl="0" fontAlgn="base">
                  <a:spcBef>
                    <a:spcPct val="0"/>
                  </a:spcBef>
                  <a:spcAft>
                    <a:spcPct val="0"/>
                  </a:spcAft>
                  <a:defRPr sz="1600" b="1" kern="1200">
                    <a:solidFill>
                      <a:srgbClr val="618FFD"/>
                    </a:solidFill>
                    <a:latin typeface="Helvetica"/>
                    <a:ea typeface="+mn-ea"/>
                    <a:cs typeface="Arial" pitchFamily="34" charset="0"/>
                  </a:defRPr>
                </a:lvl1pPr>
                <a:lvl2pPr marL="457200" algn="l" rtl="0" fontAlgn="base">
                  <a:spcBef>
                    <a:spcPct val="0"/>
                  </a:spcBef>
                  <a:spcAft>
                    <a:spcPct val="0"/>
                  </a:spcAft>
                  <a:defRPr sz="1600" b="1" kern="1200">
                    <a:solidFill>
                      <a:srgbClr val="618FFD"/>
                    </a:solidFill>
                    <a:latin typeface="Helvetica"/>
                    <a:ea typeface="+mn-ea"/>
                    <a:cs typeface="Arial" pitchFamily="34" charset="0"/>
                  </a:defRPr>
                </a:lvl2pPr>
                <a:lvl3pPr marL="914400" algn="l" rtl="0" fontAlgn="base">
                  <a:spcBef>
                    <a:spcPct val="0"/>
                  </a:spcBef>
                  <a:spcAft>
                    <a:spcPct val="0"/>
                  </a:spcAft>
                  <a:defRPr sz="1600" b="1" kern="1200">
                    <a:solidFill>
                      <a:srgbClr val="618FFD"/>
                    </a:solidFill>
                    <a:latin typeface="Helvetica"/>
                    <a:ea typeface="+mn-ea"/>
                    <a:cs typeface="Arial" pitchFamily="34" charset="0"/>
                  </a:defRPr>
                </a:lvl3pPr>
                <a:lvl4pPr marL="1371600" algn="l" rtl="0" fontAlgn="base">
                  <a:spcBef>
                    <a:spcPct val="0"/>
                  </a:spcBef>
                  <a:spcAft>
                    <a:spcPct val="0"/>
                  </a:spcAft>
                  <a:defRPr sz="1600" b="1" kern="1200">
                    <a:solidFill>
                      <a:srgbClr val="618FFD"/>
                    </a:solidFill>
                    <a:latin typeface="Helvetica"/>
                    <a:ea typeface="+mn-ea"/>
                    <a:cs typeface="Arial" pitchFamily="34" charset="0"/>
                  </a:defRPr>
                </a:lvl4pPr>
                <a:lvl5pPr marL="1828800" algn="l" rtl="0" fontAlgn="base">
                  <a:spcBef>
                    <a:spcPct val="0"/>
                  </a:spcBef>
                  <a:spcAft>
                    <a:spcPct val="0"/>
                  </a:spcAft>
                  <a:defRPr sz="1600" b="1" kern="1200">
                    <a:solidFill>
                      <a:srgbClr val="618FFD"/>
                    </a:solidFill>
                    <a:latin typeface="Helvetica"/>
                    <a:ea typeface="+mn-ea"/>
                    <a:cs typeface="Arial" pitchFamily="34" charset="0"/>
                  </a:defRPr>
                </a:lvl5pPr>
                <a:lvl6pPr marL="2286000" algn="l" defTabSz="914400" rtl="0" eaLnBrk="1" latinLnBrk="0" hangingPunct="1">
                  <a:defRPr sz="1600" b="1" kern="1200">
                    <a:solidFill>
                      <a:srgbClr val="618FFD"/>
                    </a:solidFill>
                    <a:latin typeface="Helvetica"/>
                    <a:ea typeface="+mn-ea"/>
                    <a:cs typeface="Arial" pitchFamily="34" charset="0"/>
                  </a:defRPr>
                </a:lvl6pPr>
                <a:lvl7pPr marL="2743200" algn="l" defTabSz="914400" rtl="0" eaLnBrk="1" latinLnBrk="0" hangingPunct="1">
                  <a:defRPr sz="1600" b="1" kern="1200">
                    <a:solidFill>
                      <a:srgbClr val="618FFD"/>
                    </a:solidFill>
                    <a:latin typeface="Helvetica"/>
                    <a:ea typeface="+mn-ea"/>
                    <a:cs typeface="Arial" pitchFamily="34" charset="0"/>
                  </a:defRPr>
                </a:lvl7pPr>
                <a:lvl8pPr marL="3200400" algn="l" defTabSz="914400" rtl="0" eaLnBrk="1" latinLnBrk="0" hangingPunct="1">
                  <a:defRPr sz="1600" b="1" kern="1200">
                    <a:solidFill>
                      <a:srgbClr val="618FFD"/>
                    </a:solidFill>
                    <a:latin typeface="Helvetica"/>
                    <a:ea typeface="+mn-ea"/>
                    <a:cs typeface="Arial" pitchFamily="34" charset="0"/>
                  </a:defRPr>
                </a:lvl8pPr>
                <a:lvl9pPr marL="3657600" algn="l" defTabSz="914400" rtl="0" eaLnBrk="1" latinLnBrk="0" hangingPunct="1">
                  <a:defRPr sz="1600" b="1" kern="1200">
                    <a:solidFill>
                      <a:srgbClr val="618FFD"/>
                    </a:solidFill>
                    <a:latin typeface="Helvetica"/>
                    <a:ea typeface="+mn-ea"/>
                    <a:cs typeface="Arial" pitchFamily="34" charset="0"/>
                  </a:defRPr>
                </a:lvl9pPr>
              </a:lstStyle>
              <a:p>
                <a:pPr>
                  <a:defRPr/>
                </a:pPr>
                <a:endParaRPr lang="en-US" sz="1400" b="0">
                  <a:latin typeface="Arial" pitchFamily="34" charset="0"/>
                </a:endParaRPr>
              </a:p>
            </p:txBody>
          </p:sp>
          <p:sp>
            <p:nvSpPr>
              <p:cNvPr id="12" name="Text Box 9"/>
              <p:cNvSpPr txBox="1">
                <a:spLocks noChangeArrowheads="1"/>
              </p:cNvSpPr>
              <p:nvPr/>
            </p:nvSpPr>
            <p:spPr bwMode="auto">
              <a:xfrm>
                <a:off x="5867401" y="1303018"/>
                <a:ext cx="1600199" cy="448802"/>
              </a:xfrm>
              <a:prstGeom prst="rect">
                <a:avLst/>
              </a:prstGeom>
              <a:noFill/>
              <a:ln w="9525" algn="ctr">
                <a:noFill/>
                <a:miter lim="800000"/>
                <a:headEnd/>
                <a:tailEnd/>
              </a:ln>
            </p:spPr>
            <p:txBody>
              <a:bodyPr wrap="square">
                <a:spAutoFit/>
              </a:bodyPr>
              <a:lstStyle>
                <a:defPPr>
                  <a:defRPr lang="en-US"/>
                </a:defPPr>
                <a:lvl1pPr algn="l" rtl="0" fontAlgn="base">
                  <a:spcBef>
                    <a:spcPct val="0"/>
                  </a:spcBef>
                  <a:spcAft>
                    <a:spcPct val="0"/>
                  </a:spcAft>
                  <a:defRPr sz="1600" b="1" kern="1200">
                    <a:solidFill>
                      <a:srgbClr val="618FFD"/>
                    </a:solidFill>
                    <a:latin typeface="Helvetica"/>
                    <a:ea typeface="+mn-ea"/>
                    <a:cs typeface="Arial" pitchFamily="34" charset="0"/>
                  </a:defRPr>
                </a:lvl1pPr>
                <a:lvl2pPr marL="457200" algn="l" rtl="0" fontAlgn="base">
                  <a:spcBef>
                    <a:spcPct val="0"/>
                  </a:spcBef>
                  <a:spcAft>
                    <a:spcPct val="0"/>
                  </a:spcAft>
                  <a:defRPr sz="1600" b="1" kern="1200">
                    <a:solidFill>
                      <a:srgbClr val="618FFD"/>
                    </a:solidFill>
                    <a:latin typeface="Helvetica"/>
                    <a:ea typeface="+mn-ea"/>
                    <a:cs typeface="Arial" pitchFamily="34" charset="0"/>
                  </a:defRPr>
                </a:lvl2pPr>
                <a:lvl3pPr marL="914400" algn="l" rtl="0" fontAlgn="base">
                  <a:spcBef>
                    <a:spcPct val="0"/>
                  </a:spcBef>
                  <a:spcAft>
                    <a:spcPct val="0"/>
                  </a:spcAft>
                  <a:defRPr sz="1600" b="1" kern="1200">
                    <a:solidFill>
                      <a:srgbClr val="618FFD"/>
                    </a:solidFill>
                    <a:latin typeface="Helvetica"/>
                    <a:ea typeface="+mn-ea"/>
                    <a:cs typeface="Arial" pitchFamily="34" charset="0"/>
                  </a:defRPr>
                </a:lvl3pPr>
                <a:lvl4pPr marL="1371600" algn="l" rtl="0" fontAlgn="base">
                  <a:spcBef>
                    <a:spcPct val="0"/>
                  </a:spcBef>
                  <a:spcAft>
                    <a:spcPct val="0"/>
                  </a:spcAft>
                  <a:defRPr sz="1600" b="1" kern="1200">
                    <a:solidFill>
                      <a:srgbClr val="618FFD"/>
                    </a:solidFill>
                    <a:latin typeface="Helvetica"/>
                    <a:ea typeface="+mn-ea"/>
                    <a:cs typeface="Arial" pitchFamily="34" charset="0"/>
                  </a:defRPr>
                </a:lvl4pPr>
                <a:lvl5pPr marL="1828800" algn="l" rtl="0" fontAlgn="base">
                  <a:spcBef>
                    <a:spcPct val="0"/>
                  </a:spcBef>
                  <a:spcAft>
                    <a:spcPct val="0"/>
                  </a:spcAft>
                  <a:defRPr sz="1600" b="1" kern="1200">
                    <a:solidFill>
                      <a:srgbClr val="618FFD"/>
                    </a:solidFill>
                    <a:latin typeface="Helvetica"/>
                    <a:ea typeface="+mn-ea"/>
                    <a:cs typeface="Arial" pitchFamily="34" charset="0"/>
                  </a:defRPr>
                </a:lvl5pPr>
                <a:lvl6pPr marL="2286000" algn="l" defTabSz="914400" rtl="0" eaLnBrk="1" latinLnBrk="0" hangingPunct="1">
                  <a:defRPr sz="1600" b="1" kern="1200">
                    <a:solidFill>
                      <a:srgbClr val="618FFD"/>
                    </a:solidFill>
                    <a:latin typeface="Helvetica"/>
                    <a:ea typeface="+mn-ea"/>
                    <a:cs typeface="Arial" pitchFamily="34" charset="0"/>
                  </a:defRPr>
                </a:lvl6pPr>
                <a:lvl7pPr marL="2743200" algn="l" defTabSz="914400" rtl="0" eaLnBrk="1" latinLnBrk="0" hangingPunct="1">
                  <a:defRPr sz="1600" b="1" kern="1200">
                    <a:solidFill>
                      <a:srgbClr val="618FFD"/>
                    </a:solidFill>
                    <a:latin typeface="Helvetica"/>
                    <a:ea typeface="+mn-ea"/>
                    <a:cs typeface="Arial" pitchFamily="34" charset="0"/>
                  </a:defRPr>
                </a:lvl7pPr>
                <a:lvl8pPr marL="3200400" algn="l" defTabSz="914400" rtl="0" eaLnBrk="1" latinLnBrk="0" hangingPunct="1">
                  <a:defRPr sz="1600" b="1" kern="1200">
                    <a:solidFill>
                      <a:srgbClr val="618FFD"/>
                    </a:solidFill>
                    <a:latin typeface="Helvetica"/>
                    <a:ea typeface="+mn-ea"/>
                    <a:cs typeface="Arial" pitchFamily="34" charset="0"/>
                  </a:defRPr>
                </a:lvl8pPr>
                <a:lvl9pPr marL="3657600" algn="l" defTabSz="914400" rtl="0" eaLnBrk="1" latinLnBrk="0" hangingPunct="1">
                  <a:defRPr sz="1600" b="1" kern="1200">
                    <a:solidFill>
                      <a:srgbClr val="618FFD"/>
                    </a:solidFill>
                    <a:latin typeface="Helvetica"/>
                    <a:ea typeface="+mn-ea"/>
                    <a:cs typeface="Arial" pitchFamily="34" charset="0"/>
                  </a:defRPr>
                </a:lvl9pPr>
              </a:lstStyle>
              <a:p>
                <a:pPr>
                  <a:lnSpc>
                    <a:spcPct val="90000"/>
                  </a:lnSpc>
                  <a:defRPr/>
                </a:pPr>
                <a:r>
                  <a:rPr lang="en-US" sz="1400" b="0" dirty="0" err="1">
                    <a:solidFill>
                      <a:schemeClr val="tx1"/>
                    </a:solidFill>
                    <a:latin typeface="Arial" pitchFamily="34" charset="0"/>
                  </a:rPr>
                  <a:t>Beampipe</a:t>
                </a:r>
                <a:r>
                  <a:rPr lang="en-US" sz="1400" b="0" dirty="0">
                    <a:latin typeface="Arial" pitchFamily="34" charset="0"/>
                  </a:rPr>
                  <a:t> </a:t>
                </a:r>
              </a:p>
            </p:txBody>
          </p:sp>
          <p:sp>
            <p:nvSpPr>
              <p:cNvPr id="13" name="Line 10"/>
              <p:cNvSpPr>
                <a:spLocks noChangeShapeType="1"/>
              </p:cNvSpPr>
              <p:nvPr/>
            </p:nvSpPr>
            <p:spPr bwMode="auto">
              <a:xfrm flipH="1">
                <a:off x="4829175" y="1441132"/>
                <a:ext cx="142875" cy="381000"/>
              </a:xfrm>
              <a:prstGeom prst="line">
                <a:avLst/>
              </a:prstGeom>
              <a:noFill/>
              <a:ln w="12700">
                <a:solidFill>
                  <a:schemeClr val="tx1"/>
                </a:solidFill>
                <a:round/>
                <a:headEnd/>
                <a:tailEnd type="triangle" w="med" len="med"/>
              </a:ln>
            </p:spPr>
            <p:txBody>
              <a:bodyPr/>
              <a:lstStyle>
                <a:defPPr>
                  <a:defRPr lang="en-US"/>
                </a:defPPr>
                <a:lvl1pPr algn="l" rtl="0" fontAlgn="base">
                  <a:spcBef>
                    <a:spcPct val="0"/>
                  </a:spcBef>
                  <a:spcAft>
                    <a:spcPct val="0"/>
                  </a:spcAft>
                  <a:defRPr sz="1600" b="1" kern="1200">
                    <a:solidFill>
                      <a:srgbClr val="618FFD"/>
                    </a:solidFill>
                    <a:latin typeface="Helvetica"/>
                    <a:ea typeface="+mn-ea"/>
                    <a:cs typeface="Arial" pitchFamily="34" charset="0"/>
                  </a:defRPr>
                </a:lvl1pPr>
                <a:lvl2pPr marL="457200" algn="l" rtl="0" fontAlgn="base">
                  <a:spcBef>
                    <a:spcPct val="0"/>
                  </a:spcBef>
                  <a:spcAft>
                    <a:spcPct val="0"/>
                  </a:spcAft>
                  <a:defRPr sz="1600" b="1" kern="1200">
                    <a:solidFill>
                      <a:srgbClr val="618FFD"/>
                    </a:solidFill>
                    <a:latin typeface="Helvetica"/>
                    <a:ea typeface="+mn-ea"/>
                    <a:cs typeface="Arial" pitchFamily="34" charset="0"/>
                  </a:defRPr>
                </a:lvl2pPr>
                <a:lvl3pPr marL="914400" algn="l" rtl="0" fontAlgn="base">
                  <a:spcBef>
                    <a:spcPct val="0"/>
                  </a:spcBef>
                  <a:spcAft>
                    <a:spcPct val="0"/>
                  </a:spcAft>
                  <a:defRPr sz="1600" b="1" kern="1200">
                    <a:solidFill>
                      <a:srgbClr val="618FFD"/>
                    </a:solidFill>
                    <a:latin typeface="Helvetica"/>
                    <a:ea typeface="+mn-ea"/>
                    <a:cs typeface="Arial" pitchFamily="34" charset="0"/>
                  </a:defRPr>
                </a:lvl3pPr>
                <a:lvl4pPr marL="1371600" algn="l" rtl="0" fontAlgn="base">
                  <a:spcBef>
                    <a:spcPct val="0"/>
                  </a:spcBef>
                  <a:spcAft>
                    <a:spcPct val="0"/>
                  </a:spcAft>
                  <a:defRPr sz="1600" b="1" kern="1200">
                    <a:solidFill>
                      <a:srgbClr val="618FFD"/>
                    </a:solidFill>
                    <a:latin typeface="Helvetica"/>
                    <a:ea typeface="+mn-ea"/>
                    <a:cs typeface="Arial" pitchFamily="34" charset="0"/>
                  </a:defRPr>
                </a:lvl4pPr>
                <a:lvl5pPr marL="1828800" algn="l" rtl="0" fontAlgn="base">
                  <a:spcBef>
                    <a:spcPct val="0"/>
                  </a:spcBef>
                  <a:spcAft>
                    <a:spcPct val="0"/>
                  </a:spcAft>
                  <a:defRPr sz="1600" b="1" kern="1200">
                    <a:solidFill>
                      <a:srgbClr val="618FFD"/>
                    </a:solidFill>
                    <a:latin typeface="Helvetica"/>
                    <a:ea typeface="+mn-ea"/>
                    <a:cs typeface="Arial" pitchFamily="34" charset="0"/>
                  </a:defRPr>
                </a:lvl5pPr>
                <a:lvl6pPr marL="2286000" algn="l" defTabSz="914400" rtl="0" eaLnBrk="1" latinLnBrk="0" hangingPunct="1">
                  <a:defRPr sz="1600" b="1" kern="1200">
                    <a:solidFill>
                      <a:srgbClr val="618FFD"/>
                    </a:solidFill>
                    <a:latin typeface="Helvetica"/>
                    <a:ea typeface="+mn-ea"/>
                    <a:cs typeface="Arial" pitchFamily="34" charset="0"/>
                  </a:defRPr>
                </a:lvl6pPr>
                <a:lvl7pPr marL="2743200" algn="l" defTabSz="914400" rtl="0" eaLnBrk="1" latinLnBrk="0" hangingPunct="1">
                  <a:defRPr sz="1600" b="1" kern="1200">
                    <a:solidFill>
                      <a:srgbClr val="618FFD"/>
                    </a:solidFill>
                    <a:latin typeface="Helvetica"/>
                    <a:ea typeface="+mn-ea"/>
                    <a:cs typeface="Arial" pitchFamily="34" charset="0"/>
                  </a:defRPr>
                </a:lvl7pPr>
                <a:lvl8pPr marL="3200400" algn="l" defTabSz="914400" rtl="0" eaLnBrk="1" latinLnBrk="0" hangingPunct="1">
                  <a:defRPr sz="1600" b="1" kern="1200">
                    <a:solidFill>
                      <a:srgbClr val="618FFD"/>
                    </a:solidFill>
                    <a:latin typeface="Helvetica"/>
                    <a:ea typeface="+mn-ea"/>
                    <a:cs typeface="Arial" pitchFamily="34" charset="0"/>
                  </a:defRPr>
                </a:lvl8pPr>
                <a:lvl9pPr marL="3657600" algn="l" defTabSz="914400" rtl="0" eaLnBrk="1" latinLnBrk="0" hangingPunct="1">
                  <a:defRPr sz="1600" b="1" kern="1200">
                    <a:solidFill>
                      <a:srgbClr val="618FFD"/>
                    </a:solidFill>
                    <a:latin typeface="Helvetica"/>
                    <a:ea typeface="+mn-ea"/>
                    <a:cs typeface="Arial" pitchFamily="34" charset="0"/>
                  </a:defRPr>
                </a:lvl9pPr>
              </a:lstStyle>
              <a:p>
                <a:pPr>
                  <a:defRPr/>
                </a:pPr>
                <a:endParaRPr lang="en-US" sz="1400" b="0">
                  <a:latin typeface="Arial" pitchFamily="34" charset="0"/>
                </a:endParaRPr>
              </a:p>
            </p:txBody>
          </p:sp>
          <p:sp>
            <p:nvSpPr>
              <p:cNvPr id="14" name="Text Box 11"/>
              <p:cNvSpPr txBox="1">
                <a:spLocks noChangeArrowheads="1"/>
              </p:cNvSpPr>
              <p:nvPr/>
            </p:nvSpPr>
            <p:spPr bwMode="auto">
              <a:xfrm>
                <a:off x="4724399" y="1079183"/>
                <a:ext cx="782354" cy="413360"/>
              </a:xfrm>
              <a:prstGeom prst="rect">
                <a:avLst/>
              </a:prstGeom>
              <a:noFill/>
              <a:ln w="9525" algn="ctr">
                <a:noFill/>
                <a:miter lim="800000"/>
                <a:headEnd/>
                <a:tailEnd/>
              </a:ln>
            </p:spPr>
            <p:txBody>
              <a:bodyPr wrap="square">
                <a:spAutoFit/>
              </a:bodyPr>
              <a:lstStyle>
                <a:defPPr>
                  <a:defRPr lang="en-US"/>
                </a:defPPr>
                <a:lvl1pPr algn="l" rtl="0" fontAlgn="base">
                  <a:spcBef>
                    <a:spcPct val="0"/>
                  </a:spcBef>
                  <a:spcAft>
                    <a:spcPct val="0"/>
                  </a:spcAft>
                  <a:defRPr sz="1600" b="1" kern="1200">
                    <a:solidFill>
                      <a:srgbClr val="618FFD"/>
                    </a:solidFill>
                    <a:latin typeface="Helvetica"/>
                    <a:ea typeface="+mn-ea"/>
                    <a:cs typeface="Arial" pitchFamily="34" charset="0"/>
                  </a:defRPr>
                </a:lvl1pPr>
                <a:lvl2pPr marL="457200" algn="l" rtl="0" fontAlgn="base">
                  <a:spcBef>
                    <a:spcPct val="0"/>
                  </a:spcBef>
                  <a:spcAft>
                    <a:spcPct val="0"/>
                  </a:spcAft>
                  <a:defRPr sz="1600" b="1" kern="1200">
                    <a:solidFill>
                      <a:srgbClr val="618FFD"/>
                    </a:solidFill>
                    <a:latin typeface="Helvetica"/>
                    <a:ea typeface="+mn-ea"/>
                    <a:cs typeface="Arial" pitchFamily="34" charset="0"/>
                  </a:defRPr>
                </a:lvl2pPr>
                <a:lvl3pPr marL="914400" algn="l" rtl="0" fontAlgn="base">
                  <a:spcBef>
                    <a:spcPct val="0"/>
                  </a:spcBef>
                  <a:spcAft>
                    <a:spcPct val="0"/>
                  </a:spcAft>
                  <a:defRPr sz="1600" b="1" kern="1200">
                    <a:solidFill>
                      <a:srgbClr val="618FFD"/>
                    </a:solidFill>
                    <a:latin typeface="Helvetica"/>
                    <a:ea typeface="+mn-ea"/>
                    <a:cs typeface="Arial" pitchFamily="34" charset="0"/>
                  </a:defRPr>
                </a:lvl3pPr>
                <a:lvl4pPr marL="1371600" algn="l" rtl="0" fontAlgn="base">
                  <a:spcBef>
                    <a:spcPct val="0"/>
                  </a:spcBef>
                  <a:spcAft>
                    <a:spcPct val="0"/>
                  </a:spcAft>
                  <a:defRPr sz="1600" b="1" kern="1200">
                    <a:solidFill>
                      <a:srgbClr val="618FFD"/>
                    </a:solidFill>
                    <a:latin typeface="Helvetica"/>
                    <a:ea typeface="+mn-ea"/>
                    <a:cs typeface="Arial" pitchFamily="34" charset="0"/>
                  </a:defRPr>
                </a:lvl4pPr>
                <a:lvl5pPr marL="1828800" algn="l" rtl="0" fontAlgn="base">
                  <a:spcBef>
                    <a:spcPct val="0"/>
                  </a:spcBef>
                  <a:spcAft>
                    <a:spcPct val="0"/>
                  </a:spcAft>
                  <a:defRPr sz="1600" b="1" kern="1200">
                    <a:solidFill>
                      <a:srgbClr val="618FFD"/>
                    </a:solidFill>
                    <a:latin typeface="Helvetica"/>
                    <a:ea typeface="+mn-ea"/>
                    <a:cs typeface="Arial" pitchFamily="34" charset="0"/>
                  </a:defRPr>
                </a:lvl5pPr>
                <a:lvl6pPr marL="2286000" algn="l" defTabSz="914400" rtl="0" eaLnBrk="1" latinLnBrk="0" hangingPunct="1">
                  <a:defRPr sz="1600" b="1" kern="1200">
                    <a:solidFill>
                      <a:srgbClr val="618FFD"/>
                    </a:solidFill>
                    <a:latin typeface="Helvetica"/>
                    <a:ea typeface="+mn-ea"/>
                    <a:cs typeface="Arial" pitchFamily="34" charset="0"/>
                  </a:defRPr>
                </a:lvl6pPr>
                <a:lvl7pPr marL="2743200" algn="l" defTabSz="914400" rtl="0" eaLnBrk="1" latinLnBrk="0" hangingPunct="1">
                  <a:defRPr sz="1600" b="1" kern="1200">
                    <a:solidFill>
                      <a:srgbClr val="618FFD"/>
                    </a:solidFill>
                    <a:latin typeface="Helvetica"/>
                    <a:ea typeface="+mn-ea"/>
                    <a:cs typeface="Arial" pitchFamily="34" charset="0"/>
                  </a:defRPr>
                </a:lvl7pPr>
                <a:lvl8pPr marL="3200400" algn="l" defTabSz="914400" rtl="0" eaLnBrk="1" latinLnBrk="0" hangingPunct="1">
                  <a:defRPr sz="1600" b="1" kern="1200">
                    <a:solidFill>
                      <a:srgbClr val="618FFD"/>
                    </a:solidFill>
                    <a:latin typeface="Helvetica"/>
                    <a:ea typeface="+mn-ea"/>
                    <a:cs typeface="Arial" pitchFamily="34" charset="0"/>
                  </a:defRPr>
                </a:lvl8pPr>
                <a:lvl9pPr marL="3657600" algn="l" defTabSz="914400" rtl="0" eaLnBrk="1" latinLnBrk="0" hangingPunct="1">
                  <a:defRPr sz="1600" b="1" kern="1200">
                    <a:solidFill>
                      <a:srgbClr val="618FFD"/>
                    </a:solidFill>
                    <a:latin typeface="Helvetica"/>
                    <a:ea typeface="+mn-ea"/>
                    <a:cs typeface="Arial" pitchFamily="34" charset="0"/>
                  </a:defRPr>
                </a:lvl9pPr>
              </a:lstStyle>
              <a:p>
                <a:pPr>
                  <a:spcBef>
                    <a:spcPct val="50000"/>
                  </a:spcBef>
                  <a:defRPr/>
                </a:pPr>
                <a:r>
                  <a:rPr lang="en-US" sz="1400" b="0" dirty="0">
                    <a:solidFill>
                      <a:schemeClr val="tx1"/>
                    </a:solidFill>
                    <a:latin typeface="Arial" pitchFamily="34" charset="0"/>
                  </a:rPr>
                  <a:t>SSD</a:t>
                </a:r>
              </a:p>
            </p:txBody>
          </p:sp>
          <p:sp>
            <p:nvSpPr>
              <p:cNvPr id="15" name="Line 13"/>
              <p:cNvSpPr>
                <a:spLocks noChangeShapeType="1"/>
              </p:cNvSpPr>
              <p:nvPr/>
            </p:nvSpPr>
            <p:spPr bwMode="auto">
              <a:xfrm flipH="1" flipV="1">
                <a:off x="3352799" y="1607818"/>
                <a:ext cx="609599" cy="1066799"/>
              </a:xfrm>
              <a:prstGeom prst="line">
                <a:avLst/>
              </a:prstGeom>
              <a:noFill/>
              <a:ln w="12700">
                <a:solidFill>
                  <a:schemeClr val="tx1"/>
                </a:solidFill>
                <a:round/>
                <a:headEnd type="triangle" w="med" len="med"/>
                <a:tailEnd/>
              </a:ln>
            </p:spPr>
            <p:txBody>
              <a:bodyPr/>
              <a:lstStyle>
                <a:defPPr>
                  <a:defRPr lang="en-US"/>
                </a:defPPr>
                <a:lvl1pPr algn="l" rtl="0" fontAlgn="base">
                  <a:spcBef>
                    <a:spcPct val="0"/>
                  </a:spcBef>
                  <a:spcAft>
                    <a:spcPct val="0"/>
                  </a:spcAft>
                  <a:defRPr sz="1600" b="1" kern="1200">
                    <a:solidFill>
                      <a:srgbClr val="618FFD"/>
                    </a:solidFill>
                    <a:latin typeface="Helvetica"/>
                    <a:ea typeface="+mn-ea"/>
                    <a:cs typeface="Arial" pitchFamily="34" charset="0"/>
                  </a:defRPr>
                </a:lvl1pPr>
                <a:lvl2pPr marL="457200" algn="l" rtl="0" fontAlgn="base">
                  <a:spcBef>
                    <a:spcPct val="0"/>
                  </a:spcBef>
                  <a:spcAft>
                    <a:spcPct val="0"/>
                  </a:spcAft>
                  <a:defRPr sz="1600" b="1" kern="1200">
                    <a:solidFill>
                      <a:srgbClr val="618FFD"/>
                    </a:solidFill>
                    <a:latin typeface="Helvetica"/>
                    <a:ea typeface="+mn-ea"/>
                    <a:cs typeface="Arial" pitchFamily="34" charset="0"/>
                  </a:defRPr>
                </a:lvl2pPr>
                <a:lvl3pPr marL="914400" algn="l" rtl="0" fontAlgn="base">
                  <a:spcBef>
                    <a:spcPct val="0"/>
                  </a:spcBef>
                  <a:spcAft>
                    <a:spcPct val="0"/>
                  </a:spcAft>
                  <a:defRPr sz="1600" b="1" kern="1200">
                    <a:solidFill>
                      <a:srgbClr val="618FFD"/>
                    </a:solidFill>
                    <a:latin typeface="Helvetica"/>
                    <a:ea typeface="+mn-ea"/>
                    <a:cs typeface="Arial" pitchFamily="34" charset="0"/>
                  </a:defRPr>
                </a:lvl3pPr>
                <a:lvl4pPr marL="1371600" algn="l" rtl="0" fontAlgn="base">
                  <a:spcBef>
                    <a:spcPct val="0"/>
                  </a:spcBef>
                  <a:spcAft>
                    <a:spcPct val="0"/>
                  </a:spcAft>
                  <a:defRPr sz="1600" b="1" kern="1200">
                    <a:solidFill>
                      <a:srgbClr val="618FFD"/>
                    </a:solidFill>
                    <a:latin typeface="Helvetica"/>
                    <a:ea typeface="+mn-ea"/>
                    <a:cs typeface="Arial" pitchFamily="34" charset="0"/>
                  </a:defRPr>
                </a:lvl4pPr>
                <a:lvl5pPr marL="1828800" algn="l" rtl="0" fontAlgn="base">
                  <a:spcBef>
                    <a:spcPct val="0"/>
                  </a:spcBef>
                  <a:spcAft>
                    <a:spcPct val="0"/>
                  </a:spcAft>
                  <a:defRPr sz="1600" b="1" kern="1200">
                    <a:solidFill>
                      <a:srgbClr val="618FFD"/>
                    </a:solidFill>
                    <a:latin typeface="Helvetica"/>
                    <a:ea typeface="+mn-ea"/>
                    <a:cs typeface="Arial" pitchFamily="34" charset="0"/>
                  </a:defRPr>
                </a:lvl5pPr>
                <a:lvl6pPr marL="2286000" algn="l" defTabSz="914400" rtl="0" eaLnBrk="1" latinLnBrk="0" hangingPunct="1">
                  <a:defRPr sz="1600" b="1" kern="1200">
                    <a:solidFill>
                      <a:srgbClr val="618FFD"/>
                    </a:solidFill>
                    <a:latin typeface="Helvetica"/>
                    <a:ea typeface="+mn-ea"/>
                    <a:cs typeface="Arial" pitchFamily="34" charset="0"/>
                  </a:defRPr>
                </a:lvl6pPr>
                <a:lvl7pPr marL="2743200" algn="l" defTabSz="914400" rtl="0" eaLnBrk="1" latinLnBrk="0" hangingPunct="1">
                  <a:defRPr sz="1600" b="1" kern="1200">
                    <a:solidFill>
                      <a:srgbClr val="618FFD"/>
                    </a:solidFill>
                    <a:latin typeface="Helvetica"/>
                    <a:ea typeface="+mn-ea"/>
                    <a:cs typeface="Arial" pitchFamily="34" charset="0"/>
                  </a:defRPr>
                </a:lvl7pPr>
                <a:lvl8pPr marL="3200400" algn="l" defTabSz="914400" rtl="0" eaLnBrk="1" latinLnBrk="0" hangingPunct="1">
                  <a:defRPr sz="1600" b="1" kern="1200">
                    <a:solidFill>
                      <a:srgbClr val="618FFD"/>
                    </a:solidFill>
                    <a:latin typeface="Helvetica"/>
                    <a:ea typeface="+mn-ea"/>
                    <a:cs typeface="Arial" pitchFamily="34" charset="0"/>
                  </a:defRPr>
                </a:lvl8pPr>
                <a:lvl9pPr marL="3657600" algn="l" defTabSz="914400" rtl="0" eaLnBrk="1" latinLnBrk="0" hangingPunct="1">
                  <a:defRPr sz="1600" b="1" kern="1200">
                    <a:solidFill>
                      <a:srgbClr val="618FFD"/>
                    </a:solidFill>
                    <a:latin typeface="Helvetica"/>
                    <a:ea typeface="+mn-ea"/>
                    <a:cs typeface="Arial" pitchFamily="34" charset="0"/>
                  </a:defRPr>
                </a:lvl9pPr>
              </a:lstStyle>
              <a:p>
                <a:pPr>
                  <a:defRPr/>
                </a:pPr>
                <a:endParaRPr lang="en-US" sz="1400" b="0">
                  <a:latin typeface="Arial" pitchFamily="34" charset="0"/>
                </a:endParaRPr>
              </a:p>
            </p:txBody>
          </p:sp>
          <p:sp>
            <p:nvSpPr>
              <p:cNvPr id="16" name="Text Box 14"/>
              <p:cNvSpPr txBox="1">
                <a:spLocks noChangeArrowheads="1"/>
              </p:cNvSpPr>
              <p:nvPr/>
            </p:nvSpPr>
            <p:spPr bwMode="auto">
              <a:xfrm>
                <a:off x="3048000" y="1239519"/>
                <a:ext cx="685799" cy="810226"/>
              </a:xfrm>
              <a:prstGeom prst="rect">
                <a:avLst/>
              </a:prstGeom>
              <a:noFill/>
              <a:ln w="9525" algn="ctr">
                <a:noFill/>
                <a:miter lim="800000"/>
                <a:headEnd/>
                <a:tailEnd/>
              </a:ln>
            </p:spPr>
            <p:txBody>
              <a:bodyPr wrap="square">
                <a:spAutoFit/>
              </a:bodyPr>
              <a:lstStyle>
                <a:defPPr>
                  <a:defRPr lang="en-US"/>
                </a:defPPr>
                <a:lvl1pPr algn="l" rtl="0" fontAlgn="base">
                  <a:spcBef>
                    <a:spcPct val="0"/>
                  </a:spcBef>
                  <a:spcAft>
                    <a:spcPct val="0"/>
                  </a:spcAft>
                  <a:defRPr sz="1600" b="1" kern="1200">
                    <a:solidFill>
                      <a:srgbClr val="618FFD"/>
                    </a:solidFill>
                    <a:latin typeface="Helvetica"/>
                    <a:ea typeface="+mn-ea"/>
                    <a:cs typeface="Arial" pitchFamily="34" charset="0"/>
                  </a:defRPr>
                </a:lvl1pPr>
                <a:lvl2pPr marL="457200" algn="l" rtl="0" fontAlgn="base">
                  <a:spcBef>
                    <a:spcPct val="0"/>
                  </a:spcBef>
                  <a:spcAft>
                    <a:spcPct val="0"/>
                  </a:spcAft>
                  <a:defRPr sz="1600" b="1" kern="1200">
                    <a:solidFill>
                      <a:srgbClr val="618FFD"/>
                    </a:solidFill>
                    <a:latin typeface="Helvetica"/>
                    <a:ea typeface="+mn-ea"/>
                    <a:cs typeface="Arial" pitchFamily="34" charset="0"/>
                  </a:defRPr>
                </a:lvl2pPr>
                <a:lvl3pPr marL="914400" algn="l" rtl="0" fontAlgn="base">
                  <a:spcBef>
                    <a:spcPct val="0"/>
                  </a:spcBef>
                  <a:spcAft>
                    <a:spcPct val="0"/>
                  </a:spcAft>
                  <a:defRPr sz="1600" b="1" kern="1200">
                    <a:solidFill>
                      <a:srgbClr val="618FFD"/>
                    </a:solidFill>
                    <a:latin typeface="Helvetica"/>
                    <a:ea typeface="+mn-ea"/>
                    <a:cs typeface="Arial" pitchFamily="34" charset="0"/>
                  </a:defRPr>
                </a:lvl3pPr>
                <a:lvl4pPr marL="1371600" algn="l" rtl="0" fontAlgn="base">
                  <a:spcBef>
                    <a:spcPct val="0"/>
                  </a:spcBef>
                  <a:spcAft>
                    <a:spcPct val="0"/>
                  </a:spcAft>
                  <a:defRPr sz="1600" b="1" kern="1200">
                    <a:solidFill>
                      <a:srgbClr val="618FFD"/>
                    </a:solidFill>
                    <a:latin typeface="Helvetica"/>
                    <a:ea typeface="+mn-ea"/>
                    <a:cs typeface="Arial" pitchFamily="34" charset="0"/>
                  </a:defRPr>
                </a:lvl4pPr>
                <a:lvl5pPr marL="1828800" algn="l" rtl="0" fontAlgn="base">
                  <a:spcBef>
                    <a:spcPct val="0"/>
                  </a:spcBef>
                  <a:spcAft>
                    <a:spcPct val="0"/>
                  </a:spcAft>
                  <a:defRPr sz="1600" b="1" kern="1200">
                    <a:solidFill>
                      <a:srgbClr val="618FFD"/>
                    </a:solidFill>
                    <a:latin typeface="Helvetica"/>
                    <a:ea typeface="+mn-ea"/>
                    <a:cs typeface="Arial" pitchFamily="34" charset="0"/>
                  </a:defRPr>
                </a:lvl5pPr>
                <a:lvl6pPr marL="2286000" algn="l" defTabSz="914400" rtl="0" eaLnBrk="1" latinLnBrk="0" hangingPunct="1">
                  <a:defRPr sz="1600" b="1" kern="1200">
                    <a:solidFill>
                      <a:srgbClr val="618FFD"/>
                    </a:solidFill>
                    <a:latin typeface="Helvetica"/>
                    <a:ea typeface="+mn-ea"/>
                    <a:cs typeface="Arial" pitchFamily="34" charset="0"/>
                  </a:defRPr>
                </a:lvl6pPr>
                <a:lvl7pPr marL="2743200" algn="l" defTabSz="914400" rtl="0" eaLnBrk="1" latinLnBrk="0" hangingPunct="1">
                  <a:defRPr sz="1600" b="1" kern="1200">
                    <a:solidFill>
                      <a:srgbClr val="618FFD"/>
                    </a:solidFill>
                    <a:latin typeface="Helvetica"/>
                    <a:ea typeface="+mn-ea"/>
                    <a:cs typeface="Arial" pitchFamily="34" charset="0"/>
                  </a:defRPr>
                </a:lvl7pPr>
                <a:lvl8pPr marL="3200400" algn="l" defTabSz="914400" rtl="0" eaLnBrk="1" latinLnBrk="0" hangingPunct="1">
                  <a:defRPr sz="1600" b="1" kern="1200">
                    <a:solidFill>
                      <a:srgbClr val="618FFD"/>
                    </a:solidFill>
                    <a:latin typeface="Helvetica"/>
                    <a:ea typeface="+mn-ea"/>
                    <a:cs typeface="Arial" pitchFamily="34" charset="0"/>
                  </a:defRPr>
                </a:lvl8pPr>
                <a:lvl9pPr marL="3657600" algn="l" defTabSz="914400" rtl="0" eaLnBrk="1" latinLnBrk="0" hangingPunct="1">
                  <a:defRPr sz="1600" b="1" kern="1200">
                    <a:solidFill>
                      <a:srgbClr val="618FFD"/>
                    </a:solidFill>
                    <a:latin typeface="Helvetica"/>
                    <a:ea typeface="+mn-ea"/>
                    <a:cs typeface="Arial" pitchFamily="34" charset="0"/>
                  </a:defRPr>
                </a:lvl9pPr>
              </a:lstStyle>
              <a:p>
                <a:pPr>
                  <a:spcBef>
                    <a:spcPct val="50000"/>
                  </a:spcBef>
                  <a:defRPr/>
                </a:pPr>
                <a:r>
                  <a:rPr lang="en-US" sz="1400" b="0" dirty="0">
                    <a:solidFill>
                      <a:schemeClr val="tx1"/>
                    </a:solidFill>
                    <a:latin typeface="Arial" pitchFamily="34" charset="0"/>
                  </a:rPr>
                  <a:t>IST</a:t>
                </a:r>
              </a:p>
            </p:txBody>
          </p:sp>
          <p:sp>
            <p:nvSpPr>
              <p:cNvPr id="17" name="Line 15"/>
              <p:cNvSpPr>
                <a:spLocks noChangeShapeType="1"/>
              </p:cNvSpPr>
              <p:nvPr/>
            </p:nvSpPr>
            <p:spPr bwMode="auto">
              <a:xfrm>
                <a:off x="2409825" y="2203132"/>
                <a:ext cx="1504950" cy="1328737"/>
              </a:xfrm>
              <a:prstGeom prst="line">
                <a:avLst/>
              </a:prstGeom>
              <a:noFill/>
              <a:ln w="12700">
                <a:solidFill>
                  <a:schemeClr val="tx1"/>
                </a:solidFill>
                <a:round/>
                <a:headEnd/>
                <a:tailEnd type="triangle" w="med" len="med"/>
              </a:ln>
            </p:spPr>
            <p:txBody>
              <a:bodyPr/>
              <a:lstStyle>
                <a:defPPr>
                  <a:defRPr lang="en-US"/>
                </a:defPPr>
                <a:lvl1pPr algn="l" rtl="0" fontAlgn="base">
                  <a:spcBef>
                    <a:spcPct val="0"/>
                  </a:spcBef>
                  <a:spcAft>
                    <a:spcPct val="0"/>
                  </a:spcAft>
                  <a:defRPr sz="1600" b="1" kern="1200">
                    <a:solidFill>
                      <a:srgbClr val="618FFD"/>
                    </a:solidFill>
                    <a:latin typeface="Helvetica"/>
                    <a:ea typeface="+mn-ea"/>
                    <a:cs typeface="Arial" pitchFamily="34" charset="0"/>
                  </a:defRPr>
                </a:lvl1pPr>
                <a:lvl2pPr marL="457200" algn="l" rtl="0" fontAlgn="base">
                  <a:spcBef>
                    <a:spcPct val="0"/>
                  </a:spcBef>
                  <a:spcAft>
                    <a:spcPct val="0"/>
                  </a:spcAft>
                  <a:defRPr sz="1600" b="1" kern="1200">
                    <a:solidFill>
                      <a:srgbClr val="618FFD"/>
                    </a:solidFill>
                    <a:latin typeface="Helvetica"/>
                    <a:ea typeface="+mn-ea"/>
                    <a:cs typeface="Arial" pitchFamily="34" charset="0"/>
                  </a:defRPr>
                </a:lvl2pPr>
                <a:lvl3pPr marL="914400" algn="l" rtl="0" fontAlgn="base">
                  <a:spcBef>
                    <a:spcPct val="0"/>
                  </a:spcBef>
                  <a:spcAft>
                    <a:spcPct val="0"/>
                  </a:spcAft>
                  <a:defRPr sz="1600" b="1" kern="1200">
                    <a:solidFill>
                      <a:srgbClr val="618FFD"/>
                    </a:solidFill>
                    <a:latin typeface="Helvetica"/>
                    <a:ea typeface="+mn-ea"/>
                    <a:cs typeface="Arial" pitchFamily="34" charset="0"/>
                  </a:defRPr>
                </a:lvl3pPr>
                <a:lvl4pPr marL="1371600" algn="l" rtl="0" fontAlgn="base">
                  <a:spcBef>
                    <a:spcPct val="0"/>
                  </a:spcBef>
                  <a:spcAft>
                    <a:spcPct val="0"/>
                  </a:spcAft>
                  <a:defRPr sz="1600" b="1" kern="1200">
                    <a:solidFill>
                      <a:srgbClr val="618FFD"/>
                    </a:solidFill>
                    <a:latin typeface="Helvetica"/>
                    <a:ea typeface="+mn-ea"/>
                    <a:cs typeface="Arial" pitchFamily="34" charset="0"/>
                  </a:defRPr>
                </a:lvl4pPr>
                <a:lvl5pPr marL="1828800" algn="l" rtl="0" fontAlgn="base">
                  <a:spcBef>
                    <a:spcPct val="0"/>
                  </a:spcBef>
                  <a:spcAft>
                    <a:spcPct val="0"/>
                  </a:spcAft>
                  <a:defRPr sz="1600" b="1" kern="1200">
                    <a:solidFill>
                      <a:srgbClr val="618FFD"/>
                    </a:solidFill>
                    <a:latin typeface="Helvetica"/>
                    <a:ea typeface="+mn-ea"/>
                    <a:cs typeface="Arial" pitchFamily="34" charset="0"/>
                  </a:defRPr>
                </a:lvl5pPr>
                <a:lvl6pPr marL="2286000" algn="l" defTabSz="914400" rtl="0" eaLnBrk="1" latinLnBrk="0" hangingPunct="1">
                  <a:defRPr sz="1600" b="1" kern="1200">
                    <a:solidFill>
                      <a:srgbClr val="618FFD"/>
                    </a:solidFill>
                    <a:latin typeface="Helvetica"/>
                    <a:ea typeface="+mn-ea"/>
                    <a:cs typeface="Arial" pitchFamily="34" charset="0"/>
                  </a:defRPr>
                </a:lvl6pPr>
                <a:lvl7pPr marL="2743200" algn="l" defTabSz="914400" rtl="0" eaLnBrk="1" latinLnBrk="0" hangingPunct="1">
                  <a:defRPr sz="1600" b="1" kern="1200">
                    <a:solidFill>
                      <a:srgbClr val="618FFD"/>
                    </a:solidFill>
                    <a:latin typeface="Helvetica"/>
                    <a:ea typeface="+mn-ea"/>
                    <a:cs typeface="Arial" pitchFamily="34" charset="0"/>
                  </a:defRPr>
                </a:lvl7pPr>
                <a:lvl8pPr marL="3200400" algn="l" defTabSz="914400" rtl="0" eaLnBrk="1" latinLnBrk="0" hangingPunct="1">
                  <a:defRPr sz="1600" b="1" kern="1200">
                    <a:solidFill>
                      <a:srgbClr val="618FFD"/>
                    </a:solidFill>
                    <a:latin typeface="Helvetica"/>
                    <a:ea typeface="+mn-ea"/>
                    <a:cs typeface="Arial" pitchFamily="34" charset="0"/>
                  </a:defRPr>
                </a:lvl8pPr>
                <a:lvl9pPr marL="3657600" algn="l" defTabSz="914400" rtl="0" eaLnBrk="1" latinLnBrk="0" hangingPunct="1">
                  <a:defRPr sz="1600" b="1" kern="1200">
                    <a:solidFill>
                      <a:srgbClr val="618FFD"/>
                    </a:solidFill>
                    <a:latin typeface="Helvetica"/>
                    <a:ea typeface="+mn-ea"/>
                    <a:cs typeface="Arial" pitchFamily="34" charset="0"/>
                  </a:defRPr>
                </a:lvl9pPr>
              </a:lstStyle>
              <a:p>
                <a:pPr>
                  <a:defRPr/>
                </a:pPr>
                <a:endParaRPr lang="en-US" sz="1400" b="0">
                  <a:latin typeface="Arial" pitchFamily="34" charset="0"/>
                </a:endParaRPr>
              </a:p>
            </p:txBody>
          </p:sp>
          <p:sp>
            <p:nvSpPr>
              <p:cNvPr id="18" name="Line 16"/>
              <p:cNvSpPr>
                <a:spLocks noChangeShapeType="1"/>
              </p:cNvSpPr>
              <p:nvPr/>
            </p:nvSpPr>
            <p:spPr bwMode="auto">
              <a:xfrm>
                <a:off x="2562225" y="2203132"/>
                <a:ext cx="1752600" cy="1376362"/>
              </a:xfrm>
              <a:prstGeom prst="line">
                <a:avLst/>
              </a:prstGeom>
              <a:noFill/>
              <a:ln w="12700">
                <a:solidFill>
                  <a:schemeClr val="tx1"/>
                </a:solidFill>
                <a:round/>
                <a:headEnd/>
                <a:tailEnd type="triangle" w="med" len="med"/>
              </a:ln>
            </p:spPr>
            <p:txBody>
              <a:bodyPr/>
              <a:lstStyle>
                <a:defPPr>
                  <a:defRPr lang="en-US"/>
                </a:defPPr>
                <a:lvl1pPr algn="l" rtl="0" fontAlgn="base">
                  <a:spcBef>
                    <a:spcPct val="0"/>
                  </a:spcBef>
                  <a:spcAft>
                    <a:spcPct val="0"/>
                  </a:spcAft>
                  <a:defRPr sz="1600" b="1" kern="1200">
                    <a:solidFill>
                      <a:srgbClr val="618FFD"/>
                    </a:solidFill>
                    <a:latin typeface="Helvetica"/>
                    <a:ea typeface="+mn-ea"/>
                    <a:cs typeface="Arial" pitchFamily="34" charset="0"/>
                  </a:defRPr>
                </a:lvl1pPr>
                <a:lvl2pPr marL="457200" algn="l" rtl="0" fontAlgn="base">
                  <a:spcBef>
                    <a:spcPct val="0"/>
                  </a:spcBef>
                  <a:spcAft>
                    <a:spcPct val="0"/>
                  </a:spcAft>
                  <a:defRPr sz="1600" b="1" kern="1200">
                    <a:solidFill>
                      <a:srgbClr val="618FFD"/>
                    </a:solidFill>
                    <a:latin typeface="Helvetica"/>
                    <a:ea typeface="+mn-ea"/>
                    <a:cs typeface="Arial" pitchFamily="34" charset="0"/>
                  </a:defRPr>
                </a:lvl2pPr>
                <a:lvl3pPr marL="914400" algn="l" rtl="0" fontAlgn="base">
                  <a:spcBef>
                    <a:spcPct val="0"/>
                  </a:spcBef>
                  <a:spcAft>
                    <a:spcPct val="0"/>
                  </a:spcAft>
                  <a:defRPr sz="1600" b="1" kern="1200">
                    <a:solidFill>
                      <a:srgbClr val="618FFD"/>
                    </a:solidFill>
                    <a:latin typeface="Helvetica"/>
                    <a:ea typeface="+mn-ea"/>
                    <a:cs typeface="Arial" pitchFamily="34" charset="0"/>
                  </a:defRPr>
                </a:lvl3pPr>
                <a:lvl4pPr marL="1371600" algn="l" rtl="0" fontAlgn="base">
                  <a:spcBef>
                    <a:spcPct val="0"/>
                  </a:spcBef>
                  <a:spcAft>
                    <a:spcPct val="0"/>
                  </a:spcAft>
                  <a:defRPr sz="1600" b="1" kern="1200">
                    <a:solidFill>
                      <a:srgbClr val="618FFD"/>
                    </a:solidFill>
                    <a:latin typeface="Helvetica"/>
                    <a:ea typeface="+mn-ea"/>
                    <a:cs typeface="Arial" pitchFamily="34" charset="0"/>
                  </a:defRPr>
                </a:lvl4pPr>
                <a:lvl5pPr marL="1828800" algn="l" rtl="0" fontAlgn="base">
                  <a:spcBef>
                    <a:spcPct val="0"/>
                  </a:spcBef>
                  <a:spcAft>
                    <a:spcPct val="0"/>
                  </a:spcAft>
                  <a:defRPr sz="1600" b="1" kern="1200">
                    <a:solidFill>
                      <a:srgbClr val="618FFD"/>
                    </a:solidFill>
                    <a:latin typeface="Helvetica"/>
                    <a:ea typeface="+mn-ea"/>
                    <a:cs typeface="Arial" pitchFamily="34" charset="0"/>
                  </a:defRPr>
                </a:lvl5pPr>
                <a:lvl6pPr marL="2286000" algn="l" defTabSz="914400" rtl="0" eaLnBrk="1" latinLnBrk="0" hangingPunct="1">
                  <a:defRPr sz="1600" b="1" kern="1200">
                    <a:solidFill>
                      <a:srgbClr val="618FFD"/>
                    </a:solidFill>
                    <a:latin typeface="Helvetica"/>
                    <a:ea typeface="+mn-ea"/>
                    <a:cs typeface="Arial" pitchFamily="34" charset="0"/>
                  </a:defRPr>
                </a:lvl6pPr>
                <a:lvl7pPr marL="2743200" algn="l" defTabSz="914400" rtl="0" eaLnBrk="1" latinLnBrk="0" hangingPunct="1">
                  <a:defRPr sz="1600" b="1" kern="1200">
                    <a:solidFill>
                      <a:srgbClr val="618FFD"/>
                    </a:solidFill>
                    <a:latin typeface="Helvetica"/>
                    <a:ea typeface="+mn-ea"/>
                    <a:cs typeface="Arial" pitchFamily="34" charset="0"/>
                  </a:defRPr>
                </a:lvl7pPr>
                <a:lvl8pPr marL="3200400" algn="l" defTabSz="914400" rtl="0" eaLnBrk="1" latinLnBrk="0" hangingPunct="1">
                  <a:defRPr sz="1600" b="1" kern="1200">
                    <a:solidFill>
                      <a:srgbClr val="618FFD"/>
                    </a:solidFill>
                    <a:latin typeface="Helvetica"/>
                    <a:ea typeface="+mn-ea"/>
                    <a:cs typeface="Arial" pitchFamily="34" charset="0"/>
                  </a:defRPr>
                </a:lvl8pPr>
                <a:lvl9pPr marL="3657600" algn="l" defTabSz="914400" rtl="0" eaLnBrk="1" latinLnBrk="0" hangingPunct="1">
                  <a:defRPr sz="1600" b="1" kern="1200">
                    <a:solidFill>
                      <a:srgbClr val="618FFD"/>
                    </a:solidFill>
                    <a:latin typeface="Helvetica"/>
                    <a:ea typeface="+mn-ea"/>
                    <a:cs typeface="Arial" pitchFamily="34" charset="0"/>
                  </a:defRPr>
                </a:lvl9pPr>
              </a:lstStyle>
              <a:p>
                <a:pPr>
                  <a:defRPr/>
                </a:pPr>
                <a:endParaRPr lang="en-US" sz="1400" b="0">
                  <a:latin typeface="Arial" pitchFamily="34" charset="0"/>
                </a:endParaRPr>
              </a:p>
            </p:txBody>
          </p:sp>
          <p:sp>
            <p:nvSpPr>
              <p:cNvPr id="19" name="Text Box 17"/>
              <p:cNvSpPr txBox="1">
                <a:spLocks noChangeArrowheads="1"/>
              </p:cNvSpPr>
              <p:nvPr/>
            </p:nvSpPr>
            <p:spPr bwMode="auto">
              <a:xfrm>
                <a:off x="2105024" y="1698308"/>
                <a:ext cx="1247774" cy="649662"/>
              </a:xfrm>
              <a:prstGeom prst="rect">
                <a:avLst/>
              </a:prstGeom>
              <a:noFill/>
              <a:ln w="9525" algn="ctr">
                <a:noFill/>
                <a:miter lim="800000"/>
                <a:headEnd/>
                <a:tailEnd/>
              </a:ln>
            </p:spPr>
            <p:txBody>
              <a:bodyPr wrap="square">
                <a:spAutoFit/>
              </a:bodyPr>
              <a:lstStyle>
                <a:defPPr>
                  <a:defRPr lang="en-US"/>
                </a:defPPr>
                <a:lvl1pPr algn="l" rtl="0" fontAlgn="base">
                  <a:spcBef>
                    <a:spcPct val="0"/>
                  </a:spcBef>
                  <a:spcAft>
                    <a:spcPct val="0"/>
                  </a:spcAft>
                  <a:defRPr sz="1600" b="1" kern="1200">
                    <a:solidFill>
                      <a:srgbClr val="618FFD"/>
                    </a:solidFill>
                    <a:latin typeface="Helvetica"/>
                    <a:ea typeface="+mn-ea"/>
                    <a:cs typeface="Arial" pitchFamily="34" charset="0"/>
                  </a:defRPr>
                </a:lvl1pPr>
                <a:lvl2pPr marL="457200" algn="l" rtl="0" fontAlgn="base">
                  <a:spcBef>
                    <a:spcPct val="0"/>
                  </a:spcBef>
                  <a:spcAft>
                    <a:spcPct val="0"/>
                  </a:spcAft>
                  <a:defRPr sz="1600" b="1" kern="1200">
                    <a:solidFill>
                      <a:srgbClr val="618FFD"/>
                    </a:solidFill>
                    <a:latin typeface="Helvetica"/>
                    <a:ea typeface="+mn-ea"/>
                    <a:cs typeface="Arial" pitchFamily="34" charset="0"/>
                  </a:defRPr>
                </a:lvl2pPr>
                <a:lvl3pPr marL="914400" algn="l" rtl="0" fontAlgn="base">
                  <a:spcBef>
                    <a:spcPct val="0"/>
                  </a:spcBef>
                  <a:spcAft>
                    <a:spcPct val="0"/>
                  </a:spcAft>
                  <a:defRPr sz="1600" b="1" kern="1200">
                    <a:solidFill>
                      <a:srgbClr val="618FFD"/>
                    </a:solidFill>
                    <a:latin typeface="Helvetica"/>
                    <a:ea typeface="+mn-ea"/>
                    <a:cs typeface="Arial" pitchFamily="34" charset="0"/>
                  </a:defRPr>
                </a:lvl3pPr>
                <a:lvl4pPr marL="1371600" algn="l" rtl="0" fontAlgn="base">
                  <a:spcBef>
                    <a:spcPct val="0"/>
                  </a:spcBef>
                  <a:spcAft>
                    <a:spcPct val="0"/>
                  </a:spcAft>
                  <a:defRPr sz="1600" b="1" kern="1200">
                    <a:solidFill>
                      <a:srgbClr val="618FFD"/>
                    </a:solidFill>
                    <a:latin typeface="Helvetica"/>
                    <a:ea typeface="+mn-ea"/>
                    <a:cs typeface="Arial" pitchFamily="34" charset="0"/>
                  </a:defRPr>
                </a:lvl4pPr>
                <a:lvl5pPr marL="1828800" algn="l" rtl="0" fontAlgn="base">
                  <a:spcBef>
                    <a:spcPct val="0"/>
                  </a:spcBef>
                  <a:spcAft>
                    <a:spcPct val="0"/>
                  </a:spcAft>
                  <a:defRPr sz="1600" b="1" kern="1200">
                    <a:solidFill>
                      <a:srgbClr val="618FFD"/>
                    </a:solidFill>
                    <a:latin typeface="Helvetica"/>
                    <a:ea typeface="+mn-ea"/>
                    <a:cs typeface="Arial" pitchFamily="34" charset="0"/>
                  </a:defRPr>
                </a:lvl5pPr>
                <a:lvl6pPr marL="2286000" algn="l" defTabSz="914400" rtl="0" eaLnBrk="1" latinLnBrk="0" hangingPunct="1">
                  <a:defRPr sz="1600" b="1" kern="1200">
                    <a:solidFill>
                      <a:srgbClr val="618FFD"/>
                    </a:solidFill>
                    <a:latin typeface="Helvetica"/>
                    <a:ea typeface="+mn-ea"/>
                    <a:cs typeface="Arial" pitchFamily="34" charset="0"/>
                  </a:defRPr>
                </a:lvl6pPr>
                <a:lvl7pPr marL="2743200" algn="l" defTabSz="914400" rtl="0" eaLnBrk="1" latinLnBrk="0" hangingPunct="1">
                  <a:defRPr sz="1600" b="1" kern="1200">
                    <a:solidFill>
                      <a:srgbClr val="618FFD"/>
                    </a:solidFill>
                    <a:latin typeface="Helvetica"/>
                    <a:ea typeface="+mn-ea"/>
                    <a:cs typeface="Arial" pitchFamily="34" charset="0"/>
                  </a:defRPr>
                </a:lvl7pPr>
                <a:lvl8pPr marL="3200400" algn="l" defTabSz="914400" rtl="0" eaLnBrk="1" latinLnBrk="0" hangingPunct="1">
                  <a:defRPr sz="1600" b="1" kern="1200">
                    <a:solidFill>
                      <a:srgbClr val="618FFD"/>
                    </a:solidFill>
                    <a:latin typeface="Helvetica"/>
                    <a:ea typeface="+mn-ea"/>
                    <a:cs typeface="Arial" pitchFamily="34" charset="0"/>
                  </a:defRPr>
                </a:lvl8pPr>
                <a:lvl9pPr marL="3657600" algn="l" defTabSz="914400" rtl="0" eaLnBrk="1" latinLnBrk="0" hangingPunct="1">
                  <a:defRPr sz="1600" b="1" kern="1200">
                    <a:solidFill>
                      <a:srgbClr val="618FFD"/>
                    </a:solidFill>
                    <a:latin typeface="Helvetica"/>
                    <a:ea typeface="+mn-ea"/>
                    <a:cs typeface="Arial" pitchFamily="34" charset="0"/>
                  </a:defRPr>
                </a:lvl9pPr>
              </a:lstStyle>
              <a:p>
                <a:pPr>
                  <a:lnSpc>
                    <a:spcPct val="90000"/>
                  </a:lnSpc>
                  <a:defRPr/>
                </a:pPr>
                <a:r>
                  <a:rPr lang="en-US" sz="1400" b="0" dirty="0">
                    <a:solidFill>
                      <a:schemeClr val="tx1"/>
                    </a:solidFill>
                    <a:latin typeface="Arial" pitchFamily="34" charset="0"/>
                  </a:rPr>
                  <a:t>Pixel Detector</a:t>
                </a:r>
              </a:p>
            </p:txBody>
          </p:sp>
        </p:grpSp>
      </p:grpSp>
      <p:grpSp>
        <p:nvGrpSpPr>
          <p:cNvPr id="23" name="Group 22"/>
          <p:cNvGrpSpPr/>
          <p:nvPr/>
        </p:nvGrpSpPr>
        <p:grpSpPr>
          <a:xfrm>
            <a:off x="637640" y="5456760"/>
            <a:ext cx="7658100" cy="538163"/>
            <a:chOff x="571500" y="5562600"/>
            <a:chExt cx="7658100" cy="538163"/>
          </a:xfrm>
        </p:grpSpPr>
        <p:sp>
          <p:nvSpPr>
            <p:cNvPr id="24" name="TextBox 8"/>
            <p:cNvSpPr txBox="1">
              <a:spLocks noChangeArrowheads="1"/>
            </p:cNvSpPr>
            <p:nvPr/>
          </p:nvSpPr>
          <p:spPr bwMode="auto">
            <a:xfrm>
              <a:off x="571500" y="5638800"/>
              <a:ext cx="800100" cy="461963"/>
            </a:xfrm>
            <a:prstGeom prst="rect">
              <a:avLst/>
            </a:prstGeom>
            <a:noFill/>
            <a:ln w="19050">
              <a:solidFill>
                <a:srgbClr val="0000FF"/>
              </a:solidFill>
              <a:miter lim="800000"/>
              <a:headEnd/>
              <a:tailEnd/>
            </a:ln>
          </p:spPr>
          <p:txBody>
            <a:bodyPr wrap="none">
              <a:spAutoFit/>
            </a:bodyPr>
            <a:lstStyle/>
            <a:p>
              <a:r>
                <a:rPr lang="en-US" dirty="0"/>
                <a:t>TPC</a:t>
              </a:r>
            </a:p>
          </p:txBody>
        </p:sp>
        <p:sp>
          <p:nvSpPr>
            <p:cNvPr id="25" name="TextBox 9"/>
            <p:cNvSpPr txBox="1">
              <a:spLocks noChangeArrowheads="1"/>
            </p:cNvSpPr>
            <p:nvPr/>
          </p:nvSpPr>
          <p:spPr bwMode="auto">
            <a:xfrm>
              <a:off x="2230438" y="5638800"/>
              <a:ext cx="817562" cy="461963"/>
            </a:xfrm>
            <a:prstGeom prst="rect">
              <a:avLst/>
            </a:prstGeom>
            <a:noFill/>
            <a:ln w="19050">
              <a:solidFill>
                <a:srgbClr val="0000FF"/>
              </a:solidFill>
              <a:miter lim="800000"/>
              <a:headEnd/>
              <a:tailEnd/>
            </a:ln>
          </p:spPr>
          <p:txBody>
            <a:bodyPr wrap="none">
              <a:spAutoFit/>
            </a:bodyPr>
            <a:lstStyle/>
            <a:p>
              <a:r>
                <a:rPr lang="en-US" dirty="0"/>
                <a:t>SSD</a:t>
              </a:r>
            </a:p>
          </p:txBody>
        </p:sp>
        <p:sp>
          <p:nvSpPr>
            <p:cNvPr id="26" name="TextBox 10"/>
            <p:cNvSpPr txBox="1">
              <a:spLocks noChangeArrowheads="1"/>
            </p:cNvSpPr>
            <p:nvPr/>
          </p:nvSpPr>
          <p:spPr bwMode="auto">
            <a:xfrm>
              <a:off x="3905250" y="5638800"/>
              <a:ext cx="661988" cy="461963"/>
            </a:xfrm>
            <a:prstGeom prst="rect">
              <a:avLst/>
            </a:prstGeom>
            <a:noFill/>
            <a:ln w="19050">
              <a:solidFill>
                <a:srgbClr val="0000FF"/>
              </a:solidFill>
              <a:miter lim="800000"/>
              <a:headEnd/>
              <a:tailEnd/>
            </a:ln>
          </p:spPr>
          <p:txBody>
            <a:bodyPr wrap="none">
              <a:spAutoFit/>
            </a:bodyPr>
            <a:lstStyle/>
            <a:p>
              <a:r>
                <a:rPr lang="en-US"/>
                <a:t>IST</a:t>
              </a:r>
            </a:p>
          </p:txBody>
        </p:sp>
        <p:sp>
          <p:nvSpPr>
            <p:cNvPr id="27" name="TextBox 11"/>
            <p:cNvSpPr txBox="1">
              <a:spLocks noChangeArrowheads="1"/>
            </p:cNvSpPr>
            <p:nvPr/>
          </p:nvSpPr>
          <p:spPr bwMode="auto">
            <a:xfrm>
              <a:off x="5438775" y="5638800"/>
              <a:ext cx="766763" cy="461963"/>
            </a:xfrm>
            <a:prstGeom prst="rect">
              <a:avLst/>
            </a:prstGeom>
            <a:noFill/>
            <a:ln w="19050">
              <a:solidFill>
                <a:srgbClr val="0000FF"/>
              </a:solidFill>
              <a:miter lim="800000"/>
              <a:headEnd/>
              <a:tailEnd/>
            </a:ln>
          </p:spPr>
          <p:txBody>
            <a:bodyPr wrap="none">
              <a:spAutoFit/>
            </a:bodyPr>
            <a:lstStyle/>
            <a:p>
              <a:r>
                <a:rPr lang="en-US"/>
                <a:t>PXL</a:t>
              </a:r>
            </a:p>
          </p:txBody>
        </p:sp>
        <p:sp>
          <p:nvSpPr>
            <p:cNvPr id="28" name="Right Arrow 27"/>
            <p:cNvSpPr/>
            <p:nvPr/>
          </p:nvSpPr>
          <p:spPr>
            <a:xfrm>
              <a:off x="1371600" y="5791200"/>
              <a:ext cx="838200" cy="152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ight Arrow 28"/>
            <p:cNvSpPr/>
            <p:nvPr/>
          </p:nvSpPr>
          <p:spPr>
            <a:xfrm>
              <a:off x="3048000" y="5791200"/>
              <a:ext cx="838200" cy="152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TextBox 15"/>
            <p:cNvSpPr txBox="1">
              <a:spLocks noChangeArrowheads="1"/>
            </p:cNvSpPr>
            <p:nvPr/>
          </p:nvSpPr>
          <p:spPr bwMode="auto">
            <a:xfrm>
              <a:off x="1447800" y="5562600"/>
              <a:ext cx="762000" cy="338138"/>
            </a:xfrm>
            <a:prstGeom prst="rect">
              <a:avLst/>
            </a:prstGeom>
            <a:noFill/>
            <a:ln w="9525">
              <a:noFill/>
              <a:miter lim="800000"/>
              <a:headEnd/>
              <a:tailEnd/>
            </a:ln>
          </p:spPr>
          <p:txBody>
            <a:bodyPr wrap="none">
              <a:spAutoFit/>
            </a:bodyPr>
            <a:lstStyle/>
            <a:p>
              <a:r>
                <a:rPr lang="en-US" sz="1600" dirty="0"/>
                <a:t>~1mm</a:t>
              </a:r>
            </a:p>
          </p:txBody>
        </p:sp>
        <p:sp>
          <p:nvSpPr>
            <p:cNvPr id="31" name="TextBox 16"/>
            <p:cNvSpPr txBox="1">
              <a:spLocks noChangeArrowheads="1"/>
            </p:cNvSpPr>
            <p:nvPr/>
          </p:nvSpPr>
          <p:spPr bwMode="auto">
            <a:xfrm>
              <a:off x="2971800" y="5562600"/>
              <a:ext cx="931863" cy="338138"/>
            </a:xfrm>
            <a:prstGeom prst="rect">
              <a:avLst/>
            </a:prstGeom>
            <a:noFill/>
            <a:ln w="9525">
              <a:noFill/>
              <a:miter lim="800000"/>
              <a:headEnd/>
              <a:tailEnd/>
            </a:ln>
          </p:spPr>
          <p:txBody>
            <a:bodyPr wrap="none">
              <a:spAutoFit/>
            </a:bodyPr>
            <a:lstStyle/>
            <a:p>
              <a:r>
                <a:rPr lang="en-US" sz="1600" dirty="0"/>
                <a:t>~300µm</a:t>
              </a:r>
            </a:p>
          </p:txBody>
        </p:sp>
        <p:sp>
          <p:nvSpPr>
            <p:cNvPr id="32" name="TextBox 17"/>
            <p:cNvSpPr txBox="1">
              <a:spLocks noChangeArrowheads="1"/>
            </p:cNvSpPr>
            <p:nvPr/>
          </p:nvSpPr>
          <p:spPr bwMode="auto">
            <a:xfrm>
              <a:off x="4495800" y="5562600"/>
              <a:ext cx="936625" cy="338138"/>
            </a:xfrm>
            <a:prstGeom prst="rect">
              <a:avLst/>
            </a:prstGeom>
            <a:noFill/>
            <a:ln w="9525">
              <a:noFill/>
              <a:miter lim="800000"/>
              <a:headEnd/>
              <a:tailEnd/>
            </a:ln>
          </p:spPr>
          <p:txBody>
            <a:bodyPr wrap="none">
              <a:spAutoFit/>
            </a:bodyPr>
            <a:lstStyle/>
            <a:p>
              <a:r>
                <a:rPr lang="en-US" sz="1600"/>
                <a:t>~250µm</a:t>
              </a:r>
            </a:p>
          </p:txBody>
        </p:sp>
        <p:sp>
          <p:nvSpPr>
            <p:cNvPr id="33" name="TextBox 19"/>
            <p:cNvSpPr txBox="1">
              <a:spLocks noChangeArrowheads="1"/>
            </p:cNvSpPr>
            <p:nvPr/>
          </p:nvSpPr>
          <p:spPr bwMode="auto">
            <a:xfrm>
              <a:off x="7207250" y="5610225"/>
              <a:ext cx="1022350" cy="461963"/>
            </a:xfrm>
            <a:prstGeom prst="rect">
              <a:avLst/>
            </a:prstGeom>
            <a:noFill/>
            <a:ln w="19050">
              <a:noFill/>
              <a:miter lim="800000"/>
              <a:headEnd/>
              <a:tailEnd/>
            </a:ln>
          </p:spPr>
          <p:txBody>
            <a:bodyPr wrap="none">
              <a:spAutoFit/>
            </a:bodyPr>
            <a:lstStyle/>
            <a:p>
              <a:r>
                <a:rPr lang="en-US" dirty="0"/>
                <a:t>vertex</a:t>
              </a:r>
            </a:p>
          </p:txBody>
        </p:sp>
        <p:sp>
          <p:nvSpPr>
            <p:cNvPr id="34" name="TextBox 20"/>
            <p:cNvSpPr txBox="1">
              <a:spLocks noChangeArrowheads="1"/>
            </p:cNvSpPr>
            <p:nvPr/>
          </p:nvSpPr>
          <p:spPr bwMode="auto">
            <a:xfrm>
              <a:off x="6172200" y="5562600"/>
              <a:ext cx="822325" cy="338138"/>
            </a:xfrm>
            <a:prstGeom prst="rect">
              <a:avLst/>
            </a:prstGeom>
            <a:noFill/>
            <a:ln w="9525">
              <a:noFill/>
              <a:miter lim="800000"/>
              <a:headEnd/>
              <a:tailEnd/>
            </a:ln>
          </p:spPr>
          <p:txBody>
            <a:bodyPr wrap="none">
              <a:spAutoFit/>
            </a:bodyPr>
            <a:lstStyle/>
            <a:p>
              <a:r>
                <a:rPr lang="en-US" sz="1600"/>
                <a:t>&lt;30µm</a:t>
              </a:r>
            </a:p>
          </p:txBody>
        </p:sp>
      </p:grpSp>
      <p:sp>
        <p:nvSpPr>
          <p:cNvPr id="35" name="Right Arrow 34"/>
          <p:cNvSpPr/>
          <p:nvPr/>
        </p:nvSpPr>
        <p:spPr>
          <a:xfrm>
            <a:off x="4633378" y="5718698"/>
            <a:ext cx="838200" cy="152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ight Arrow 35"/>
          <p:cNvSpPr/>
          <p:nvPr/>
        </p:nvSpPr>
        <p:spPr>
          <a:xfrm>
            <a:off x="6320226" y="5738798"/>
            <a:ext cx="838200" cy="1524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0" name="Straight Connector 39"/>
          <p:cNvCxnSpPr/>
          <p:nvPr/>
        </p:nvCxnSpPr>
        <p:spPr>
          <a:xfrm flipH="1">
            <a:off x="4484966" y="3732855"/>
            <a:ext cx="2224200" cy="269382"/>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cstate="print">
            <a:lum bright="28000" contrast="42000"/>
          </a:blip>
          <a:srcRect/>
          <a:stretch>
            <a:fillRect/>
          </a:stretch>
        </p:blipFill>
        <p:spPr bwMode="auto">
          <a:xfrm>
            <a:off x="4267200" y="762000"/>
            <a:ext cx="4191000" cy="2468428"/>
          </a:xfrm>
          <a:prstGeom prst="rect">
            <a:avLst/>
          </a:prstGeom>
          <a:noFill/>
          <a:ln w="9525">
            <a:noFill/>
            <a:miter lim="800000"/>
            <a:headEnd/>
            <a:tailEnd/>
          </a:ln>
          <a:effectLst/>
        </p:spPr>
      </p:pic>
      <p:sp>
        <p:nvSpPr>
          <p:cNvPr id="12290" name="Rectangle 2"/>
          <p:cNvSpPr>
            <a:spLocks/>
          </p:cNvSpPr>
          <p:nvPr/>
        </p:nvSpPr>
        <p:spPr bwMode="auto">
          <a:xfrm>
            <a:off x="381000" y="76200"/>
            <a:ext cx="7620000" cy="488950"/>
          </a:xfrm>
          <a:prstGeom prst="rect">
            <a:avLst/>
          </a:prstGeom>
          <a:noFill/>
          <a:ln w="9525">
            <a:noFill/>
            <a:miter lim="800000"/>
            <a:headEnd/>
            <a:tailEnd/>
          </a:ln>
        </p:spPr>
        <p:txBody>
          <a:bodyPr anchor="ctr"/>
          <a:lstStyle/>
          <a:p>
            <a:pPr algn="ctr" defTabSz="457200" eaLnBrk="0" hangingPunct="0"/>
            <a:r>
              <a:rPr lang="en-US" sz="3200" dirty="0"/>
              <a:t>PXL Detector </a:t>
            </a:r>
            <a:r>
              <a:rPr lang="en-US" sz="3200" dirty="0" smtClean="0"/>
              <a:t>Subsystem</a:t>
            </a:r>
            <a:endParaRPr lang="en-US" sz="3200" dirty="0"/>
          </a:p>
        </p:txBody>
      </p:sp>
      <p:sp>
        <p:nvSpPr>
          <p:cNvPr id="12292" name="Rectangle 7"/>
          <p:cNvSpPr>
            <a:spLocks noChangeArrowheads="1"/>
          </p:cNvSpPr>
          <p:nvPr/>
        </p:nvSpPr>
        <p:spPr bwMode="auto">
          <a:xfrm>
            <a:off x="304800" y="1295400"/>
            <a:ext cx="3352800" cy="590550"/>
          </a:xfrm>
          <a:prstGeom prst="rect">
            <a:avLst/>
          </a:prstGeom>
          <a:noFill/>
          <a:ln w="9525">
            <a:solidFill>
              <a:schemeClr val="tx1"/>
            </a:solidFill>
            <a:round/>
            <a:headEnd/>
            <a:tailEnd/>
          </a:ln>
        </p:spPr>
        <p:txBody>
          <a:bodyPr lIns="90000" tIns="46800" rIns="90000" bIns="46800">
            <a:spAutoFit/>
          </a:bodyPr>
          <a:lstStyle/>
          <a:p>
            <a:pPr defTabSz="457200">
              <a:spcBef>
                <a:spcPts val="1125"/>
              </a:spcBef>
              <a:buClr>
                <a:srgbClr val="009999"/>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a:t>Mechanical support with kinematic mounts (insertion side)</a:t>
            </a:r>
          </a:p>
        </p:txBody>
      </p:sp>
      <p:sp>
        <p:nvSpPr>
          <p:cNvPr id="12294" name="Text Box 24"/>
          <p:cNvSpPr txBox="1">
            <a:spLocks noChangeArrowheads="1"/>
          </p:cNvSpPr>
          <p:nvPr/>
        </p:nvSpPr>
        <p:spPr bwMode="auto">
          <a:xfrm>
            <a:off x="5029200" y="3276600"/>
            <a:ext cx="3695700" cy="1209675"/>
          </a:xfrm>
          <a:prstGeom prst="rect">
            <a:avLst/>
          </a:prstGeom>
          <a:noFill/>
          <a:ln w="19050">
            <a:solidFill>
              <a:srgbClr val="0000FF"/>
            </a:solidFill>
            <a:miter lim="800000"/>
            <a:headEnd/>
            <a:tailEnd/>
          </a:ln>
        </p:spPr>
        <p:txBody>
          <a:bodyPr wrap="none">
            <a:spAutoFit/>
          </a:bodyPr>
          <a:lstStyle/>
          <a:p>
            <a:r>
              <a:rPr lang="en-US" sz="1800" b="1" dirty="0">
                <a:solidFill>
                  <a:srgbClr val="0000FF"/>
                </a:solidFill>
              </a:rPr>
              <a:t>Insertion from one side</a:t>
            </a:r>
          </a:p>
          <a:p>
            <a:r>
              <a:rPr lang="en-US" sz="1800" b="1" dirty="0">
                <a:solidFill>
                  <a:srgbClr val="0000FF"/>
                </a:solidFill>
              </a:rPr>
              <a:t>2 layers</a:t>
            </a:r>
          </a:p>
          <a:p>
            <a:r>
              <a:rPr lang="en-US" sz="1800" b="1" dirty="0">
                <a:solidFill>
                  <a:srgbClr val="0000FF"/>
                </a:solidFill>
              </a:rPr>
              <a:t>5 sectors / half (10 sectors total)</a:t>
            </a:r>
          </a:p>
          <a:p>
            <a:r>
              <a:rPr lang="en-US" sz="1800" b="1" dirty="0">
                <a:solidFill>
                  <a:srgbClr val="0000FF"/>
                </a:solidFill>
              </a:rPr>
              <a:t>4 ladders/sector</a:t>
            </a:r>
          </a:p>
        </p:txBody>
      </p:sp>
      <p:sp>
        <p:nvSpPr>
          <p:cNvPr id="19" name="Rectangle 18"/>
          <p:cNvSpPr/>
          <p:nvPr/>
        </p:nvSpPr>
        <p:spPr>
          <a:xfrm>
            <a:off x="4800600" y="6143625"/>
            <a:ext cx="27432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2296" name="Picture 11" descr="super module business end"/>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36000"/>
                    </a14:imgEffect>
                  </a14:imgLayer>
                </a14:imgProps>
              </a:ext>
            </a:extLst>
          </a:blip>
          <a:srcRect l="17082" b="7620"/>
          <a:stretch>
            <a:fillRect/>
          </a:stretch>
        </p:blipFill>
        <p:spPr bwMode="auto">
          <a:xfrm>
            <a:off x="304800" y="3013075"/>
            <a:ext cx="4191000" cy="3330575"/>
          </a:xfrm>
          <a:prstGeom prst="rect">
            <a:avLst/>
          </a:prstGeom>
          <a:noFill/>
          <a:ln w="9525">
            <a:noFill/>
            <a:miter lim="800000"/>
            <a:headEnd/>
            <a:tailEnd/>
          </a:ln>
        </p:spPr>
      </p:pic>
      <p:grpSp>
        <p:nvGrpSpPr>
          <p:cNvPr id="12297" name="Group 24"/>
          <p:cNvGrpSpPr>
            <a:grpSpLocks/>
          </p:cNvGrpSpPr>
          <p:nvPr/>
        </p:nvGrpSpPr>
        <p:grpSpPr bwMode="auto">
          <a:xfrm>
            <a:off x="3352800" y="5029200"/>
            <a:ext cx="5184775" cy="1066800"/>
            <a:chOff x="2208" y="3360"/>
            <a:chExt cx="3266" cy="672"/>
          </a:xfrm>
        </p:grpSpPr>
        <p:pic>
          <p:nvPicPr>
            <p:cNvPr id="12306" name="Picture 6"/>
            <p:cNvPicPr>
              <a:picLocks noChangeAspect="1" noChangeArrowheads="1"/>
            </p:cNvPicPr>
            <p:nvPr/>
          </p:nvPicPr>
          <p:blipFill>
            <a:blip r:embed="rId5" cstate="print">
              <a:lum bright="12000" contrast="36000"/>
            </a:blip>
            <a:srcRect/>
            <a:stretch>
              <a:fillRect/>
            </a:stretch>
          </p:blipFill>
          <p:spPr bwMode="auto">
            <a:xfrm>
              <a:off x="2208" y="3360"/>
              <a:ext cx="3266" cy="648"/>
            </a:xfrm>
            <a:prstGeom prst="rect">
              <a:avLst/>
            </a:prstGeom>
            <a:noFill/>
            <a:ln w="9525">
              <a:noFill/>
              <a:round/>
              <a:headEnd/>
              <a:tailEnd/>
            </a:ln>
          </p:spPr>
        </p:pic>
        <p:sp>
          <p:nvSpPr>
            <p:cNvPr id="12307" name="TextBox 19"/>
            <p:cNvSpPr txBox="1">
              <a:spLocks noChangeArrowheads="1"/>
            </p:cNvSpPr>
            <p:nvPr/>
          </p:nvSpPr>
          <p:spPr bwMode="auto">
            <a:xfrm>
              <a:off x="2640" y="3859"/>
              <a:ext cx="1796" cy="173"/>
            </a:xfrm>
            <a:prstGeom prst="rect">
              <a:avLst/>
            </a:prstGeom>
            <a:solidFill>
              <a:schemeClr val="bg1"/>
            </a:solidFill>
            <a:ln w="9525">
              <a:noFill/>
              <a:miter lim="800000"/>
              <a:headEnd/>
              <a:tailEnd/>
            </a:ln>
          </p:spPr>
          <p:txBody>
            <a:bodyPr wrap="none">
              <a:spAutoFit/>
            </a:bodyPr>
            <a:lstStyle/>
            <a:p>
              <a:r>
                <a:rPr lang="en-US" sz="1200"/>
                <a:t>Aluminum conductor Ladder Flex Cable</a:t>
              </a:r>
            </a:p>
          </p:txBody>
        </p:sp>
      </p:grpSp>
      <p:sp>
        <p:nvSpPr>
          <p:cNvPr id="12298" name="Rectangle 5"/>
          <p:cNvSpPr>
            <a:spLocks noChangeArrowheads="1"/>
          </p:cNvSpPr>
          <p:nvPr/>
        </p:nvSpPr>
        <p:spPr bwMode="auto">
          <a:xfrm>
            <a:off x="4800600" y="4648200"/>
            <a:ext cx="3200400" cy="590550"/>
          </a:xfrm>
          <a:prstGeom prst="rect">
            <a:avLst/>
          </a:prstGeom>
          <a:noFill/>
          <a:ln w="9525">
            <a:solidFill>
              <a:schemeClr val="tx1"/>
            </a:solidFill>
            <a:round/>
            <a:headEnd/>
            <a:tailEnd/>
          </a:ln>
        </p:spPr>
        <p:txBody>
          <a:bodyPr wrap="square" lIns="90000" tIns="46800" rIns="90000" bIns="46800">
            <a:spAutoFit/>
          </a:bodyPr>
          <a:lstStyle/>
          <a:p>
            <a:pPr defTabSz="457200">
              <a:spcBef>
                <a:spcPts val="1125"/>
              </a:spcBef>
              <a:buClr>
                <a:srgbClr val="009999"/>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t>Ladder with 10 MAPS sensors (~ 2</a:t>
            </a:r>
            <a:r>
              <a:rPr lang="en-US" sz="1600" dirty="0"/>
              <a:t>×</a:t>
            </a:r>
            <a:r>
              <a:rPr lang="en-GB" sz="1600" dirty="0"/>
              <a:t>2 cm each)</a:t>
            </a:r>
          </a:p>
        </p:txBody>
      </p:sp>
      <p:sp>
        <p:nvSpPr>
          <p:cNvPr id="12299" name="Line 25"/>
          <p:cNvSpPr>
            <a:spLocks noChangeShapeType="1"/>
          </p:cNvSpPr>
          <p:nvPr/>
        </p:nvSpPr>
        <p:spPr bwMode="auto">
          <a:xfrm>
            <a:off x="3657600" y="1600200"/>
            <a:ext cx="2209800" cy="304800"/>
          </a:xfrm>
          <a:prstGeom prst="line">
            <a:avLst/>
          </a:prstGeom>
          <a:noFill/>
          <a:ln w="9525">
            <a:solidFill>
              <a:schemeClr val="tx1"/>
            </a:solidFill>
            <a:round/>
            <a:headEnd/>
            <a:tailEnd type="triangle" w="med" len="med"/>
          </a:ln>
        </p:spPr>
        <p:txBody>
          <a:bodyPr/>
          <a:lstStyle/>
          <a:p>
            <a:endParaRPr lang="en-US"/>
          </a:p>
        </p:txBody>
      </p:sp>
      <p:sp>
        <p:nvSpPr>
          <p:cNvPr id="12300" name="AutoShape 26"/>
          <p:cNvSpPr>
            <a:spLocks noChangeArrowheads="1"/>
          </p:cNvSpPr>
          <p:nvPr/>
        </p:nvSpPr>
        <p:spPr bwMode="auto">
          <a:xfrm rot="2100000">
            <a:off x="2133335" y="5102849"/>
            <a:ext cx="1371937" cy="165945"/>
          </a:xfrm>
          <a:prstGeom prst="rightArrow">
            <a:avLst>
              <a:gd name="adj1" fmla="val 50000"/>
              <a:gd name="adj2" fmla="val 126051"/>
            </a:avLst>
          </a:prstGeom>
          <a:solidFill>
            <a:schemeClr val="accent1"/>
          </a:solidFill>
          <a:ln w="9525">
            <a:solidFill>
              <a:schemeClr val="tx1"/>
            </a:solidFill>
            <a:miter lim="800000"/>
            <a:headEnd/>
            <a:tailEnd/>
          </a:ln>
        </p:spPr>
        <p:txBody>
          <a:bodyPr wrap="none" anchor="ctr"/>
          <a:lstStyle/>
          <a:p>
            <a:endParaRPr lang="en-US"/>
          </a:p>
        </p:txBody>
      </p:sp>
      <p:sp>
        <p:nvSpPr>
          <p:cNvPr id="12301" name="Rectangle 7"/>
          <p:cNvSpPr>
            <a:spLocks noChangeArrowheads="1"/>
          </p:cNvSpPr>
          <p:nvPr/>
        </p:nvSpPr>
        <p:spPr bwMode="auto">
          <a:xfrm>
            <a:off x="228600" y="2362200"/>
            <a:ext cx="3352800" cy="590550"/>
          </a:xfrm>
          <a:prstGeom prst="rect">
            <a:avLst/>
          </a:prstGeom>
          <a:noFill/>
          <a:ln w="9525">
            <a:solidFill>
              <a:schemeClr val="tx1"/>
            </a:solidFill>
            <a:round/>
            <a:headEnd/>
            <a:tailEnd/>
          </a:ln>
        </p:spPr>
        <p:txBody>
          <a:bodyPr lIns="90000" tIns="46800" rIns="90000" bIns="46800">
            <a:spAutoFit/>
          </a:bodyPr>
          <a:lstStyle/>
          <a:p>
            <a:pPr defTabSz="457200">
              <a:spcBef>
                <a:spcPts val="1125"/>
              </a:spcBef>
              <a:buClr>
                <a:srgbClr val="009999"/>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t>carbon fiber sector tubes (~ </a:t>
            </a:r>
            <a:r>
              <a:rPr lang="en-GB" sz="1600" dirty="0" smtClean="0"/>
              <a:t>200</a:t>
            </a:r>
            <a:r>
              <a:rPr lang="en-US" sz="1600" dirty="0" smtClean="0"/>
              <a:t>µ</a:t>
            </a:r>
            <a:r>
              <a:rPr lang="en-GB" sz="1600" dirty="0" smtClean="0"/>
              <a:t>m </a:t>
            </a:r>
            <a:r>
              <a:rPr lang="en-GB" sz="1600" dirty="0"/>
              <a:t>thick)</a:t>
            </a:r>
          </a:p>
        </p:txBody>
      </p:sp>
      <p:sp>
        <p:nvSpPr>
          <p:cNvPr id="12302" name="Line 28"/>
          <p:cNvSpPr>
            <a:spLocks noChangeShapeType="1"/>
          </p:cNvSpPr>
          <p:nvPr/>
        </p:nvSpPr>
        <p:spPr bwMode="auto">
          <a:xfrm flipH="1">
            <a:off x="1143000" y="2971800"/>
            <a:ext cx="838200" cy="1676400"/>
          </a:xfrm>
          <a:prstGeom prst="line">
            <a:avLst/>
          </a:prstGeom>
          <a:noFill/>
          <a:ln w="9525">
            <a:solidFill>
              <a:schemeClr val="tx1"/>
            </a:solidFill>
            <a:round/>
            <a:headEnd/>
            <a:tailEnd type="triangle" w="med" len="med"/>
          </a:ln>
        </p:spPr>
        <p:txBody>
          <a:bodyPr/>
          <a:lstStyle/>
          <a:p>
            <a:endParaRPr lang="en-US"/>
          </a:p>
        </p:txBody>
      </p:sp>
      <p:sp>
        <p:nvSpPr>
          <p:cNvPr id="12304" name="Line 30"/>
          <p:cNvSpPr>
            <a:spLocks noChangeShapeType="1"/>
          </p:cNvSpPr>
          <p:nvPr/>
        </p:nvSpPr>
        <p:spPr bwMode="auto">
          <a:xfrm>
            <a:off x="4267200" y="6248400"/>
            <a:ext cx="3962400" cy="0"/>
          </a:xfrm>
          <a:prstGeom prst="line">
            <a:avLst/>
          </a:prstGeom>
          <a:noFill/>
          <a:ln w="15875">
            <a:solidFill>
              <a:schemeClr val="tx1"/>
            </a:solidFill>
            <a:round/>
            <a:headEnd type="triangle" w="med" len="med"/>
            <a:tailEnd type="triangle" w="med" len="med"/>
          </a:ln>
        </p:spPr>
        <p:txBody>
          <a:bodyPr/>
          <a:lstStyle/>
          <a:p>
            <a:endParaRPr lang="en-US"/>
          </a:p>
        </p:txBody>
      </p:sp>
      <p:sp>
        <p:nvSpPr>
          <p:cNvPr id="12305" name="Text Box 31"/>
          <p:cNvSpPr txBox="1">
            <a:spLocks noChangeArrowheads="1"/>
          </p:cNvSpPr>
          <p:nvPr/>
        </p:nvSpPr>
        <p:spPr bwMode="auto">
          <a:xfrm>
            <a:off x="5715000" y="6096000"/>
            <a:ext cx="738188" cy="336550"/>
          </a:xfrm>
          <a:prstGeom prst="rect">
            <a:avLst/>
          </a:prstGeom>
          <a:solidFill>
            <a:schemeClr val="bg1"/>
          </a:solidFill>
          <a:ln w="9525">
            <a:noFill/>
            <a:miter lim="800000"/>
            <a:headEnd/>
            <a:tailEnd/>
          </a:ln>
        </p:spPr>
        <p:txBody>
          <a:bodyPr wrap="none">
            <a:spAutoFit/>
          </a:bodyPr>
          <a:lstStyle/>
          <a:p>
            <a:r>
              <a:rPr lang="en-US" sz="1600"/>
              <a:t>20 cm</a:t>
            </a:r>
          </a:p>
        </p:txBody>
      </p:sp>
      <p:sp>
        <p:nvSpPr>
          <p:cNvPr id="2" name="TextBox 1"/>
          <p:cNvSpPr txBox="1"/>
          <p:nvPr/>
        </p:nvSpPr>
        <p:spPr>
          <a:xfrm>
            <a:off x="516819" y="584784"/>
            <a:ext cx="3031599" cy="369332"/>
          </a:xfrm>
          <a:prstGeom prst="rect">
            <a:avLst/>
          </a:prstGeom>
          <a:noFill/>
        </p:spPr>
        <p:txBody>
          <a:bodyPr wrap="none" rtlCol="0">
            <a:spAutoFit/>
          </a:bodyPr>
          <a:lstStyle/>
          <a:p>
            <a:r>
              <a:rPr lang="en-US" dirty="0" smtClean="0"/>
              <a:t>Subsystem manager L. Greiner</a:t>
            </a:r>
            <a:endParaRPr lang="en-US" dirty="0"/>
          </a:p>
        </p:txBody>
      </p:sp>
      <p:sp>
        <p:nvSpPr>
          <p:cNvPr id="3" name="Date Placeholder 2"/>
          <p:cNvSpPr>
            <a:spLocks noGrp="1"/>
          </p:cNvSpPr>
          <p:nvPr>
            <p:ph type="dt" sz="half" idx="10"/>
          </p:nvPr>
        </p:nvSpPr>
        <p:spPr/>
        <p:txBody>
          <a:bodyPr/>
          <a:lstStyle/>
          <a:p>
            <a:r>
              <a:rPr lang="en-US" smtClean="0"/>
              <a:t>7/13/2011</a:t>
            </a:r>
            <a:endParaRPr lang="en-US"/>
          </a:p>
        </p:txBody>
      </p:sp>
      <p:sp>
        <p:nvSpPr>
          <p:cNvPr id="4" name="Footer Placeholder 3"/>
          <p:cNvSpPr>
            <a:spLocks noGrp="1"/>
          </p:cNvSpPr>
          <p:nvPr>
            <p:ph type="ftr" sz="quarter" idx="11"/>
          </p:nvPr>
        </p:nvSpPr>
        <p:spPr/>
        <p:txBody>
          <a:bodyPr/>
          <a:lstStyle/>
          <a:p>
            <a:r>
              <a:rPr lang="en-US" smtClean="0"/>
              <a:t>DOE HFT Review</a:t>
            </a:r>
            <a:endParaRPr lang="en-US"/>
          </a:p>
        </p:txBody>
      </p:sp>
      <p:sp>
        <p:nvSpPr>
          <p:cNvPr id="5" name="Slide Number Placeholder 4"/>
          <p:cNvSpPr>
            <a:spLocks noGrp="1"/>
          </p:cNvSpPr>
          <p:nvPr>
            <p:ph type="sldNum" sz="quarter" idx="12"/>
          </p:nvPr>
        </p:nvSpPr>
        <p:spPr/>
        <p:txBody>
          <a:bodyPr/>
          <a:lstStyle/>
          <a:p>
            <a:fld id="{7E47A86D-EEB9-C74E-AC24-B9D1E6A4A89D}" type="slidenum">
              <a:rPr lang="en-US" smtClean="0"/>
              <a:pPr/>
              <a:t>8</a:t>
            </a:fld>
            <a:endParaRPr lang="en-US"/>
          </a:p>
        </p:txBody>
      </p:sp>
    </p:spTree>
    <p:extLst>
      <p:ext uri="{BB962C8B-B14F-4D97-AF65-F5344CB8AC3E}">
        <p14:creationId xmlns:p14="http://schemas.microsoft.com/office/powerpoint/2010/main" val="721324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Intermediate Silicon Tracker</a:t>
            </a:r>
            <a:br>
              <a:rPr lang="en-US" sz="2400" dirty="0" smtClean="0"/>
            </a:br>
            <a:r>
              <a:rPr lang="en-US" sz="2400" dirty="0" smtClean="0"/>
              <a:t> subsystem</a:t>
            </a:r>
            <a:endParaRPr lang="en-US" sz="2400" dirty="0"/>
          </a:p>
        </p:txBody>
      </p:sp>
      <p:sp>
        <p:nvSpPr>
          <p:cNvPr id="3" name="Content Placeholder 2"/>
          <p:cNvSpPr>
            <a:spLocks noGrp="1"/>
          </p:cNvSpPr>
          <p:nvPr>
            <p:ph idx="1"/>
          </p:nvPr>
        </p:nvSpPr>
        <p:spPr>
          <a:xfrm>
            <a:off x="457199" y="3490422"/>
            <a:ext cx="7982983" cy="2343032"/>
          </a:xfrm>
        </p:spPr>
        <p:txBody>
          <a:bodyPr>
            <a:normAutofit fontScale="62500" lnSpcReduction="20000"/>
          </a:bodyPr>
          <a:lstStyle/>
          <a:p>
            <a:r>
              <a:rPr lang="en-US" dirty="0" smtClean="0"/>
              <a:t>Intermediate tracking layer with good r-phi resolution 250mm</a:t>
            </a:r>
          </a:p>
          <a:p>
            <a:endParaRPr lang="en-US" dirty="0" smtClean="0"/>
          </a:p>
          <a:p>
            <a:r>
              <a:rPr lang="en-US" dirty="0" smtClean="0"/>
              <a:t>Conventional Si strip detector using CMS APD chip for ladders</a:t>
            </a:r>
          </a:p>
          <a:p>
            <a:endParaRPr lang="en-US" dirty="0" smtClean="0"/>
          </a:p>
          <a:p>
            <a:r>
              <a:rPr lang="en-US" dirty="0" smtClean="0"/>
              <a:t>Readout system copy of just completed FGT detector system</a:t>
            </a:r>
          </a:p>
          <a:p>
            <a:endParaRPr lang="en-US" dirty="0" smtClean="0"/>
          </a:p>
          <a:p>
            <a:r>
              <a:rPr lang="en-US" dirty="0" smtClean="0"/>
              <a:t>Subsystem manager Bernd </a:t>
            </a:r>
            <a:r>
              <a:rPr lang="en-US" dirty="0" err="1" smtClean="0"/>
              <a:t>Surrow</a:t>
            </a:r>
            <a:r>
              <a:rPr lang="en-US" dirty="0" smtClean="0"/>
              <a:t>. Talk </a:t>
            </a:r>
            <a:r>
              <a:rPr lang="en-US" dirty="0" smtClean="0"/>
              <a:t>by G. </a:t>
            </a:r>
            <a:r>
              <a:rPr lang="en-US" dirty="0" err="1" smtClean="0"/>
              <a:t>v</a:t>
            </a:r>
            <a:r>
              <a:rPr lang="en-US" dirty="0" smtClean="0"/>
              <a:t> Nieuwenhuizen, MIT</a:t>
            </a:r>
          </a:p>
          <a:p>
            <a:pPr marL="0" indent="0">
              <a:buNone/>
            </a:pPr>
            <a:endParaRPr lang="en-US" dirty="0"/>
          </a:p>
        </p:txBody>
      </p:sp>
      <p:sp>
        <p:nvSpPr>
          <p:cNvPr id="4" name="Date Placeholder 3"/>
          <p:cNvSpPr>
            <a:spLocks noGrp="1"/>
          </p:cNvSpPr>
          <p:nvPr>
            <p:ph type="dt" sz="half" idx="10"/>
          </p:nvPr>
        </p:nvSpPr>
        <p:spPr/>
        <p:txBody>
          <a:bodyPr/>
          <a:lstStyle/>
          <a:p>
            <a:r>
              <a:rPr lang="en-US" smtClean="0"/>
              <a:t>7/13/2011</a:t>
            </a:r>
            <a:endParaRPr lang="en-US"/>
          </a:p>
        </p:txBody>
      </p:sp>
      <p:sp>
        <p:nvSpPr>
          <p:cNvPr id="5" name="Footer Placeholder 4"/>
          <p:cNvSpPr>
            <a:spLocks noGrp="1"/>
          </p:cNvSpPr>
          <p:nvPr>
            <p:ph type="ftr" sz="quarter" idx="11"/>
          </p:nvPr>
        </p:nvSpPr>
        <p:spPr/>
        <p:txBody>
          <a:bodyPr/>
          <a:lstStyle/>
          <a:p>
            <a:r>
              <a:rPr lang="en-US" smtClean="0"/>
              <a:t>DOE HFT Review</a:t>
            </a:r>
            <a:endParaRPr lang="en-US"/>
          </a:p>
        </p:txBody>
      </p:sp>
      <p:sp>
        <p:nvSpPr>
          <p:cNvPr id="6" name="Slide Number Placeholder 5"/>
          <p:cNvSpPr>
            <a:spLocks noGrp="1"/>
          </p:cNvSpPr>
          <p:nvPr>
            <p:ph type="sldNum" sz="quarter" idx="12"/>
          </p:nvPr>
        </p:nvSpPr>
        <p:spPr/>
        <p:txBody>
          <a:bodyPr/>
          <a:lstStyle/>
          <a:p>
            <a:fld id="{7E47A86D-EEB9-C74E-AC24-B9D1E6A4A89D}" type="slidenum">
              <a:rPr lang="en-US" smtClean="0"/>
              <a:pPr/>
              <a:t>9</a:t>
            </a:fld>
            <a:endParaRPr lang="en-US"/>
          </a:p>
        </p:txBody>
      </p:sp>
      <p:pic>
        <p:nvPicPr>
          <p:cNvPr id="8" name="Picture 7"/>
          <p:cNvPicPr>
            <a:picLocks noChangeAspect="1"/>
          </p:cNvPicPr>
          <p:nvPr/>
        </p:nvPicPr>
        <p:blipFill>
          <a:blip r:embed="rId2"/>
          <a:stretch>
            <a:fillRect/>
          </a:stretch>
        </p:blipFill>
        <p:spPr>
          <a:xfrm>
            <a:off x="653816" y="1273129"/>
            <a:ext cx="2999867" cy="2217293"/>
          </a:xfrm>
          <a:prstGeom prst="rect">
            <a:avLst/>
          </a:prstGeom>
        </p:spPr>
      </p:pic>
      <p:sp>
        <p:nvSpPr>
          <p:cNvPr id="9" name="TextBox 8"/>
          <p:cNvSpPr txBox="1"/>
          <p:nvPr/>
        </p:nvSpPr>
        <p:spPr>
          <a:xfrm>
            <a:off x="4105021" y="1402984"/>
            <a:ext cx="3957354" cy="369332"/>
          </a:xfrm>
          <a:prstGeom prst="rect">
            <a:avLst/>
          </a:prstGeom>
          <a:noFill/>
        </p:spPr>
        <p:txBody>
          <a:bodyPr wrap="square" rtlCol="0">
            <a:spAutoFit/>
          </a:bodyPr>
          <a:lstStyle/>
          <a:p>
            <a:r>
              <a:rPr lang="en-US" dirty="0" smtClean="0"/>
              <a:t>20 50 cm long ladders at 14 cm radius.</a:t>
            </a:r>
            <a:endParaRPr lang="en-US" dirty="0"/>
          </a:p>
        </p:txBody>
      </p:sp>
    </p:spTree>
    <p:extLst>
      <p:ext uri="{BB962C8B-B14F-4D97-AF65-F5344CB8AC3E}">
        <p14:creationId xmlns:p14="http://schemas.microsoft.com/office/powerpoint/2010/main" val="1412387704"/>
      </p:ext>
    </p:extLst>
  </p:cSld>
  <p:clrMapOvr>
    <a:masterClrMapping/>
  </p:clrMapOvr>
</p:sld>
</file>

<file path=ppt/theme/theme1.xml><?xml version="1.0" encoding="utf-8"?>
<a:theme xmlns:a="http://schemas.openxmlformats.org/drawingml/2006/main" name="HFT_Mee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HFT_Meeting.potx</Template>
  <TotalTime>8933</TotalTime>
  <Words>3388</Words>
  <Application>Microsoft Macintosh PowerPoint</Application>
  <PresentationFormat>On-screen Show (4:3)</PresentationFormat>
  <Paragraphs>697</Paragraphs>
  <Slides>50</Slides>
  <Notes>13</Notes>
  <HiddenSlides>0</HiddenSlides>
  <MMClips>0</MMClips>
  <ScaleCrop>false</ScaleCrop>
  <HeadingPairs>
    <vt:vector size="8" baseType="variant">
      <vt:variant>
        <vt:lpstr>Theme</vt:lpstr>
      </vt:variant>
      <vt:variant>
        <vt:i4>1</vt:i4>
      </vt:variant>
      <vt:variant>
        <vt:lpstr>Links</vt:lpstr>
      </vt:variant>
      <vt:variant>
        <vt:i4>3</vt:i4>
      </vt:variant>
      <vt:variant>
        <vt:lpstr>Embedded OLE Servers</vt:lpstr>
      </vt:variant>
      <vt:variant>
        <vt:i4>2</vt:i4>
      </vt:variant>
      <vt:variant>
        <vt:lpstr>Slide Titles</vt:lpstr>
      </vt:variant>
      <vt:variant>
        <vt:i4>50</vt:i4>
      </vt:variant>
    </vt:vector>
  </HeadingPairs>
  <TitlesOfParts>
    <vt:vector size="56" baseType="lpstr">
      <vt:lpstr>HFT_Meeting</vt:lpstr>
      <vt:lpstr>\\localhost\Users\flemming\Documents\STAR\HFT\Project Meetings\2011\BNL CD2:3 prereview\Macintosh HD:Users:flemming:Documents:STAR:HFT:HFT Project:CD2\3 :Documents:Risk Management Plan:HFT Risk Management Plan v2.doc!OLE_LINK1</vt:lpstr>
      <vt:lpstr>\\localhost\Users\flemming\Documents\STAR\HFT\Project Meetings\2011\BNL CD2:3 prereview\Macintosh HD:Users:flemming:Documents:STAR:HFT:HFT Project:CD2\3 :Documents:Risk Management Plan:HFT Risk Management Plan v2.doc!OLE_LINK2</vt:lpstr>
      <vt:lpstr>\\localhost\Users\flemming\Documents\STAR\HFT\Project Meetings\2011\BNL CD2:3 prereview\Macintosh HD:Users:flemming:Documents:STAR:HFT:HFT Project:CD2\3 :Documents:PEP:HFT-PEP-CD2-Draft14.docx!OLE_LINK7</vt:lpstr>
      <vt:lpstr>Document</vt:lpstr>
      <vt:lpstr>Microsoft Word Document</vt:lpstr>
      <vt:lpstr>Project Overview</vt:lpstr>
      <vt:lpstr>Overview</vt:lpstr>
      <vt:lpstr>Detector Overview</vt:lpstr>
      <vt:lpstr>STAR detector</vt:lpstr>
      <vt:lpstr>PowerPoint Presentation</vt:lpstr>
      <vt:lpstr>Inner Detector Support</vt:lpstr>
      <vt:lpstr>Cross section View</vt:lpstr>
      <vt:lpstr>PowerPoint Presentation</vt:lpstr>
      <vt:lpstr>Intermediate Silicon Tracker  subsystem</vt:lpstr>
      <vt:lpstr>Silicon Strip Detector</vt:lpstr>
      <vt:lpstr>Project Chronology</vt:lpstr>
      <vt:lpstr>Baseline project</vt:lpstr>
      <vt:lpstr>PowerPoint Presentation</vt:lpstr>
      <vt:lpstr>Performance requirements</vt:lpstr>
      <vt:lpstr>Low-level CD-4 KPPs</vt:lpstr>
      <vt:lpstr>HFT project deliverables</vt:lpstr>
      <vt:lpstr>Schedule considerations</vt:lpstr>
      <vt:lpstr>Considerations II</vt:lpstr>
      <vt:lpstr>Summary Schedule</vt:lpstr>
      <vt:lpstr>Level 1 and 2 Milestones</vt:lpstr>
      <vt:lpstr>Cost Baseline</vt:lpstr>
      <vt:lpstr>Funding Profile</vt:lpstr>
      <vt:lpstr>HFT MIE Cost/Budget Profile</vt:lpstr>
      <vt:lpstr>Management</vt:lpstr>
      <vt:lpstr>HFT Org Chart</vt:lpstr>
      <vt:lpstr>HFT management</vt:lpstr>
      <vt:lpstr>PowerPoint Presentation</vt:lpstr>
      <vt:lpstr>Reporting &amp; Communication</vt:lpstr>
      <vt:lpstr>Reporting &amp; Communication</vt:lpstr>
      <vt:lpstr>Institutional Organization</vt:lpstr>
      <vt:lpstr>MOUs</vt:lpstr>
      <vt:lpstr>Risk Management</vt:lpstr>
      <vt:lpstr>Risk Management</vt:lpstr>
      <vt:lpstr>High Risks</vt:lpstr>
      <vt:lpstr>Documentation Status</vt:lpstr>
      <vt:lpstr>Readiness</vt:lpstr>
      <vt:lpstr>Design Status</vt:lpstr>
      <vt:lpstr>Design Status</vt:lpstr>
      <vt:lpstr>Design Reviews so far</vt:lpstr>
      <vt:lpstr>Summary</vt:lpstr>
      <vt:lpstr>Backup Slides</vt:lpstr>
      <vt:lpstr>Change Control Thresholds</vt:lpstr>
      <vt:lpstr>WBS definition</vt:lpstr>
      <vt:lpstr>Collaboration and Responsibilities</vt:lpstr>
      <vt:lpstr>Risk Analysis Matrices</vt:lpstr>
      <vt:lpstr>Labor resources</vt:lpstr>
      <vt:lpstr>Schedule Highlights</vt:lpstr>
      <vt:lpstr>PowerPoint Presentation</vt:lpstr>
      <vt:lpstr>Structures Exploded Detail</vt:lpstr>
      <vt:lpstr>Nomenclature</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flemming videbaek</dc:creator>
  <cp:lastModifiedBy>flemming videbaek</cp:lastModifiedBy>
  <cp:revision>121</cp:revision>
  <cp:lastPrinted>2011-07-07T20:35:13Z</cp:lastPrinted>
  <dcterms:created xsi:type="dcterms:W3CDTF">2011-06-10T20:25:14Z</dcterms:created>
  <dcterms:modified xsi:type="dcterms:W3CDTF">2011-07-07T21:04:59Z</dcterms:modified>
</cp:coreProperties>
</file>