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972" r:id="rId2"/>
  </p:sldMasterIdLst>
  <p:notesMasterIdLst>
    <p:notesMasterId r:id="rId13"/>
  </p:notesMasterIdLst>
  <p:handoutMasterIdLst>
    <p:handoutMasterId r:id="rId14"/>
  </p:handoutMasterIdLst>
  <p:sldIdLst>
    <p:sldId id="367" r:id="rId3"/>
    <p:sldId id="429" r:id="rId4"/>
    <p:sldId id="430" r:id="rId5"/>
    <p:sldId id="432" r:id="rId6"/>
    <p:sldId id="433" r:id="rId7"/>
    <p:sldId id="434" r:id="rId8"/>
    <p:sldId id="435" r:id="rId9"/>
    <p:sldId id="436" r:id="rId10"/>
    <p:sldId id="428" r:id="rId11"/>
    <p:sldId id="431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014"/>
    <a:srgbClr val="0D8222"/>
    <a:srgbClr val="FFFF00"/>
    <a:srgbClr val="000099"/>
    <a:srgbClr val="FFFF99"/>
    <a:srgbClr val="FFF5E6"/>
    <a:srgbClr val="F0E0FF"/>
    <a:srgbClr val="E9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90" autoAdjust="0"/>
  </p:normalViewPr>
  <p:slideViewPr>
    <p:cSldViewPr>
      <p:cViewPr>
        <p:scale>
          <a:sx n="100" d="100"/>
          <a:sy n="100" d="100"/>
        </p:scale>
        <p:origin x="-632" y="-144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05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778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oleObject" Target="../embeddings/oleObject21.bin"/><Relationship Id="rId5" Type="http://schemas.openxmlformats.org/officeDocument/2006/relationships/oleObject" Target="../embeddings/oleObject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oleObject" Target="../embeddings/oleObject24.bin"/><Relationship Id="rId5" Type="http://schemas.openxmlformats.org/officeDocument/2006/relationships/oleObject" Target="../embeddings/oleObject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oleObject" Target="../embeddings/oleObject27.bin"/><Relationship Id="rId5" Type="http://schemas.openxmlformats.org/officeDocument/2006/relationships/oleObject" Target="../embeddings/oleObject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oleObject" Target="../embeddings/oleObject30.bin"/><Relationship Id="rId5" Type="http://schemas.openxmlformats.org/officeDocument/2006/relationships/oleObject" Target="../embeddings/oleObject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oleObject" Target="../embeddings/oleObject33.bin"/><Relationship Id="rId5" Type="http://schemas.openxmlformats.org/officeDocument/2006/relationships/oleObject" Target="../embeddings/oleObject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oleObject" Target="../embeddings/oleObject37.bin"/><Relationship Id="rId5" Type="http://schemas.openxmlformats.org/officeDocument/2006/relationships/oleObject" Target="../embeddings/oleObject38.bin"/><Relationship Id="rId1" Type="http://schemas.openxmlformats.org/officeDocument/2006/relationships/vmlDrawing" Target="../drawings/vmlDrawing14.vml"/><Relationship Id="rId2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oleObject" Target="../embeddings/oleObject40.bin"/><Relationship Id="rId5" Type="http://schemas.openxmlformats.org/officeDocument/2006/relationships/oleObject" Target="../embeddings/oleObject41.bin"/><Relationship Id="rId1" Type="http://schemas.openxmlformats.org/officeDocument/2006/relationships/vmlDrawing" Target="../drawings/vmlDrawing15.vml"/><Relationship Id="rId2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4" Type="http://schemas.openxmlformats.org/officeDocument/2006/relationships/oleObject" Target="../embeddings/oleObject43.bin"/><Relationship Id="rId5" Type="http://schemas.openxmlformats.org/officeDocument/2006/relationships/oleObject" Target="../embeddings/oleObject44.bin"/><Relationship Id="rId1" Type="http://schemas.openxmlformats.org/officeDocument/2006/relationships/vmlDrawing" Target="../drawings/vmlDrawing16.vml"/><Relationship Id="rId2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4" Type="http://schemas.openxmlformats.org/officeDocument/2006/relationships/oleObject" Target="../embeddings/oleObject46.bin"/><Relationship Id="rId5" Type="http://schemas.openxmlformats.org/officeDocument/2006/relationships/oleObject" Target="../embeddings/oleObject47.bin"/><Relationship Id="rId1" Type="http://schemas.openxmlformats.org/officeDocument/2006/relationships/vmlDrawing" Target="../drawings/vmlDrawing17.vml"/><Relationship Id="rId2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oleObject" Target="../embeddings/oleObject49.bin"/><Relationship Id="rId5" Type="http://schemas.openxmlformats.org/officeDocument/2006/relationships/oleObject" Target="../embeddings/oleObject50.bin"/><Relationship Id="rId1" Type="http://schemas.openxmlformats.org/officeDocument/2006/relationships/vmlDrawing" Target="../drawings/vmlDrawing18.vml"/><Relationship Id="rId2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oleObject" Target="../embeddings/oleObject52.bin"/><Relationship Id="rId5" Type="http://schemas.openxmlformats.org/officeDocument/2006/relationships/oleObject" Target="../embeddings/oleObject53.bin"/><Relationship Id="rId1" Type="http://schemas.openxmlformats.org/officeDocument/2006/relationships/vmlDrawing" Target="../drawings/vmlDrawing19.vml"/><Relationship Id="rId2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oleObject" Target="../embeddings/oleObject55.bin"/><Relationship Id="rId5" Type="http://schemas.openxmlformats.org/officeDocument/2006/relationships/oleObject" Target="../embeddings/oleObject56.bin"/><Relationship Id="rId1" Type="http://schemas.openxmlformats.org/officeDocument/2006/relationships/vmlDrawing" Target="../drawings/vmlDrawing20.vml"/><Relationship Id="rId2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oleObject" Target="../embeddings/oleObject58.bin"/><Relationship Id="rId5" Type="http://schemas.openxmlformats.org/officeDocument/2006/relationships/oleObject" Target="../embeddings/oleObject59.bin"/><Relationship Id="rId1" Type="http://schemas.openxmlformats.org/officeDocument/2006/relationships/vmlDrawing" Target="../drawings/vmlDrawing21.vml"/><Relationship Id="rId2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4" Type="http://schemas.openxmlformats.org/officeDocument/2006/relationships/oleObject" Target="../embeddings/oleObject61.bin"/><Relationship Id="rId5" Type="http://schemas.openxmlformats.org/officeDocument/2006/relationships/oleObject" Target="../embeddings/oleObject62.bin"/><Relationship Id="rId1" Type="http://schemas.openxmlformats.org/officeDocument/2006/relationships/vmlDrawing" Target="../drawings/vmlDrawing22.vml"/><Relationship Id="rId2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4" Type="http://schemas.openxmlformats.org/officeDocument/2006/relationships/oleObject" Target="../embeddings/oleObject64.bin"/><Relationship Id="rId5" Type="http://schemas.openxmlformats.org/officeDocument/2006/relationships/oleObject" Target="../embeddings/oleObject65.bin"/><Relationship Id="rId1" Type="http://schemas.openxmlformats.org/officeDocument/2006/relationships/vmlDrawing" Target="../drawings/vmlDrawing23.vml"/><Relationship Id="rId2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4" Type="http://schemas.openxmlformats.org/officeDocument/2006/relationships/oleObject" Target="../embeddings/oleObject67.bin"/><Relationship Id="rId5" Type="http://schemas.openxmlformats.org/officeDocument/2006/relationships/oleObject" Target="../embeddings/oleObject68.bin"/><Relationship Id="rId1" Type="http://schemas.openxmlformats.org/officeDocument/2006/relationships/vmlDrawing" Target="../drawings/vmlDrawing24.vml"/><Relationship Id="rId2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8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3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8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3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0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9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1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3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6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762000"/>
            <a:ext cx="77724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505200"/>
            <a:ext cx="77724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000000"/>
                </a:solidFill>
              </a:rPr>
              <a:t>10/11/10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76C121D0-D930-3E47-8DC3-5CBB549484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4" Type="http://schemas.openxmlformats.org/officeDocument/2006/relationships/vmlDrawing" Target="../drawings/vmlDrawing13.vml"/><Relationship Id="rId15" Type="http://schemas.openxmlformats.org/officeDocument/2006/relationships/oleObject" Target="../embeddings/oleObject35.bin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r:id="rId14" imgW="0" imgH="0" progId="PowerPoint.Show.8">
                  <p:embed/>
                </p:oleObj>
              </mc:Choice>
              <mc:Fallback>
                <p:oleObj r:id="rId14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r:id="rId15" imgW="0" imgH="0" progId="PowerPoint.Show.8">
                  <p:embed/>
                </p:oleObj>
              </mc:Choice>
              <mc:Fallback>
                <p:oleObj r:id="rId15" imgW="0" imgH="0" progId="PowerPoint.Show.8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</a:rPr>
              <a:t>CMM Update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685800"/>
          </a:xfrm>
        </p:spPr>
        <p:txBody>
          <a:bodyPr/>
          <a:lstStyle/>
          <a:p>
            <a:r>
              <a:rPr lang="en-US" smtClean="0">
                <a:solidFill>
                  <a:srgbClr val="0000FF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34729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 smtClean="0">
                <a:latin typeface="Comic Sans MS" charset="0"/>
              </a:rPr>
              <a:t>HFT Software Day, September 26, 2011, </a:t>
            </a:r>
            <a:r>
              <a:rPr lang="en-US" sz="1200" dirty="0">
                <a:latin typeface="Comic Sans MS" charset="0"/>
              </a:rPr>
              <a:t>BNL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71600" y="1659285"/>
            <a:ext cx="60486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Where are we and what we need in the next year or so?</a:t>
            </a:r>
          </a:p>
          <a:p>
            <a:pPr marL="457200" indent="-457200">
              <a:buFont typeface="Arial"/>
              <a:buChar char="•"/>
            </a:pP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  <a:p>
            <a:pPr marL="457200" indent="-45720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Surveying the different components</a:t>
            </a:r>
          </a:p>
          <a:p>
            <a:endParaRPr lang="en-US" sz="2400" dirty="0" smtClean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" name="Picture 1" descr="Survey-Pla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57238"/>
          <a:stretch/>
        </p:blipFill>
        <p:spPr>
          <a:xfrm>
            <a:off x="755576" y="504056"/>
            <a:ext cx="7848872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4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2" name="Picture 1" descr="Survey-Plan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25" b="33148"/>
          <a:stretch/>
        </p:blipFill>
        <p:spPr>
          <a:xfrm>
            <a:off x="251520" y="476672"/>
            <a:ext cx="8640960" cy="544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23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0" y="6400800"/>
            <a:ext cx="1905000" cy="457200"/>
          </a:xfrm>
          <a:noFill/>
          <a:ln w="9525"/>
        </p:spPr>
        <p:txBody>
          <a:bodyPr/>
          <a:lstStyle/>
          <a:p>
            <a:pPr algn="l"/>
            <a:fld id="{8BD4DE42-4CFD-EF4E-9CDE-74FF1A5F6D7B}" type="slidenum">
              <a:rPr lang="en-US" sz="800" b="1">
                <a:latin typeface="Helvetica" charset="0"/>
              </a:rPr>
              <a:pPr algn="l"/>
              <a:t>5</a:t>
            </a:fld>
            <a:endParaRPr lang="en-US" sz="800" b="1">
              <a:latin typeface="Helvetica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76200"/>
            <a:ext cx="7620000" cy="472480"/>
          </a:xfrm>
        </p:spPr>
        <p:txBody>
          <a:bodyPr/>
          <a:lstStyle/>
          <a:p>
            <a:r>
              <a:rPr lang="en-US" sz="2800" dirty="0" smtClean="0"/>
              <a:t>Development </a:t>
            </a:r>
            <a:r>
              <a:rPr lang="en-US" sz="2800" dirty="0"/>
              <a:t>of spatial </a:t>
            </a:r>
            <a:r>
              <a:rPr lang="en-US" sz="2800" dirty="0" smtClean="0"/>
              <a:t>map-</a:t>
            </a:r>
            <a:r>
              <a:rPr lang="en-US" sz="2800" dirty="0" smtClean="0"/>
              <a:t>Tools (2)</a:t>
            </a:r>
            <a:endParaRPr lang="en-US" sz="2800" dirty="0"/>
          </a:p>
        </p:txBody>
      </p:sp>
      <p:pic>
        <p:nvPicPr>
          <p:cNvPr id="25604" name="Picture 3" descr="IMG_19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692696"/>
            <a:ext cx="3831378" cy="3022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IMG_19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933825"/>
            <a:ext cx="36560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4211959" y="1340768"/>
            <a:ext cx="482453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Calibri" charset="0"/>
              </a:rPr>
              <a:t>ZEISS: touch </a:t>
            </a:r>
            <a:r>
              <a:rPr lang="en-US" sz="2400" dirty="0">
                <a:latin typeface="Calibri" charset="0"/>
              </a:rPr>
              <a:t>probe 2-3 </a:t>
            </a:r>
            <a:r>
              <a:rPr lang="en-US" sz="2400" dirty="0">
                <a:latin typeface="Calibri" charset="0"/>
                <a:sym typeface="Symbol" charset="2"/>
              </a:rPr>
              <a:t>m (xyz) and</a:t>
            </a:r>
          </a:p>
          <a:p>
            <a:r>
              <a:rPr lang="en-US" sz="2400" dirty="0">
                <a:latin typeface="Calibri" charset="0"/>
                <a:sym typeface="Symbol" charset="2"/>
              </a:rPr>
              <a:t>visual 2-3 </a:t>
            </a:r>
            <a:r>
              <a:rPr lang="en-US" sz="2400" dirty="0" err="1">
                <a:latin typeface="Calibri" charset="0"/>
                <a:sym typeface="Symbol" charset="2"/>
              </a:rPr>
              <a:t>m</a:t>
            </a:r>
            <a:r>
              <a:rPr lang="en-US" sz="2400" dirty="0">
                <a:latin typeface="Calibri" charset="0"/>
                <a:sym typeface="Symbol" charset="2"/>
              </a:rPr>
              <a:t> (</a:t>
            </a:r>
            <a:r>
              <a:rPr lang="en-US" sz="2400" dirty="0" err="1">
                <a:latin typeface="Calibri" charset="0"/>
                <a:sym typeface="Symbol" charset="2"/>
              </a:rPr>
              <a:t>xy</a:t>
            </a:r>
            <a:r>
              <a:rPr lang="en-US" sz="2400" dirty="0">
                <a:latin typeface="Calibri" charset="0"/>
                <a:sym typeface="Symbol" charset="2"/>
              </a:rPr>
              <a:t>) 50 </a:t>
            </a:r>
            <a:r>
              <a:rPr lang="en-US" sz="2400" dirty="0" err="1">
                <a:latin typeface="Calibri" charset="0"/>
                <a:sym typeface="Symbol" charset="2"/>
              </a:rPr>
              <a:t>m</a:t>
            </a:r>
            <a:r>
              <a:rPr lang="en-US" sz="2400" dirty="0">
                <a:latin typeface="Calibri" charset="0"/>
                <a:sym typeface="Symbol" charset="2"/>
              </a:rPr>
              <a:t> (</a:t>
            </a:r>
            <a:r>
              <a:rPr lang="en-US" sz="2400" dirty="0" err="1">
                <a:latin typeface="Calibri" charset="0"/>
                <a:sym typeface="Symbol" charset="2"/>
              </a:rPr>
              <a:t>z</a:t>
            </a:r>
            <a:r>
              <a:rPr lang="en-US" sz="2400" dirty="0">
                <a:latin typeface="Calibri" charset="0"/>
                <a:sym typeface="Symbol" charset="2"/>
              </a:rPr>
              <a:t>)</a:t>
            </a:r>
            <a:r>
              <a:rPr lang="en-US" sz="2400" b="1" dirty="0">
                <a:latin typeface="Calibri" charset="0"/>
                <a:sym typeface="Symbol" charset="2"/>
              </a:rPr>
              <a:t> </a:t>
            </a:r>
          </a:p>
          <a:p>
            <a:endParaRPr lang="en-US" sz="2400" b="1" dirty="0">
              <a:latin typeface="Calibri" charset="0"/>
              <a:sym typeface="Symbol" charset="2"/>
            </a:endParaRPr>
          </a:p>
          <a:p>
            <a:r>
              <a:rPr lang="en-US" sz="2400" dirty="0">
                <a:latin typeface="Calibri" charset="0"/>
                <a:sym typeface="Symbol" charset="2"/>
              </a:rPr>
              <a:t>active volume: </a:t>
            </a:r>
            <a:r>
              <a:rPr lang="en-US" sz="2400" dirty="0" smtClean="0">
                <a:latin typeface="Calibri" charset="0"/>
                <a:sym typeface="Symbol" charset="2"/>
              </a:rPr>
              <a:t>huge (SSD/IST)</a:t>
            </a:r>
            <a:endParaRPr lang="en-US" sz="2400" dirty="0">
              <a:latin typeface="Calibri" charset="0"/>
              <a:sym typeface="Symbol" charset="2"/>
            </a:endParaRP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4211960" y="3766388"/>
            <a:ext cx="46283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latin typeface="Calibri" charset="0"/>
              </a:rPr>
              <a:t>VIEW-300:visual </a:t>
            </a:r>
            <a:r>
              <a:rPr lang="en-US" sz="2400" dirty="0">
                <a:latin typeface="Calibri" charset="0"/>
              </a:rPr>
              <a:t>sub micron</a:t>
            </a:r>
            <a:r>
              <a:rPr lang="en-US" sz="2400" dirty="0">
                <a:latin typeface="Calibri" charset="0"/>
                <a:sym typeface="Symbol" charset="2"/>
              </a:rPr>
              <a:t> (xyz) </a:t>
            </a:r>
            <a:r>
              <a:rPr lang="en-US" sz="2400" dirty="0" smtClean="0">
                <a:latin typeface="Calibri" charset="0"/>
                <a:sym typeface="Symbol" charset="2"/>
              </a:rPr>
              <a:t>repeatability </a:t>
            </a:r>
            <a:r>
              <a:rPr lang="en-US" sz="2400" dirty="0" smtClean="0">
                <a:latin typeface="Calibri" charset="0"/>
              </a:rPr>
              <a:t>5 </a:t>
            </a:r>
            <a:r>
              <a:rPr lang="en-US" sz="2400" dirty="0">
                <a:latin typeface="Calibri" charset="0"/>
                <a:sym typeface="Symbol" charset="2"/>
              </a:rPr>
              <a:t>m accuracy over active volume</a:t>
            </a:r>
          </a:p>
          <a:p>
            <a:endParaRPr lang="en-US" sz="2400" dirty="0">
              <a:latin typeface="Calibri" charset="0"/>
              <a:sym typeface="Symbol" charset="2"/>
            </a:endParaRPr>
          </a:p>
          <a:p>
            <a:r>
              <a:rPr lang="en-US" sz="2400" dirty="0">
                <a:latin typeface="Calibri" charset="0"/>
                <a:sym typeface="Symbol" charset="2"/>
              </a:rPr>
              <a:t>no touch </a:t>
            </a:r>
            <a:r>
              <a:rPr lang="en-US" sz="2400" dirty="0" smtClean="0">
                <a:latin typeface="Calibri" charset="0"/>
                <a:sym typeface="Symbol" charset="2"/>
              </a:rPr>
              <a:t>probe (coming!)</a:t>
            </a:r>
            <a:endParaRPr lang="en-US" sz="2400" dirty="0">
              <a:latin typeface="Calibri" charset="0"/>
              <a:sym typeface="Symbol" charset="2"/>
            </a:endParaRPr>
          </a:p>
          <a:p>
            <a:endParaRPr lang="en-US" sz="2400" dirty="0">
              <a:latin typeface="Calibri" charset="0"/>
              <a:sym typeface="Symbol" charset="2"/>
            </a:endParaRPr>
          </a:p>
          <a:p>
            <a:r>
              <a:rPr lang="en-US" sz="2400" dirty="0">
                <a:latin typeface="Calibri" charset="0"/>
                <a:sym typeface="Symbol" charset="2"/>
              </a:rPr>
              <a:t>active volume: </a:t>
            </a:r>
          </a:p>
          <a:p>
            <a:r>
              <a:rPr lang="en-US" sz="2400" dirty="0">
                <a:latin typeface="Calibri" charset="0"/>
                <a:sym typeface="Symbol" charset="2"/>
              </a:rPr>
              <a:t>30 in X 30 in X 12 </a:t>
            </a:r>
            <a:r>
              <a:rPr lang="en-US" sz="2400" dirty="0" smtClean="0">
                <a:latin typeface="Calibri" charset="0"/>
                <a:sym typeface="Symbol" charset="2"/>
              </a:rPr>
              <a:t>in (PXL)</a:t>
            </a:r>
            <a:endParaRPr lang="en-US" sz="2400" dirty="0">
              <a:latin typeface="Calibri" charset="0"/>
              <a:sym typeface="Symbol" charset="2"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107504" y="3814440"/>
            <a:ext cx="878497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6705600" cy="747936"/>
          </a:xfrm>
        </p:spPr>
        <p:txBody>
          <a:bodyPr/>
          <a:lstStyle/>
          <a:p>
            <a:r>
              <a:rPr lang="en-US" sz="2400" b="0" dirty="0" smtClean="0"/>
              <a:t>We want something like this with the chips glued on</a:t>
            </a:r>
            <a:endParaRPr lang="en-US" sz="2400" b="0" dirty="0"/>
          </a:p>
        </p:txBody>
      </p:sp>
      <p:pic>
        <p:nvPicPr>
          <p:cNvPr id="27651" name="Content Placeholder 4" descr="HFT 6 Face Tube Vertica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750" r="-13750"/>
          <a:stretch>
            <a:fillRect/>
          </a:stretch>
        </p:blipFill>
        <p:spPr>
          <a:xfrm>
            <a:off x="683568" y="1737320"/>
            <a:ext cx="7772400" cy="4572000"/>
          </a:xfrm>
        </p:spPr>
      </p:pic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2CCD90-A2E8-7148-8750-57FF75EB9C8B}" type="slidenum">
              <a:rPr lang="en-US" smtClean="0">
                <a:latin typeface="Times New Roman" charset="0"/>
              </a:rPr>
              <a:pPr/>
              <a:t>6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2"/>
          <a:srcRect b="220"/>
          <a:stretch/>
        </p:blipFill>
        <p:spPr bwMode="auto">
          <a:xfrm>
            <a:off x="68263" y="228600"/>
            <a:ext cx="8731250" cy="577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C26E777-7BDE-D246-B624-7DD6C0A09034}" type="slidenum">
              <a:rPr lang="en-US" smtClean="0">
                <a:latin typeface="Times New Roman" charset="0"/>
              </a:rPr>
              <a:pPr/>
              <a:t>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66500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990600" y="192088"/>
            <a:ext cx="5715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+mn-lt"/>
              </a:rPr>
              <a:t>Prototype fixture</a:t>
            </a:r>
            <a:r>
              <a:rPr lang="en-US" sz="1800" dirty="0" smtClean="0">
                <a:solidFill>
                  <a:srgbClr val="000000"/>
                </a:solidFill>
                <a:latin typeface="Calibri" charset="0"/>
              </a:rPr>
              <a:t>…also </a:t>
            </a:r>
            <a:r>
              <a:rPr lang="en-US" sz="1800" dirty="0">
                <a:solidFill>
                  <a:srgbClr val="000000"/>
                </a:solidFill>
                <a:latin typeface="Calibri" charset="0"/>
              </a:rPr>
              <a:t>used for supporting half cylinder for CMM mapping of </a:t>
            </a:r>
            <a:r>
              <a:rPr lang="en-US" sz="1800" dirty="0" smtClean="0">
                <a:solidFill>
                  <a:srgbClr val="000000"/>
                </a:solidFill>
                <a:latin typeface="Calibri" charset="0"/>
              </a:rPr>
              <a:t>PIXEL </a:t>
            </a:r>
            <a:r>
              <a:rPr lang="en-US" sz="1800" dirty="0">
                <a:solidFill>
                  <a:srgbClr val="000000"/>
                </a:solidFill>
                <a:latin typeface="Calibri" charset="0"/>
              </a:rPr>
              <a:t>surfaces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710397-D356-C547-8F2F-FBBAACAAB985}" type="slidenum">
              <a:rPr lang="en-US" smtClean="0">
                <a:solidFill>
                  <a:srgbClr val="000000"/>
                </a:solidFill>
                <a:latin typeface="Times New Roman" charset="0"/>
              </a:rPr>
              <a:pPr/>
              <a:t>8</a:t>
            </a:fld>
            <a:endParaRPr lang="en-US" smtClean="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84784"/>
            <a:ext cx="8077200" cy="4343400"/>
          </a:xfrm>
        </p:spPr>
        <p:txBody>
          <a:bodyPr/>
          <a:lstStyle/>
          <a:p>
            <a:pPr lvl="1">
              <a:buNone/>
            </a:pPr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We are pretty familiar with the ZEISS machine and its measurements.</a:t>
            </a:r>
          </a:p>
          <a:p>
            <a:pPr lvl="1"/>
            <a:r>
              <a:rPr lang="en-US" b="0" dirty="0" smtClean="0">
                <a:solidFill>
                  <a:srgbClr val="0000FF"/>
                </a:solidFill>
              </a:rPr>
              <a:t>We still need to streamline the data translation code and put it in a final (CVS) place</a:t>
            </a:r>
          </a:p>
          <a:p>
            <a:pPr lvl="1"/>
            <a:r>
              <a:rPr lang="en-US" b="0" dirty="0" smtClean="0">
                <a:solidFill>
                  <a:srgbClr val="0000FF"/>
                </a:solidFill>
              </a:rPr>
              <a:t>The SSD/IST survey straightforward, but it has to happen sometime in the next 1-1.5 years.</a:t>
            </a:r>
          </a:p>
          <a:p>
            <a:pPr lvl="1"/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We are about to start playing with the VIEW 3000</a:t>
            </a:r>
          </a:p>
          <a:p>
            <a:endParaRPr lang="en-US" b="0" dirty="0" smtClean="0">
              <a:solidFill>
                <a:srgbClr val="0000FF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  <a:cs typeface="Symbol" charset="2"/>
              </a:rPr>
              <a:t>Manpower involved is still thin but finite.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1628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7409</TotalTime>
  <Words>226</Words>
  <Application>Microsoft Macintosh PowerPoint</Application>
  <PresentationFormat>On-screen Show (4:3)</PresentationFormat>
  <Paragraphs>37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Blank Presentation</vt:lpstr>
      <vt:lpstr>1_Blank Presentation</vt:lpstr>
      <vt:lpstr>PowerPoint.Show.8</vt:lpstr>
      <vt:lpstr>CMM Update </vt:lpstr>
      <vt:lpstr>PowerPoint Presentation</vt:lpstr>
      <vt:lpstr>PowerPoint Presentation</vt:lpstr>
      <vt:lpstr>PowerPoint Presentation</vt:lpstr>
      <vt:lpstr>Development of spatial map-Tools (2)</vt:lpstr>
      <vt:lpstr>We want something like this with the chips glued on</vt:lpstr>
      <vt:lpstr>PowerPoint Presentation</vt:lpstr>
      <vt:lpstr>PowerPoint Presentation</vt:lpstr>
      <vt:lpstr>Summary 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242</cp:revision>
  <cp:lastPrinted>2005-05-03T16:20:45Z</cp:lastPrinted>
  <dcterms:created xsi:type="dcterms:W3CDTF">2010-12-08T17:11:25Z</dcterms:created>
  <dcterms:modified xsi:type="dcterms:W3CDTF">2011-09-27T19:39:52Z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