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5" r:id="rId3"/>
    <p:sldId id="261" r:id="rId4"/>
    <p:sldId id="258" r:id="rId5"/>
    <p:sldId id="266" r:id="rId6"/>
    <p:sldId id="267" r:id="rId7"/>
    <p:sldId id="256" r:id="rId8"/>
    <p:sldId id="25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5" d="100"/>
          <a:sy n="125" d="100"/>
        </p:scale>
        <p:origin x="-24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685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424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182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71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3/7/12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7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16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3/7/12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24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316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3/7/12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48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800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02922-B3CD-E24B-88BA-80BD61B6841E}" type="datetimeFigureOut">
              <a:rPr lang="en-US" smtClean="0"/>
              <a:t>3/7/12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8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02922-B3CD-E24B-88BA-80BD61B6841E}" type="datetimeFigureOut">
              <a:rPr lang="en-US" smtClean="0"/>
              <a:t>3/7/12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ECBA6-8F3C-EE4D-A047-573F7B25A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31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06474"/>
            <a:ext cx="7772400" cy="1282454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Comic Sans MS"/>
                <a:cs typeface="Comic Sans MS"/>
              </a:rPr>
              <a:t>HFT numbering conventions</a:t>
            </a:r>
            <a:br>
              <a:rPr lang="en-US" sz="2800" dirty="0" smtClean="0">
                <a:solidFill>
                  <a:srgbClr val="0000FF"/>
                </a:solidFill>
                <a:latin typeface="Comic Sans MS"/>
                <a:cs typeface="Comic Sans MS"/>
              </a:rPr>
            </a:br>
            <a:r>
              <a:rPr lang="en-US" sz="2800" dirty="0" smtClean="0">
                <a:solidFill>
                  <a:srgbClr val="0000FF"/>
                </a:solidFill>
                <a:latin typeface="Comic Sans MS"/>
                <a:cs typeface="Comic Sans MS"/>
              </a:rPr>
              <a:t/>
            </a:r>
            <a:br>
              <a:rPr lang="en-US" sz="2800" dirty="0" smtClean="0">
                <a:solidFill>
                  <a:srgbClr val="0000FF"/>
                </a:solidFill>
                <a:latin typeface="Comic Sans MS"/>
                <a:cs typeface="Comic Sans MS"/>
              </a:rPr>
            </a:br>
            <a:r>
              <a:rPr lang="en-US" sz="1600" dirty="0" err="1" smtClean="0">
                <a:solidFill>
                  <a:srgbClr val="0000FF"/>
                </a:solidFill>
                <a:latin typeface="Comic Sans MS"/>
                <a:cs typeface="Comic Sans MS"/>
              </a:rPr>
              <a:t>Spiros</a:t>
            </a:r>
            <a:r>
              <a:rPr lang="en-US" sz="1600" dirty="0" smtClean="0">
                <a:solidFill>
                  <a:srgbClr val="0000FF"/>
                </a:solidFill>
                <a:latin typeface="Comic Sans MS"/>
                <a:cs typeface="Comic Sans MS"/>
              </a:rPr>
              <a:t> Margetis</a:t>
            </a:r>
            <a:endParaRPr lang="en-US" sz="2800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7928" y="3621222"/>
            <a:ext cx="6558182" cy="2371157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1800" dirty="0" smtClean="0">
                <a:solidFill>
                  <a:srgbClr val="0000FF"/>
                </a:solidFill>
                <a:latin typeface="Comic Sans MS"/>
                <a:cs typeface="Comic Sans MS"/>
              </a:rPr>
              <a:t>The Basis – CSN229(B)</a:t>
            </a:r>
          </a:p>
          <a:p>
            <a:pPr marL="457200" indent="-457200" algn="l">
              <a:buFont typeface="Arial"/>
              <a:buChar char="•"/>
            </a:pPr>
            <a:r>
              <a:rPr lang="en-US" sz="1800" dirty="0" smtClean="0">
                <a:solidFill>
                  <a:srgbClr val="0000FF"/>
                </a:solidFill>
                <a:latin typeface="Comic Sans MS"/>
                <a:cs typeface="Comic Sans MS"/>
              </a:rPr>
              <a:t>Debates-Resolution-Compromises</a:t>
            </a:r>
          </a:p>
          <a:p>
            <a:pPr marL="457200" indent="-457200" algn="l">
              <a:buFont typeface="Arial"/>
              <a:buChar char="•"/>
            </a:pPr>
            <a:r>
              <a:rPr lang="en-US" sz="1800" dirty="0" smtClean="0">
                <a:solidFill>
                  <a:srgbClr val="0000FF"/>
                </a:solidFill>
                <a:latin typeface="Comic Sans MS"/>
                <a:cs typeface="Comic Sans MS"/>
              </a:rPr>
              <a:t>Scheme</a:t>
            </a:r>
            <a:endParaRPr lang="en-US" sz="1800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76311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41" y="642245"/>
            <a:ext cx="7772400" cy="70075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omic Sans MS"/>
                <a:cs typeface="Comic Sans MS"/>
              </a:rPr>
              <a:t>N</a:t>
            </a: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umbering conventions/rules  CSN229</a:t>
            </a:r>
            <a:endParaRPr lang="en-US" sz="2400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6740" y="2381078"/>
            <a:ext cx="8243645" cy="3809725"/>
          </a:xfrm>
        </p:spPr>
        <p:txBody>
          <a:bodyPr>
            <a:norm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1800" dirty="0" smtClean="0">
                <a:solidFill>
                  <a:srgbClr val="0000FF"/>
                </a:solidFill>
                <a:latin typeface="Comic Sans MS"/>
                <a:cs typeface="Comic Sans MS"/>
              </a:rPr>
              <a:t>Adopt a view point (East/West) – default is West</a:t>
            </a:r>
          </a:p>
          <a:p>
            <a:pPr marL="457200" indent="-457200" algn="l">
              <a:buFont typeface="Arial"/>
              <a:buChar char="•"/>
            </a:pPr>
            <a:r>
              <a:rPr lang="en-US" sz="1800" dirty="0" smtClean="0">
                <a:solidFill>
                  <a:srgbClr val="0000FF"/>
                </a:solidFill>
                <a:latin typeface="Comic Sans MS"/>
                <a:cs typeface="Comic Sans MS"/>
              </a:rPr>
              <a:t>For Phi elements go CW starting Up (+y), but do not cross it</a:t>
            </a:r>
          </a:p>
          <a:p>
            <a:pPr marL="457200" indent="-457200" algn="l">
              <a:buFont typeface="Arial"/>
              <a:buChar char="•"/>
            </a:pPr>
            <a:r>
              <a:rPr lang="en-US" sz="1800" dirty="0" smtClean="0">
                <a:solidFill>
                  <a:srgbClr val="0000FF"/>
                </a:solidFill>
                <a:latin typeface="Comic Sans MS"/>
                <a:cs typeface="Comic Sans MS"/>
              </a:rPr>
              <a:t>For Z elements start East and go West (+z)</a:t>
            </a:r>
          </a:p>
          <a:p>
            <a:pPr marL="457200" indent="-457200" algn="l">
              <a:buFont typeface="Arial"/>
              <a:buChar char="•"/>
            </a:pPr>
            <a:endParaRPr lang="en-US" sz="1800" dirty="0">
              <a:solidFill>
                <a:srgbClr val="0000FF"/>
              </a:solidFill>
              <a:latin typeface="Comic Sans MS"/>
              <a:cs typeface="Comic Sans MS"/>
            </a:endParaRPr>
          </a:p>
          <a:p>
            <a:pPr algn="l"/>
            <a:r>
              <a:rPr lang="en-US" sz="1800" dirty="0" smtClean="0">
                <a:solidFill>
                  <a:srgbClr val="0000FF"/>
                </a:solidFill>
                <a:latin typeface="Comic Sans MS"/>
                <a:cs typeface="Comic Sans MS"/>
              </a:rPr>
              <a:t>Bottom line for HFT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dirty="0" smtClean="0">
                <a:solidFill>
                  <a:srgbClr val="0000FF"/>
                </a:solidFill>
                <a:latin typeface="Comic Sans MS"/>
                <a:cs typeface="Comic Sans MS"/>
              </a:rPr>
              <a:t>STAR compliant with PIXEL detector considered an East-view detector (it is)</a:t>
            </a:r>
          </a:p>
          <a:p>
            <a:pPr marL="285750" indent="-285750" algn="l">
              <a:buFont typeface="Arial"/>
              <a:buChar char="•"/>
            </a:pPr>
            <a:r>
              <a:rPr lang="en-US" sz="1800" dirty="0" smtClean="0">
                <a:solidFill>
                  <a:srgbClr val="0000FF"/>
                </a:solidFill>
                <a:latin typeface="Comic Sans MS"/>
                <a:cs typeface="Comic Sans MS"/>
              </a:rPr>
              <a:t>SSD (SST) strip numbering (no convention) – keep legacy (simplicity)</a:t>
            </a:r>
          </a:p>
          <a:p>
            <a:pPr algn="l"/>
            <a:endParaRPr lang="en-US" sz="1800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97379" y="6309856"/>
            <a:ext cx="5316517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/>
                <a:cs typeface="Comic Sans MS"/>
              </a:rPr>
              <a:t>All views here and the document are East-views</a:t>
            </a:r>
            <a:endParaRPr lang="en-US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789204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61" y="1305663"/>
            <a:ext cx="6835935" cy="42402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140112" y="205715"/>
            <a:ext cx="2012876" cy="5979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PIXEL</a:t>
            </a:r>
            <a:endParaRPr lang="en-US" sz="2400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021" y="6428910"/>
            <a:ext cx="16283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H.W. and L.G.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15385" y="5684823"/>
            <a:ext cx="1043187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  <a:latin typeface="Comic Sans MS"/>
                <a:cs typeface="Comic Sans MS"/>
              </a:rPr>
              <a:t>Sectors</a:t>
            </a:r>
            <a:endParaRPr lang="en-US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723847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12" y="891222"/>
            <a:ext cx="2511425" cy="3631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536" y="891223"/>
            <a:ext cx="1733813" cy="3631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399" y="1655573"/>
            <a:ext cx="4248150" cy="21875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40112" y="205715"/>
            <a:ext cx="2012876" cy="5979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PIXEL</a:t>
            </a:r>
            <a:endParaRPr lang="en-US" sz="2400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7021" y="6428910"/>
            <a:ext cx="162838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H.W. and L.G.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26399" y="2023916"/>
            <a:ext cx="779308" cy="535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79887" y="4672865"/>
            <a:ext cx="2427731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  <a:latin typeface="Comic Sans MS"/>
                <a:cs typeface="Comic Sans MS"/>
              </a:rPr>
              <a:t>Ladders and Sensors</a:t>
            </a:r>
            <a:endParaRPr lang="en-US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97869" y="4037911"/>
            <a:ext cx="807846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  <a:latin typeface="Comic Sans MS"/>
                <a:cs typeface="Comic Sans MS"/>
              </a:rPr>
              <a:t>Pixels</a:t>
            </a:r>
            <a:endParaRPr lang="en-US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538101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5833684"/>
              </p:ext>
            </p:extLst>
          </p:nvPr>
        </p:nvGraphicFramePr>
        <p:xfrm>
          <a:off x="257885" y="803615"/>
          <a:ext cx="5715000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Document" r:id="rId3" imgW="5715000" imgH="4572000" progId="Word.Document.12">
                  <p:embed/>
                </p:oleObj>
              </mc:Choice>
              <mc:Fallback>
                <p:oleObj name="Document" r:id="rId3" imgW="5715000" imgH="4572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7885" y="803615"/>
                        <a:ext cx="5715000" cy="457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140112" y="205715"/>
            <a:ext cx="2012876" cy="5979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SSD/SST</a:t>
            </a:r>
            <a:endParaRPr lang="en-US" sz="2400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021" y="6428910"/>
            <a:ext cx="63055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L.M.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52450" y="6059578"/>
            <a:ext cx="1050851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  <a:latin typeface="Comic Sans MS"/>
                <a:cs typeface="Comic Sans MS"/>
              </a:rPr>
              <a:t>Ladders</a:t>
            </a:r>
            <a:endParaRPr lang="en-US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pic>
        <p:nvPicPr>
          <p:cNvPr id="6" name="Picture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756" y="1688845"/>
            <a:ext cx="6042257" cy="422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37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70" y="107640"/>
            <a:ext cx="5486400" cy="3202305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879859" y="314847"/>
            <a:ext cx="2012876" cy="5979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SSD/SST</a:t>
            </a:r>
            <a:endParaRPr lang="en-US" sz="2400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7021" y="6428910"/>
            <a:ext cx="63055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L.M.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0839" y="1101248"/>
            <a:ext cx="1049048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  <a:latin typeface="Comic Sans MS"/>
                <a:cs typeface="Comic Sans MS"/>
              </a:rPr>
              <a:t>Sensors</a:t>
            </a:r>
            <a:endParaRPr lang="en-US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97869" y="4037911"/>
            <a:ext cx="807846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  <a:latin typeface="Comic Sans MS"/>
                <a:cs typeface="Comic Sans MS"/>
              </a:rPr>
              <a:t>Pixels</a:t>
            </a:r>
            <a:endParaRPr lang="en-US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pic>
        <p:nvPicPr>
          <p:cNvPr id="13" name="Picture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35" y="3142986"/>
            <a:ext cx="5486400" cy="34690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19520" y="5013767"/>
            <a:ext cx="864878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  <a:latin typeface="Comic Sans MS"/>
                <a:cs typeface="Comic Sans MS"/>
              </a:rPr>
              <a:t>Strips</a:t>
            </a:r>
            <a:endParaRPr lang="en-US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423549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4" name="Group 43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4" name="Picture 3" descr="IST_ProtoStave02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9144000" cy="6858000"/>
              </a:xfrm>
              <a:prstGeom prst="rect">
                <a:avLst/>
              </a:prstGeom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0" y="3911600"/>
                <a:ext cx="3241040" cy="29464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04434" y="1011958"/>
                <a:ext cx="649487" cy="369332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EAST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811979" y="5656393"/>
                <a:ext cx="723275" cy="646331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+Z</a:t>
                </a:r>
              </a:p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WEST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3" name="Straight Arrow Connector 12"/>
              <p:cNvCxnSpPr/>
              <p:nvPr/>
            </p:nvCxnSpPr>
            <p:spPr>
              <a:xfrm>
                <a:off x="2743200" y="3144155"/>
                <a:ext cx="2282139" cy="237141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2209989" y="3911600"/>
                <a:ext cx="1031051" cy="276999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FF0000"/>
                    </a:solidFill>
                  </a:rPr>
                  <a:t>Looking West</a:t>
                </a:r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223520" y="4592320"/>
                <a:ext cx="1290320" cy="26562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452880" y="5100320"/>
                <a:ext cx="1290320" cy="70847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ctangle 22"/>
              <p:cNvSpPr/>
              <p:nvPr/>
            </p:nvSpPr>
            <p:spPr>
              <a:xfrm rot="723974">
                <a:off x="203200" y="4698442"/>
                <a:ext cx="782320" cy="78601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 rot="723974">
                <a:off x="1079088" y="4830252"/>
                <a:ext cx="296985" cy="10953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 rot="1693252">
                <a:off x="1384807" y="5311736"/>
                <a:ext cx="782320" cy="78601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 rot="1798072">
                <a:off x="2296783" y="5652726"/>
                <a:ext cx="296985" cy="10953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74618" y="2325387"/>
                <a:ext cx="909624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Sensors</a:t>
                </a:r>
                <a:endParaRPr lang="en-US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229591" y="2847119"/>
                <a:ext cx="697627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Chips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2" name="Straight Arrow Connector 31"/>
              <p:cNvCxnSpPr>
                <a:endCxn id="23" idx="0"/>
              </p:cNvCxnSpPr>
              <p:nvPr/>
            </p:nvCxnSpPr>
            <p:spPr>
              <a:xfrm flipH="1">
                <a:off x="602575" y="2694719"/>
                <a:ext cx="101859" cy="2004591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/>
              <p:cNvCxnSpPr/>
              <p:nvPr/>
            </p:nvCxnSpPr>
            <p:spPr>
              <a:xfrm flipV="1">
                <a:off x="907764" y="1448489"/>
                <a:ext cx="1231451" cy="87689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/>
              <p:nvPr/>
            </p:nvCxnSpPr>
            <p:spPr>
              <a:xfrm flipV="1">
                <a:off x="1595120" y="1574800"/>
                <a:ext cx="1473200" cy="1212253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/>
              <p:cNvCxnSpPr/>
              <p:nvPr/>
            </p:nvCxnSpPr>
            <p:spPr>
              <a:xfrm flipH="1">
                <a:off x="1229591" y="3216451"/>
                <a:ext cx="256511" cy="158396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TextBox 44"/>
            <p:cNvSpPr txBox="1"/>
            <p:nvPr/>
          </p:nvSpPr>
          <p:spPr>
            <a:xfrm>
              <a:off x="2250629" y="1326569"/>
              <a:ext cx="288661" cy="338554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1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825568" y="1895393"/>
              <a:ext cx="288661" cy="338554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398709" y="2478085"/>
              <a:ext cx="288661" cy="338554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040309" y="5100320"/>
              <a:ext cx="288661" cy="338554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6</a:t>
              </a:r>
            </a:p>
          </p:txBody>
        </p:sp>
      </p:grpSp>
      <p:sp>
        <p:nvSpPr>
          <p:cNvPr id="15" name="Arc 14"/>
          <p:cNvSpPr/>
          <p:nvPr/>
        </p:nvSpPr>
        <p:spPr>
          <a:xfrm>
            <a:off x="-2096238" y="4737743"/>
            <a:ext cx="4253436" cy="4077954"/>
          </a:xfrm>
          <a:prstGeom prst="arc">
            <a:avLst>
              <a:gd name="adj1" fmla="val 16200000"/>
              <a:gd name="adj2" fmla="val 141729"/>
            </a:avLst>
          </a:prstGeom>
          <a:solidFill>
            <a:srgbClr val="FFFFFF"/>
          </a:solidFill>
          <a:ln>
            <a:solidFill>
              <a:srgbClr val="FF0000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IST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18"/>
          <a:stretch/>
        </p:blipFill>
        <p:spPr>
          <a:xfrm>
            <a:off x="4246879" y="-221"/>
            <a:ext cx="4892159" cy="2292799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790751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mamatsuDesign_13May2010_GIF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07" b="12043"/>
          <a:stretch/>
        </p:blipFill>
        <p:spPr>
          <a:xfrm>
            <a:off x="50800" y="-1"/>
            <a:ext cx="9093200" cy="68602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63400" y="754008"/>
            <a:ext cx="649487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EAST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9735" y="754008"/>
            <a:ext cx="1048710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WEST  </a:t>
            </a:r>
            <a:r>
              <a:rPr lang="en-US" dirty="0" smtClean="0">
                <a:solidFill>
                  <a:srgbClr val="FF0000"/>
                </a:solidFill>
              </a:rPr>
              <a:t>+Z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666830" y="932589"/>
            <a:ext cx="532790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8195246" y="2064835"/>
            <a:ext cx="9922" cy="205368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367490" y="2950166"/>
            <a:ext cx="628072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CW*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163400" y="1726281"/>
            <a:ext cx="288661" cy="33855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1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4566" y="1726281"/>
            <a:ext cx="392656" cy="33855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12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05021" y="1726281"/>
            <a:ext cx="288661" cy="33855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86304" y="1726281"/>
            <a:ext cx="288661" cy="33855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05168" y="4710047"/>
            <a:ext cx="784402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Row-1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205168" y="1204296"/>
            <a:ext cx="902811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Row-64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7812887" y="1388962"/>
            <a:ext cx="36251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7784029" y="4894713"/>
            <a:ext cx="36251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450081" y="6299200"/>
            <a:ext cx="453949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•"/>
            </a:pPr>
            <a:r>
              <a:rPr lang="en-US" sz="1200" dirty="0" smtClean="0"/>
              <a:t>CW – Clockwise if viewed from West. IST is a West-view detector like the SST</a:t>
            </a:r>
          </a:p>
        </p:txBody>
      </p:sp>
    </p:spTree>
    <p:extLst>
      <p:ext uri="{BB962C8B-B14F-4D97-AF65-F5344CB8AC3E}">
        <p14:creationId xmlns:p14="http://schemas.microsoft.com/office/powerpoint/2010/main" val="463125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185</Words>
  <Application>Microsoft Macintosh PowerPoint</Application>
  <PresentationFormat>On-screen Show (4:3)</PresentationFormat>
  <Paragraphs>48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Microsoft Word Document</vt:lpstr>
      <vt:lpstr>HFT numbering conventions  Spiros Margetis</vt:lpstr>
      <vt:lpstr>Numbering conventions/rules  CSN229</vt:lpstr>
      <vt:lpstr>PIXEL</vt:lpstr>
      <vt:lpstr>PIXEL</vt:lpstr>
      <vt:lpstr>SSD/SST</vt:lpstr>
      <vt:lpstr>SSD/SST</vt:lpstr>
      <vt:lpstr>PowerPoint Presentation</vt:lpstr>
      <vt:lpstr>PowerPoint Presentation</vt:lpstr>
    </vt:vector>
  </TitlesOfParts>
  <Company>Kent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Spyridon Margetis</dc:creator>
  <cp:lastModifiedBy>Spyridon Margetis</cp:lastModifiedBy>
  <cp:revision>15</cp:revision>
  <dcterms:created xsi:type="dcterms:W3CDTF">2012-03-01T16:58:48Z</dcterms:created>
  <dcterms:modified xsi:type="dcterms:W3CDTF">2012-03-07T15:07:50Z</dcterms:modified>
</cp:coreProperties>
</file>