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9" r:id="rId2"/>
    <p:sldId id="257" r:id="rId3"/>
    <p:sldId id="286" r:id="rId4"/>
    <p:sldId id="285" r:id="rId5"/>
    <p:sldId id="287" r:id="rId6"/>
    <p:sldId id="264" r:id="rId7"/>
    <p:sldId id="265" r:id="rId8"/>
    <p:sldId id="266" r:id="rId9"/>
    <p:sldId id="283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88" r:id="rId22"/>
    <p:sldId id="279" r:id="rId23"/>
    <p:sldId id="290" r:id="rId24"/>
    <p:sldId id="262" r:id="rId25"/>
    <p:sldId id="263" r:id="rId26"/>
    <p:sldId id="289" r:id="rId27"/>
    <p:sldId id="261" r:id="rId28"/>
    <p:sldId id="280" r:id="rId29"/>
    <p:sldId id="291" r:id="rId30"/>
    <p:sldId id="282" r:id="rId31"/>
    <p:sldId id="281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3" autoAdjust="0"/>
    <p:restoredTop sz="94705" autoAdjust="0"/>
  </p:normalViewPr>
  <p:slideViewPr>
    <p:cSldViewPr snapToGrid="0" snapToObjects="1">
      <p:cViewPr>
        <p:scale>
          <a:sx n="100" d="100"/>
          <a:sy n="100" d="100"/>
        </p:scale>
        <p:origin x="-88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E05B9-8011-1649-950C-2E4A36515994}" type="datetimeFigureOut">
              <a:rPr lang="en-US" smtClean="0"/>
              <a:t>7/8/12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BFBB-A1FB-4546-8673-7BF58B9FB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090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7/8/12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0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6D52-C841-064A-87B0-01340512D9EC}" type="datetime1">
              <a:rPr lang="en-US" smtClean="0"/>
              <a:t>7/8/12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80D0-8E66-D746-90D0-EF45D600572E}" type="datetime1">
              <a:rPr lang="en-US" smtClean="0"/>
              <a:t>7/8/12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998C-A97B-644F-B35F-F6A1E1EBCFBC}" type="datetime1">
              <a:rPr lang="en-US" smtClean="0"/>
              <a:t>7/8/12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90" y="274638"/>
            <a:ext cx="6978491" cy="60466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D779-37CC-6C41-BDB4-234B0AB306F4}" type="datetime1">
              <a:rPr lang="en-US" smtClean="0"/>
              <a:t>7/8/12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87" descr="STAR HFT 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79205" y="151984"/>
            <a:ext cx="980131" cy="5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BAC4-50C7-A940-B848-BE4240A1F141}" type="datetime1">
              <a:rPr lang="en-US" smtClean="0"/>
              <a:t>7/8/12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41413" y="6356350"/>
            <a:ext cx="1103662" cy="365125"/>
          </a:xfrm>
        </p:spPr>
        <p:txBody>
          <a:bodyPr/>
          <a:lstStyle/>
          <a:p>
            <a:fld id="{46C7AE36-E463-FD47-8D8F-0863D6853D60}" type="datetime1">
              <a:rPr lang="en-US" smtClean="0"/>
              <a:t>7/8/12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87436" y="6356350"/>
            <a:ext cx="313236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54426" y="6356350"/>
            <a:ext cx="632373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FD23-93A3-F843-BE2E-A7F8D12678D9}" type="datetime1">
              <a:rPr lang="en-US" smtClean="0"/>
              <a:t>7/8/12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351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3514"/>
            <a:ext cx="5111750" cy="4832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75068"/>
            <a:ext cx="3008313" cy="36510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FEDA-CD6A-AB4C-A44A-19490F9F8CB7}" type="datetime1">
              <a:rPr lang="en-US" smtClean="0"/>
              <a:t>7/8/12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60990"/>
            <a:ext cx="5486400" cy="4063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9833"/>
            <a:ext cx="5486400" cy="358774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36336"/>
            <a:ext cx="5486400" cy="6358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1BD3A-0F7C-F849-84A5-2F4B7B228D89}" type="datetime1">
              <a:rPr lang="en-US" smtClean="0"/>
              <a:t>7/8/12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B6F2-A43F-DD45-801B-CA6C4B991DF4}" type="datetime1">
              <a:rPr lang="en-US" smtClean="0"/>
              <a:t>7/8/12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5823"/>
            <a:ext cx="2057400" cy="49103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5823"/>
            <a:ext cx="6019800" cy="49103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30FA-862F-EA41-8D9B-CDC2D9D1D57A}" type="datetime1">
              <a:rPr lang="en-US" smtClean="0"/>
              <a:t>7/8/12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090"/>
            <a:ext cx="8229600" cy="4780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3978" y="6356350"/>
            <a:ext cx="1016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A55F2-3B37-5C43-845F-0964CC352A8A}" type="datetime1">
              <a:rPr lang="en-US" smtClean="0"/>
              <a:t>7/8/12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5465" y="6356350"/>
            <a:ext cx="3603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1">
                <a:solidFill>
                  <a:srgbClr val="3366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066" y="6356350"/>
            <a:ext cx="9797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5" descr="BNLlog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36780" y="6367880"/>
            <a:ext cx="990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SC-Banner-CMYK-whitethumb[1]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573835" y="6372946"/>
            <a:ext cx="990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7" descr="STAR HFT logo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979205" y="151984"/>
            <a:ext cx="980131" cy="5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36565" y="990184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81000" y="6248816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355160"/>
            <a:ext cx="7772400" cy="576064"/>
          </a:xfrm>
        </p:spPr>
        <p:txBody>
          <a:bodyPr/>
          <a:lstStyle/>
          <a:p>
            <a:r>
              <a:rPr lang="en-US" sz="3200" b="0" dirty="0" smtClean="0"/>
              <a:t>HFT Software Status </a:t>
            </a:r>
            <a:endParaRPr lang="en-US" sz="3200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35569" y="965823"/>
            <a:ext cx="6400800" cy="504056"/>
          </a:xfrm>
        </p:spPr>
        <p:txBody>
          <a:bodyPr>
            <a:normAutofit/>
          </a:bodyPr>
          <a:lstStyle/>
          <a:p>
            <a:r>
              <a:rPr lang="en-US" sz="2000" b="0" dirty="0" smtClean="0">
                <a:solidFill>
                  <a:srgbClr val="000000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2251004" y="6398386"/>
            <a:ext cx="2979440" cy="2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latin typeface="Comic Sans MS" charset="0"/>
              </a:rPr>
              <a:t>OPA review, July 17, 2012, BNL</a:t>
            </a:r>
            <a:endParaRPr lang="en-US" sz="1200" dirty="0">
              <a:latin typeface="Comic Sans MS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52400" y="1810695"/>
            <a:ext cx="8955311" cy="4342487"/>
            <a:chOff x="58685" y="152400"/>
            <a:chExt cx="9047903" cy="5728887"/>
          </a:xfrm>
        </p:grpSpPr>
        <p:sp>
          <p:nvSpPr>
            <p:cNvPr id="24" name="Rounded Rectangle 23"/>
            <p:cNvSpPr/>
            <p:nvPr/>
          </p:nvSpPr>
          <p:spPr>
            <a:xfrm>
              <a:off x="58685" y="971244"/>
              <a:ext cx="2006754" cy="4552077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24600" y="1941246"/>
              <a:ext cx="2091197" cy="446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StPixelFastSimMaker</a:t>
              </a:r>
              <a:r>
                <a:rPr lang="en-US" sz="16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3403668" y="3302428"/>
              <a:ext cx="3649231" cy="446642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containing PIXEL and IST Hits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72377" y="601912"/>
              <a:ext cx="838691" cy="369332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GEANT</a:t>
              </a:r>
            </a:p>
          </p:txBody>
        </p:sp>
        <p:cxnSp>
          <p:nvCxnSpPr>
            <p:cNvPr id="28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5099831" y="1514442"/>
              <a:ext cx="809436" cy="1588"/>
            </a:xfrm>
            <a:prstGeom prst="straightConnector1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9" name="Down Arrow 70"/>
            <p:cNvSpPr>
              <a:spLocks noChangeArrowheads="1"/>
            </p:cNvSpPr>
            <p:nvPr/>
          </p:nvSpPr>
          <p:spPr bwMode="auto">
            <a:xfrm flipH="1">
              <a:off x="4465147" y="2406316"/>
              <a:ext cx="152400" cy="911669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Down Arrow 70"/>
            <p:cNvSpPr>
              <a:spLocks noChangeArrowheads="1"/>
            </p:cNvSpPr>
            <p:nvPr/>
          </p:nvSpPr>
          <p:spPr bwMode="auto">
            <a:xfrm flipH="1">
              <a:off x="6215287" y="2734357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Down Arrow 70"/>
            <p:cNvSpPr>
              <a:spLocks noChangeArrowheads="1"/>
            </p:cNvSpPr>
            <p:nvPr/>
          </p:nvSpPr>
          <p:spPr bwMode="auto">
            <a:xfrm flipH="1">
              <a:off x="4467607" y="44390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Down Arrow 70"/>
            <p:cNvSpPr>
              <a:spLocks noChangeArrowheads="1"/>
            </p:cNvSpPr>
            <p:nvPr/>
          </p:nvSpPr>
          <p:spPr bwMode="auto">
            <a:xfrm flipH="1">
              <a:off x="6217747" y="443672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045135" y="3883232"/>
              <a:ext cx="881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StiPixel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67313" y="3878512"/>
              <a:ext cx="659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StiIst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303496" y="1435664"/>
              <a:ext cx="1803092" cy="44664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0000"/>
                  </a:solidFill>
                  <a:latin typeface="Calibri"/>
                </a:rPr>
                <a:t>Hit  reconstruction</a:t>
              </a:r>
              <a:endParaRPr lang="en-US" sz="1600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04620" y="3790898"/>
              <a:ext cx="912145" cy="446642"/>
            </a:xfrm>
            <a:prstGeom prst="rect">
              <a:avLst/>
            </a:prstGeom>
            <a:solidFill>
              <a:srgbClr val="EEECE1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4F81BD"/>
                  </a:solidFill>
                  <a:latin typeface="Calibri"/>
                </a:rPr>
                <a:t>Tracking</a:t>
              </a:r>
              <a:endParaRPr lang="en-US" sz="16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7" name="TextBox 15"/>
            <p:cNvSpPr txBox="1">
              <a:spLocks noChangeArrowheads="1"/>
            </p:cNvSpPr>
            <p:nvPr/>
          </p:nvSpPr>
          <p:spPr bwMode="auto">
            <a:xfrm>
              <a:off x="4087372" y="5109813"/>
              <a:ext cx="2497104" cy="771474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containing tracks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with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 PIXEL and IST Hits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229600" y="2273592"/>
              <a:ext cx="1886018" cy="4466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StIstFastSimMaker</a:t>
              </a:r>
              <a:r>
                <a:rPr lang="en-US" sz="16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4399" y="1297818"/>
              <a:ext cx="1313801" cy="771474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>
                  <a:solidFill>
                    <a:prstClr val="black"/>
                  </a:solidFill>
                  <a:latin typeface="Calibri"/>
                </a:rPr>
                <a:t>StDaqMaker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/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 smtClean="0">
                  <a:solidFill>
                    <a:prstClr val="black"/>
                  </a:solidFill>
                  <a:latin typeface="Calibri"/>
                </a:rPr>
                <a:t>StDaqLib</a:t>
              </a:r>
              <a:r>
                <a:rPr lang="en-US" sz="1600" dirty="0" smtClean="0">
                  <a:solidFill>
                    <a:prstClr val="black"/>
                  </a:solidFill>
                  <a:latin typeface="Calibri"/>
                </a:rPr>
                <a:t>/</a:t>
              </a:r>
              <a:endParaRPr lang="en-US" sz="1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0301" y="2809097"/>
              <a:ext cx="1708472" cy="446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 err="1" smtClean="0">
                  <a:solidFill>
                    <a:prstClr val="black"/>
                  </a:solidFill>
                  <a:latin typeface="Calibri"/>
                </a:rPr>
                <a:t>StPixelDaqMaker</a:t>
              </a:r>
              <a:r>
                <a:rPr lang="en-US" sz="1600" dirty="0">
                  <a:solidFill>
                    <a:prstClr val="black"/>
                  </a:solidFill>
                  <a:latin typeface="Calibri"/>
                </a:rPr>
                <a:t>/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685" y="3927035"/>
              <a:ext cx="1848768" cy="48724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StPixelRecoMaker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27398" y="4296367"/>
              <a:ext cx="1637717" cy="4466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 smtClean="0">
                  <a:solidFill>
                    <a:srgbClr val="FF0000"/>
                  </a:solidFill>
                  <a:latin typeface="Calibri"/>
                </a:rPr>
                <a:t>StIstRecoMaker</a:t>
              </a:r>
              <a:r>
                <a:rPr lang="en-US" sz="16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V="1">
              <a:off x="2178050" y="3607347"/>
              <a:ext cx="1143900" cy="454708"/>
            </a:xfrm>
            <a:prstGeom prst="straightConnector1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2163248" y="3730833"/>
              <a:ext cx="1210889" cy="708255"/>
            </a:xfrm>
            <a:prstGeom prst="straightConnector1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own Arrow 44"/>
            <p:cNvSpPr/>
            <p:nvPr/>
          </p:nvSpPr>
          <p:spPr>
            <a:xfrm>
              <a:off x="664484" y="2131138"/>
              <a:ext cx="484632" cy="49166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Down Arrow 45"/>
            <p:cNvSpPr/>
            <p:nvPr/>
          </p:nvSpPr>
          <p:spPr>
            <a:xfrm>
              <a:off x="694016" y="3342548"/>
              <a:ext cx="484632" cy="49166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54399" y="411961"/>
              <a:ext cx="1443266" cy="4466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prstClr val="black"/>
                  </a:solidFill>
                  <a:latin typeface="Calibri"/>
                </a:rPr>
                <a:t>DATA STREAM</a:t>
              </a:r>
              <a:endParaRPr lang="en-US" sz="16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3251935" y="184313"/>
              <a:ext cx="4051561" cy="2760200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1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03104" y="152400"/>
              <a:ext cx="2076419" cy="4466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prstClr val="black"/>
                  </a:solidFill>
                  <a:latin typeface="Calibri"/>
                </a:rPr>
                <a:t>SIMULATION STREAM</a:t>
              </a:r>
              <a:endParaRPr lang="en-US" sz="1600" b="1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Progress 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/>
              <a:t>Outstanding technical issues and plans</a:t>
            </a:r>
          </a:p>
          <a:p>
            <a:r>
              <a:rPr lang="en-US" dirty="0" smtClean="0"/>
              <a:t>Schedule </a:t>
            </a:r>
            <a:r>
              <a:rPr lang="en-US" dirty="0" smtClean="0">
                <a:solidFill>
                  <a:srgbClr val="BFBFBF"/>
                </a:solidFill>
              </a:rPr>
              <a:t>&amp; Cost</a:t>
            </a:r>
          </a:p>
          <a:p>
            <a:pPr lvl="1"/>
            <a:r>
              <a:rPr lang="en-US" dirty="0" smtClean="0">
                <a:solidFill>
                  <a:srgbClr val="BFBFBF"/>
                </a:solidFill>
              </a:rPr>
              <a:t>Cost to date and projection (from Sarah)</a:t>
            </a:r>
          </a:p>
          <a:p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People, institutions and </a:t>
            </a:r>
          </a:p>
          <a:p>
            <a:r>
              <a:rPr lang="en-US" dirty="0" smtClean="0"/>
              <a:t>Risk assessment</a:t>
            </a:r>
            <a:r>
              <a:rPr lang="en-US" dirty="0" smtClean="0">
                <a:solidFill>
                  <a:srgbClr val="BFBFBF"/>
                </a:solidFill>
              </a:rPr>
              <a:t>; value engineering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2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Overview </a:t>
            </a:r>
            <a:r>
              <a:rPr lang="en-US" sz="3600" dirty="0"/>
              <a:t>of </a:t>
            </a:r>
            <a:r>
              <a:rPr lang="en-US" sz="3600" dirty="0" smtClean="0"/>
              <a:t>subsystem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8169"/>
            <a:ext cx="8229600" cy="478007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WBS 1.6 (Software) is the sum of Online and Offline software tasks</a:t>
            </a:r>
          </a:p>
          <a:p>
            <a:r>
              <a:rPr lang="en-US" sz="2000" dirty="0" smtClean="0"/>
              <a:t>The Online software is a sub-detector deliverable and contains Slow controls, online monitoring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r>
              <a:rPr lang="en-US" sz="2000" dirty="0" smtClean="0"/>
              <a:t>The Offline software is responsible for the event reconstruction, starting from raw data all the way to particle quantities. It includes tasks like alignment, hit/track/vertex finding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r>
              <a:rPr lang="en-US" sz="2000" dirty="0" smtClean="0"/>
              <a:t>WBS 1.6 is divided into two parts. Part one (on-scope) contains all the essential tasks for the successful operation of the detector (calibrations </a:t>
            </a:r>
            <a:r>
              <a:rPr lang="en-US" sz="2000" dirty="0" err="1" smtClean="0"/>
              <a:t>etc</a:t>
            </a:r>
            <a:r>
              <a:rPr lang="en-US" sz="2000" dirty="0" smtClean="0"/>
              <a:t>). Part two contains the remaining tasks.</a:t>
            </a:r>
          </a:p>
          <a:p>
            <a:r>
              <a:rPr lang="en-US" sz="2000" dirty="0" smtClean="0"/>
              <a:t>Subsystem meets weekly to plan work and get updates. Participates in weekly TC meetings as well.</a:t>
            </a:r>
          </a:p>
          <a:p>
            <a:r>
              <a:rPr lang="en-US" sz="2000" dirty="0" smtClean="0"/>
              <a:t>Subsystem is an integral part of STAR’s S&amp;C environment, interacting very closely with it on a regular basis.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8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"/>
          <p:cNvSpPr txBox="1">
            <a:spLocks/>
          </p:cNvSpPr>
          <p:nvPr/>
        </p:nvSpPr>
        <p:spPr bwMode="auto">
          <a:xfrm>
            <a:off x="77474" y="87644"/>
            <a:ext cx="8543408" cy="818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10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6pPr>
            <a:lvl7pPr marL="91421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7pPr>
            <a:lvl8pPr marL="137131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8pPr>
            <a:lvl9pPr marL="1828421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9pPr>
          </a:lstStyle>
          <a:p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General Flowchart of Software Tasks</a:t>
            </a:r>
          </a:p>
          <a:p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Offline/Online</a:t>
            </a:r>
            <a:endParaRPr lang="en-US" sz="28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882" y="5773338"/>
            <a:ext cx="2029267" cy="307777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omic Sans MS"/>
                <a:cs typeface="Comic Sans MS"/>
              </a:rPr>
              <a:t>* </a:t>
            </a:r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VMC, STV, CA ready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0800" y="1109044"/>
            <a:ext cx="4874125" cy="4757381"/>
            <a:chOff x="237387" y="1109044"/>
            <a:chExt cx="6912443" cy="4913357"/>
          </a:xfrm>
        </p:grpSpPr>
        <p:sp>
          <p:nvSpPr>
            <p:cNvPr id="7" name="TextBox 6"/>
            <p:cNvSpPr txBox="1"/>
            <p:nvPr/>
          </p:nvSpPr>
          <p:spPr>
            <a:xfrm>
              <a:off x="546715" y="2223511"/>
              <a:ext cx="145820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0090"/>
                  </a:solidFill>
                  <a:latin typeface="Comic Sans MS"/>
                  <a:cs typeface="Comic Sans MS"/>
                </a:rPr>
                <a:t>G</a:t>
              </a:r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eometry</a:t>
              </a:r>
              <a:endParaRPr lang="en-US" sz="14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18646" y="2210395"/>
              <a:ext cx="1567397" cy="349654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Calibrate</a:t>
              </a:r>
              <a:endParaRPr lang="en-US" sz="16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80734" y="1650615"/>
              <a:ext cx="287614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Read (Make) </a:t>
              </a:r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Raw Data</a:t>
              </a:r>
              <a:endParaRPr lang="en-US" sz="12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51" name="Straight Connector 50"/>
            <p:cNvCxnSpPr>
              <a:stCxn id="31" idx="0"/>
              <a:endCxn id="78" idx="2"/>
            </p:cNvCxnSpPr>
            <p:nvPr/>
          </p:nvCxnSpPr>
          <p:spPr bwMode="auto">
            <a:xfrm flipH="1" flipV="1">
              <a:off x="3986528" y="3198456"/>
              <a:ext cx="7763" cy="40752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3445923" y="4997822"/>
              <a:ext cx="1092849" cy="349654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DSTs</a:t>
              </a:r>
              <a:endParaRPr lang="en-US" sz="16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51861" y="3605978"/>
              <a:ext cx="2084861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All Detectors</a:t>
              </a:r>
              <a:endParaRPr lang="en-US" sz="14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35" name="Straight Connector 34"/>
            <p:cNvCxnSpPr>
              <a:stCxn id="40" idx="3"/>
            </p:cNvCxnSpPr>
            <p:nvPr/>
          </p:nvCxnSpPr>
          <p:spPr bwMode="auto">
            <a:xfrm flipV="1">
              <a:off x="4421565" y="4236350"/>
              <a:ext cx="1559824" cy="533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5597741" y="1830538"/>
              <a:ext cx="36563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flipV="1">
              <a:off x="5999401" y="1821252"/>
              <a:ext cx="0" cy="241509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2" name="Group 41"/>
            <p:cNvGrpSpPr/>
            <p:nvPr/>
          </p:nvGrpSpPr>
          <p:grpSpPr>
            <a:xfrm>
              <a:off x="3596619" y="3987849"/>
              <a:ext cx="824947" cy="507663"/>
              <a:chOff x="6588224" y="2708920"/>
              <a:chExt cx="720080" cy="432048"/>
            </a:xfrm>
          </p:grpSpPr>
          <p:sp>
            <p:nvSpPr>
              <p:cNvPr id="40" name="Diamond 39"/>
              <p:cNvSpPr/>
              <p:nvPr/>
            </p:nvSpPr>
            <p:spPr bwMode="auto">
              <a:xfrm>
                <a:off x="6588224" y="2708920"/>
                <a:ext cx="720080" cy="432048"/>
              </a:xfrm>
              <a:prstGeom prst="diamond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597346" y="2777854"/>
                <a:ext cx="709890" cy="270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latin typeface="+mn-lt"/>
                  </a:rPr>
                  <a:t>Done</a:t>
                </a:r>
                <a:endParaRPr lang="en-US" sz="1400" dirty="0">
                  <a:latin typeface="+mn-lt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4702299" y="4314691"/>
              <a:ext cx="390154" cy="361642"/>
            </a:xfrm>
            <a:prstGeom prst="rect">
              <a:avLst/>
            </a:prstGeom>
            <a:solidFill>
              <a:srgbClr val="AAF4FF"/>
            </a:solidFill>
            <a:ln>
              <a:solidFill>
                <a:srgbClr val="00009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+mn-lt"/>
                </a:rPr>
                <a:t>N</a:t>
              </a:r>
              <a:endParaRPr lang="en-US" sz="16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57220" y="4497453"/>
              <a:ext cx="342220" cy="361642"/>
            </a:xfrm>
            <a:prstGeom prst="rect">
              <a:avLst/>
            </a:prstGeom>
            <a:solidFill>
              <a:srgbClr val="AAF4FF"/>
            </a:solidFill>
            <a:ln>
              <a:solidFill>
                <a:srgbClr val="00009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Y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418990" y="2880588"/>
              <a:ext cx="313507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Hits/Tracks/Vertices</a:t>
              </a:r>
              <a:r>
                <a:rPr lang="en-US" sz="1400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*</a:t>
              </a:r>
              <a:endParaRPr lang="en-US" sz="14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79" name="Straight Connector 78"/>
            <p:cNvCxnSpPr>
              <a:stCxn id="78" idx="0"/>
              <a:endCxn id="8" idx="2"/>
            </p:cNvCxnSpPr>
            <p:nvPr/>
          </p:nvCxnSpPr>
          <p:spPr bwMode="auto">
            <a:xfrm flipV="1">
              <a:off x="3986528" y="2560049"/>
              <a:ext cx="15816" cy="3205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 flipV="1">
              <a:off x="4002200" y="5367154"/>
              <a:ext cx="4396" cy="2738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8" idx="1"/>
              <a:endCxn id="7" idx="3"/>
            </p:cNvCxnSpPr>
            <p:nvPr/>
          </p:nvCxnSpPr>
          <p:spPr bwMode="auto">
            <a:xfrm flipH="1" flipV="1">
              <a:off x="2004920" y="2382446"/>
              <a:ext cx="1213725" cy="277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>
              <a:stCxn id="11" idx="0"/>
              <a:endCxn id="40" idx="2"/>
            </p:cNvCxnSpPr>
            <p:nvPr/>
          </p:nvCxnSpPr>
          <p:spPr bwMode="auto">
            <a:xfrm flipV="1">
              <a:off x="3992348" y="4495512"/>
              <a:ext cx="16745" cy="50231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99" name="TextBox 98"/>
            <p:cNvSpPr txBox="1"/>
            <p:nvPr/>
          </p:nvSpPr>
          <p:spPr>
            <a:xfrm>
              <a:off x="2869267" y="1109044"/>
              <a:ext cx="2330618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solidFill>
                    <a:srgbClr val="000000"/>
                  </a:solidFill>
                  <a:latin typeface="Comic Sans MS"/>
                  <a:cs typeface="Comic Sans MS"/>
                </a:rPr>
                <a:t>ForEachDataSet</a:t>
              </a:r>
              <a:endParaRPr lang="en-US" sz="1400" dirty="0">
                <a:solidFill>
                  <a:srgbClr val="00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37387" y="1122160"/>
              <a:ext cx="2251442" cy="286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SIMULATION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64947" y="1122160"/>
              <a:ext cx="1584883" cy="286081"/>
            </a:xfrm>
            <a:prstGeom prst="rect">
              <a:avLst/>
            </a:prstGeom>
            <a:solidFill>
              <a:srgbClr val="FDEADA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DATA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6" name="Straight Connector 45"/>
            <p:cNvCxnSpPr>
              <a:stCxn id="10" idx="0"/>
              <a:endCxn id="99" idx="2"/>
            </p:cNvCxnSpPr>
            <p:nvPr/>
          </p:nvCxnSpPr>
          <p:spPr bwMode="auto">
            <a:xfrm flipV="1">
              <a:off x="4018808" y="1426912"/>
              <a:ext cx="15769" cy="22370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>
              <a:stCxn id="8" idx="0"/>
              <a:endCxn id="10" idx="2"/>
            </p:cNvCxnSpPr>
            <p:nvPr/>
          </p:nvCxnSpPr>
          <p:spPr bwMode="auto">
            <a:xfrm flipV="1">
              <a:off x="4002344" y="1968483"/>
              <a:ext cx="16464" cy="24191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276198" y="1447598"/>
              <a:ext cx="0" cy="69852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4" name="Straight Connector 53"/>
            <p:cNvCxnSpPr>
              <a:stCxn id="99" idx="1"/>
              <a:endCxn id="44" idx="3"/>
            </p:cNvCxnSpPr>
            <p:nvPr/>
          </p:nvCxnSpPr>
          <p:spPr bwMode="auto">
            <a:xfrm flipH="1" flipV="1">
              <a:off x="2488829" y="1265201"/>
              <a:ext cx="380438" cy="27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>
              <a:stCxn id="99" idx="3"/>
              <a:endCxn id="45" idx="1"/>
            </p:cNvCxnSpPr>
            <p:nvPr/>
          </p:nvCxnSpPr>
          <p:spPr bwMode="auto">
            <a:xfrm flipV="1">
              <a:off x="5199885" y="1265201"/>
              <a:ext cx="365062" cy="27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80" name="TextBox 79"/>
            <p:cNvSpPr txBox="1"/>
            <p:nvPr/>
          </p:nvSpPr>
          <p:spPr>
            <a:xfrm>
              <a:off x="3073334" y="5640960"/>
              <a:ext cx="2019118" cy="381441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Analysis</a:t>
              </a:r>
              <a:endParaRPr lang="en-US" sz="18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5143500" y="994744"/>
            <a:ext cx="25400" cy="526635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55839" y="1777056"/>
            <a:ext cx="147008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All Detectors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55839" y="2412056"/>
            <a:ext cx="1470084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Slow controls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53100" y="3075373"/>
            <a:ext cx="2565400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Diagnostics/Errors/Actions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05500" y="3723073"/>
            <a:ext cx="2235200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Monitoring/Fast Online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cxnSp>
        <p:nvCxnSpPr>
          <p:cNvPr id="65" name="Straight Connector 64"/>
          <p:cNvCxnSpPr>
            <a:stCxn id="49" idx="0"/>
            <a:endCxn id="47" idx="2"/>
          </p:cNvCxnSpPr>
          <p:nvPr/>
        </p:nvCxnSpPr>
        <p:spPr bwMode="auto">
          <a:xfrm flipV="1">
            <a:off x="6990881" y="20848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flipV="1">
            <a:off x="6990881" y="27325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flipV="1">
            <a:off x="6990881" y="34056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4544072" y="5059037"/>
            <a:ext cx="1259828" cy="369332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  <a:latin typeface="Comic Sans MS"/>
                <a:cs typeface="Comic Sans MS"/>
              </a:rPr>
              <a:t>S</a:t>
            </a:r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tate </a:t>
            </a:r>
            <a:r>
              <a:rPr lang="en-US" dirty="0" err="1" smtClean="0">
                <a:solidFill>
                  <a:srgbClr val="000090"/>
                </a:solidFill>
                <a:latin typeface="Comic Sans MS"/>
                <a:cs typeface="Comic Sans MS"/>
              </a:rPr>
              <a:t>Db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255839" y="4367856"/>
            <a:ext cx="1470084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Run Interface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3987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sz="3600" dirty="0" smtClean="0"/>
              <a:t>Progress</a:t>
            </a:r>
            <a:r>
              <a:rPr lang="en-US" dirty="0" smtClean="0"/>
              <a:t> since last review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7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60648"/>
            <a:ext cx="6563792" cy="563082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400" dirty="0" smtClean="0">
                <a:solidFill>
                  <a:srgbClr val="000000"/>
                </a:solidFill>
                <a:cs typeface="Arial"/>
              </a:rPr>
              <a:t>Areas of activities since CD2/3 (a year ago) </a:t>
            </a:r>
            <a:endParaRPr lang="en-US" sz="2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72" y="1268760"/>
            <a:ext cx="8458200" cy="4968551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HFT Geometry model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 </a:t>
            </a:r>
            <a:endParaRPr lang="en-US" sz="1800" dirty="0">
              <a:solidFill>
                <a:srgbClr val="0000FF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  <a:cs typeface="Arial"/>
              </a:rPr>
              <a:t>HFT Survey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&amp; Alignment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related work 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Slow/Fast PXL response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simulation  </a:t>
            </a:r>
            <a:endParaRPr lang="en-US" sz="1800" dirty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Prototype (BUR) simulations/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tracking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Offline structures (Hits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etc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Simulation environment (UPC e</a:t>
            </a:r>
            <a:r>
              <a:rPr lang="en-US" sz="1800" b="0" baseline="30000" dirty="0" smtClean="0">
                <a:solidFill>
                  <a:srgbClr val="000090"/>
                </a:solidFill>
                <a:cs typeface="Arial"/>
              </a:rPr>
              <a:t>-</a:t>
            </a: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 background, 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Pileup</a:t>
            </a: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Conventions (naming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scheme defined), </a:t>
            </a:r>
            <a:r>
              <a:rPr lang="en-US" sz="1800" dirty="0" err="1" smtClean="0">
                <a:solidFill>
                  <a:srgbClr val="0000FF"/>
                </a:solidFill>
                <a:cs typeface="Arial"/>
              </a:rPr>
              <a:t>Db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 </a:t>
            </a:r>
          </a:p>
          <a:p>
            <a:pPr marL="362809" lvl="1" indent="0"/>
            <a:r>
              <a:rPr lang="en-US" sz="1800" dirty="0" smtClean="0">
                <a:solidFill>
                  <a:srgbClr val="000090"/>
                </a:solidFill>
                <a:cs typeface="Arial"/>
              </a:rPr>
              <a:t>----------------------------------------------------------------</a:t>
            </a:r>
            <a:endParaRPr lang="en-US" sz="1800" b="0" dirty="0" smtClean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FF0000"/>
                </a:solidFill>
                <a:cs typeface="Arial"/>
              </a:rPr>
              <a:t>Hit</a:t>
            </a:r>
            <a:r>
              <a:rPr lang="en-US" sz="1800" dirty="0">
                <a:solidFill>
                  <a:srgbClr val="000090"/>
                </a:solidFill>
                <a:cs typeface="Arial"/>
              </a:rPr>
              <a:t>/Event vertex </a:t>
            </a:r>
            <a:r>
              <a:rPr lang="en-US" sz="1800" dirty="0">
                <a:solidFill>
                  <a:srgbClr val="0000FF"/>
                </a:solidFill>
                <a:cs typeface="Arial"/>
              </a:rPr>
              <a:t>finders/</a:t>
            </a:r>
            <a:r>
              <a:rPr lang="en-US" sz="1800" dirty="0" err="1">
                <a:solidFill>
                  <a:srgbClr val="000090"/>
                </a:solidFill>
                <a:cs typeface="Arial"/>
              </a:rPr>
              <a:t>Kalman</a:t>
            </a:r>
            <a:r>
              <a:rPr lang="en-US" sz="1800" dirty="0">
                <a:solidFill>
                  <a:srgbClr val="000090"/>
                </a:solidFill>
                <a:cs typeface="Arial"/>
              </a:rPr>
              <a:t> fitter for decays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Evaluation/Analysis 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framework (see Jonathan’s talk)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Tests of new STV tracker, VMC environment</a:t>
            </a:r>
          </a:p>
          <a:p>
            <a:pPr marL="362809" lvl="1" indent="0"/>
            <a:endParaRPr lang="en-US" sz="1800" b="0" dirty="0" smtClean="0">
              <a:solidFill>
                <a:srgbClr val="0000FF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  <a:cs typeface="Arial"/>
              </a:rPr>
              <a:t>‘Online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’ data format/slow controls/online QA/</a:t>
            </a:r>
            <a:r>
              <a:rPr lang="en-US" sz="1800" dirty="0" err="1">
                <a:solidFill>
                  <a:srgbClr val="FF0000"/>
                </a:solidFill>
                <a:cs typeface="Arial"/>
              </a:rPr>
              <a:t>Db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 considerations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77828" y="6403591"/>
            <a:ext cx="2784687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RED</a:t>
            </a:r>
            <a:r>
              <a:rPr lang="en-US" sz="1800" dirty="0" smtClean="0">
                <a:solidFill>
                  <a:srgbClr val="000090"/>
                </a:solidFill>
                <a:latin typeface="Comic Sans MS"/>
                <a:cs typeface="Comic Sans MS"/>
              </a:rPr>
              <a:t> = On-scope activity</a:t>
            </a:r>
            <a:endParaRPr lang="en-US" sz="18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8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42073"/>
            <a:ext cx="8280920" cy="266429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cs typeface="Arial"/>
              </a:rPr>
              <a:t>HFT Geometry model update</a:t>
            </a:r>
          </a:p>
          <a:p>
            <a:pPr marL="0" indent="0"/>
            <a:endParaRPr lang="en-US" sz="1800" dirty="0" smtClean="0">
              <a:solidFill>
                <a:srgbClr val="FF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Creating the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Y2013/14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geometry in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AgML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 based on Solid-Works Models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We had an internal review in March, working on recommendations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etc</a:t>
            </a:r>
            <a:endParaRPr lang="en-US" sz="1800" dirty="0" smtClean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90"/>
                </a:solidFill>
                <a:cs typeface="Arial"/>
              </a:rPr>
              <a:t>Work on SSD/IST in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progress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Work on details of support structures </a:t>
            </a:r>
            <a:r>
              <a:rPr lang="en-US" sz="1800" dirty="0" err="1" smtClean="0">
                <a:solidFill>
                  <a:srgbClr val="000090"/>
                </a:solidFill>
                <a:cs typeface="Arial"/>
              </a:rPr>
              <a:t>etc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 in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progress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90"/>
                </a:solidFill>
                <a:cs typeface="Arial"/>
              </a:rPr>
              <a:t>Manpower probably O.K. but </a:t>
            </a:r>
            <a:r>
              <a:rPr lang="en-US" sz="1800" dirty="0" smtClean="0">
                <a:solidFill>
                  <a:srgbClr val="000090"/>
                </a:solidFill>
                <a:cs typeface="Arial"/>
              </a:rPr>
              <a:t>we seek more help</a:t>
            </a:r>
            <a:endParaRPr lang="en-US" sz="1800" dirty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1800" dirty="0" smtClean="0">
              <a:solidFill>
                <a:srgbClr val="000090"/>
              </a:solidFill>
              <a:cs typeface="Arial"/>
            </a:endParaRPr>
          </a:p>
        </p:txBody>
      </p:sp>
      <p:pic>
        <p:nvPicPr>
          <p:cNvPr id="4" name="Picture 3" descr="IDS_layou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" y="3619500"/>
            <a:ext cx="4704576" cy="323850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6" descr="y2013_support_materi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4788024" y="3233505"/>
            <a:ext cx="4292946" cy="362449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1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26738"/>
            <a:ext cx="4536504" cy="1440160"/>
          </a:xfrm>
        </p:spPr>
        <p:txBody>
          <a:bodyPr/>
          <a:lstStyle/>
          <a:p>
            <a:pPr algn="l"/>
            <a:r>
              <a:rPr lang="en-US" sz="2000" dirty="0" smtClean="0">
                <a:solidFill>
                  <a:srgbClr val="000000"/>
                </a:solidFill>
                <a:cs typeface="Arial"/>
              </a:rPr>
              <a:t>PXL sector modeling in GEANT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/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 smtClean="0">
                <a:solidFill>
                  <a:srgbClr val="000000"/>
                </a:solidFill>
                <a:cs typeface="Arial"/>
              </a:rPr>
              <a:t/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cs typeface="Arial"/>
              </a:rPr>
              <a:t>	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- 	detailed work on structure and 		thickness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(shape and material)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/>
            </a:r>
            <a:br>
              <a:rPr lang="en-US" sz="1800" dirty="0" smtClean="0">
                <a:solidFill>
                  <a:srgbClr val="000000"/>
                </a:solidFill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cs typeface="Arial"/>
              </a:rPr>
              <a:t>	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-	optimization in progress</a:t>
            </a:r>
            <a:endParaRPr lang="en-US" sz="18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4944"/>
            <a:ext cx="5594179" cy="3911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12" y="50428"/>
            <a:ext cx="4419786" cy="2946524"/>
          </a:xfrm>
          <a:prstGeom prst="rect">
            <a:avLst/>
          </a:prstGeom>
        </p:spPr>
      </p:pic>
      <p:pic>
        <p:nvPicPr>
          <p:cNvPr id="7" name="Picture 6" descr="HW_detector_layers_rad_length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68960"/>
            <a:ext cx="3563592" cy="37890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 descr="ULT_CABLE-4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5" t="7846" r="39204" b="8110"/>
          <a:stretch/>
        </p:blipFill>
        <p:spPr>
          <a:xfrm rot="5400000">
            <a:off x="2028507" y="347981"/>
            <a:ext cx="734309" cy="457631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48432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575300" cy="604662"/>
          </a:xfrm>
        </p:spPr>
        <p:txBody>
          <a:bodyPr/>
          <a:lstStyle/>
          <a:p>
            <a:r>
              <a:rPr lang="en-US" dirty="0" smtClean="0"/>
              <a:t>IDS modeling </a:t>
            </a:r>
            <a:endParaRPr lang="en-US" dirty="0"/>
          </a:p>
        </p:txBody>
      </p:sp>
      <p:pic>
        <p:nvPicPr>
          <p:cNvPr id="4" name="Picture 3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37629" r="52171" b="25185"/>
          <a:stretch/>
        </p:blipFill>
        <p:spPr>
          <a:xfrm>
            <a:off x="1055838" y="1189516"/>
            <a:ext cx="6850817" cy="5008954"/>
          </a:xfrm>
          <a:prstGeom prst="rect">
            <a:avLst/>
          </a:prstGeom>
        </p:spPr>
      </p:pic>
      <p:pic>
        <p:nvPicPr>
          <p:cNvPr id="5" name="Picture 4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6090433" y="0"/>
            <a:ext cx="3053567" cy="25781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3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4" y="1079500"/>
            <a:ext cx="7899544" cy="5661868"/>
          </a:xfrm>
          <a:prstGeom prst="rect">
            <a:avLst/>
          </a:prstGeom>
        </p:spPr>
      </p:pic>
      <p:pic>
        <p:nvPicPr>
          <p:cNvPr id="4" name="Picture 3" descr="y2013_support_materi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6629401" y="4634711"/>
            <a:ext cx="2495180" cy="210665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575300" cy="604662"/>
          </a:xfrm>
        </p:spPr>
        <p:txBody>
          <a:bodyPr/>
          <a:lstStyle/>
          <a:p>
            <a:r>
              <a:rPr lang="en-US" dirty="0" smtClean="0"/>
              <a:t>MSC modeling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429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693"/>
            <a:ext cx="7920880" cy="302433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cs typeface="Arial"/>
              </a:rPr>
              <a:t>HFT Survey work</a:t>
            </a:r>
          </a:p>
          <a:p>
            <a:pPr marL="0" indent="0"/>
            <a:endParaRPr lang="en-US" sz="18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PXL+SSD work has already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begun, IST is setting up</a:t>
            </a:r>
            <a:endParaRPr lang="en-US" sz="1800" dirty="0" smtClean="0">
              <a:solidFill>
                <a:srgbClr val="000000"/>
              </a:solidFill>
              <a:cs typeface="Arial"/>
            </a:endParaRP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Single chip and 3-chip ladder done. Full PXL sector (photo) </a:t>
            </a:r>
            <a:r>
              <a:rPr lang="en-US" sz="1500" dirty="0" smtClean="0">
                <a:solidFill>
                  <a:srgbClr val="000000"/>
                </a:solidFill>
                <a:cs typeface="Arial"/>
              </a:rPr>
              <a:t>in progress</a:t>
            </a:r>
            <a:endParaRPr lang="en-US" sz="1500" dirty="0" smtClean="0">
              <a:solidFill>
                <a:srgbClr val="000000"/>
              </a:solidFill>
              <a:cs typeface="Arial"/>
            </a:endParaRP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SSD ladder preliminary survey </a:t>
            </a:r>
            <a:r>
              <a:rPr lang="en-US" sz="1500" dirty="0" smtClean="0">
                <a:solidFill>
                  <a:srgbClr val="000000"/>
                </a:solidFill>
                <a:cs typeface="Arial"/>
              </a:rPr>
              <a:t>done, parameter spac</a:t>
            </a:r>
            <a:r>
              <a:rPr lang="en-US" sz="1500" dirty="0" smtClean="0">
                <a:solidFill>
                  <a:srgbClr val="000000"/>
                </a:solidFill>
                <a:cs typeface="Arial"/>
              </a:rPr>
              <a:t>e defined</a:t>
            </a:r>
            <a:endParaRPr lang="en-US" sz="1500" dirty="0" smtClean="0">
              <a:solidFill>
                <a:srgbClr val="000000"/>
              </a:solidFill>
              <a:cs typeface="Arial"/>
            </a:endParaRP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IST preliminary work on prototype ladder about to begin at BNL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We had an internal review on procedures/general scheme in May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A lot of detailed work in front of us, but expertise is building up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Manpower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issues addressed (most)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but there are tasks available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75" t="8430" r="18056" b="8787"/>
          <a:stretch/>
        </p:blipFill>
        <p:spPr>
          <a:xfrm>
            <a:off x="1" y="3717032"/>
            <a:ext cx="4067944" cy="29523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501008"/>
            <a:ext cx="4352636" cy="31935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5085184"/>
            <a:ext cx="1800200" cy="17673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5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119" b="2119"/>
          <a:stretch>
            <a:fillRect/>
          </a:stretch>
        </p:blipFill>
        <p:spPr>
          <a:xfrm>
            <a:off x="107504" y="980728"/>
            <a:ext cx="8856984" cy="5134154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696744" cy="576064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Sensor’s features for individual pixel coordinates identified</a:t>
            </a:r>
            <a:b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effectLst/>
                <a:cs typeface="Arial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- Need be </a:t>
            </a: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programmable for automating process  </a:t>
            </a:r>
            <a:endParaRPr lang="en-US" sz="1800" dirty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93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7" r="594"/>
          <a:stretch/>
        </p:blipFill>
        <p:spPr>
          <a:xfrm>
            <a:off x="18480" y="0"/>
            <a:ext cx="5904656" cy="3929844"/>
          </a:xfrm>
        </p:spPr>
      </p:pic>
      <p:sp>
        <p:nvSpPr>
          <p:cNvPr id="5" name="TextBox 4"/>
          <p:cNvSpPr txBox="1"/>
          <p:nvPr/>
        </p:nvSpPr>
        <p:spPr>
          <a:xfrm>
            <a:off x="6209411" y="1268140"/>
            <a:ext cx="2750573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SSD ladder survey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3" y="3861047"/>
            <a:ext cx="5724128" cy="29823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3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45313"/>
            <a:ext cx="8458200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0" dirty="0" smtClean="0">
                <a:solidFill>
                  <a:srgbClr val="000000"/>
                </a:solidFill>
                <a:cs typeface="Arial"/>
              </a:rPr>
              <a:t>Slow/Fast PXL response simulation</a:t>
            </a:r>
          </a:p>
          <a:p>
            <a:pPr marL="0" indent="0"/>
            <a:endParaRPr lang="en-US" sz="20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Most work done by IPHC (Strasburg) Collaborators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The have developed a Root program, DIGMAPS, for response studies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Analyzed CERN test-beam data with our sensors to fix parameters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We are about to get their tune to use for our studies and compare with default “geometrical mean” approach. Then, build fast simulator with appropriate 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errors</a:t>
            </a:r>
            <a:endParaRPr lang="en-US" sz="16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SSD simulators exist,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IST is relatively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simple, but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still not there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yet</a:t>
            </a:r>
            <a:endParaRPr lang="en-US" sz="16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cs typeface="Arial"/>
              </a:rPr>
              <a:t>T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hese are low priority tasks but need to start</a:t>
            </a:r>
            <a:endParaRPr lang="en-US" sz="16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2000" b="0" dirty="0" smtClean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0" name="Picture 9" descr="Simulation_besso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t="13292" r="4768" b="3851"/>
          <a:stretch/>
        </p:blipFill>
        <p:spPr>
          <a:xfrm>
            <a:off x="3743137" y="3263900"/>
            <a:ext cx="5293359" cy="3549476"/>
          </a:xfrm>
          <a:prstGeom prst="rect">
            <a:avLst/>
          </a:prstGeom>
          <a:solidFill>
            <a:srgbClr val="FFF5E6"/>
          </a:solidFill>
          <a:ln>
            <a:solidFill>
              <a:srgbClr val="000090"/>
            </a:solidFill>
          </a:ln>
        </p:spPr>
      </p:pic>
      <p:pic>
        <p:nvPicPr>
          <p:cNvPr id="4" name="Picture 3" descr="phase1_run8_50k_sensor4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3861048"/>
            <a:ext cx="2304256" cy="27363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5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74948"/>
            <a:ext cx="8262964" cy="3456384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cs typeface="Arial"/>
              </a:rPr>
              <a:t>Tracking (Physics?) with TPC+PXL prototype</a:t>
            </a:r>
            <a:r>
              <a:rPr lang="el-GR" sz="2000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Arial"/>
              </a:rPr>
              <a:t>?</a:t>
            </a:r>
            <a:r>
              <a:rPr lang="el-GR" sz="2000" dirty="0" smtClean="0">
                <a:solidFill>
                  <a:srgbClr val="000000"/>
                </a:solidFill>
                <a:cs typeface="Arial"/>
              </a:rPr>
              <a:t> </a:t>
            </a:r>
            <a:endParaRPr lang="en-US" sz="2000" dirty="0" smtClean="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BUR simulations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done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presented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and used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as input</a:t>
            </a:r>
            <a:endParaRPr lang="en-US" sz="16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Simulations show (see next slide too) that there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might some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physics 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opportunities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This 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connects to the bigger issue of Tracking and whether inside-out tracking is possible. Is CA 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useful? Work 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in 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this direction is scheduled</a:t>
            </a:r>
            <a:endParaRPr lang="en-US" sz="16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This is vital work for the project. ANY help and idea is invaluable.</a:t>
            </a:r>
            <a:endParaRPr lang="en-US" sz="1200" b="0" dirty="0" smtClean="0">
              <a:solidFill>
                <a:srgbClr val="000000"/>
              </a:solidFill>
              <a:cs typeface="Arial"/>
            </a:endParaRPr>
          </a:p>
          <a:p>
            <a:pPr marL="1142835" lvl="2" indent="-342900">
              <a:buFont typeface="Arial"/>
              <a:buChar char="•"/>
            </a:pPr>
            <a:endParaRPr lang="en-US" sz="1600" b="0" dirty="0" smtClean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47244"/>
          <a:stretch/>
        </p:blipFill>
        <p:spPr>
          <a:xfrm>
            <a:off x="251520" y="3382818"/>
            <a:ext cx="8623300" cy="347060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70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40" y="249441"/>
            <a:ext cx="5720560" cy="621417"/>
          </a:xfrm>
          <a:solidFill>
            <a:srgbClr val="FFFFFF"/>
          </a:solidFill>
          <a:ln>
            <a:noFill/>
          </a:ln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  <a:effectLst/>
                <a:cs typeface="Arial"/>
              </a:rPr>
              <a:t>BUR results based on full simulations </a:t>
            </a:r>
            <a:endParaRPr lang="en-US" sz="2000" dirty="0">
              <a:solidFill>
                <a:srgbClr val="000000"/>
              </a:solidFill>
              <a:effectLst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384" t="2301" r="5152" b="8101"/>
          <a:stretch/>
        </p:blipFill>
        <p:spPr>
          <a:xfrm>
            <a:off x="4908488" y="2772544"/>
            <a:ext cx="4104456" cy="338437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7" y="2602532"/>
            <a:ext cx="4614469" cy="35543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6656" t="47244" r="51900" b="21707"/>
          <a:stretch/>
        </p:blipFill>
        <p:spPr>
          <a:xfrm>
            <a:off x="871116" y="1103868"/>
            <a:ext cx="1821284" cy="1865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1245" t="47649" r="848" b="26042"/>
          <a:stretch/>
        </p:blipFill>
        <p:spPr>
          <a:xfrm>
            <a:off x="6784144" y="1268968"/>
            <a:ext cx="1544712" cy="173160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69449" y="2043668"/>
            <a:ext cx="263405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500 M </a:t>
            </a:r>
            <a:r>
              <a:rPr lang="en-US" dirty="0" err="1" smtClean="0"/>
              <a:t>AuAu</a:t>
            </a:r>
            <a:r>
              <a:rPr lang="en-US" dirty="0" smtClean="0"/>
              <a:t> </a:t>
            </a:r>
            <a:r>
              <a:rPr lang="en-US" dirty="0" err="1" smtClean="0"/>
              <a:t>mbias</a:t>
            </a:r>
            <a:r>
              <a:rPr lang="en-US" dirty="0" smtClean="0"/>
              <a:t>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82811" y="1109673"/>
            <a:ext cx="5417962" cy="4991784"/>
            <a:chOff x="3403668" y="764360"/>
            <a:chExt cx="5417962" cy="4991784"/>
          </a:xfrm>
        </p:grpSpPr>
        <p:sp>
          <p:nvSpPr>
            <p:cNvPr id="8" name="TextBox 7"/>
            <p:cNvSpPr txBox="1"/>
            <p:nvPr/>
          </p:nvSpPr>
          <p:spPr>
            <a:xfrm>
              <a:off x="4364002" y="2273592"/>
              <a:ext cx="228109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dirty="0" err="1" smtClean="0">
                  <a:solidFill>
                    <a:srgbClr val="FF0000"/>
                  </a:solidFill>
                  <a:latin typeface="Calibri"/>
                </a:rPr>
                <a:t>StPixelFastSimMaker</a:t>
              </a:r>
              <a:r>
                <a:rPr lang="en-US" sz="18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15375" name="TextBox 15"/>
            <p:cNvSpPr txBox="1">
              <a:spLocks noChangeArrowheads="1"/>
            </p:cNvSpPr>
            <p:nvPr/>
          </p:nvSpPr>
          <p:spPr bwMode="auto">
            <a:xfrm>
              <a:off x="3403668" y="3302428"/>
              <a:ext cx="4022030" cy="369332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containing PIXEL and IST Hits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72377" y="764360"/>
              <a:ext cx="838691" cy="36933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GEANT</a:t>
              </a:r>
            </a:p>
          </p:txBody>
        </p:sp>
        <p:cxnSp>
          <p:nvCxnSpPr>
            <p:cNvPr id="15380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5027181" y="1747952"/>
              <a:ext cx="953148" cy="1588"/>
            </a:xfrm>
            <a:prstGeom prst="straightConnector1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5393" name="Down Arrow 70"/>
            <p:cNvSpPr>
              <a:spLocks noChangeArrowheads="1"/>
            </p:cNvSpPr>
            <p:nvPr/>
          </p:nvSpPr>
          <p:spPr bwMode="auto">
            <a:xfrm flipH="1">
              <a:off x="4465147" y="268884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Down Arrow 70"/>
            <p:cNvSpPr>
              <a:spLocks noChangeArrowheads="1"/>
            </p:cNvSpPr>
            <p:nvPr/>
          </p:nvSpPr>
          <p:spPr bwMode="auto">
            <a:xfrm flipH="1">
              <a:off x="6215287" y="26864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Down Arrow 70"/>
            <p:cNvSpPr>
              <a:spLocks noChangeArrowheads="1"/>
            </p:cNvSpPr>
            <p:nvPr/>
          </p:nvSpPr>
          <p:spPr bwMode="auto">
            <a:xfrm flipH="1">
              <a:off x="4467607" y="443908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Down Arrow 70"/>
            <p:cNvSpPr>
              <a:spLocks noChangeArrowheads="1"/>
            </p:cNvSpPr>
            <p:nvPr/>
          </p:nvSpPr>
          <p:spPr bwMode="auto">
            <a:xfrm flipH="1">
              <a:off x="6217747" y="4436728"/>
              <a:ext cx="152400" cy="533400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45135" y="3883232"/>
              <a:ext cx="881897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StiPixel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7313" y="3878512"/>
              <a:ext cx="659969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err="1" smtClean="0">
                  <a:solidFill>
                    <a:srgbClr val="4F81BD"/>
                  </a:solidFill>
                  <a:latin typeface="Calibri"/>
                </a:rPr>
                <a:t>StiIst</a:t>
              </a:r>
              <a:endParaRPr lang="en-US" sz="18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087812" y="2081608"/>
              <a:ext cx="1733818" cy="70788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FF0000"/>
                  </a:solidFill>
                  <a:latin typeface="Calibri"/>
                </a:rPr>
                <a:t>Hit 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FF0000"/>
                  </a:solidFill>
                  <a:latin typeface="Calibri"/>
                </a:rPr>
                <a:t>reconstruction</a:t>
              </a:r>
              <a:endParaRPr lang="en-US" sz="2000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253821" y="3834701"/>
              <a:ext cx="1063312" cy="40011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smtClean="0">
                  <a:solidFill>
                    <a:srgbClr val="4F81BD"/>
                  </a:solidFill>
                  <a:latin typeface="Calibri"/>
                </a:rPr>
                <a:t>Tracking</a:t>
              </a:r>
              <a:endParaRPr lang="en-US" sz="20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46" name="TextBox 15"/>
            <p:cNvSpPr txBox="1">
              <a:spLocks noChangeArrowheads="1"/>
            </p:cNvSpPr>
            <p:nvPr/>
          </p:nvSpPr>
          <p:spPr bwMode="auto">
            <a:xfrm>
              <a:off x="4087372" y="5109813"/>
              <a:ext cx="2755833" cy="646331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containing tracks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with</a:t>
              </a:r>
              <a:r>
                <a:rPr lang="en-US" sz="1800" dirty="0" smtClean="0">
                  <a:solidFill>
                    <a:prstClr val="black"/>
                  </a:solidFill>
                  <a:latin typeface="Calibri"/>
                </a:rPr>
                <a:t> PIXEL and IST Hits </a:t>
              </a:r>
              <a:r>
                <a:rPr lang="en-US" sz="18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</p:grpSp>
      <p:sp>
        <p:nvSpPr>
          <p:cNvPr id="16" name="Content Placeholder 2"/>
          <p:cNvSpPr txBox="1">
            <a:spLocks/>
          </p:cNvSpPr>
          <p:nvPr/>
        </p:nvSpPr>
        <p:spPr>
          <a:xfrm>
            <a:off x="107504" y="431102"/>
            <a:ext cx="4104456" cy="345638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Offline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chain - Update</a:t>
            </a:r>
            <a:endParaRPr lang="en-US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stablishing a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working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offline chain</a:t>
            </a:r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Modify structures/makers to our needs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Closely tied to S&amp;C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territory !</a:t>
            </a:r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Need to stay informed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and implement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new strategies (e.g. no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  <a:cs typeface="Arial"/>
              </a:rPr>
              <a:t>minimc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  <a:cs typeface="Arial"/>
              </a:rPr>
              <a:t>etc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We ‘ve gone through initial loops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but not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done 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yet(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see 2 slides)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Expert help invaluable</a:t>
            </a:r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142835" lvl="2" indent="-342900"/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9330" y="498710"/>
            <a:ext cx="8151389" cy="3226618"/>
            <a:chOff x="72569" y="232620"/>
            <a:chExt cx="9071431" cy="3530204"/>
          </a:xfrm>
        </p:grpSpPr>
        <p:sp>
          <p:nvSpPr>
            <p:cNvPr id="4" name="Rectangle 3"/>
            <p:cNvSpPr/>
            <p:nvPr/>
          </p:nvSpPr>
          <p:spPr>
            <a:xfrm>
              <a:off x="1063167" y="1055917"/>
              <a:ext cx="2093685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StEvent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983008" y="2848424"/>
              <a:ext cx="2171704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err="1" smtClean="0">
                  <a:solidFill>
                    <a:prstClr val="white"/>
                  </a:solidFill>
                  <a:latin typeface="Calibri"/>
                </a:rPr>
                <a:t>StRndHitCollection</a:t>
              </a:r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2569" y="2848424"/>
              <a:ext cx="1801581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StRndHit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Down Arrow 7"/>
            <p:cNvSpPr/>
            <p:nvPr/>
          </p:nvSpPr>
          <p:spPr>
            <a:xfrm>
              <a:off x="1795121" y="2177140"/>
              <a:ext cx="484632" cy="507350"/>
            </a:xfrm>
            <a:prstGeom prst="down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52455" y="1055917"/>
              <a:ext cx="209368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StEvent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972296" y="2848424"/>
              <a:ext cx="2171704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err="1" smtClean="0">
                  <a:solidFill>
                    <a:prstClr val="white"/>
                  </a:solidFill>
                  <a:latin typeface="Calibri"/>
                </a:rPr>
                <a:t>StHftHitCollection</a:t>
              </a:r>
              <a:endParaRPr lang="en-US" sz="2000" b="1" baseline="3000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61857" y="2848424"/>
              <a:ext cx="1801581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StHftHit</a:t>
              </a:r>
              <a:endParaRPr lang="en-US" b="1" baseline="3000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6784409" y="2177140"/>
              <a:ext cx="484632" cy="507350"/>
            </a:xfrm>
            <a:prstGeom prst="down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Striped Right Arrow 12"/>
            <p:cNvSpPr/>
            <p:nvPr/>
          </p:nvSpPr>
          <p:spPr>
            <a:xfrm>
              <a:off x="4260641" y="1934824"/>
              <a:ext cx="978408" cy="484632"/>
            </a:xfrm>
            <a:prstGeom prst="striped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64833" y="232620"/>
              <a:ext cx="2179821" cy="43775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Actual structures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973859" y="232620"/>
              <a:ext cx="2547757" cy="43775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prstClr val="black"/>
                  </a:solidFill>
                  <a:latin typeface="Calibri"/>
                </a:rPr>
                <a:t>Proposed structures</a:t>
              </a:r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57803" y="4106702"/>
            <a:ext cx="9071431" cy="2335481"/>
          </a:xfrm>
        </p:spPr>
        <p:txBody>
          <a:bodyPr>
            <a:noAutofit/>
          </a:bodyPr>
          <a:lstStyle/>
          <a:p>
            <a:r>
              <a:rPr lang="en-US" sz="2000" dirty="0" smtClean="0"/>
              <a:t>A unique </a:t>
            </a:r>
            <a:r>
              <a:rPr lang="en-US" sz="2000" b="1" dirty="0" smtClean="0"/>
              <a:t>PIXEL</a:t>
            </a:r>
            <a:r>
              <a:rPr lang="en-US" sz="2000" dirty="0"/>
              <a:t>/</a:t>
            </a:r>
            <a:r>
              <a:rPr lang="en-US" sz="2000" b="1" dirty="0" smtClean="0"/>
              <a:t>IST </a:t>
            </a:r>
            <a:r>
              <a:rPr lang="en-US" sz="2000" dirty="0" smtClean="0"/>
              <a:t>hit structure and hit collection</a:t>
            </a:r>
          </a:p>
          <a:p>
            <a:r>
              <a:rPr lang="en-US" sz="2000" dirty="0" smtClean="0"/>
              <a:t>No sub collection (</a:t>
            </a:r>
            <a:r>
              <a:rPr lang="en-US" sz="2000" dirty="0" err="1" smtClean="0"/>
              <a:t>LayerHitCollection</a:t>
            </a:r>
            <a:r>
              <a:rPr lang="en-US" sz="2000" dirty="0" smtClean="0"/>
              <a:t>, </a:t>
            </a:r>
            <a:r>
              <a:rPr lang="en-US" sz="2000" dirty="0" err="1" smtClean="0"/>
              <a:t>SectorHitCollection</a:t>
            </a:r>
            <a:r>
              <a:rPr lang="en-US" sz="2000" dirty="0" smtClean="0"/>
              <a:t>) because it is redundant :</a:t>
            </a:r>
          </a:p>
          <a:p>
            <a:pPr lvl="1"/>
            <a:r>
              <a:rPr lang="en-US" sz="2000" dirty="0" smtClean="0"/>
              <a:t>Make the hits collection </a:t>
            </a:r>
            <a:r>
              <a:rPr lang="en-US" sz="2000" b="1" i="1" dirty="0" err="1" smtClean="0"/>
              <a:t>isSortable</a:t>
            </a:r>
            <a:r>
              <a:rPr lang="en-US" sz="2000" b="1" i="1" dirty="0" smtClean="0"/>
              <a:t>()</a:t>
            </a:r>
            <a:r>
              <a:rPr lang="en-US" sz="2000" i="1" dirty="0" smtClean="0"/>
              <a:t> </a:t>
            </a:r>
            <a:r>
              <a:rPr lang="en-US" sz="2000" dirty="0" smtClean="0"/>
              <a:t>to retrieve the hits the way we want. </a:t>
            </a:r>
          </a:p>
          <a:p>
            <a:pPr lvl="1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14215"/>
            <a:ext cx="7416824" cy="252028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cs typeface="Arial"/>
              </a:rPr>
              <a:t>Numbering convention/Configuration of detector elements</a:t>
            </a:r>
          </a:p>
          <a:p>
            <a:pPr marL="0" indent="0">
              <a:buNone/>
            </a:pPr>
            <a:endParaRPr lang="en-US" sz="1400" dirty="0" smtClean="0">
              <a:solidFill>
                <a:srgbClr val="000000"/>
              </a:solidFill>
              <a:cs typeface="Arial"/>
            </a:endParaRPr>
          </a:p>
          <a:p>
            <a:pPr marL="742867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We have defined and documented the scheme for all HFT elements</a:t>
            </a:r>
          </a:p>
          <a:p>
            <a:pPr marL="742867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Complies with STAR conventions</a:t>
            </a:r>
          </a:p>
          <a:p>
            <a:pPr marL="742867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IST example is shown below</a:t>
            </a:r>
            <a:endParaRPr lang="en-US" sz="1600" b="0" dirty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15" y="6390157"/>
            <a:ext cx="8314726" cy="338554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drupal.star.bnl.gov</a:t>
            </a:r>
            <a:r>
              <a:rPr lang="en-US" sz="1600" dirty="0"/>
              <a:t>/STAR/event/2012/03/09/</a:t>
            </a:r>
            <a:r>
              <a:rPr lang="en-US" sz="1600" dirty="0" err="1"/>
              <a:t>hft</a:t>
            </a:r>
            <a:r>
              <a:rPr lang="en-US" sz="1600" dirty="0"/>
              <a:t>-software/hft-numbering-schemedoc-10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850" y="2058640"/>
            <a:ext cx="5720454" cy="40500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7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44408" y="6400800"/>
            <a:ext cx="51859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600" smtClean="0">
                <a:solidFill>
                  <a:srgbClr val="000090"/>
                </a:solidFill>
                <a:latin typeface="Comic Sans MS"/>
                <a:cs typeface="Comic Sans MS"/>
              </a:rPr>
              <a:pPr>
                <a:defRPr/>
              </a:pPr>
              <a:t>20</a:t>
            </a:fld>
            <a:endParaRPr lang="en-US" sz="16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2645296" cy="504056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800" b="0" dirty="0" smtClean="0">
                <a:solidFill>
                  <a:srgbClr val="000000"/>
                </a:solidFill>
                <a:effectLst/>
                <a:cs typeface="Arial"/>
              </a:rPr>
              <a:t>Miscellaneous </a:t>
            </a:r>
            <a:endParaRPr lang="en-US" sz="2800" b="0" dirty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268760"/>
            <a:ext cx="8458200" cy="4968551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Simulation environment (UPC e</a:t>
            </a:r>
            <a:r>
              <a:rPr lang="en-US" sz="1800" b="0" baseline="30000" dirty="0" smtClean="0">
                <a:solidFill>
                  <a:srgbClr val="000000"/>
                </a:solidFill>
                <a:cs typeface="Arial"/>
              </a:rPr>
              <a:t>-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 background, Pileup mechanism)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We did improve our understanding and way of generating this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b="0" dirty="0" smtClean="0">
                <a:solidFill>
                  <a:srgbClr val="000000"/>
                </a:solidFill>
                <a:cs typeface="Arial"/>
              </a:rPr>
              <a:t>We still need to put all this to work with STAR’s official pileup scheme</a:t>
            </a:r>
          </a:p>
          <a:p>
            <a:pPr marL="362809" lvl="1" indent="0"/>
            <a:endParaRPr lang="en-US" sz="18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Event vertex finders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Important evaluation work goes on now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Web Docs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D9D9D9"/>
                </a:solidFill>
                <a:cs typeface="Arial"/>
              </a:rPr>
              <a:t>Jonathan and I are organizing better our Off-Drupal personal doc areas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Jerome provided an </a:t>
            </a:r>
            <a:r>
              <a:rPr lang="en-US" sz="1500" dirty="0" smtClean="0">
                <a:solidFill>
                  <a:srgbClr val="D9D9D9"/>
                </a:solidFill>
                <a:cs typeface="Arial"/>
              </a:rPr>
              <a:t>AFS</a:t>
            </a: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 area for Off-Drupal (really public) access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Drupal pages need rework from scratch</a:t>
            </a:r>
            <a:endParaRPr lang="en-US" sz="1500" b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3898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Progress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/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44408" y="6400800"/>
            <a:ext cx="51859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600" smtClean="0">
                <a:solidFill>
                  <a:srgbClr val="000090"/>
                </a:solidFill>
                <a:latin typeface="Comic Sans MS"/>
                <a:cs typeface="Comic Sans MS"/>
              </a:rPr>
              <a:pPr>
                <a:defRPr/>
              </a:pPr>
              <a:t>22</a:t>
            </a:fld>
            <a:endParaRPr lang="en-US" sz="16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2645296" cy="504056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000000"/>
                </a:solidFill>
                <a:cs typeface="Arial"/>
              </a:rPr>
              <a:t>Still to do</a:t>
            </a:r>
            <a:r>
              <a:rPr lang="en-US" sz="2800" b="0" dirty="0" smtClean="0">
                <a:solidFill>
                  <a:srgbClr val="000000"/>
                </a:solidFill>
                <a:cs typeface="Arial"/>
              </a:rPr>
              <a:t> </a:t>
            </a:r>
            <a:endParaRPr lang="en-US" sz="2800" b="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412776"/>
            <a:ext cx="8458200" cy="4824535"/>
          </a:xfrm>
        </p:spPr>
        <p:txBody>
          <a:bodyPr/>
          <a:lstStyle/>
          <a:p>
            <a:pPr marL="362809" lvl="1" indent="0"/>
            <a:r>
              <a:rPr lang="en-US" sz="1800" i="1" dirty="0" smtClean="0">
                <a:solidFill>
                  <a:srgbClr val="000000"/>
                </a:solidFill>
                <a:cs typeface="Arial"/>
              </a:rPr>
              <a:t>Besides things I have already mentioned above</a:t>
            </a:r>
          </a:p>
          <a:p>
            <a:pPr marL="705709" lvl="1" indent="-342900">
              <a:buFont typeface="Arial"/>
              <a:buChar char="•"/>
            </a:pP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Raw data </a:t>
            </a:r>
            <a:r>
              <a:rPr lang="en-US" sz="1800" dirty="0" err="1" smtClean="0">
                <a:solidFill>
                  <a:srgbClr val="000000"/>
                </a:solidFill>
                <a:cs typeface="Arial"/>
              </a:rPr>
              <a:t>unpackers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/Cluster-Hit finders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Tests of new STV tracker, VMC environment</a:t>
            </a:r>
          </a:p>
          <a:p>
            <a:pPr marL="362809" lvl="1" indent="0"/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/>
              </a:rPr>
              <a:t>‘Online’ data format/slow controls/online QA/</a:t>
            </a:r>
            <a:r>
              <a:rPr lang="en-US" sz="1800" dirty="0" err="1">
                <a:solidFill>
                  <a:srgbClr val="000000"/>
                </a:solidFill>
                <a:cs typeface="Arial"/>
              </a:rPr>
              <a:t>Db</a:t>
            </a:r>
            <a:r>
              <a:rPr lang="en-US" sz="1800" dirty="0">
                <a:solidFill>
                  <a:srgbClr val="000000"/>
                </a:solidFill>
                <a:cs typeface="Arial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considerations</a:t>
            </a:r>
          </a:p>
          <a:p>
            <a:pPr marL="705709" lvl="1" indent="-342900">
              <a:buFont typeface="Arial"/>
              <a:buChar char="•"/>
            </a:pPr>
            <a:endParaRPr lang="en-US" sz="1800" b="1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1800" b="1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i="1" dirty="0" smtClean="0">
                <a:solidFill>
                  <a:srgbClr val="000000"/>
                </a:solidFill>
                <a:cs typeface="Arial"/>
              </a:rPr>
              <a:t>Make sure we are ready when data starts flowing</a:t>
            </a:r>
            <a:endParaRPr lang="en-US" sz="1800" i="1" dirty="0">
              <a:solidFill>
                <a:srgbClr val="000000"/>
              </a:solidFill>
              <a:cs typeface="Arial"/>
            </a:endParaRPr>
          </a:p>
          <a:p>
            <a:pPr marL="362809" lvl="1" indent="0"/>
            <a:endParaRPr lang="en-US" sz="1800" b="0" dirty="0" smtClea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0737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Technical Progress since last review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Outstanding technical issues and plans</a:t>
            </a:r>
          </a:p>
          <a:p>
            <a:r>
              <a:rPr lang="en-US" dirty="0" smtClean="0"/>
              <a:t>Schedule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43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oftware WBS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" t="11962" r="25577" b="24265"/>
          <a:stretch/>
        </p:blipFill>
        <p:spPr>
          <a:xfrm>
            <a:off x="0" y="470321"/>
            <a:ext cx="8928992" cy="6272471"/>
          </a:xfrm>
          <a:solidFill>
            <a:schemeClr val="bg1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8424" y="6597352"/>
            <a:ext cx="374576" cy="26064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000" smtClean="0"/>
              <a:pPr>
                <a:defRPr/>
              </a:pPr>
              <a:t>24</a:t>
            </a:fld>
            <a:endParaRPr lang="en-US" sz="1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4968552" cy="404664"/>
          </a:xfrm>
          <a:solidFill>
            <a:srgbClr val="FDEADA"/>
          </a:solidFill>
        </p:spPr>
        <p:txBody>
          <a:bodyPr/>
          <a:lstStyle/>
          <a:p>
            <a:r>
              <a:rPr lang="en-US" sz="2400" dirty="0" smtClean="0">
                <a:solidFill>
                  <a:srgbClr val="0000FF"/>
                </a:solidFill>
              </a:rPr>
              <a:t>Schedule/Milestones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12480" y="558840"/>
            <a:ext cx="1008112" cy="14401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92080" y="6411885"/>
            <a:ext cx="2016224" cy="21602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116632"/>
            <a:ext cx="633507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NOW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6392520" y="404664"/>
            <a:ext cx="0" cy="61926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732240" y="180132"/>
            <a:ext cx="68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10/2012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67544" y="3489475"/>
            <a:ext cx="2016224" cy="28803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572000" y="3945713"/>
            <a:ext cx="2016224" cy="21602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132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8385173" cy="316773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843808" y="332656"/>
            <a:ext cx="2508394" cy="400110"/>
          </a:xfrm>
          <a:prstGeom prst="rect">
            <a:avLst/>
          </a:prstGeom>
          <a:solidFill>
            <a:srgbClr val="FFF5E6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LEVEL-3 Milestones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0" y="1628800"/>
            <a:ext cx="9144000" cy="136815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DejaVu Sans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310474" y="1834241"/>
            <a:ext cx="7416824" cy="288032"/>
          </a:xfrm>
          <a:prstGeom prst="roundRect">
            <a:avLst/>
          </a:prstGeom>
          <a:solidFill>
            <a:srgbClr val="FFFF0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DejaVu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119216"/>
            <a:ext cx="769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Survey/Alignment/</a:t>
            </a:r>
            <a:r>
              <a:rPr lang="en-US" sz="2000" dirty="0" err="1" smtClean="0">
                <a:solidFill>
                  <a:srgbClr val="000090"/>
                </a:solidFill>
                <a:latin typeface="Arial"/>
                <a:cs typeface="Arial"/>
              </a:rPr>
              <a:t>Db</a:t>
            </a: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/Online are immediate on-project activities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Geometry/Offline/Analysis are hidden but essential tasks</a:t>
            </a:r>
            <a:endParaRPr lang="en-US" sz="2000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1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Progress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99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347864" y="42368"/>
            <a:ext cx="4248472" cy="476672"/>
          </a:xfrm>
          <a:solidFill>
            <a:srgbClr val="FDEADA"/>
          </a:solidFill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</a:rPr>
              <a:t>Task Overview and FTE needs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65224" y="620688"/>
            <a:ext cx="766416" cy="5688632"/>
            <a:chOff x="565224" y="240903"/>
            <a:chExt cx="766416" cy="6068417"/>
          </a:xfrm>
        </p:grpSpPr>
        <p:sp>
          <p:nvSpPr>
            <p:cNvPr id="3" name="TextBox 2"/>
            <p:cNvSpPr txBox="1"/>
            <p:nvPr/>
          </p:nvSpPr>
          <p:spPr>
            <a:xfrm>
              <a:off x="827584" y="764704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19076" y="1277546"/>
              <a:ext cx="441146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14884" y="2878336"/>
              <a:ext cx="295642" cy="361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5576" y="3933056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1.1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5224" y="240903"/>
              <a:ext cx="659155" cy="328325"/>
            </a:xfrm>
            <a:prstGeom prst="rect">
              <a:avLst/>
            </a:prstGeom>
            <a:solidFill>
              <a:srgbClr val="FFF5E6"/>
            </a:solidFill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FTEY 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4884" y="1535584"/>
              <a:ext cx="441146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8486" y="1794302"/>
              <a:ext cx="441146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0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.5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55576" y="2056934"/>
              <a:ext cx="338554" cy="361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2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5576" y="4746630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0.8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5576" y="5826750"/>
              <a:ext cx="441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0.5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Left Brace 13"/>
            <p:cNvSpPr/>
            <p:nvPr/>
          </p:nvSpPr>
          <p:spPr bwMode="auto">
            <a:xfrm>
              <a:off x="1115616" y="5733256"/>
              <a:ext cx="216024" cy="576064"/>
            </a:xfrm>
            <a:prstGeom prst="leftBrac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0549" y="6309320"/>
            <a:ext cx="1057902" cy="338554"/>
          </a:xfrm>
          <a:prstGeom prst="rect">
            <a:avLst/>
          </a:prstGeom>
          <a:solidFill>
            <a:srgbClr val="FDEADA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Total= 8.3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563888" y="1124744"/>
            <a:ext cx="5400600" cy="4824536"/>
          </a:xfrm>
        </p:spPr>
        <p:txBody>
          <a:bodyPr>
            <a:noAutofit/>
          </a:bodyPr>
          <a:lstStyle/>
          <a:p>
            <a:r>
              <a:rPr lang="en-US" sz="2000" b="0" dirty="0" smtClean="0">
                <a:solidFill>
                  <a:srgbClr val="000090"/>
                </a:solidFill>
              </a:rPr>
              <a:t>List is for </a:t>
            </a:r>
            <a:r>
              <a:rPr lang="en-US" sz="2000" i="1" dirty="0" smtClean="0">
                <a:solidFill>
                  <a:srgbClr val="000090"/>
                </a:solidFill>
              </a:rPr>
              <a:t>Offline</a:t>
            </a:r>
            <a:r>
              <a:rPr lang="en-US" sz="2000" b="0" dirty="0" smtClean="0">
                <a:solidFill>
                  <a:srgbClr val="000090"/>
                </a:solidFill>
              </a:rPr>
              <a:t> tasks only</a:t>
            </a:r>
          </a:p>
          <a:p>
            <a:endParaRPr lang="en-US" sz="2000" b="0" dirty="0" smtClean="0">
              <a:solidFill>
                <a:srgbClr val="000090"/>
              </a:solidFill>
            </a:endParaRPr>
          </a:p>
          <a:p>
            <a:r>
              <a:rPr lang="en-US" sz="2000" b="0" dirty="0" smtClean="0">
                <a:solidFill>
                  <a:srgbClr val="000090"/>
                </a:solidFill>
              </a:rPr>
              <a:t>FTE estimates </a:t>
            </a:r>
            <a:r>
              <a:rPr lang="en-US" sz="2000" b="0" i="1" dirty="0" smtClean="0">
                <a:solidFill>
                  <a:srgbClr val="000090"/>
                </a:solidFill>
              </a:rPr>
              <a:t>do not </a:t>
            </a:r>
            <a:r>
              <a:rPr lang="en-US" sz="2000" b="0" dirty="0" smtClean="0">
                <a:solidFill>
                  <a:srgbClr val="000090"/>
                </a:solidFill>
              </a:rPr>
              <a:t>include BNL-core group contributed effort in tracking/vertex-</a:t>
            </a:r>
            <a:r>
              <a:rPr lang="en-US" sz="2000" b="0" dirty="0" err="1" smtClean="0">
                <a:solidFill>
                  <a:srgbClr val="000090"/>
                </a:solidFill>
              </a:rPr>
              <a:t>ing</a:t>
            </a:r>
            <a:r>
              <a:rPr lang="en-US" sz="2000" b="0" dirty="0" smtClean="0">
                <a:solidFill>
                  <a:srgbClr val="000090"/>
                </a:solidFill>
              </a:rPr>
              <a:t>/calibrations etc.</a:t>
            </a:r>
          </a:p>
          <a:p>
            <a:endParaRPr lang="en-US" sz="2000" b="0" dirty="0" smtClean="0">
              <a:solidFill>
                <a:srgbClr val="000090"/>
              </a:solidFill>
            </a:endParaRPr>
          </a:p>
          <a:p>
            <a:r>
              <a:rPr lang="en-US" sz="2000" b="0" dirty="0" smtClean="0">
                <a:solidFill>
                  <a:srgbClr val="000090"/>
                </a:solidFill>
              </a:rPr>
              <a:t>Numbers are on the under-estimate side</a:t>
            </a:r>
          </a:p>
          <a:p>
            <a:endParaRPr lang="en-US" sz="2000" b="0" dirty="0" smtClean="0">
              <a:solidFill>
                <a:srgbClr val="000090"/>
              </a:solidFill>
            </a:endParaRPr>
          </a:p>
          <a:p>
            <a:r>
              <a:rPr lang="en-US" sz="2000" b="0" dirty="0" smtClean="0">
                <a:solidFill>
                  <a:srgbClr val="000090"/>
                </a:solidFill>
              </a:rPr>
              <a:t>It comes down to about 4 FTE/year for ~two years</a:t>
            </a:r>
          </a:p>
          <a:p>
            <a:pPr lvl="1"/>
            <a:r>
              <a:rPr lang="en-US" sz="1800" b="0" dirty="0" smtClean="0">
                <a:solidFill>
                  <a:srgbClr val="000090"/>
                </a:solidFill>
              </a:rPr>
              <a:t>We have about half of that</a:t>
            </a:r>
          </a:p>
          <a:p>
            <a:endParaRPr lang="en-US" sz="2000" b="0" dirty="0">
              <a:solidFill>
                <a:srgbClr val="000090"/>
              </a:solidFill>
            </a:endParaRPr>
          </a:p>
          <a:p>
            <a:endParaRPr lang="en-US" sz="2000" b="0" dirty="0">
              <a:solidFill>
                <a:srgbClr val="000090"/>
              </a:solidFill>
            </a:endParaRPr>
          </a:p>
        </p:txBody>
      </p:sp>
      <p:pic>
        <p:nvPicPr>
          <p:cNvPr id="19" name="Picture 18" descr="Soft_FTE_short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1" t="14629" r="66837" b="25186"/>
          <a:stretch/>
        </p:blipFill>
        <p:spPr>
          <a:xfrm>
            <a:off x="1332202" y="416759"/>
            <a:ext cx="1826468" cy="6466984"/>
          </a:xfrm>
          <a:prstGeom prst="rect">
            <a:avLst/>
          </a:prstGeom>
          <a:solidFill>
            <a:srgbClr val="FFF5E6"/>
          </a:solidFill>
        </p:spPr>
      </p:pic>
    </p:spTree>
    <p:extLst>
      <p:ext uri="{BB962C8B-B14F-4D97-AF65-F5344CB8AC3E}">
        <p14:creationId xmlns:p14="http://schemas.microsoft.com/office/powerpoint/2010/main" val="236974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37"/>
          <a:stretch/>
        </p:blipFill>
        <p:spPr>
          <a:xfrm>
            <a:off x="1403648" y="25400"/>
            <a:ext cx="7295852" cy="6794500"/>
          </a:xfrm>
          <a:prstGeom prst="rect">
            <a:avLst/>
          </a:prstGeom>
          <a:solidFill>
            <a:srgbClr val="FFF5E6"/>
          </a:solidFill>
          <a:ln>
            <a:solidFill>
              <a:srgbClr val="00009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95976" y="713016"/>
            <a:ext cx="74168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noFill/>
                <a:effectLst/>
              </a:rPr>
              <a:t>NEEDS</a:t>
            </a:r>
          </a:p>
          <a:p>
            <a:pPr algn="ctr"/>
            <a:r>
              <a:rPr lang="en-US" sz="1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noFill/>
                <a:effectLst/>
              </a:rPr>
              <a:t>UPDATE</a:t>
            </a:r>
            <a:endParaRPr lang="en-US" sz="13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noFill/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1076" y="-5030"/>
            <a:ext cx="619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X</a:t>
            </a:r>
          </a:p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UIC</a:t>
            </a:r>
            <a:endParaRPr lang="en-US" sz="18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1340768"/>
            <a:ext cx="602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Comic Sans MS"/>
                <a:cs typeface="Comic Sans MS"/>
              </a:rPr>
              <a:t>X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77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Technical Progress since last review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Risk assessment</a:t>
            </a:r>
            <a:r>
              <a:rPr lang="en-US" dirty="0" smtClean="0">
                <a:solidFill>
                  <a:srgbClr val="D9D9D9"/>
                </a:solidFill>
              </a:rPr>
              <a:t>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5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6090"/>
            <a:ext cx="8356600" cy="4780074"/>
          </a:xfrm>
        </p:spPr>
        <p:txBody>
          <a:bodyPr>
            <a:normAutofit/>
          </a:bodyPr>
          <a:lstStyle/>
          <a:p>
            <a:r>
              <a:rPr lang="en-US" dirty="0" smtClean="0"/>
              <a:t>Software Risks (rather Challenges) are related to: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People: (in)sufficient </a:t>
            </a:r>
            <a:r>
              <a:rPr lang="en-US" dirty="0" smtClean="0"/>
              <a:t>manpower for tasks </a:t>
            </a:r>
          </a:p>
          <a:p>
            <a:pPr lvl="2"/>
            <a:r>
              <a:rPr lang="en-US" dirty="0" smtClean="0"/>
              <a:t>We are addressing this by prioritizing tasks and management actions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Overall environment functionality (tracking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We engage in discussions with STAR S&amp;C management for overall timeline development/understanding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7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32794"/>
            <a:ext cx="6705600" cy="603918"/>
          </a:xfrm>
        </p:spPr>
        <p:txBody>
          <a:bodyPr/>
          <a:lstStyle/>
          <a:p>
            <a:pPr algn="l"/>
            <a:r>
              <a:rPr lang="en-US" sz="2800" b="0" dirty="0" smtClean="0"/>
              <a:t>Summary</a:t>
            </a:r>
            <a:endParaRPr lang="en-US" sz="2800" b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556792"/>
            <a:ext cx="8458200" cy="4680519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latin typeface="Comic Sans MS"/>
                <a:cs typeface="Comic Sans MS"/>
              </a:rPr>
              <a:t>…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625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HFT_Meeting.potx</Template>
  <TotalTime>4369</TotalTime>
  <Words>1521</Words>
  <Application>Microsoft Macintosh PowerPoint</Application>
  <PresentationFormat>On-screen Show (4:3)</PresentationFormat>
  <Paragraphs>289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HFT_Meeting</vt:lpstr>
      <vt:lpstr>HFT Software Status </vt:lpstr>
      <vt:lpstr>Outline</vt:lpstr>
      <vt:lpstr>Overview of subsystem</vt:lpstr>
      <vt:lpstr>PowerPoint Presentation</vt:lpstr>
      <vt:lpstr>PowerPoint Presentation</vt:lpstr>
      <vt:lpstr>Areas of activities since CD2/3 (a year ago) </vt:lpstr>
      <vt:lpstr>PowerPoint Presentation</vt:lpstr>
      <vt:lpstr>PXL sector modeling in GEANT    -  detailed work on structure and   thickness (shape and material)   - optimization in progress</vt:lpstr>
      <vt:lpstr>IDS modeling </vt:lpstr>
      <vt:lpstr>MSC modeling </vt:lpstr>
      <vt:lpstr>PowerPoint Presentation</vt:lpstr>
      <vt:lpstr>Sensor’s features for individual pixel coordinates identified  - Need be programmable for automating process  </vt:lpstr>
      <vt:lpstr>PowerPoint Presentation</vt:lpstr>
      <vt:lpstr>PowerPoint Presentation</vt:lpstr>
      <vt:lpstr>PowerPoint Presentation</vt:lpstr>
      <vt:lpstr>BUR results based on full simulations </vt:lpstr>
      <vt:lpstr>PowerPoint Presentation</vt:lpstr>
      <vt:lpstr>PowerPoint Presentation</vt:lpstr>
      <vt:lpstr>PowerPoint Presentation</vt:lpstr>
      <vt:lpstr>Miscellaneous </vt:lpstr>
      <vt:lpstr>PowerPoint Presentation</vt:lpstr>
      <vt:lpstr>Still to do </vt:lpstr>
      <vt:lpstr>PowerPoint Presentation</vt:lpstr>
      <vt:lpstr>Schedule/Milestones</vt:lpstr>
      <vt:lpstr>PowerPoint Presentation</vt:lpstr>
      <vt:lpstr>PowerPoint Presentation</vt:lpstr>
      <vt:lpstr>Task Overview and FTE needs</vt:lpstr>
      <vt:lpstr>PowerPoint Presentation</vt:lpstr>
      <vt:lpstr>PowerPoint Presentation</vt:lpstr>
      <vt:lpstr>PowerPoint Presentation</vt:lpstr>
      <vt:lpstr>Summary</vt:lpstr>
    </vt:vector>
  </TitlesOfParts>
  <Company>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flemming videbaek</dc:creator>
  <cp:lastModifiedBy>Spyridon Margetis</cp:lastModifiedBy>
  <cp:revision>56</cp:revision>
  <dcterms:created xsi:type="dcterms:W3CDTF">2010-11-27T15:18:16Z</dcterms:created>
  <dcterms:modified xsi:type="dcterms:W3CDTF">2012-07-08T18:28:55Z</dcterms:modified>
</cp:coreProperties>
</file>