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png" ContentType="image/png"/>
  <Default Extension="rels" ContentType="application/vnd.openxmlformats-package.relationships+xml"/>
  <Default Extension="emf" ContentType="image/x-em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 autoCompressPictures="0">
  <p:sldMasterIdLst>
    <p:sldMasterId id="2147483648" r:id="rId1"/>
  </p:sldMasterIdLst>
  <p:notesMasterIdLst>
    <p:notesMasterId r:id="rId32"/>
  </p:notesMasterIdLst>
  <p:handoutMasterIdLst>
    <p:handoutMasterId r:id="rId33"/>
  </p:handoutMasterIdLst>
  <p:sldIdLst>
    <p:sldId id="259" r:id="rId2"/>
    <p:sldId id="257" r:id="rId3"/>
    <p:sldId id="286" r:id="rId4"/>
    <p:sldId id="285" r:id="rId5"/>
    <p:sldId id="287" r:id="rId6"/>
    <p:sldId id="264" r:id="rId7"/>
    <p:sldId id="265" r:id="rId8"/>
    <p:sldId id="266" r:id="rId9"/>
    <p:sldId id="283" r:id="rId10"/>
    <p:sldId id="267" r:id="rId11"/>
    <p:sldId id="268" r:id="rId12"/>
    <p:sldId id="269" r:id="rId13"/>
    <p:sldId id="270" r:id="rId14"/>
    <p:sldId id="271" r:id="rId15"/>
    <p:sldId id="272" r:id="rId16"/>
    <p:sldId id="273" r:id="rId17"/>
    <p:sldId id="274" r:id="rId18"/>
    <p:sldId id="277" r:id="rId19"/>
    <p:sldId id="278" r:id="rId20"/>
    <p:sldId id="288" r:id="rId21"/>
    <p:sldId id="279" r:id="rId22"/>
    <p:sldId id="290" r:id="rId23"/>
    <p:sldId id="262" r:id="rId24"/>
    <p:sldId id="263" r:id="rId25"/>
    <p:sldId id="289" r:id="rId26"/>
    <p:sldId id="261" r:id="rId27"/>
    <p:sldId id="280" r:id="rId28"/>
    <p:sldId id="291" r:id="rId29"/>
    <p:sldId id="282" r:id="rId30"/>
    <p:sldId id="281" r:id="rId31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743" autoAdjust="0"/>
    <p:restoredTop sz="94705" autoAdjust="0"/>
  </p:normalViewPr>
  <p:slideViewPr>
    <p:cSldViewPr snapToGrid="0" snapToObjects="1">
      <p:cViewPr>
        <p:scale>
          <a:sx n="150" d="100"/>
          <a:sy n="150" d="100"/>
        </p:scale>
        <p:origin x="-120" y="-8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notesMaster" Target="notesMasters/notesMaster1.xml"/><Relationship Id="rId9" Type="http://schemas.openxmlformats.org/officeDocument/2006/relationships/slide" Target="slides/slide8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33" Type="http://schemas.openxmlformats.org/officeDocument/2006/relationships/handoutMaster" Target="handoutMasters/handoutMaster1.xml"/><Relationship Id="rId34" Type="http://schemas.openxmlformats.org/officeDocument/2006/relationships/printerSettings" Target="printerSettings/printerSettings1.bin"/><Relationship Id="rId35" Type="http://schemas.openxmlformats.org/officeDocument/2006/relationships/presProps" Target="presProps.xml"/><Relationship Id="rId36" Type="http://schemas.openxmlformats.org/officeDocument/2006/relationships/viewProps" Target="viewProps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37" Type="http://schemas.openxmlformats.org/officeDocument/2006/relationships/theme" Target="theme/theme1.xml"/><Relationship Id="rId38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0EE05B9-8011-1649-950C-2E4A36515994}" type="datetimeFigureOut">
              <a:rPr lang="en-US" smtClean="0"/>
              <a:t>7/9/12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2EFBFBB-A1FB-4546-8673-7BF58B9FB0E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52009027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9EE5475-AA97-0341-B936-747899162F52}" type="datetimeFigureOut">
              <a:rPr lang="en-US" smtClean="0"/>
              <a:pPr/>
              <a:t>7/9/12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EAAACE7-A931-A849-B1F0-4D667D0A4180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26100817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50938" y="692150"/>
            <a:ext cx="4556125" cy="3416300"/>
          </a:xfrm>
          <a:ln/>
        </p:spPr>
      </p:sp>
      <p:sp>
        <p:nvSpPr>
          <p:cNvPr id="16387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50938" y="692150"/>
            <a:ext cx="4556125" cy="3416300"/>
          </a:xfrm>
          <a:ln/>
        </p:spPr>
      </p:sp>
      <p:sp>
        <p:nvSpPr>
          <p:cNvPr id="16387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jpeg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66615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3D6D52-C841-064A-87B0-01340512D9EC}" type="datetime1">
              <a:rPr lang="en-US" smtClean="0"/>
              <a:t>7/9/12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47A86D-EEB9-C74E-AC24-B9D1E6A4A89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D980D0-8E66-D746-90D0-EF45D600572E}" type="datetime1">
              <a:rPr lang="en-US" smtClean="0"/>
              <a:t>7/9/12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47A86D-EEB9-C74E-AC24-B9D1E6A4A89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9C998C-A97B-644F-B35F-F6A1E1EBCFBC}" type="datetime1">
              <a:rPr lang="en-US" smtClean="0"/>
              <a:t>7/9/12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47A86D-EEB9-C74E-AC24-B9D1E6A4A89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5490" y="274638"/>
            <a:ext cx="6978491" cy="604662"/>
          </a:xfrm>
        </p:spPr>
        <p:txBody>
          <a:bodyPr/>
          <a:lstStyle>
            <a:lvl1pPr>
              <a:defRPr sz="4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F0D779-37CC-6C41-BDB4-234B0AB306F4}" type="datetime1">
              <a:rPr lang="en-US" smtClean="0"/>
              <a:t>7/9/12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47A86D-EEB9-C74E-AC24-B9D1E6A4A89D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8" name="Picture 87" descr="STAR HFT logo"/>
          <p:cNvPicPr>
            <a:picLocks noChangeAspect="1" noChangeArrowheads="1"/>
          </p:cNvPicPr>
          <p:nvPr userDrawn="1"/>
        </p:nvPicPr>
        <p:blipFill>
          <a:blip r:embed="rId2"/>
          <a:srcRect/>
          <a:stretch>
            <a:fillRect/>
          </a:stretch>
        </p:blipFill>
        <p:spPr bwMode="auto">
          <a:xfrm>
            <a:off x="7979205" y="151984"/>
            <a:ext cx="980131" cy="51020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0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0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86BAC4-50C7-A940-B848-BE4240A1F141}" type="datetime1">
              <a:rPr lang="en-US" smtClean="0"/>
              <a:t>7/9/12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47A86D-EEB9-C74E-AC24-B9D1E6A4A89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1541413" y="6356350"/>
            <a:ext cx="1103662" cy="365125"/>
          </a:xfrm>
        </p:spPr>
        <p:txBody>
          <a:bodyPr/>
          <a:lstStyle/>
          <a:p>
            <a:fld id="{46C7AE36-E463-FD47-8D8F-0863D6853D60}" type="datetime1">
              <a:rPr lang="en-US" smtClean="0"/>
              <a:t>7/9/12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2887436" y="6356350"/>
            <a:ext cx="3132364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8054426" y="6356350"/>
            <a:ext cx="632373" cy="365125"/>
          </a:xfrm>
        </p:spPr>
        <p:txBody>
          <a:bodyPr/>
          <a:lstStyle/>
          <a:p>
            <a:fld id="{7E47A86D-EEB9-C74E-AC24-B9D1E6A4A89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4BFD23-93A3-F843-BE2E-A7F8D12678D9}" type="datetime1">
              <a:rPr lang="en-US" smtClean="0"/>
              <a:t>7/9/12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47A86D-EEB9-C74E-AC24-B9D1E6A4A89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293514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1293514"/>
            <a:ext cx="5111750" cy="4832649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2475068"/>
            <a:ext cx="3008313" cy="3651095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8DFEDA-CD6A-AB4C-A44A-19490F9F8CB7}" type="datetime1">
              <a:rPr lang="en-US" smtClean="0"/>
              <a:t>7/9/12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47A86D-EEB9-C74E-AC24-B9D1E6A4A89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960990"/>
            <a:ext cx="5486400" cy="406347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1139833"/>
            <a:ext cx="5486400" cy="3587741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Drag picture to placeholder or click icon to add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536336"/>
            <a:ext cx="5486400" cy="635864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71BD3A-0F7C-F849-84A5-2F4B7B228D89}" type="datetime1">
              <a:rPr lang="en-US" smtClean="0"/>
              <a:t>7/9/12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47A86D-EEB9-C74E-AC24-B9D1E6A4A89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D0B6F2-A43F-DD45-801B-CA6C4B991DF4}" type="datetime1">
              <a:rPr lang="en-US" smtClean="0"/>
              <a:t>7/9/12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47A86D-EEB9-C74E-AC24-B9D1E6A4A89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1215823"/>
            <a:ext cx="2057400" cy="491034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215823"/>
            <a:ext cx="6019800" cy="491034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6D30FA-862F-EA41-8D9B-CDC2D9D1D57A}" type="datetime1">
              <a:rPr lang="en-US" smtClean="0"/>
              <a:t>7/9/12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47A86D-EEB9-C74E-AC24-B9D1E6A4A89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3" Type="http://schemas.openxmlformats.org/officeDocument/2006/relationships/image" Target="../media/image1.png"/><Relationship Id="rId14" Type="http://schemas.openxmlformats.org/officeDocument/2006/relationships/image" Target="../media/image2.jpeg"/><Relationship Id="rId15" Type="http://schemas.openxmlformats.org/officeDocument/2006/relationships/image" Target="../media/image3.jpeg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107235" cy="60466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346090"/>
            <a:ext cx="8229600" cy="478007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573978" y="6356350"/>
            <a:ext cx="101682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0AA55F2-3B37-5C43-845F-0964CC352A8A}" type="datetime1">
              <a:rPr lang="en-US" smtClean="0"/>
              <a:t>7/9/12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735465" y="6356350"/>
            <a:ext cx="360386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="1" i="1">
                <a:solidFill>
                  <a:srgbClr val="3366FF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707066" y="6356350"/>
            <a:ext cx="97973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E47A86D-EEB9-C74E-AC24-B9D1E6A4A89D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7" name="Picture 5" descr="BNLlogo"/>
          <p:cNvPicPr>
            <a:picLocks noChangeAspect="1" noChangeArrowheads="1"/>
          </p:cNvPicPr>
          <p:nvPr/>
        </p:nvPicPr>
        <p:blipFill>
          <a:blip r:embed="rId13"/>
          <a:srcRect/>
          <a:stretch>
            <a:fillRect/>
          </a:stretch>
        </p:blipFill>
        <p:spPr bwMode="auto">
          <a:xfrm>
            <a:off x="436780" y="6367880"/>
            <a:ext cx="990600" cy="3381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Picture 4" descr="SC-Banner-CMYK-whitethumb[1]"/>
          <p:cNvPicPr>
            <a:picLocks noChangeAspect="1" noChangeArrowheads="1"/>
          </p:cNvPicPr>
          <p:nvPr/>
        </p:nvPicPr>
        <p:blipFill>
          <a:blip r:embed="rId14"/>
          <a:srcRect/>
          <a:stretch>
            <a:fillRect/>
          </a:stretch>
        </p:blipFill>
        <p:spPr bwMode="auto">
          <a:xfrm>
            <a:off x="6573835" y="6372946"/>
            <a:ext cx="990600" cy="387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" name="Picture 87" descr="STAR HFT logo"/>
          <p:cNvPicPr>
            <a:picLocks noChangeAspect="1" noChangeArrowheads="1"/>
          </p:cNvPicPr>
          <p:nvPr/>
        </p:nvPicPr>
        <p:blipFill>
          <a:blip r:embed="rId15"/>
          <a:srcRect/>
          <a:stretch>
            <a:fillRect/>
          </a:stretch>
        </p:blipFill>
        <p:spPr bwMode="auto">
          <a:xfrm>
            <a:off x="7979205" y="151984"/>
            <a:ext cx="980131" cy="51020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" name="Line 7"/>
          <p:cNvSpPr>
            <a:spLocks noChangeShapeType="1"/>
          </p:cNvSpPr>
          <p:nvPr/>
        </p:nvSpPr>
        <p:spPr bwMode="auto">
          <a:xfrm>
            <a:off x="436565" y="990184"/>
            <a:ext cx="7543800" cy="0"/>
          </a:xfrm>
          <a:prstGeom prst="line">
            <a:avLst/>
          </a:prstGeom>
          <a:noFill/>
          <a:ln w="57150">
            <a:solidFill>
              <a:srgbClr val="0C0572"/>
            </a:solidFill>
            <a:round/>
            <a:headEnd/>
            <a:tailEnd/>
          </a:ln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</a:endParaRPr>
          </a:p>
        </p:txBody>
      </p:sp>
      <p:sp>
        <p:nvSpPr>
          <p:cNvPr id="11" name="Line 8"/>
          <p:cNvSpPr>
            <a:spLocks noChangeShapeType="1"/>
          </p:cNvSpPr>
          <p:nvPr/>
        </p:nvSpPr>
        <p:spPr bwMode="auto">
          <a:xfrm>
            <a:off x="381000" y="6248816"/>
            <a:ext cx="8382000" cy="0"/>
          </a:xfrm>
          <a:prstGeom prst="line">
            <a:avLst/>
          </a:prstGeom>
          <a:noFill/>
          <a:ln w="76200">
            <a:solidFill>
              <a:srgbClr val="68084E"/>
            </a:solidFill>
            <a:round/>
            <a:headEnd/>
            <a:tailEnd/>
          </a:ln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ctr" defTabSz="457200" rtl="0" eaLnBrk="1" latinLnBrk="0" hangingPunct="1">
        <a:spcBef>
          <a:spcPct val="0"/>
        </a:spcBef>
        <a:buNone/>
        <a:defRPr sz="4000" kern="1200" baseline="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latin typeface="Arial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2800" kern="1200" baseline="0">
          <a:solidFill>
            <a:schemeClr val="tx1"/>
          </a:solidFill>
          <a:latin typeface="Arial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400" kern="1200" baseline="0">
          <a:solidFill>
            <a:schemeClr val="tx1"/>
          </a:solidFill>
          <a:latin typeface="Arial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 baseline="0">
          <a:solidFill>
            <a:schemeClr val="tx1"/>
          </a:solidFill>
          <a:latin typeface="Arial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1800" kern="1200" baseline="0">
          <a:solidFill>
            <a:schemeClr val="tx1"/>
          </a:solidFill>
          <a:latin typeface="Arial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1800" kern="1200" baseline="0">
          <a:solidFill>
            <a:schemeClr val="tx1"/>
          </a:solidFill>
          <a:latin typeface="Arial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.emf"/><Relationship Id="rId3" Type="http://schemas.openxmlformats.org/officeDocument/2006/relationships/image" Target="../media/image5.emf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emf"/><Relationship Id="rId4" Type="http://schemas.openxmlformats.org/officeDocument/2006/relationships/image" Target="../media/image8.emf"/><Relationship Id="rId5" Type="http://schemas.openxmlformats.org/officeDocument/2006/relationships/image" Target="../media/image9.emf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6.emf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5.emf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0.emf"/><Relationship Id="rId3" Type="http://schemas.openxmlformats.org/officeDocument/2006/relationships/image" Target="../media/image5.emf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emf"/><Relationship Id="rId4" Type="http://schemas.openxmlformats.org/officeDocument/2006/relationships/image" Target="../media/image13.emf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1.emf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4.emf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5.emf"/><Relationship Id="rId3" Type="http://schemas.openxmlformats.org/officeDocument/2006/relationships/image" Target="../media/image16.emf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7.emf"/><Relationship Id="rId3" Type="http://schemas.openxmlformats.org/officeDocument/2006/relationships/image" Target="../media/image18.png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9.emf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emf"/><Relationship Id="rId4" Type="http://schemas.openxmlformats.org/officeDocument/2006/relationships/image" Target="../media/image19.emf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0.emf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2.emf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3.emf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4.emf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5.emf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6.emf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/>
          <p:cNvSpPr>
            <a:spLocks noGrp="1" noChangeArrowheads="1"/>
          </p:cNvSpPr>
          <p:nvPr>
            <p:ph type="ctrTitle"/>
          </p:nvPr>
        </p:nvSpPr>
        <p:spPr>
          <a:xfrm>
            <a:off x="431800" y="355160"/>
            <a:ext cx="7504569" cy="576064"/>
          </a:xfrm>
        </p:spPr>
        <p:txBody>
          <a:bodyPr/>
          <a:lstStyle/>
          <a:p>
            <a:r>
              <a:rPr lang="en-US" sz="3200" b="0" dirty="0" smtClean="0"/>
              <a:t>HFT Software Status </a:t>
            </a:r>
            <a:endParaRPr lang="en-US" sz="3200" b="0" dirty="0"/>
          </a:p>
        </p:txBody>
      </p:sp>
      <p:sp>
        <p:nvSpPr>
          <p:cNvPr id="15363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431800" y="965823"/>
            <a:ext cx="7504569" cy="504056"/>
          </a:xfrm>
        </p:spPr>
        <p:txBody>
          <a:bodyPr>
            <a:normAutofit/>
          </a:bodyPr>
          <a:lstStyle/>
          <a:p>
            <a:r>
              <a:rPr lang="en-US" sz="2000" b="0" dirty="0" smtClean="0">
                <a:solidFill>
                  <a:srgbClr val="000000"/>
                </a:solidFill>
              </a:rPr>
              <a:t> S. Margetis, KSU</a:t>
            </a:r>
          </a:p>
        </p:txBody>
      </p:sp>
      <p:sp>
        <p:nvSpPr>
          <p:cNvPr id="15364" name="TextBox 3"/>
          <p:cNvSpPr txBox="1">
            <a:spLocks noChangeArrowheads="1"/>
          </p:cNvSpPr>
          <p:nvPr/>
        </p:nvSpPr>
        <p:spPr bwMode="auto">
          <a:xfrm>
            <a:off x="2251004" y="6398386"/>
            <a:ext cx="2979440" cy="27698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91420" tIns="45711" rIns="91420" bIns="45711">
            <a:prstTxWarp prst="textNoShape">
              <a:avLst/>
            </a:prstTxWarp>
            <a:spAutoFit/>
          </a:bodyPr>
          <a:lstStyle/>
          <a:p>
            <a:r>
              <a:rPr lang="en-US" sz="1200" dirty="0" smtClean="0">
                <a:latin typeface="Comic Sans MS" charset="0"/>
              </a:rPr>
              <a:t>OPA review, July 17, 2012, BNL</a:t>
            </a:r>
            <a:endParaRPr lang="en-US" sz="1200" dirty="0">
              <a:latin typeface="Comic Sans MS" charset="0"/>
            </a:endParaRPr>
          </a:p>
        </p:txBody>
      </p:sp>
      <p:grpSp>
        <p:nvGrpSpPr>
          <p:cNvPr id="2" name="Group 1"/>
          <p:cNvGrpSpPr/>
          <p:nvPr/>
        </p:nvGrpSpPr>
        <p:grpSpPr>
          <a:xfrm>
            <a:off x="1473197" y="2088463"/>
            <a:ext cx="5664202" cy="3458938"/>
            <a:chOff x="1473197" y="2088463"/>
            <a:chExt cx="5664202" cy="3458938"/>
          </a:xfrm>
        </p:grpSpPr>
        <p:sp>
          <p:nvSpPr>
            <p:cNvPr id="24" name="Rounded Rectangle 23"/>
            <p:cNvSpPr/>
            <p:nvPr/>
          </p:nvSpPr>
          <p:spPr>
            <a:xfrm>
              <a:off x="1549400" y="2803618"/>
              <a:ext cx="1198487" cy="2543991"/>
            </a:xfrm>
            <a:prstGeom prst="roundRect">
              <a:avLst/>
            </a:prstGeom>
            <a:solidFill>
              <a:schemeClr val="bg1">
                <a:lumMod val="85000"/>
                <a:alpha val="21000"/>
              </a:schemeClr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457200" eaLnBrk="1" fontAlgn="auto" hangingPunct="1">
                <a:spcBef>
                  <a:spcPts val="0"/>
                </a:spcBef>
                <a:spcAft>
                  <a:spcPts val="0"/>
                </a:spcAft>
              </a:pPr>
              <a:endParaRPr lang="en-US" sz="1800">
                <a:solidFill>
                  <a:prstClr val="white"/>
                </a:solidFill>
                <a:latin typeface="Calibri"/>
              </a:endParaRPr>
            </a:p>
          </p:txBody>
        </p:sp>
        <p:sp>
          <p:nvSpPr>
            <p:cNvPr id="25" name="TextBox 24"/>
            <p:cNvSpPr txBox="1"/>
            <p:nvPr/>
          </p:nvSpPr>
          <p:spPr>
            <a:xfrm>
              <a:off x="3499891" y="3345717"/>
              <a:ext cx="1478490" cy="261610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pPr defTabSz="457200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1100" b="1" dirty="0" err="1" smtClean="0">
                  <a:solidFill>
                    <a:srgbClr val="FF0000"/>
                  </a:solidFill>
                  <a:latin typeface="Calibri"/>
                </a:rPr>
                <a:t>StPixelFastSimMaker</a:t>
              </a:r>
              <a:r>
                <a:rPr lang="en-US" sz="1100" b="1" dirty="0">
                  <a:solidFill>
                    <a:srgbClr val="FF0000"/>
                  </a:solidFill>
                  <a:latin typeface="Calibri"/>
                </a:rPr>
                <a:t>/</a:t>
              </a:r>
            </a:p>
          </p:txBody>
        </p:sp>
        <p:sp>
          <p:nvSpPr>
            <p:cNvPr id="26" name="TextBox 15"/>
            <p:cNvSpPr txBox="1">
              <a:spLocks noChangeArrowheads="1"/>
            </p:cNvSpPr>
            <p:nvPr/>
          </p:nvSpPr>
          <p:spPr bwMode="auto">
            <a:xfrm>
              <a:off x="3547112" y="4106432"/>
              <a:ext cx="2762295" cy="276999"/>
            </a:xfrm>
            <a:prstGeom prst="rect">
              <a:avLst/>
            </a:prstGeom>
            <a:solidFill>
              <a:srgbClr val="FFFF00"/>
            </a:solidFill>
            <a:ln w="12700">
              <a:noFill/>
              <a:round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pPr defTabSz="457200" eaLnBrk="1" fontAlgn="auto" hangingPunct="1">
                <a:spcBef>
                  <a:spcPts val="0"/>
                </a:spcBef>
                <a:spcAft>
                  <a:spcPts val="0"/>
                </a:spcAft>
              </a:pPr>
              <a:r>
                <a:rPr lang="en-US" sz="1200" dirty="0" err="1">
                  <a:solidFill>
                    <a:prstClr val="black"/>
                  </a:solidFill>
                  <a:latin typeface="Calibri"/>
                </a:rPr>
                <a:t>StEvent</a:t>
              </a:r>
              <a:r>
                <a:rPr lang="en-US" sz="1200" dirty="0" smtClean="0">
                  <a:solidFill>
                    <a:prstClr val="black"/>
                  </a:solidFill>
                  <a:latin typeface="Calibri"/>
                </a:rPr>
                <a:t> containing PIXEL and IST Hits </a:t>
              </a:r>
              <a:r>
                <a:rPr lang="en-US" sz="1200" dirty="0">
                  <a:solidFill>
                    <a:prstClr val="black"/>
                  </a:solidFill>
                  <a:latin typeface="Calibri"/>
                </a:rPr>
                <a:t>hits</a:t>
              </a:r>
            </a:p>
          </p:txBody>
        </p:sp>
        <p:sp>
          <p:nvSpPr>
            <p:cNvPr id="27" name="TextBox 26"/>
            <p:cNvSpPr txBox="1"/>
            <p:nvPr/>
          </p:nvSpPr>
          <p:spPr>
            <a:xfrm>
              <a:off x="4467506" y="2546410"/>
              <a:ext cx="620257" cy="276999"/>
            </a:xfrm>
            <a:prstGeom prst="rect">
              <a:avLst/>
            </a:prstGeom>
            <a:noFill/>
            <a:ln w="9525" cap="flat" cmpd="sng" algn="ctr">
              <a:noFill/>
              <a:prstDash val="dash"/>
              <a:round/>
              <a:headEnd type="none" w="med" len="med"/>
              <a:tailEnd type="none" w="med" len="med"/>
            </a:ln>
          </p:spPr>
          <p:txBody>
            <a:bodyPr wrap="none">
              <a:spAutoFit/>
            </a:bodyPr>
            <a:lstStyle/>
            <a:p>
              <a:pPr defTabSz="457200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1200" dirty="0">
                  <a:solidFill>
                    <a:prstClr val="black"/>
                  </a:solidFill>
                  <a:latin typeface="Calibri"/>
                </a:rPr>
                <a:t>GEANT</a:t>
              </a:r>
            </a:p>
          </p:txBody>
        </p:sp>
        <p:cxnSp>
          <p:nvCxnSpPr>
            <p:cNvPr id="28" name="Straight Arrow Connector 39"/>
            <p:cNvCxnSpPr>
              <a:cxnSpLocks noChangeShapeType="1"/>
            </p:cNvCxnSpPr>
            <p:nvPr/>
          </p:nvCxnSpPr>
          <p:spPr bwMode="auto">
            <a:xfrm rot="5400000">
              <a:off x="4541764" y="3107161"/>
              <a:ext cx="452364" cy="948"/>
            </a:xfrm>
            <a:prstGeom prst="straightConnector1">
              <a:avLst/>
            </a:prstGeom>
            <a:noFill/>
            <a:ln w="57150" cmpd="sng">
              <a:solidFill>
                <a:schemeClr val="tx1"/>
              </a:solidFill>
              <a:round/>
              <a:headEnd/>
              <a:tailEnd type="triangle" w="med" len="med"/>
            </a:ln>
          </p:spPr>
        </p:cxnSp>
        <p:sp>
          <p:nvSpPr>
            <p:cNvPr id="29" name="Down Arrow 70"/>
            <p:cNvSpPr>
              <a:spLocks noChangeArrowheads="1"/>
            </p:cNvSpPr>
            <p:nvPr/>
          </p:nvSpPr>
          <p:spPr bwMode="auto">
            <a:xfrm flipH="1">
              <a:off x="4181056" y="3605628"/>
              <a:ext cx="91017" cy="509499"/>
            </a:xfrm>
            <a:prstGeom prst="downArrow">
              <a:avLst>
                <a:gd name="adj1" fmla="val 50000"/>
                <a:gd name="adj2" fmla="val 50005"/>
              </a:avLst>
            </a:pr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pPr defTabSz="457200" eaLnBrk="1" fontAlgn="auto" hangingPunct="1">
                <a:spcBef>
                  <a:spcPts val="0"/>
                </a:spcBef>
                <a:spcAft>
                  <a:spcPts val="0"/>
                </a:spcAft>
              </a:pPr>
              <a:endParaRPr lang="en-US" sz="180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30" name="Down Arrow 70"/>
            <p:cNvSpPr>
              <a:spLocks noChangeArrowheads="1"/>
            </p:cNvSpPr>
            <p:nvPr/>
          </p:nvSpPr>
          <p:spPr bwMode="auto">
            <a:xfrm flipH="1">
              <a:off x="5226286" y="3788958"/>
              <a:ext cx="91017" cy="298098"/>
            </a:xfrm>
            <a:prstGeom prst="downArrow">
              <a:avLst>
                <a:gd name="adj1" fmla="val 50000"/>
                <a:gd name="adj2" fmla="val 50005"/>
              </a:avLst>
            </a:pr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pPr defTabSz="457200" eaLnBrk="1" fontAlgn="auto" hangingPunct="1">
                <a:spcBef>
                  <a:spcPts val="0"/>
                </a:spcBef>
                <a:spcAft>
                  <a:spcPts val="0"/>
                </a:spcAft>
              </a:pPr>
              <a:endParaRPr lang="en-US" sz="180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31" name="Down Arrow 70"/>
            <p:cNvSpPr>
              <a:spLocks noChangeArrowheads="1"/>
            </p:cNvSpPr>
            <p:nvPr/>
          </p:nvSpPr>
          <p:spPr bwMode="auto">
            <a:xfrm flipH="1">
              <a:off x="4182525" y="4741670"/>
              <a:ext cx="91017" cy="298098"/>
            </a:xfrm>
            <a:prstGeom prst="downArrow">
              <a:avLst>
                <a:gd name="adj1" fmla="val 50000"/>
                <a:gd name="adj2" fmla="val 50005"/>
              </a:avLst>
            </a:pr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pPr defTabSz="457200" eaLnBrk="1" fontAlgn="auto" hangingPunct="1">
                <a:spcBef>
                  <a:spcPts val="0"/>
                </a:spcBef>
                <a:spcAft>
                  <a:spcPts val="0"/>
                </a:spcAft>
              </a:pPr>
              <a:endParaRPr lang="en-US" sz="180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32" name="Down Arrow 70"/>
            <p:cNvSpPr>
              <a:spLocks noChangeArrowheads="1"/>
            </p:cNvSpPr>
            <p:nvPr/>
          </p:nvSpPr>
          <p:spPr bwMode="auto">
            <a:xfrm flipH="1">
              <a:off x="5227755" y="4740351"/>
              <a:ext cx="91017" cy="298098"/>
            </a:xfrm>
            <a:prstGeom prst="downArrow">
              <a:avLst>
                <a:gd name="adj1" fmla="val 50000"/>
                <a:gd name="adj2" fmla="val 50005"/>
              </a:avLst>
            </a:pr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pPr defTabSz="457200" eaLnBrk="1" fontAlgn="auto" hangingPunct="1">
                <a:spcBef>
                  <a:spcPts val="0"/>
                </a:spcBef>
                <a:spcAft>
                  <a:spcPts val="0"/>
                </a:spcAft>
              </a:pPr>
              <a:endParaRPr lang="en-US" sz="180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33" name="TextBox 32"/>
            <p:cNvSpPr txBox="1"/>
            <p:nvPr/>
          </p:nvSpPr>
          <p:spPr>
            <a:xfrm>
              <a:off x="3930213" y="4431023"/>
              <a:ext cx="731252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defTabSz="457200" eaLnBrk="1" fontAlgn="auto" hangingPunct="1">
                <a:spcBef>
                  <a:spcPts val="0"/>
                </a:spcBef>
                <a:spcAft>
                  <a:spcPts val="0"/>
                </a:spcAft>
              </a:pPr>
              <a:r>
                <a:rPr lang="en-US" sz="1400" b="1" dirty="0" err="1" smtClean="0">
                  <a:solidFill>
                    <a:srgbClr val="4F81BD"/>
                  </a:solidFill>
                  <a:latin typeface="Calibri"/>
                </a:rPr>
                <a:t>StiPixel</a:t>
              </a:r>
              <a:endParaRPr lang="en-US" sz="1400" b="1" dirty="0">
                <a:solidFill>
                  <a:srgbClr val="4F81BD"/>
                </a:solidFill>
                <a:latin typeface="Calibri"/>
              </a:endParaRPr>
            </a:p>
          </p:txBody>
        </p:sp>
        <p:sp>
          <p:nvSpPr>
            <p:cNvPr id="34" name="TextBox 33"/>
            <p:cNvSpPr txBox="1"/>
            <p:nvPr/>
          </p:nvSpPr>
          <p:spPr>
            <a:xfrm>
              <a:off x="5018466" y="4428385"/>
              <a:ext cx="556563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defTabSz="457200" eaLnBrk="1" fontAlgn="auto" hangingPunct="1">
                <a:spcBef>
                  <a:spcPts val="0"/>
                </a:spcBef>
                <a:spcAft>
                  <a:spcPts val="0"/>
                </a:spcAft>
              </a:pPr>
              <a:r>
                <a:rPr lang="en-US" sz="1400" b="1" dirty="0" err="1" smtClean="0">
                  <a:solidFill>
                    <a:srgbClr val="4F81BD"/>
                  </a:solidFill>
                  <a:latin typeface="Calibri"/>
                </a:rPr>
                <a:t>StiIst</a:t>
              </a:r>
              <a:endParaRPr lang="en-US" sz="1400" b="1" dirty="0">
                <a:solidFill>
                  <a:srgbClr val="4F81BD"/>
                </a:solidFill>
                <a:latin typeface="Calibri"/>
              </a:endParaRPr>
            </a:p>
          </p:txBody>
        </p:sp>
        <p:sp>
          <p:nvSpPr>
            <p:cNvPr id="35" name="TextBox 34"/>
            <p:cNvSpPr txBox="1"/>
            <p:nvPr/>
          </p:nvSpPr>
          <p:spPr>
            <a:xfrm>
              <a:off x="5876192" y="3251142"/>
              <a:ext cx="1261207" cy="261610"/>
            </a:xfrm>
            <a:prstGeom prst="rect">
              <a:avLst/>
            </a:prstGeom>
            <a:solidFill>
              <a:schemeClr val="bg2"/>
            </a:solidFill>
          </p:spPr>
          <p:txBody>
            <a:bodyPr wrap="square" rtlCol="0">
              <a:spAutoFit/>
            </a:bodyPr>
            <a:lstStyle/>
            <a:p>
              <a:pPr defTabSz="457200" eaLnBrk="1" fontAlgn="auto" hangingPunct="1">
                <a:spcBef>
                  <a:spcPts val="0"/>
                </a:spcBef>
                <a:spcAft>
                  <a:spcPts val="0"/>
                </a:spcAft>
              </a:pPr>
              <a:r>
                <a:rPr lang="en-US" sz="1100" b="1" dirty="0" smtClean="0">
                  <a:solidFill>
                    <a:srgbClr val="FF0000"/>
                  </a:solidFill>
                  <a:latin typeface="Calibri"/>
                </a:rPr>
                <a:t>Hit  reconstruction</a:t>
              </a:r>
              <a:endParaRPr lang="en-US" sz="1100" b="1" dirty="0">
                <a:solidFill>
                  <a:srgbClr val="FF0000"/>
                </a:solidFill>
                <a:latin typeface="Calibri"/>
              </a:endParaRPr>
            </a:p>
          </p:txBody>
        </p:sp>
        <p:sp>
          <p:nvSpPr>
            <p:cNvPr id="36" name="TextBox 35"/>
            <p:cNvSpPr txBox="1"/>
            <p:nvPr/>
          </p:nvSpPr>
          <p:spPr>
            <a:xfrm>
              <a:off x="6056032" y="4489491"/>
              <a:ext cx="723275" cy="276999"/>
            </a:xfrm>
            <a:prstGeom prst="rect">
              <a:avLst/>
            </a:prstGeom>
            <a:solidFill>
              <a:srgbClr val="EEECE1"/>
            </a:solidFill>
          </p:spPr>
          <p:txBody>
            <a:bodyPr wrap="none" rtlCol="0">
              <a:spAutoFit/>
            </a:bodyPr>
            <a:lstStyle/>
            <a:p>
              <a:pPr defTabSz="457200" eaLnBrk="1" fontAlgn="auto" hangingPunct="1">
                <a:spcBef>
                  <a:spcPts val="0"/>
                </a:spcBef>
                <a:spcAft>
                  <a:spcPts val="0"/>
                </a:spcAft>
              </a:pPr>
              <a:r>
                <a:rPr lang="en-US" sz="1200" b="1" dirty="0" smtClean="0">
                  <a:solidFill>
                    <a:srgbClr val="4F81BD"/>
                  </a:solidFill>
                  <a:latin typeface="Calibri"/>
                </a:rPr>
                <a:t>Tracking</a:t>
              </a:r>
              <a:endParaRPr lang="en-US" sz="1200" b="1" dirty="0">
                <a:solidFill>
                  <a:srgbClr val="4F81BD"/>
                </a:solidFill>
                <a:latin typeface="Calibri"/>
              </a:endParaRPr>
            </a:p>
          </p:txBody>
        </p:sp>
        <p:sp>
          <p:nvSpPr>
            <p:cNvPr id="37" name="TextBox 15"/>
            <p:cNvSpPr txBox="1">
              <a:spLocks noChangeArrowheads="1"/>
            </p:cNvSpPr>
            <p:nvPr/>
          </p:nvSpPr>
          <p:spPr bwMode="auto">
            <a:xfrm>
              <a:off x="3955438" y="5116514"/>
              <a:ext cx="1756899" cy="430887"/>
            </a:xfrm>
            <a:prstGeom prst="rect">
              <a:avLst/>
            </a:prstGeom>
            <a:solidFill>
              <a:srgbClr val="FFFF00"/>
            </a:solidFill>
            <a:ln w="12700">
              <a:noFill/>
              <a:round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pPr defTabSz="457200" eaLnBrk="1" fontAlgn="auto" hangingPunct="1">
                <a:spcBef>
                  <a:spcPts val="0"/>
                </a:spcBef>
                <a:spcAft>
                  <a:spcPts val="0"/>
                </a:spcAft>
              </a:pPr>
              <a:r>
                <a:rPr lang="en-US" sz="1100" dirty="0" err="1">
                  <a:solidFill>
                    <a:prstClr val="black"/>
                  </a:solidFill>
                  <a:latin typeface="Calibri"/>
                </a:rPr>
                <a:t>StEvent</a:t>
              </a:r>
              <a:r>
                <a:rPr lang="en-US" sz="1100" dirty="0" smtClean="0">
                  <a:solidFill>
                    <a:prstClr val="black"/>
                  </a:solidFill>
                  <a:latin typeface="Calibri"/>
                </a:rPr>
                <a:t> containing tracks</a:t>
              </a:r>
            </a:p>
            <a:p>
              <a:pPr defTabSz="457200" eaLnBrk="1" fontAlgn="auto" hangingPunct="1">
                <a:spcBef>
                  <a:spcPts val="0"/>
                </a:spcBef>
                <a:spcAft>
                  <a:spcPts val="0"/>
                </a:spcAft>
              </a:pPr>
              <a:r>
                <a:rPr lang="en-US" sz="1100" dirty="0" smtClean="0">
                  <a:solidFill>
                    <a:prstClr val="black"/>
                  </a:solidFill>
                  <a:latin typeface="Calibri"/>
                </a:rPr>
                <a:t> </a:t>
              </a:r>
              <a:r>
                <a:rPr lang="en-US" sz="1100" dirty="0">
                  <a:solidFill>
                    <a:prstClr val="black"/>
                  </a:solidFill>
                  <a:latin typeface="Calibri"/>
                </a:rPr>
                <a:t>with</a:t>
              </a:r>
              <a:r>
                <a:rPr lang="en-US" sz="1100" dirty="0" smtClean="0">
                  <a:solidFill>
                    <a:prstClr val="black"/>
                  </a:solidFill>
                  <a:latin typeface="Calibri"/>
                </a:rPr>
                <a:t> PIXEL and IST Hits </a:t>
              </a:r>
              <a:r>
                <a:rPr lang="en-US" sz="1100" dirty="0">
                  <a:solidFill>
                    <a:prstClr val="black"/>
                  </a:solidFill>
                  <a:latin typeface="Calibri"/>
                </a:rPr>
                <a:t>hits</a:t>
              </a:r>
            </a:p>
          </p:txBody>
        </p:sp>
        <p:sp>
          <p:nvSpPr>
            <p:cNvPr id="38" name="TextBox 37"/>
            <p:cNvSpPr txBox="1"/>
            <p:nvPr/>
          </p:nvSpPr>
          <p:spPr>
            <a:xfrm>
              <a:off x="4637607" y="3531453"/>
              <a:ext cx="1341076" cy="261610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pPr defTabSz="457200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1100" b="1" dirty="0" err="1" smtClean="0">
                  <a:solidFill>
                    <a:srgbClr val="FF0000"/>
                  </a:solidFill>
                  <a:latin typeface="Calibri"/>
                </a:rPr>
                <a:t>StIstFastSimMaker</a:t>
              </a:r>
              <a:r>
                <a:rPr lang="en-US" sz="1100" b="1" dirty="0">
                  <a:solidFill>
                    <a:srgbClr val="FF0000"/>
                  </a:solidFill>
                  <a:latin typeface="Calibri"/>
                </a:rPr>
                <a:t>/</a:t>
              </a:r>
            </a:p>
          </p:txBody>
        </p:sp>
        <p:sp>
          <p:nvSpPr>
            <p:cNvPr id="39" name="TextBox 38"/>
            <p:cNvSpPr txBox="1"/>
            <p:nvPr/>
          </p:nvSpPr>
          <p:spPr>
            <a:xfrm>
              <a:off x="1666286" y="2986129"/>
              <a:ext cx="961621" cy="461665"/>
            </a:xfrm>
            <a:prstGeom prst="rect">
              <a:avLst/>
            </a:prstGeom>
            <a:noFill/>
            <a:ln w="9525" cap="flat" cmpd="sng" algn="ctr">
              <a:noFill/>
              <a:prstDash val="dash"/>
              <a:round/>
              <a:headEnd type="none" w="med" len="med"/>
              <a:tailEnd type="none" w="med" len="med"/>
            </a:ln>
          </p:spPr>
          <p:txBody>
            <a:bodyPr wrap="none">
              <a:spAutoFit/>
            </a:bodyPr>
            <a:lstStyle/>
            <a:p>
              <a:pPr defTabSz="457200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1200" dirty="0" err="1" smtClean="0">
                  <a:solidFill>
                    <a:prstClr val="black"/>
                  </a:solidFill>
                  <a:latin typeface="Calibri"/>
                </a:rPr>
                <a:t>StDaqMaker</a:t>
              </a:r>
              <a:endParaRPr lang="en-US" sz="1200" dirty="0" smtClean="0">
                <a:solidFill>
                  <a:prstClr val="black"/>
                </a:solidFill>
                <a:latin typeface="Calibri"/>
              </a:endParaRPr>
            </a:p>
            <a:p>
              <a:pPr defTabSz="457200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1200" dirty="0" err="1" smtClean="0">
                  <a:solidFill>
                    <a:prstClr val="black"/>
                  </a:solidFill>
                  <a:latin typeface="Calibri"/>
                </a:rPr>
                <a:t>StDaqLib</a:t>
              </a:r>
              <a:endParaRPr lang="en-US" sz="1200" dirty="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40" name="TextBox 39"/>
            <p:cNvSpPr txBox="1"/>
            <p:nvPr/>
          </p:nvSpPr>
          <p:spPr>
            <a:xfrm>
              <a:off x="1586199" y="3830728"/>
              <a:ext cx="1254971" cy="276999"/>
            </a:xfrm>
            <a:prstGeom prst="rect">
              <a:avLst/>
            </a:prstGeom>
            <a:noFill/>
            <a:ln>
              <a:noFill/>
            </a:ln>
          </p:spPr>
          <p:txBody>
            <a:bodyPr wrap="none">
              <a:spAutoFit/>
            </a:bodyPr>
            <a:lstStyle/>
            <a:p>
              <a:pPr defTabSz="457200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1200" dirty="0" err="1" smtClean="0">
                  <a:solidFill>
                    <a:prstClr val="black"/>
                  </a:solidFill>
                  <a:latin typeface="Calibri"/>
                </a:rPr>
                <a:t>StPixelDaqMaker</a:t>
              </a:r>
              <a:endParaRPr lang="en-US" sz="1200" dirty="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41" name="TextBox 40"/>
            <p:cNvSpPr txBox="1"/>
            <p:nvPr/>
          </p:nvSpPr>
          <p:spPr>
            <a:xfrm>
              <a:off x="1473197" y="4455502"/>
              <a:ext cx="1344163" cy="276999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pPr defTabSz="457200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1200" b="1" dirty="0" err="1" smtClean="0">
                  <a:solidFill>
                    <a:srgbClr val="FF0000"/>
                  </a:solidFill>
                  <a:latin typeface="Calibri"/>
                </a:rPr>
                <a:t>StPixelRecoMaker</a:t>
              </a:r>
              <a:endParaRPr lang="en-US" sz="1400" b="1" dirty="0">
                <a:solidFill>
                  <a:srgbClr val="FF0000"/>
                </a:solidFill>
                <a:latin typeface="Calibri"/>
              </a:endParaRPr>
            </a:p>
          </p:txBody>
        </p:sp>
        <p:sp>
          <p:nvSpPr>
            <p:cNvPr id="42" name="TextBox 41"/>
            <p:cNvSpPr txBox="1"/>
            <p:nvPr/>
          </p:nvSpPr>
          <p:spPr>
            <a:xfrm>
              <a:off x="1590437" y="4661909"/>
              <a:ext cx="1194257" cy="276999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pPr defTabSz="457200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1200" b="1" dirty="0" err="1" smtClean="0">
                  <a:solidFill>
                    <a:srgbClr val="FF0000"/>
                  </a:solidFill>
                  <a:latin typeface="Calibri"/>
                </a:rPr>
                <a:t>StIstRecoMaker</a:t>
              </a:r>
              <a:endParaRPr lang="en-US" sz="1600" b="1" dirty="0">
                <a:solidFill>
                  <a:srgbClr val="FF0000"/>
                </a:solidFill>
                <a:latin typeface="Calibri"/>
              </a:endParaRPr>
            </a:p>
          </p:txBody>
        </p:sp>
        <p:cxnSp>
          <p:nvCxnSpPr>
            <p:cNvPr id="44" name="Straight Arrow Connector 43"/>
            <p:cNvCxnSpPr/>
            <p:nvPr/>
          </p:nvCxnSpPr>
          <p:spPr>
            <a:xfrm flipV="1">
              <a:off x="2806301" y="4345852"/>
              <a:ext cx="723175" cy="395818"/>
            </a:xfrm>
            <a:prstGeom prst="straightConnector1">
              <a:avLst/>
            </a:prstGeom>
            <a:ln w="38100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arrow" w="med" len="me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45" name="Down Arrow 44"/>
            <p:cNvSpPr/>
            <p:nvPr/>
          </p:nvSpPr>
          <p:spPr>
            <a:xfrm>
              <a:off x="1953534" y="3451841"/>
              <a:ext cx="197001" cy="378887"/>
            </a:xfrm>
            <a:prstGeom prst="downArrow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457200" eaLnBrk="1" fontAlgn="auto" hangingPunct="1">
                <a:spcBef>
                  <a:spcPts val="0"/>
                </a:spcBef>
                <a:spcAft>
                  <a:spcPts val="0"/>
                </a:spcAft>
              </a:pPr>
              <a:endParaRPr lang="en-US" sz="1800">
                <a:solidFill>
                  <a:prstClr val="white"/>
                </a:solidFill>
                <a:latin typeface="Calibri"/>
              </a:endParaRPr>
            </a:p>
          </p:txBody>
        </p:sp>
        <p:sp>
          <p:nvSpPr>
            <p:cNvPr id="46" name="Down Arrow 45"/>
            <p:cNvSpPr/>
            <p:nvPr/>
          </p:nvSpPr>
          <p:spPr>
            <a:xfrm>
              <a:off x="1928836" y="4128854"/>
              <a:ext cx="221699" cy="360637"/>
            </a:xfrm>
            <a:prstGeom prst="downArrow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457200" eaLnBrk="1" fontAlgn="auto" hangingPunct="1">
                <a:spcBef>
                  <a:spcPts val="0"/>
                </a:spcBef>
                <a:spcAft>
                  <a:spcPts val="0"/>
                </a:spcAft>
              </a:pPr>
              <a:endParaRPr lang="en-US" sz="1800">
                <a:solidFill>
                  <a:prstClr val="white"/>
                </a:solidFill>
                <a:latin typeface="Calibri"/>
              </a:endParaRPr>
            </a:p>
          </p:txBody>
        </p:sp>
        <p:sp>
          <p:nvSpPr>
            <p:cNvPr id="47" name="TextBox 46"/>
            <p:cNvSpPr txBox="1"/>
            <p:nvPr/>
          </p:nvSpPr>
          <p:spPr>
            <a:xfrm>
              <a:off x="1598905" y="2491055"/>
              <a:ext cx="1117538" cy="276999"/>
            </a:xfrm>
            <a:prstGeom prst="rect">
              <a:avLst/>
            </a:prstGeom>
            <a:solidFill>
              <a:srgbClr val="FFFFFF"/>
            </a:solidFill>
            <a:ln>
              <a:solidFill>
                <a:srgbClr val="000000"/>
              </a:solidFill>
            </a:ln>
          </p:spPr>
          <p:txBody>
            <a:bodyPr wrap="none" rtlCol="0">
              <a:spAutoFit/>
            </a:bodyPr>
            <a:lstStyle/>
            <a:p>
              <a:pPr defTabSz="457200" eaLnBrk="1" fontAlgn="auto" hangingPunct="1">
                <a:spcBef>
                  <a:spcPts val="0"/>
                </a:spcBef>
                <a:spcAft>
                  <a:spcPts val="0"/>
                </a:spcAft>
              </a:pPr>
              <a:r>
                <a:rPr lang="en-US" sz="1200" b="1" dirty="0" smtClean="0">
                  <a:solidFill>
                    <a:prstClr val="black"/>
                  </a:solidFill>
                  <a:latin typeface="Calibri"/>
                </a:rPr>
                <a:t>DATA STREAM</a:t>
              </a:r>
              <a:endParaRPr lang="en-US" sz="1200" b="1" dirty="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48" name="Rounded Rectangle 47"/>
            <p:cNvSpPr/>
            <p:nvPr/>
          </p:nvSpPr>
          <p:spPr>
            <a:xfrm>
              <a:off x="3456493" y="2365462"/>
              <a:ext cx="2419699" cy="1542576"/>
            </a:xfrm>
            <a:prstGeom prst="roundRect">
              <a:avLst/>
            </a:prstGeom>
            <a:solidFill>
              <a:schemeClr val="bg1">
                <a:lumMod val="85000"/>
                <a:alpha val="21000"/>
              </a:schemeClr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457200" eaLnBrk="1" fontAlgn="auto" hangingPunct="1">
                <a:spcBef>
                  <a:spcPts val="0"/>
                </a:spcBef>
                <a:spcAft>
                  <a:spcPts val="0"/>
                </a:spcAft>
              </a:pPr>
              <a:endParaRPr lang="en-US" sz="1000">
                <a:solidFill>
                  <a:prstClr val="white"/>
                </a:solidFill>
                <a:latin typeface="Calibri"/>
              </a:endParaRPr>
            </a:p>
          </p:txBody>
        </p:sp>
        <p:sp>
          <p:nvSpPr>
            <p:cNvPr id="49" name="TextBox 48"/>
            <p:cNvSpPr txBox="1"/>
            <p:nvPr/>
          </p:nvSpPr>
          <p:spPr>
            <a:xfrm>
              <a:off x="3928505" y="2088463"/>
              <a:ext cx="1587544" cy="276999"/>
            </a:xfrm>
            <a:prstGeom prst="rect">
              <a:avLst/>
            </a:prstGeom>
            <a:solidFill>
              <a:srgbClr val="FFFFFF"/>
            </a:solidFill>
            <a:ln>
              <a:solidFill>
                <a:schemeClr val="tx1"/>
              </a:solidFill>
            </a:ln>
          </p:spPr>
          <p:txBody>
            <a:bodyPr wrap="none" rtlCol="0">
              <a:spAutoFit/>
            </a:bodyPr>
            <a:lstStyle/>
            <a:p>
              <a:pPr defTabSz="457200" eaLnBrk="1" fontAlgn="auto" hangingPunct="1">
                <a:spcBef>
                  <a:spcPts val="0"/>
                </a:spcBef>
                <a:spcAft>
                  <a:spcPts val="0"/>
                </a:spcAft>
              </a:pPr>
              <a:r>
                <a:rPr lang="en-US" sz="1200" b="1" dirty="0" smtClean="0">
                  <a:solidFill>
                    <a:prstClr val="black"/>
                  </a:solidFill>
                  <a:latin typeface="Calibri"/>
                </a:rPr>
                <a:t>SIMULATION STREAM</a:t>
              </a:r>
              <a:endParaRPr lang="en-US" sz="1200" b="1" dirty="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50" name="Rounded Rectangle 49"/>
            <p:cNvSpPr/>
            <p:nvPr/>
          </p:nvSpPr>
          <p:spPr>
            <a:xfrm>
              <a:off x="3557622" y="4415260"/>
              <a:ext cx="2419699" cy="382116"/>
            </a:xfrm>
            <a:prstGeom prst="roundRect">
              <a:avLst/>
            </a:prstGeom>
            <a:solidFill>
              <a:schemeClr val="bg1">
                <a:lumMod val="85000"/>
                <a:alpha val="21000"/>
              </a:schemeClr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457200" eaLnBrk="1" fontAlgn="auto" hangingPunct="1">
                <a:spcBef>
                  <a:spcPts val="0"/>
                </a:spcBef>
                <a:spcAft>
                  <a:spcPts val="0"/>
                </a:spcAft>
              </a:pPr>
              <a:endParaRPr lang="en-US" sz="1000">
                <a:solidFill>
                  <a:prstClr val="white"/>
                </a:solidFill>
                <a:latin typeface="Calibri"/>
              </a:endParaRPr>
            </a:p>
          </p:txBody>
        </p:sp>
      </p:grp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Outline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/>
              <a:t>Brief overview of subsystem</a:t>
            </a:r>
          </a:p>
          <a:p>
            <a:r>
              <a:rPr lang="en-US" dirty="0" smtClean="0">
                <a:solidFill>
                  <a:schemeClr val="bg1">
                    <a:lumMod val="75000"/>
                  </a:schemeClr>
                </a:solidFill>
              </a:rPr>
              <a:t>Technical</a:t>
            </a:r>
            <a:r>
              <a:rPr lang="en-US" dirty="0" smtClean="0"/>
              <a:t> Progress since last review</a:t>
            </a:r>
          </a:p>
          <a:p>
            <a:r>
              <a:rPr lang="en-US" dirty="0" smtClean="0">
                <a:solidFill>
                  <a:srgbClr val="BFBFBF"/>
                </a:solidFill>
              </a:rPr>
              <a:t>Construction Plans</a:t>
            </a:r>
          </a:p>
          <a:p>
            <a:r>
              <a:rPr lang="en-US" dirty="0" smtClean="0"/>
              <a:t>Outstanding technical issues and plans</a:t>
            </a:r>
          </a:p>
          <a:p>
            <a:r>
              <a:rPr lang="en-US" dirty="0" smtClean="0"/>
              <a:t>Schedule </a:t>
            </a:r>
            <a:r>
              <a:rPr lang="en-US" dirty="0" smtClean="0">
                <a:solidFill>
                  <a:srgbClr val="BFBFBF"/>
                </a:solidFill>
              </a:rPr>
              <a:t>&amp; Cost</a:t>
            </a:r>
          </a:p>
          <a:p>
            <a:pPr lvl="1"/>
            <a:r>
              <a:rPr lang="en-US" dirty="0" smtClean="0">
                <a:solidFill>
                  <a:srgbClr val="BFBFBF"/>
                </a:solidFill>
              </a:rPr>
              <a:t>Cost to date and projection (from Sarah)</a:t>
            </a:r>
          </a:p>
          <a:p>
            <a:r>
              <a:rPr lang="en-US" dirty="0" smtClean="0"/>
              <a:t>Resources</a:t>
            </a:r>
          </a:p>
          <a:p>
            <a:pPr lvl="1"/>
            <a:r>
              <a:rPr lang="en-US" dirty="0" smtClean="0"/>
              <a:t>People, institutions and </a:t>
            </a:r>
          </a:p>
          <a:p>
            <a:r>
              <a:rPr lang="en-US" dirty="0" smtClean="0"/>
              <a:t>Risk assessment</a:t>
            </a:r>
            <a:r>
              <a:rPr lang="en-US" dirty="0" smtClean="0">
                <a:solidFill>
                  <a:srgbClr val="BFBFBF"/>
                </a:solidFill>
              </a:rPr>
              <a:t>; value engineering</a:t>
            </a:r>
          </a:p>
          <a:p>
            <a:r>
              <a:rPr lang="en-US" dirty="0" smtClean="0"/>
              <a:t>Summary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47A86D-EEB9-C74E-AC24-B9D1E6A4A89D}" type="slidenum">
              <a:rPr lang="en-US" smtClean="0"/>
              <a:pPr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1982610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600" dirty="0" smtClean="0"/>
              <a:t>Overview </a:t>
            </a:r>
            <a:r>
              <a:rPr lang="en-US" sz="3600" dirty="0"/>
              <a:t>of </a:t>
            </a:r>
            <a:r>
              <a:rPr lang="en-US" sz="3600" dirty="0" smtClean="0"/>
              <a:t>subsystem</a:t>
            </a:r>
            <a:endParaRPr lang="en-US" sz="36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58169"/>
            <a:ext cx="8229600" cy="4780074"/>
          </a:xfrm>
        </p:spPr>
        <p:txBody>
          <a:bodyPr>
            <a:normAutofit/>
          </a:bodyPr>
          <a:lstStyle/>
          <a:p>
            <a:r>
              <a:rPr lang="en-US" sz="2000" dirty="0" smtClean="0"/>
              <a:t>WBS 1.6 (Software) is the sum of Online and Offline software tasks</a:t>
            </a:r>
          </a:p>
          <a:p>
            <a:r>
              <a:rPr lang="en-US" sz="2000" dirty="0" smtClean="0"/>
              <a:t>The Online software is a sub-detector deliverable and contains Slow controls, online monitoring </a:t>
            </a:r>
            <a:r>
              <a:rPr lang="en-US" sz="2000" dirty="0" err="1" smtClean="0"/>
              <a:t>etc</a:t>
            </a:r>
            <a:endParaRPr lang="en-US" sz="2000" dirty="0" smtClean="0"/>
          </a:p>
          <a:p>
            <a:r>
              <a:rPr lang="en-US" sz="2000" dirty="0" smtClean="0"/>
              <a:t>The Offline software is responsible for the event reconstruction, starting from raw data all the way to particle quantities. It includes tasks like alignment, hit/track/vertex finding </a:t>
            </a:r>
            <a:r>
              <a:rPr lang="en-US" sz="2000" dirty="0" err="1" smtClean="0"/>
              <a:t>etc</a:t>
            </a:r>
            <a:endParaRPr lang="en-US" sz="2000" dirty="0" smtClean="0"/>
          </a:p>
          <a:p>
            <a:r>
              <a:rPr lang="en-US" sz="2000" dirty="0" smtClean="0"/>
              <a:t>WBS 1.6 is divided into two parts. Part one (on-scope) contains all the essential tasks for the successful operation of the detector (calibrations </a:t>
            </a:r>
            <a:r>
              <a:rPr lang="en-US" sz="2000" dirty="0" err="1" smtClean="0"/>
              <a:t>etc</a:t>
            </a:r>
            <a:r>
              <a:rPr lang="en-US" sz="2000" dirty="0" smtClean="0"/>
              <a:t>). Part two contains the remaining tasks.</a:t>
            </a:r>
          </a:p>
          <a:p>
            <a:r>
              <a:rPr lang="en-US" sz="2000" dirty="0" smtClean="0"/>
              <a:t>Subsystem meets weekly to plan work and get updates. Participates in weekly TC meetings as well.</a:t>
            </a:r>
          </a:p>
          <a:p>
            <a:r>
              <a:rPr lang="en-US" sz="2000" dirty="0" smtClean="0"/>
              <a:t>Subsystem is an integral part of STAR’s S&amp;C environment, interacting very closely with it on a regular basis.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47A86D-EEB9-C74E-AC24-B9D1E6A4A89D}" type="slidenum">
              <a:rPr lang="en-US" smtClean="0"/>
              <a:pPr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6598411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Title 1"/>
          <p:cNvSpPr txBox="1">
            <a:spLocks/>
          </p:cNvSpPr>
          <p:nvPr/>
        </p:nvSpPr>
        <p:spPr bwMode="auto">
          <a:xfrm>
            <a:off x="77474" y="87644"/>
            <a:ext cx="8543408" cy="818199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vert="horz" wrap="square" lIns="90469" tIns="44441" rIns="90469" bIns="44441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FF0000"/>
                </a:solidFill>
                <a:latin typeface="+mj-lt"/>
                <a:ea typeface="ＭＳ Ｐゴシック" charset="-128"/>
                <a:cs typeface="ＭＳ Ｐゴシック" charset="-128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FF0000"/>
                </a:solidFill>
                <a:latin typeface="Comic Sans MS" charset="0"/>
                <a:ea typeface="ＭＳ Ｐゴシック" charset="-128"/>
                <a:cs typeface="ＭＳ Ｐゴシック" charset="-128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FF0000"/>
                </a:solidFill>
                <a:latin typeface="Comic Sans MS" charset="0"/>
                <a:ea typeface="ＭＳ Ｐゴシック" charset="-128"/>
                <a:cs typeface="ＭＳ Ｐゴシック" charset="-128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FF0000"/>
                </a:solidFill>
                <a:latin typeface="Comic Sans MS" charset="0"/>
                <a:ea typeface="ＭＳ Ｐゴシック" charset="-128"/>
                <a:cs typeface="ＭＳ Ｐゴシック" charset="-128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FF0000"/>
                </a:solidFill>
                <a:latin typeface="Comic Sans MS" charset="0"/>
                <a:ea typeface="ＭＳ Ｐゴシック" charset="-128"/>
                <a:cs typeface="ＭＳ Ｐゴシック" charset="-128"/>
              </a:defRPr>
            </a:lvl5pPr>
            <a:lvl6pPr marL="457106" algn="ctr" rtl="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FF0000"/>
                </a:solidFill>
                <a:latin typeface="Comic Sans MS" charset="0"/>
              </a:defRPr>
            </a:lvl6pPr>
            <a:lvl7pPr marL="914210" algn="ctr" rtl="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FF0000"/>
                </a:solidFill>
                <a:latin typeface="Comic Sans MS" charset="0"/>
              </a:defRPr>
            </a:lvl7pPr>
            <a:lvl8pPr marL="1371316" algn="ctr" rtl="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FF0000"/>
                </a:solidFill>
                <a:latin typeface="Comic Sans MS" charset="0"/>
              </a:defRPr>
            </a:lvl8pPr>
            <a:lvl9pPr marL="1828421" algn="ctr" rtl="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FF0000"/>
                </a:solidFill>
                <a:latin typeface="Comic Sans MS" charset="0"/>
              </a:defRPr>
            </a:lvl9pPr>
          </a:lstStyle>
          <a:p>
            <a:r>
              <a:rPr lang="en-US" sz="2800" b="0" dirty="0" smtClean="0">
                <a:solidFill>
                  <a:srgbClr val="000000"/>
                </a:solidFill>
                <a:latin typeface="Arial"/>
                <a:cs typeface="Arial"/>
              </a:rPr>
              <a:t>General Flowchart of Software Tasks</a:t>
            </a:r>
          </a:p>
          <a:p>
            <a:r>
              <a:rPr lang="en-US" sz="2800" b="0" dirty="0" smtClean="0">
                <a:solidFill>
                  <a:srgbClr val="000000"/>
                </a:solidFill>
                <a:latin typeface="Arial"/>
                <a:cs typeface="Arial"/>
              </a:rPr>
              <a:t>Offline/Online</a:t>
            </a:r>
            <a:endParaRPr lang="en-US" sz="2800" b="0" dirty="0">
              <a:solidFill>
                <a:srgbClr val="000000"/>
              </a:solidFill>
              <a:latin typeface="Arial"/>
              <a:cs typeface="Arial"/>
            </a:endParaRPr>
          </a:p>
        </p:txBody>
      </p:sp>
      <p:sp>
        <p:nvSpPr>
          <p:cNvPr id="43" name="TextBox 42"/>
          <p:cNvSpPr txBox="1"/>
          <p:nvPr/>
        </p:nvSpPr>
        <p:spPr>
          <a:xfrm>
            <a:off x="27882" y="5773338"/>
            <a:ext cx="2029267" cy="307777"/>
          </a:xfrm>
          <a:prstGeom prst="rect">
            <a:avLst/>
          </a:prstGeom>
          <a:solidFill>
            <a:srgbClr val="FFF5E6"/>
          </a:solidFill>
          <a:ln w="19050" cmpd="sng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r>
              <a:rPr lang="en-US" sz="1400" dirty="0" smtClean="0">
                <a:solidFill>
                  <a:srgbClr val="FF0000"/>
                </a:solidFill>
                <a:latin typeface="Comic Sans MS"/>
                <a:cs typeface="Comic Sans MS"/>
              </a:rPr>
              <a:t>* </a:t>
            </a:r>
            <a:r>
              <a:rPr lang="en-US" sz="1400" dirty="0" smtClean="0">
                <a:solidFill>
                  <a:srgbClr val="000090"/>
                </a:solidFill>
                <a:latin typeface="Comic Sans MS"/>
                <a:cs typeface="Comic Sans MS"/>
              </a:rPr>
              <a:t>VMC, STV, CA ready</a:t>
            </a:r>
            <a:endParaRPr lang="en-US" sz="1400" dirty="0">
              <a:solidFill>
                <a:srgbClr val="000090"/>
              </a:solidFill>
              <a:latin typeface="Comic Sans MS"/>
              <a:cs typeface="Comic Sans MS"/>
            </a:endParaRPr>
          </a:p>
        </p:txBody>
      </p:sp>
      <p:grpSp>
        <p:nvGrpSpPr>
          <p:cNvPr id="2" name="Group 1"/>
          <p:cNvGrpSpPr/>
          <p:nvPr/>
        </p:nvGrpSpPr>
        <p:grpSpPr>
          <a:xfrm>
            <a:off x="150800" y="1109044"/>
            <a:ext cx="4874125" cy="4757381"/>
            <a:chOff x="237387" y="1109044"/>
            <a:chExt cx="6912443" cy="4913357"/>
          </a:xfrm>
        </p:grpSpPr>
        <p:sp>
          <p:nvSpPr>
            <p:cNvPr id="7" name="TextBox 6"/>
            <p:cNvSpPr txBox="1"/>
            <p:nvPr/>
          </p:nvSpPr>
          <p:spPr>
            <a:xfrm>
              <a:off x="546715" y="2223511"/>
              <a:ext cx="1458206" cy="317868"/>
            </a:xfrm>
            <a:prstGeom prst="rect">
              <a:avLst/>
            </a:prstGeom>
            <a:gradFill flip="none" rotWithShape="1">
              <a:gsLst>
                <a:gs pos="73000">
                  <a:srgbClr val="AAF4FF"/>
                </a:gs>
                <a:gs pos="100000">
                  <a:srgbClr val="FFFFFF"/>
                </a:gs>
              </a:gsLst>
              <a:lin ang="16200000" scaled="0"/>
              <a:tileRect/>
            </a:gradFill>
            <a:ln w="19050" cmpd="sng">
              <a:solidFill>
                <a:srgbClr val="000090"/>
              </a:solidFill>
            </a:ln>
          </p:spPr>
          <p:txBody>
            <a:bodyPr wrap="square" rtlCol="0">
              <a:spAutoFit/>
            </a:bodyPr>
            <a:lstStyle/>
            <a:p>
              <a:r>
                <a:rPr lang="en-US" sz="1400" dirty="0">
                  <a:solidFill>
                    <a:srgbClr val="000090"/>
                  </a:solidFill>
                  <a:latin typeface="Comic Sans MS"/>
                  <a:cs typeface="Comic Sans MS"/>
                </a:rPr>
                <a:t>G</a:t>
              </a:r>
              <a:r>
                <a:rPr lang="en-US" sz="1400" dirty="0" smtClean="0">
                  <a:solidFill>
                    <a:srgbClr val="000090"/>
                  </a:solidFill>
                  <a:latin typeface="Comic Sans MS"/>
                  <a:cs typeface="Comic Sans MS"/>
                </a:rPr>
                <a:t>eometry</a:t>
              </a:r>
              <a:endParaRPr lang="en-US" sz="1400" dirty="0">
                <a:solidFill>
                  <a:srgbClr val="000090"/>
                </a:solidFill>
                <a:latin typeface="Comic Sans MS"/>
                <a:cs typeface="Comic Sans MS"/>
              </a:endParaRPr>
            </a:p>
          </p:txBody>
        </p:sp>
        <p:sp>
          <p:nvSpPr>
            <p:cNvPr id="8" name="TextBox 7"/>
            <p:cNvSpPr txBox="1"/>
            <p:nvPr/>
          </p:nvSpPr>
          <p:spPr>
            <a:xfrm>
              <a:off x="3218646" y="2210395"/>
              <a:ext cx="1567397" cy="349654"/>
            </a:xfrm>
            <a:prstGeom prst="rect">
              <a:avLst/>
            </a:prstGeom>
            <a:gradFill flip="none" rotWithShape="1">
              <a:gsLst>
                <a:gs pos="73000">
                  <a:srgbClr val="AAF4FF"/>
                </a:gs>
                <a:gs pos="100000">
                  <a:srgbClr val="FFFFFF"/>
                </a:gs>
              </a:gsLst>
              <a:lin ang="16200000" scaled="0"/>
              <a:tileRect/>
            </a:gradFill>
            <a:ln w="19050" cmpd="sng">
              <a:solidFill>
                <a:srgbClr val="000090"/>
              </a:solidFill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600" dirty="0" smtClean="0">
                  <a:solidFill>
                    <a:srgbClr val="000090"/>
                  </a:solidFill>
                  <a:latin typeface="Comic Sans MS"/>
                  <a:cs typeface="Comic Sans MS"/>
                </a:rPr>
                <a:t>Calibrate</a:t>
              </a:r>
              <a:endParaRPr lang="en-US" sz="1600" dirty="0">
                <a:solidFill>
                  <a:srgbClr val="FF0000"/>
                </a:solidFill>
                <a:latin typeface="Comic Sans MS"/>
                <a:cs typeface="Comic Sans MS"/>
              </a:endParaRPr>
            </a:p>
          </p:txBody>
        </p:sp>
        <p:sp>
          <p:nvSpPr>
            <p:cNvPr id="10" name="TextBox 9"/>
            <p:cNvSpPr txBox="1"/>
            <p:nvPr/>
          </p:nvSpPr>
          <p:spPr>
            <a:xfrm>
              <a:off x="2580734" y="1650615"/>
              <a:ext cx="2876146" cy="317868"/>
            </a:xfrm>
            <a:prstGeom prst="rect">
              <a:avLst/>
            </a:prstGeom>
            <a:gradFill flip="none" rotWithShape="1">
              <a:gsLst>
                <a:gs pos="73000">
                  <a:srgbClr val="AAF4FF"/>
                </a:gs>
                <a:gs pos="100000">
                  <a:srgbClr val="FFFFFF"/>
                </a:gs>
              </a:gsLst>
              <a:lin ang="16200000" scaled="0"/>
              <a:tileRect/>
            </a:gradFill>
            <a:ln w="19050" cmpd="sng">
              <a:solidFill>
                <a:srgbClr val="000090"/>
              </a:solidFill>
            </a:ln>
          </p:spPr>
          <p:txBody>
            <a:bodyPr wrap="square" rtlCol="0">
              <a:spAutoFit/>
            </a:bodyPr>
            <a:lstStyle/>
            <a:p>
              <a:r>
                <a:rPr lang="en-US" sz="1200" dirty="0" smtClean="0">
                  <a:solidFill>
                    <a:srgbClr val="000090"/>
                  </a:solidFill>
                  <a:latin typeface="Comic Sans MS"/>
                  <a:cs typeface="Comic Sans MS"/>
                </a:rPr>
                <a:t>Read (Make) </a:t>
              </a:r>
              <a:r>
                <a:rPr lang="en-US" sz="1400" dirty="0" smtClean="0">
                  <a:solidFill>
                    <a:srgbClr val="000090"/>
                  </a:solidFill>
                  <a:latin typeface="Comic Sans MS"/>
                  <a:cs typeface="Comic Sans MS"/>
                </a:rPr>
                <a:t>Raw Data</a:t>
              </a:r>
              <a:endParaRPr lang="en-US" sz="1200" dirty="0">
                <a:solidFill>
                  <a:srgbClr val="000090"/>
                </a:solidFill>
                <a:latin typeface="Comic Sans MS"/>
                <a:cs typeface="Comic Sans MS"/>
              </a:endParaRPr>
            </a:p>
          </p:txBody>
        </p:sp>
        <p:cxnSp>
          <p:nvCxnSpPr>
            <p:cNvPr id="51" name="Straight Connector 50"/>
            <p:cNvCxnSpPr>
              <a:stCxn id="31" idx="0"/>
              <a:endCxn id="78" idx="2"/>
            </p:cNvCxnSpPr>
            <p:nvPr/>
          </p:nvCxnSpPr>
          <p:spPr bwMode="auto">
            <a:xfrm flipH="1" flipV="1">
              <a:off x="3986528" y="3198456"/>
              <a:ext cx="7763" cy="407522"/>
            </a:xfrm>
            <a:prstGeom prst="line">
              <a:avLst/>
            </a:prstGeom>
            <a:solidFill>
              <a:schemeClr val="accent1"/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arrow" w="med" len="med"/>
              <a:tailEnd type="none" w="med" len="med"/>
            </a:ln>
            <a:effectLst/>
          </p:spPr>
        </p:cxnSp>
        <p:sp>
          <p:nvSpPr>
            <p:cNvPr id="11" name="TextBox 10"/>
            <p:cNvSpPr txBox="1"/>
            <p:nvPr/>
          </p:nvSpPr>
          <p:spPr>
            <a:xfrm>
              <a:off x="3445923" y="4997822"/>
              <a:ext cx="1092849" cy="349654"/>
            </a:xfrm>
            <a:prstGeom prst="rect">
              <a:avLst/>
            </a:prstGeom>
            <a:gradFill flip="none" rotWithShape="1">
              <a:gsLst>
                <a:gs pos="73000">
                  <a:srgbClr val="AAF4FF"/>
                </a:gs>
                <a:gs pos="100000">
                  <a:srgbClr val="FFFFFF"/>
                </a:gs>
              </a:gsLst>
              <a:lin ang="16200000" scaled="0"/>
              <a:tileRect/>
            </a:gradFill>
            <a:ln w="19050" cmpd="sng">
              <a:solidFill>
                <a:srgbClr val="000090"/>
              </a:solidFill>
            </a:ln>
          </p:spPr>
          <p:txBody>
            <a:bodyPr wrap="square" rtlCol="0">
              <a:spAutoFit/>
            </a:bodyPr>
            <a:lstStyle/>
            <a:p>
              <a:r>
                <a:rPr lang="en-US" sz="1600" dirty="0" smtClean="0">
                  <a:solidFill>
                    <a:srgbClr val="000090"/>
                  </a:solidFill>
                  <a:latin typeface="Comic Sans MS"/>
                  <a:cs typeface="Comic Sans MS"/>
                </a:rPr>
                <a:t>DSTs</a:t>
              </a:r>
              <a:endParaRPr lang="en-US" sz="1600" dirty="0">
                <a:solidFill>
                  <a:srgbClr val="000090"/>
                </a:solidFill>
                <a:latin typeface="Comic Sans MS"/>
                <a:cs typeface="Comic Sans MS"/>
              </a:endParaRPr>
            </a:p>
          </p:txBody>
        </p:sp>
        <p:sp>
          <p:nvSpPr>
            <p:cNvPr id="31" name="TextBox 30"/>
            <p:cNvSpPr txBox="1"/>
            <p:nvPr/>
          </p:nvSpPr>
          <p:spPr>
            <a:xfrm>
              <a:off x="2951861" y="3605978"/>
              <a:ext cx="2084861" cy="317868"/>
            </a:xfrm>
            <a:prstGeom prst="rect">
              <a:avLst/>
            </a:prstGeom>
            <a:gradFill flip="none" rotWithShape="1">
              <a:gsLst>
                <a:gs pos="73000">
                  <a:srgbClr val="AAF4FF"/>
                </a:gs>
                <a:gs pos="100000">
                  <a:srgbClr val="FFFFFF"/>
                </a:gs>
              </a:gsLst>
              <a:lin ang="16200000" scaled="0"/>
              <a:tileRect/>
            </a:gradFill>
            <a:ln w="19050" cmpd="sng">
              <a:solidFill>
                <a:srgbClr val="000090"/>
              </a:solidFill>
            </a:ln>
          </p:spPr>
          <p:txBody>
            <a:bodyPr wrap="square" rtlCol="0">
              <a:spAutoFit/>
            </a:bodyPr>
            <a:lstStyle/>
            <a:p>
              <a:r>
                <a:rPr lang="en-US" sz="1400" dirty="0" smtClean="0">
                  <a:solidFill>
                    <a:srgbClr val="000090"/>
                  </a:solidFill>
                  <a:latin typeface="Comic Sans MS"/>
                  <a:cs typeface="Comic Sans MS"/>
                </a:rPr>
                <a:t>All Detectors</a:t>
              </a:r>
              <a:endParaRPr lang="en-US" sz="1400" dirty="0">
                <a:solidFill>
                  <a:srgbClr val="000090"/>
                </a:solidFill>
                <a:latin typeface="Comic Sans MS"/>
                <a:cs typeface="Comic Sans MS"/>
              </a:endParaRPr>
            </a:p>
          </p:txBody>
        </p:sp>
        <p:cxnSp>
          <p:nvCxnSpPr>
            <p:cNvPr id="35" name="Straight Connector 34"/>
            <p:cNvCxnSpPr>
              <a:stCxn id="40" idx="3"/>
            </p:cNvCxnSpPr>
            <p:nvPr/>
          </p:nvCxnSpPr>
          <p:spPr bwMode="auto">
            <a:xfrm flipV="1">
              <a:off x="4421565" y="4236350"/>
              <a:ext cx="1559824" cy="5330"/>
            </a:xfrm>
            <a:prstGeom prst="line">
              <a:avLst/>
            </a:prstGeom>
            <a:solidFill>
              <a:schemeClr val="accent1"/>
            </a:solidFill>
            <a:ln w="19050" cap="flat" cmpd="sng" algn="ctr">
              <a:solidFill>
                <a:srgbClr val="FF0000"/>
              </a:solidFill>
              <a:prstDash val="sysDash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36" name="Straight Connector 35"/>
            <p:cNvCxnSpPr/>
            <p:nvPr/>
          </p:nvCxnSpPr>
          <p:spPr bwMode="auto">
            <a:xfrm>
              <a:off x="5597741" y="1830538"/>
              <a:ext cx="365637" cy="0"/>
            </a:xfrm>
            <a:prstGeom prst="line">
              <a:avLst/>
            </a:prstGeom>
            <a:solidFill>
              <a:schemeClr val="accent1"/>
            </a:solidFill>
            <a:ln w="19050" cap="flat" cmpd="sng" algn="ctr">
              <a:solidFill>
                <a:srgbClr val="FF0000"/>
              </a:solidFill>
              <a:prstDash val="sysDash"/>
              <a:round/>
              <a:headEnd type="arrow" w="med" len="med"/>
              <a:tailEnd type="none" w="med" len="med"/>
            </a:ln>
            <a:effectLst/>
          </p:spPr>
        </p:cxnSp>
        <p:cxnSp>
          <p:nvCxnSpPr>
            <p:cNvPr id="37" name="Straight Connector 36"/>
            <p:cNvCxnSpPr/>
            <p:nvPr/>
          </p:nvCxnSpPr>
          <p:spPr bwMode="auto">
            <a:xfrm flipV="1">
              <a:off x="5999401" y="1821252"/>
              <a:ext cx="0" cy="2415098"/>
            </a:xfrm>
            <a:prstGeom prst="line">
              <a:avLst/>
            </a:prstGeom>
            <a:solidFill>
              <a:schemeClr val="accent1"/>
            </a:solidFill>
            <a:ln w="19050" cap="flat" cmpd="sng" algn="ctr">
              <a:solidFill>
                <a:srgbClr val="FF0000"/>
              </a:solidFill>
              <a:prstDash val="sysDash"/>
              <a:round/>
              <a:headEnd type="none" w="med" len="med"/>
              <a:tailEnd type="none" w="med" len="med"/>
            </a:ln>
            <a:effectLst/>
          </p:spPr>
        </p:cxnSp>
        <p:grpSp>
          <p:nvGrpSpPr>
            <p:cNvPr id="42" name="Group 41"/>
            <p:cNvGrpSpPr/>
            <p:nvPr/>
          </p:nvGrpSpPr>
          <p:grpSpPr>
            <a:xfrm>
              <a:off x="3596619" y="3987849"/>
              <a:ext cx="824947" cy="507663"/>
              <a:chOff x="6588224" y="2708920"/>
              <a:chExt cx="720080" cy="432048"/>
            </a:xfrm>
          </p:grpSpPr>
          <p:sp>
            <p:nvSpPr>
              <p:cNvPr id="40" name="Diamond 39"/>
              <p:cNvSpPr/>
              <p:nvPr/>
            </p:nvSpPr>
            <p:spPr bwMode="auto">
              <a:xfrm>
                <a:off x="6588224" y="2708920"/>
                <a:ext cx="720080" cy="432048"/>
              </a:xfrm>
              <a:prstGeom prst="diamond">
                <a:avLst/>
              </a:prstGeom>
              <a:solidFill>
                <a:schemeClr val="accent1"/>
              </a:solidFill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US" sz="32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charset="0"/>
                </a:endParaRPr>
              </a:p>
            </p:txBody>
          </p:sp>
          <p:sp>
            <p:nvSpPr>
              <p:cNvPr id="41" name="TextBox 40"/>
              <p:cNvSpPr txBox="1"/>
              <p:nvPr/>
            </p:nvSpPr>
            <p:spPr>
              <a:xfrm>
                <a:off x="6597346" y="2777854"/>
                <a:ext cx="709890" cy="27052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400" dirty="0" smtClean="0">
                    <a:latin typeface="+mn-lt"/>
                  </a:rPr>
                  <a:t>Done</a:t>
                </a:r>
                <a:endParaRPr lang="en-US" sz="1400" dirty="0">
                  <a:latin typeface="+mn-lt"/>
                </a:endParaRPr>
              </a:p>
            </p:txBody>
          </p:sp>
        </p:grpSp>
        <p:sp>
          <p:nvSpPr>
            <p:cNvPr id="63" name="TextBox 62"/>
            <p:cNvSpPr txBox="1"/>
            <p:nvPr/>
          </p:nvSpPr>
          <p:spPr>
            <a:xfrm>
              <a:off x="4702299" y="4314691"/>
              <a:ext cx="390154" cy="361642"/>
            </a:xfrm>
            <a:prstGeom prst="rect">
              <a:avLst/>
            </a:prstGeom>
            <a:solidFill>
              <a:srgbClr val="AAF4FF"/>
            </a:solidFill>
            <a:ln>
              <a:solidFill>
                <a:srgbClr val="000090"/>
              </a:solidFill>
            </a:ln>
          </p:spPr>
          <p:txBody>
            <a:bodyPr wrap="none" rtlCol="0">
              <a:spAutoFit/>
            </a:bodyPr>
            <a:lstStyle/>
            <a:p>
              <a:r>
                <a:rPr lang="en-US" sz="1600" b="1" dirty="0" smtClean="0">
                  <a:solidFill>
                    <a:srgbClr val="FF0000"/>
                  </a:solidFill>
                  <a:latin typeface="+mn-lt"/>
                </a:rPr>
                <a:t>N</a:t>
              </a:r>
              <a:endParaRPr lang="en-US" sz="1600" b="1" dirty="0">
                <a:solidFill>
                  <a:srgbClr val="FF0000"/>
                </a:solidFill>
                <a:latin typeface="+mn-lt"/>
              </a:endParaRPr>
            </a:p>
          </p:txBody>
        </p:sp>
        <p:sp>
          <p:nvSpPr>
            <p:cNvPr id="64" name="TextBox 63"/>
            <p:cNvSpPr txBox="1"/>
            <p:nvPr/>
          </p:nvSpPr>
          <p:spPr>
            <a:xfrm>
              <a:off x="3557220" y="4497453"/>
              <a:ext cx="342220" cy="361642"/>
            </a:xfrm>
            <a:prstGeom prst="rect">
              <a:avLst/>
            </a:prstGeom>
            <a:solidFill>
              <a:srgbClr val="AAF4FF"/>
            </a:solidFill>
            <a:ln>
              <a:solidFill>
                <a:srgbClr val="000090"/>
              </a:solidFill>
            </a:ln>
          </p:spPr>
          <p:txBody>
            <a:bodyPr wrap="none" rtlCol="0">
              <a:spAutoFit/>
            </a:bodyPr>
            <a:lstStyle/>
            <a:p>
              <a:r>
                <a:rPr lang="en-US" sz="1600" dirty="0">
                  <a:latin typeface="+mn-lt"/>
                </a:rPr>
                <a:t>Y</a:t>
              </a:r>
            </a:p>
          </p:txBody>
        </p:sp>
        <p:sp>
          <p:nvSpPr>
            <p:cNvPr id="78" name="TextBox 77"/>
            <p:cNvSpPr txBox="1"/>
            <p:nvPr/>
          </p:nvSpPr>
          <p:spPr>
            <a:xfrm>
              <a:off x="2418990" y="2880588"/>
              <a:ext cx="3135076" cy="317868"/>
            </a:xfrm>
            <a:prstGeom prst="rect">
              <a:avLst/>
            </a:prstGeom>
            <a:gradFill flip="none" rotWithShape="1">
              <a:gsLst>
                <a:gs pos="73000">
                  <a:srgbClr val="AAF4FF"/>
                </a:gs>
                <a:gs pos="100000">
                  <a:srgbClr val="FFFFFF"/>
                </a:gs>
              </a:gsLst>
              <a:lin ang="16200000" scaled="0"/>
              <a:tileRect/>
            </a:gradFill>
            <a:ln w="19050" cmpd="sng">
              <a:solidFill>
                <a:srgbClr val="000090"/>
              </a:solidFill>
            </a:ln>
          </p:spPr>
          <p:txBody>
            <a:bodyPr wrap="square" rtlCol="0">
              <a:spAutoFit/>
            </a:bodyPr>
            <a:lstStyle/>
            <a:p>
              <a:r>
                <a:rPr lang="en-US" sz="1400" dirty="0" smtClean="0">
                  <a:solidFill>
                    <a:srgbClr val="000090"/>
                  </a:solidFill>
                  <a:latin typeface="Comic Sans MS"/>
                  <a:cs typeface="Comic Sans MS"/>
                </a:rPr>
                <a:t>Hits/Tracks/Vertices</a:t>
              </a:r>
              <a:r>
                <a:rPr lang="en-US" sz="1400" dirty="0" smtClean="0">
                  <a:solidFill>
                    <a:srgbClr val="FF0000"/>
                  </a:solidFill>
                  <a:latin typeface="Comic Sans MS"/>
                  <a:cs typeface="Comic Sans MS"/>
                </a:rPr>
                <a:t>*</a:t>
              </a:r>
              <a:endParaRPr lang="en-US" sz="1400" dirty="0">
                <a:solidFill>
                  <a:srgbClr val="FF0000"/>
                </a:solidFill>
                <a:latin typeface="Comic Sans MS"/>
                <a:cs typeface="Comic Sans MS"/>
              </a:endParaRPr>
            </a:p>
          </p:txBody>
        </p:sp>
        <p:cxnSp>
          <p:nvCxnSpPr>
            <p:cNvPr id="79" name="Straight Connector 78"/>
            <p:cNvCxnSpPr>
              <a:stCxn id="78" idx="0"/>
              <a:endCxn id="8" idx="2"/>
            </p:cNvCxnSpPr>
            <p:nvPr/>
          </p:nvCxnSpPr>
          <p:spPr bwMode="auto">
            <a:xfrm flipV="1">
              <a:off x="3986528" y="2560049"/>
              <a:ext cx="15816" cy="320540"/>
            </a:xfrm>
            <a:prstGeom prst="line">
              <a:avLst/>
            </a:prstGeom>
            <a:solidFill>
              <a:schemeClr val="accent1"/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arrow" w="med" len="med"/>
              <a:tailEnd type="none" w="med" len="med"/>
            </a:ln>
            <a:effectLst/>
          </p:spPr>
        </p:cxnSp>
        <p:cxnSp>
          <p:nvCxnSpPr>
            <p:cNvPr id="82" name="Straight Connector 81"/>
            <p:cNvCxnSpPr/>
            <p:nvPr/>
          </p:nvCxnSpPr>
          <p:spPr bwMode="auto">
            <a:xfrm flipV="1">
              <a:off x="4002200" y="5367154"/>
              <a:ext cx="4396" cy="273806"/>
            </a:xfrm>
            <a:prstGeom prst="line">
              <a:avLst/>
            </a:prstGeom>
            <a:solidFill>
              <a:schemeClr val="accent1"/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arrow" w="med" len="med"/>
              <a:tailEnd type="none" w="med" len="med"/>
            </a:ln>
            <a:effectLst/>
          </p:spPr>
        </p:cxnSp>
        <p:cxnSp>
          <p:nvCxnSpPr>
            <p:cNvPr id="88" name="Straight Connector 87"/>
            <p:cNvCxnSpPr>
              <a:stCxn id="8" idx="1"/>
              <a:endCxn id="7" idx="3"/>
            </p:cNvCxnSpPr>
            <p:nvPr/>
          </p:nvCxnSpPr>
          <p:spPr bwMode="auto">
            <a:xfrm flipH="1" flipV="1">
              <a:off x="2004920" y="2382446"/>
              <a:ext cx="1213725" cy="2776"/>
            </a:xfrm>
            <a:prstGeom prst="line">
              <a:avLst/>
            </a:prstGeom>
            <a:solidFill>
              <a:schemeClr val="accent1"/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arrow" w="med" len="med"/>
              <a:tailEnd type="none" w="med" len="med"/>
            </a:ln>
            <a:effectLst/>
          </p:spPr>
        </p:cxnSp>
        <p:cxnSp>
          <p:nvCxnSpPr>
            <p:cNvPr id="97" name="Straight Connector 96"/>
            <p:cNvCxnSpPr>
              <a:stCxn id="11" idx="0"/>
              <a:endCxn id="40" idx="2"/>
            </p:cNvCxnSpPr>
            <p:nvPr/>
          </p:nvCxnSpPr>
          <p:spPr bwMode="auto">
            <a:xfrm flipV="1">
              <a:off x="3992348" y="4495512"/>
              <a:ext cx="16745" cy="502310"/>
            </a:xfrm>
            <a:prstGeom prst="line">
              <a:avLst/>
            </a:prstGeom>
            <a:solidFill>
              <a:schemeClr val="accent1"/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arrow" w="med" len="med"/>
              <a:tailEnd type="none" w="med" len="med"/>
            </a:ln>
            <a:effectLst/>
          </p:spPr>
        </p:cxnSp>
        <p:sp>
          <p:nvSpPr>
            <p:cNvPr id="99" name="TextBox 98"/>
            <p:cNvSpPr txBox="1"/>
            <p:nvPr/>
          </p:nvSpPr>
          <p:spPr>
            <a:xfrm>
              <a:off x="2869267" y="1109044"/>
              <a:ext cx="2330618" cy="317868"/>
            </a:xfrm>
            <a:prstGeom prst="rect">
              <a:avLst/>
            </a:prstGeom>
            <a:gradFill flip="none" rotWithShape="1">
              <a:gsLst>
                <a:gs pos="73000">
                  <a:srgbClr val="AAF4FF"/>
                </a:gs>
                <a:gs pos="100000">
                  <a:srgbClr val="FFFFFF"/>
                </a:gs>
              </a:gsLst>
              <a:lin ang="16200000" scaled="0"/>
              <a:tileRect/>
            </a:gradFill>
            <a:ln w="19050" cmpd="sng">
              <a:solidFill>
                <a:srgbClr val="000090"/>
              </a:solidFill>
            </a:ln>
          </p:spPr>
          <p:txBody>
            <a:bodyPr wrap="square" rtlCol="0">
              <a:spAutoFit/>
            </a:bodyPr>
            <a:lstStyle/>
            <a:p>
              <a:r>
                <a:rPr lang="en-US" sz="1400" dirty="0" err="1" smtClean="0">
                  <a:solidFill>
                    <a:srgbClr val="000000"/>
                  </a:solidFill>
                  <a:latin typeface="Comic Sans MS"/>
                  <a:cs typeface="Comic Sans MS"/>
                </a:rPr>
                <a:t>ForEachDataSet</a:t>
              </a:r>
              <a:endParaRPr lang="en-US" sz="1400" dirty="0">
                <a:solidFill>
                  <a:srgbClr val="000000"/>
                </a:solidFill>
                <a:latin typeface="Comic Sans MS"/>
                <a:cs typeface="Comic Sans MS"/>
              </a:endParaRPr>
            </a:p>
          </p:txBody>
        </p:sp>
        <p:sp>
          <p:nvSpPr>
            <p:cNvPr id="44" name="TextBox 43"/>
            <p:cNvSpPr txBox="1"/>
            <p:nvPr/>
          </p:nvSpPr>
          <p:spPr>
            <a:xfrm>
              <a:off x="237387" y="1122160"/>
              <a:ext cx="2251442" cy="286081"/>
            </a:xfrm>
            <a:prstGeom prst="rect">
              <a:avLst/>
            </a:prstGeom>
            <a:solidFill>
              <a:schemeClr val="accent6">
                <a:lumMod val="20000"/>
                <a:lumOff val="80000"/>
              </a:schemeClr>
            </a:solidFill>
            <a:ln>
              <a:solidFill>
                <a:schemeClr val="tx1"/>
              </a:solidFill>
            </a:ln>
          </p:spPr>
          <p:txBody>
            <a:bodyPr wrap="none" rtlCol="0">
              <a:spAutoFit/>
            </a:bodyPr>
            <a:lstStyle/>
            <a:p>
              <a:pPr defTabSz="457200" eaLnBrk="1" fontAlgn="auto" hangingPunct="1">
                <a:spcBef>
                  <a:spcPts val="0"/>
                </a:spcBef>
                <a:spcAft>
                  <a:spcPts val="0"/>
                </a:spcAft>
              </a:pPr>
              <a:r>
                <a:rPr lang="en-US" sz="1200" b="1" dirty="0" smtClean="0">
                  <a:solidFill>
                    <a:prstClr val="black"/>
                  </a:solidFill>
                  <a:latin typeface="Calibri"/>
                </a:rPr>
                <a:t>SIMULATION STREAM</a:t>
              </a:r>
              <a:endParaRPr lang="en-US" sz="1200" b="1" dirty="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45" name="TextBox 44"/>
            <p:cNvSpPr txBox="1"/>
            <p:nvPr/>
          </p:nvSpPr>
          <p:spPr>
            <a:xfrm>
              <a:off x="5564947" y="1122160"/>
              <a:ext cx="1584883" cy="286081"/>
            </a:xfrm>
            <a:prstGeom prst="rect">
              <a:avLst/>
            </a:prstGeom>
            <a:solidFill>
              <a:srgbClr val="FDEADA"/>
            </a:solidFill>
            <a:ln>
              <a:solidFill>
                <a:srgbClr val="000000"/>
              </a:solidFill>
            </a:ln>
          </p:spPr>
          <p:txBody>
            <a:bodyPr wrap="none" rtlCol="0">
              <a:spAutoFit/>
            </a:bodyPr>
            <a:lstStyle/>
            <a:p>
              <a:pPr defTabSz="457200" eaLnBrk="1" fontAlgn="auto" hangingPunct="1">
                <a:spcBef>
                  <a:spcPts val="0"/>
                </a:spcBef>
                <a:spcAft>
                  <a:spcPts val="0"/>
                </a:spcAft>
              </a:pPr>
              <a:r>
                <a:rPr lang="en-US" sz="1200" b="1" dirty="0" smtClean="0">
                  <a:solidFill>
                    <a:prstClr val="black"/>
                  </a:solidFill>
                  <a:latin typeface="Calibri"/>
                </a:rPr>
                <a:t>DATA STREAM</a:t>
              </a:r>
              <a:endParaRPr lang="en-US" sz="1200" b="1" dirty="0">
                <a:solidFill>
                  <a:prstClr val="black"/>
                </a:solidFill>
                <a:latin typeface="Calibri"/>
              </a:endParaRPr>
            </a:p>
          </p:txBody>
        </p:sp>
        <p:cxnSp>
          <p:nvCxnSpPr>
            <p:cNvPr id="46" name="Straight Connector 45"/>
            <p:cNvCxnSpPr>
              <a:stCxn id="10" idx="0"/>
              <a:endCxn id="99" idx="2"/>
            </p:cNvCxnSpPr>
            <p:nvPr/>
          </p:nvCxnSpPr>
          <p:spPr bwMode="auto">
            <a:xfrm flipV="1">
              <a:off x="4018808" y="1426912"/>
              <a:ext cx="15769" cy="223704"/>
            </a:xfrm>
            <a:prstGeom prst="line">
              <a:avLst/>
            </a:prstGeom>
            <a:solidFill>
              <a:schemeClr val="accent1"/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arrow" w="med" len="med"/>
              <a:tailEnd type="none" w="med" len="med"/>
            </a:ln>
            <a:effectLst/>
          </p:spPr>
        </p:cxnSp>
        <p:cxnSp>
          <p:nvCxnSpPr>
            <p:cNvPr id="48" name="Straight Connector 47"/>
            <p:cNvCxnSpPr>
              <a:stCxn id="8" idx="0"/>
              <a:endCxn id="10" idx="2"/>
            </p:cNvCxnSpPr>
            <p:nvPr/>
          </p:nvCxnSpPr>
          <p:spPr bwMode="auto">
            <a:xfrm flipV="1">
              <a:off x="4002344" y="1968483"/>
              <a:ext cx="16464" cy="241912"/>
            </a:xfrm>
            <a:prstGeom prst="line">
              <a:avLst/>
            </a:prstGeom>
            <a:solidFill>
              <a:schemeClr val="accent1"/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arrow" w="med" len="med"/>
              <a:tailEnd type="none" w="med" len="med"/>
            </a:ln>
            <a:effectLst/>
          </p:spPr>
        </p:cxnSp>
        <p:cxnSp>
          <p:nvCxnSpPr>
            <p:cNvPr id="52" name="Straight Connector 51"/>
            <p:cNvCxnSpPr/>
            <p:nvPr/>
          </p:nvCxnSpPr>
          <p:spPr bwMode="auto">
            <a:xfrm>
              <a:off x="1276198" y="1447598"/>
              <a:ext cx="0" cy="698527"/>
            </a:xfrm>
            <a:prstGeom prst="line">
              <a:avLst/>
            </a:prstGeom>
            <a:solidFill>
              <a:schemeClr val="accent1"/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arrow" w="med" len="med"/>
              <a:tailEnd type="none" w="med" len="med"/>
            </a:ln>
            <a:effectLst/>
          </p:spPr>
        </p:cxnSp>
        <p:cxnSp>
          <p:nvCxnSpPr>
            <p:cNvPr id="54" name="Straight Connector 53"/>
            <p:cNvCxnSpPr>
              <a:stCxn id="99" idx="1"/>
              <a:endCxn id="44" idx="3"/>
            </p:cNvCxnSpPr>
            <p:nvPr/>
          </p:nvCxnSpPr>
          <p:spPr bwMode="auto">
            <a:xfrm flipH="1" flipV="1">
              <a:off x="2488829" y="1265201"/>
              <a:ext cx="380438" cy="2777"/>
            </a:xfrm>
            <a:prstGeom prst="line">
              <a:avLst/>
            </a:prstGeom>
            <a:solidFill>
              <a:schemeClr val="accent1"/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arrow" w="med" len="med"/>
              <a:tailEnd type="none" w="med" len="med"/>
            </a:ln>
            <a:effectLst/>
          </p:spPr>
        </p:cxnSp>
        <p:cxnSp>
          <p:nvCxnSpPr>
            <p:cNvPr id="57" name="Straight Connector 56"/>
            <p:cNvCxnSpPr>
              <a:stCxn id="99" idx="3"/>
              <a:endCxn id="45" idx="1"/>
            </p:cNvCxnSpPr>
            <p:nvPr/>
          </p:nvCxnSpPr>
          <p:spPr bwMode="auto">
            <a:xfrm flipV="1">
              <a:off x="5199885" y="1265201"/>
              <a:ext cx="365062" cy="2777"/>
            </a:xfrm>
            <a:prstGeom prst="line">
              <a:avLst/>
            </a:prstGeom>
            <a:solidFill>
              <a:schemeClr val="accent1"/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arrow" w="med" len="med"/>
              <a:tailEnd type="none" w="med" len="med"/>
            </a:ln>
            <a:effectLst/>
          </p:spPr>
        </p:cxnSp>
        <p:sp>
          <p:nvSpPr>
            <p:cNvPr id="80" name="TextBox 79"/>
            <p:cNvSpPr txBox="1"/>
            <p:nvPr/>
          </p:nvSpPr>
          <p:spPr>
            <a:xfrm>
              <a:off x="3073334" y="5640960"/>
              <a:ext cx="2019118" cy="381441"/>
            </a:xfrm>
            <a:prstGeom prst="rect">
              <a:avLst/>
            </a:prstGeom>
            <a:gradFill flip="none" rotWithShape="1">
              <a:gsLst>
                <a:gs pos="73000">
                  <a:srgbClr val="AAF4FF"/>
                </a:gs>
                <a:gs pos="100000">
                  <a:srgbClr val="FFFFFF"/>
                </a:gs>
              </a:gsLst>
              <a:lin ang="16200000" scaled="0"/>
              <a:tileRect/>
            </a:gradFill>
            <a:ln w="19050" cmpd="sng">
              <a:solidFill>
                <a:srgbClr val="000090"/>
              </a:solidFill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en-US" dirty="0" smtClean="0">
                  <a:solidFill>
                    <a:srgbClr val="000090"/>
                  </a:solidFill>
                  <a:latin typeface="Comic Sans MS"/>
                  <a:cs typeface="Comic Sans MS"/>
                </a:rPr>
                <a:t>Analysis</a:t>
              </a:r>
              <a:endParaRPr lang="en-US" sz="1800" dirty="0">
                <a:solidFill>
                  <a:srgbClr val="000090"/>
                </a:solidFill>
                <a:latin typeface="Comic Sans MS"/>
                <a:cs typeface="Comic Sans MS"/>
              </a:endParaRPr>
            </a:p>
          </p:txBody>
        </p:sp>
      </p:grpSp>
      <p:cxnSp>
        <p:nvCxnSpPr>
          <p:cNvPr id="19" name="Straight Connector 18"/>
          <p:cNvCxnSpPr/>
          <p:nvPr/>
        </p:nvCxnSpPr>
        <p:spPr>
          <a:xfrm>
            <a:off x="5143500" y="994744"/>
            <a:ext cx="25400" cy="5266356"/>
          </a:xfrm>
          <a:prstGeom prst="line">
            <a:avLst/>
          </a:prstGeom>
          <a:ln>
            <a:solidFill>
              <a:schemeClr val="tx1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7" name="TextBox 46"/>
          <p:cNvSpPr txBox="1"/>
          <p:nvPr/>
        </p:nvSpPr>
        <p:spPr>
          <a:xfrm>
            <a:off x="6255839" y="1777056"/>
            <a:ext cx="1470084" cy="307777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w="19050" cmpd="sng">
            <a:solidFill>
              <a:srgbClr val="00009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400" dirty="0" smtClean="0">
                <a:latin typeface="Arial"/>
                <a:cs typeface="Arial"/>
              </a:rPr>
              <a:t>All Detectors</a:t>
            </a:r>
            <a:endParaRPr lang="en-US" sz="1400" dirty="0">
              <a:latin typeface="Arial"/>
              <a:cs typeface="Arial"/>
            </a:endParaRPr>
          </a:p>
        </p:txBody>
      </p:sp>
      <p:sp>
        <p:nvSpPr>
          <p:cNvPr id="49" name="TextBox 48"/>
          <p:cNvSpPr txBox="1"/>
          <p:nvPr/>
        </p:nvSpPr>
        <p:spPr>
          <a:xfrm>
            <a:off x="6255839" y="2412056"/>
            <a:ext cx="1470084" cy="307777"/>
          </a:xfrm>
          <a:prstGeom prst="rect">
            <a:avLst/>
          </a:prstGeom>
          <a:gradFill flip="none" rotWithShape="1">
            <a:gsLst>
              <a:gs pos="73000">
                <a:srgbClr val="AAF4FF"/>
              </a:gs>
              <a:gs pos="100000">
                <a:srgbClr val="FFFFFF"/>
              </a:gs>
            </a:gsLst>
            <a:lin ang="16200000" scaled="0"/>
            <a:tileRect/>
          </a:gradFill>
          <a:ln w="19050" cmpd="sng">
            <a:solidFill>
              <a:srgbClr val="00009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400" dirty="0" smtClean="0">
                <a:solidFill>
                  <a:srgbClr val="000090"/>
                </a:solidFill>
                <a:latin typeface="Comic Sans MS"/>
                <a:cs typeface="Comic Sans MS"/>
              </a:rPr>
              <a:t>Slow controls</a:t>
            </a:r>
            <a:endParaRPr lang="en-US" sz="1400" dirty="0">
              <a:solidFill>
                <a:srgbClr val="000090"/>
              </a:solidFill>
              <a:latin typeface="Comic Sans MS"/>
              <a:cs typeface="Comic Sans MS"/>
            </a:endParaRPr>
          </a:p>
        </p:txBody>
      </p:sp>
      <p:sp>
        <p:nvSpPr>
          <p:cNvPr id="50" name="TextBox 49"/>
          <p:cNvSpPr txBox="1"/>
          <p:nvPr/>
        </p:nvSpPr>
        <p:spPr>
          <a:xfrm>
            <a:off x="5753100" y="3075373"/>
            <a:ext cx="2565400" cy="307777"/>
          </a:xfrm>
          <a:prstGeom prst="rect">
            <a:avLst/>
          </a:prstGeom>
          <a:gradFill flip="none" rotWithShape="1">
            <a:gsLst>
              <a:gs pos="73000">
                <a:srgbClr val="AAF4FF"/>
              </a:gs>
              <a:gs pos="100000">
                <a:srgbClr val="FFFFFF"/>
              </a:gs>
            </a:gsLst>
            <a:lin ang="16200000" scaled="0"/>
            <a:tileRect/>
          </a:gradFill>
          <a:ln w="19050" cmpd="sng">
            <a:solidFill>
              <a:srgbClr val="000090"/>
            </a:solidFill>
          </a:ln>
        </p:spPr>
        <p:txBody>
          <a:bodyPr wrap="square" rtlCol="0">
            <a:spAutoFit/>
          </a:bodyPr>
          <a:lstStyle/>
          <a:p>
            <a:r>
              <a:rPr lang="en-US" sz="1400" dirty="0" smtClean="0">
                <a:solidFill>
                  <a:srgbClr val="000090"/>
                </a:solidFill>
                <a:latin typeface="Comic Sans MS"/>
                <a:cs typeface="Comic Sans MS"/>
              </a:rPr>
              <a:t>Diagnostics/Errors/Actions</a:t>
            </a:r>
            <a:endParaRPr lang="en-US" sz="1400" dirty="0">
              <a:solidFill>
                <a:srgbClr val="000090"/>
              </a:solidFill>
              <a:latin typeface="Comic Sans MS"/>
              <a:cs typeface="Comic Sans MS"/>
            </a:endParaRPr>
          </a:p>
        </p:txBody>
      </p:sp>
      <p:sp>
        <p:nvSpPr>
          <p:cNvPr id="53" name="TextBox 52"/>
          <p:cNvSpPr txBox="1"/>
          <p:nvPr/>
        </p:nvSpPr>
        <p:spPr>
          <a:xfrm>
            <a:off x="5905500" y="3723073"/>
            <a:ext cx="2235200" cy="307777"/>
          </a:xfrm>
          <a:prstGeom prst="rect">
            <a:avLst/>
          </a:prstGeom>
          <a:gradFill flip="none" rotWithShape="1">
            <a:gsLst>
              <a:gs pos="73000">
                <a:srgbClr val="AAF4FF"/>
              </a:gs>
              <a:gs pos="100000">
                <a:srgbClr val="FFFFFF"/>
              </a:gs>
            </a:gsLst>
            <a:lin ang="16200000" scaled="0"/>
            <a:tileRect/>
          </a:gradFill>
          <a:ln w="19050" cmpd="sng">
            <a:solidFill>
              <a:srgbClr val="000090"/>
            </a:solidFill>
          </a:ln>
        </p:spPr>
        <p:txBody>
          <a:bodyPr wrap="square" rtlCol="0">
            <a:spAutoFit/>
          </a:bodyPr>
          <a:lstStyle/>
          <a:p>
            <a:r>
              <a:rPr lang="en-US" sz="1400" dirty="0" smtClean="0">
                <a:solidFill>
                  <a:srgbClr val="000090"/>
                </a:solidFill>
                <a:latin typeface="Comic Sans MS"/>
                <a:cs typeface="Comic Sans MS"/>
              </a:rPr>
              <a:t>Monitoring/Fast Online</a:t>
            </a:r>
            <a:endParaRPr lang="en-US" sz="1400" dirty="0">
              <a:solidFill>
                <a:srgbClr val="000090"/>
              </a:solidFill>
              <a:latin typeface="Comic Sans MS"/>
              <a:cs typeface="Comic Sans MS"/>
            </a:endParaRPr>
          </a:p>
        </p:txBody>
      </p:sp>
      <p:cxnSp>
        <p:nvCxnSpPr>
          <p:cNvPr id="65" name="Straight Connector 64"/>
          <p:cNvCxnSpPr>
            <a:stCxn id="49" idx="0"/>
            <a:endCxn id="47" idx="2"/>
          </p:cNvCxnSpPr>
          <p:nvPr/>
        </p:nvCxnSpPr>
        <p:spPr bwMode="auto">
          <a:xfrm flipV="1">
            <a:off x="6990881" y="2084833"/>
            <a:ext cx="0" cy="327223"/>
          </a:xfrm>
          <a:prstGeom prst="line">
            <a:avLst/>
          </a:prstGeom>
          <a:solidFill>
            <a:schemeClr val="accent1"/>
          </a:solidFill>
          <a:ln w="12700" cap="flat" cmpd="sng" algn="ctr">
            <a:solidFill>
              <a:schemeClr val="tx1"/>
            </a:solidFill>
            <a:prstDash val="solid"/>
            <a:round/>
            <a:headEnd type="arrow" w="med" len="med"/>
            <a:tailEnd type="none" w="med" len="med"/>
          </a:ln>
          <a:effectLst/>
        </p:spPr>
      </p:cxnSp>
      <p:cxnSp>
        <p:nvCxnSpPr>
          <p:cNvPr id="67" name="Straight Connector 66"/>
          <p:cNvCxnSpPr/>
          <p:nvPr/>
        </p:nvCxnSpPr>
        <p:spPr bwMode="auto">
          <a:xfrm flipV="1">
            <a:off x="6990881" y="2732533"/>
            <a:ext cx="0" cy="327223"/>
          </a:xfrm>
          <a:prstGeom prst="line">
            <a:avLst/>
          </a:prstGeom>
          <a:solidFill>
            <a:schemeClr val="accent1"/>
          </a:solidFill>
          <a:ln w="12700" cap="flat" cmpd="sng" algn="ctr">
            <a:solidFill>
              <a:schemeClr val="tx1"/>
            </a:solidFill>
            <a:prstDash val="solid"/>
            <a:round/>
            <a:headEnd type="arrow" w="med" len="med"/>
            <a:tailEnd type="none" w="med" len="med"/>
          </a:ln>
          <a:effectLst/>
        </p:spPr>
      </p:cxnSp>
      <p:cxnSp>
        <p:nvCxnSpPr>
          <p:cNvPr id="68" name="Straight Connector 67"/>
          <p:cNvCxnSpPr/>
          <p:nvPr/>
        </p:nvCxnSpPr>
        <p:spPr bwMode="auto">
          <a:xfrm flipV="1">
            <a:off x="6990881" y="3405633"/>
            <a:ext cx="0" cy="327223"/>
          </a:xfrm>
          <a:prstGeom prst="line">
            <a:avLst/>
          </a:prstGeom>
          <a:solidFill>
            <a:schemeClr val="accent1"/>
          </a:solidFill>
          <a:ln w="12700" cap="flat" cmpd="sng" algn="ctr">
            <a:solidFill>
              <a:schemeClr val="tx1"/>
            </a:solidFill>
            <a:prstDash val="solid"/>
            <a:round/>
            <a:headEnd type="arrow" w="med" len="med"/>
            <a:tailEnd type="none" w="med" len="med"/>
          </a:ln>
          <a:effectLst/>
        </p:spPr>
      </p:cxnSp>
      <p:sp>
        <p:nvSpPr>
          <p:cNvPr id="69" name="TextBox 68"/>
          <p:cNvSpPr txBox="1"/>
          <p:nvPr/>
        </p:nvSpPr>
        <p:spPr>
          <a:xfrm>
            <a:off x="4544072" y="5059037"/>
            <a:ext cx="1259828" cy="369332"/>
          </a:xfrm>
          <a:prstGeom prst="rect">
            <a:avLst/>
          </a:prstGeom>
          <a:solidFill>
            <a:srgbClr val="FFF5E6"/>
          </a:solidFill>
          <a:ln w="19050" cmpd="sng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rgbClr val="000090"/>
                </a:solidFill>
                <a:latin typeface="Comic Sans MS"/>
                <a:cs typeface="Comic Sans MS"/>
              </a:rPr>
              <a:t>S</a:t>
            </a:r>
            <a:r>
              <a:rPr lang="en-US" dirty="0" smtClean="0">
                <a:solidFill>
                  <a:srgbClr val="000090"/>
                </a:solidFill>
                <a:latin typeface="Comic Sans MS"/>
                <a:cs typeface="Comic Sans MS"/>
              </a:rPr>
              <a:t>tate </a:t>
            </a:r>
            <a:r>
              <a:rPr lang="en-US" dirty="0" err="1" smtClean="0">
                <a:solidFill>
                  <a:srgbClr val="000090"/>
                </a:solidFill>
                <a:latin typeface="Comic Sans MS"/>
                <a:cs typeface="Comic Sans MS"/>
              </a:rPr>
              <a:t>Db</a:t>
            </a:r>
            <a:endParaRPr lang="en-US" dirty="0">
              <a:solidFill>
                <a:srgbClr val="000090"/>
              </a:solidFill>
              <a:latin typeface="Comic Sans MS"/>
              <a:cs typeface="Comic Sans MS"/>
            </a:endParaRPr>
          </a:p>
        </p:txBody>
      </p:sp>
      <p:sp>
        <p:nvSpPr>
          <p:cNvPr id="70" name="TextBox 69"/>
          <p:cNvSpPr txBox="1"/>
          <p:nvPr/>
        </p:nvSpPr>
        <p:spPr>
          <a:xfrm>
            <a:off x="6255839" y="4367856"/>
            <a:ext cx="1470084" cy="307777"/>
          </a:xfrm>
          <a:prstGeom prst="rect">
            <a:avLst/>
          </a:prstGeom>
          <a:gradFill flip="none" rotWithShape="1">
            <a:gsLst>
              <a:gs pos="73000">
                <a:srgbClr val="AAF4FF"/>
              </a:gs>
              <a:gs pos="100000">
                <a:srgbClr val="FFFFFF"/>
              </a:gs>
            </a:gsLst>
            <a:lin ang="16200000" scaled="0"/>
            <a:tileRect/>
          </a:gradFill>
          <a:ln w="19050" cmpd="sng">
            <a:solidFill>
              <a:srgbClr val="00009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400" dirty="0" smtClean="0">
                <a:solidFill>
                  <a:srgbClr val="000090"/>
                </a:solidFill>
                <a:latin typeface="Comic Sans MS"/>
                <a:cs typeface="Comic Sans MS"/>
              </a:rPr>
              <a:t>Run Interface</a:t>
            </a:r>
            <a:endParaRPr lang="en-US" sz="1400" dirty="0">
              <a:solidFill>
                <a:srgbClr val="000090"/>
              </a:solidFill>
              <a:latin typeface="Comic Sans MS"/>
              <a:cs typeface="Comic Sans MS"/>
            </a:endParaRPr>
          </a:p>
        </p:txBody>
      </p:sp>
    </p:spTree>
    <p:extLst>
      <p:ext uri="{BB962C8B-B14F-4D97-AF65-F5344CB8AC3E}">
        <p14:creationId xmlns:p14="http://schemas.microsoft.com/office/powerpoint/2010/main" val="223987242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>
                <a:solidFill>
                  <a:schemeClr val="bg1">
                    <a:lumMod val="85000"/>
                  </a:schemeClr>
                </a:solidFill>
              </a:rPr>
              <a:t>Brief overview of subsystem</a:t>
            </a:r>
          </a:p>
          <a:p>
            <a:r>
              <a:rPr lang="en-US" dirty="0" smtClean="0">
                <a:solidFill>
                  <a:srgbClr val="D9D9D9"/>
                </a:solidFill>
              </a:rPr>
              <a:t>Technical</a:t>
            </a:r>
            <a:r>
              <a:rPr lang="en-US" dirty="0" smtClean="0"/>
              <a:t> </a:t>
            </a:r>
            <a:r>
              <a:rPr lang="en-US" sz="3600" dirty="0" smtClean="0"/>
              <a:t>Progress</a:t>
            </a:r>
            <a:r>
              <a:rPr lang="en-US" dirty="0" smtClean="0"/>
              <a:t> since last review</a:t>
            </a:r>
          </a:p>
          <a:p>
            <a:r>
              <a:rPr lang="en-US" dirty="0" smtClean="0">
                <a:solidFill>
                  <a:srgbClr val="D9D9D9"/>
                </a:solidFill>
              </a:rPr>
              <a:t>Construction Plans</a:t>
            </a:r>
          </a:p>
          <a:p>
            <a:r>
              <a:rPr lang="en-US" dirty="0" smtClean="0">
                <a:solidFill>
                  <a:srgbClr val="D9D9D9"/>
                </a:solidFill>
              </a:rPr>
              <a:t>Outstanding technical issues and plans</a:t>
            </a:r>
          </a:p>
          <a:p>
            <a:r>
              <a:rPr lang="en-US" dirty="0" smtClean="0">
                <a:solidFill>
                  <a:srgbClr val="D9D9D9"/>
                </a:solidFill>
              </a:rPr>
              <a:t>Schedule &amp; Cost</a:t>
            </a:r>
          </a:p>
          <a:p>
            <a:pPr lvl="1"/>
            <a:r>
              <a:rPr lang="en-US" dirty="0" smtClean="0">
                <a:solidFill>
                  <a:srgbClr val="D9D9D9"/>
                </a:solidFill>
              </a:rPr>
              <a:t>Cost to date and projection (from Sarah)</a:t>
            </a:r>
          </a:p>
          <a:p>
            <a:r>
              <a:rPr lang="en-US" dirty="0" smtClean="0">
                <a:solidFill>
                  <a:srgbClr val="D9D9D9"/>
                </a:solidFill>
              </a:rPr>
              <a:t>Resources</a:t>
            </a:r>
          </a:p>
          <a:p>
            <a:pPr lvl="1"/>
            <a:r>
              <a:rPr lang="en-US" dirty="0" smtClean="0">
                <a:solidFill>
                  <a:srgbClr val="D9D9D9"/>
                </a:solidFill>
              </a:rPr>
              <a:t>People, institutions and </a:t>
            </a:r>
          </a:p>
          <a:p>
            <a:r>
              <a:rPr lang="en-US" dirty="0" smtClean="0">
                <a:solidFill>
                  <a:srgbClr val="D9D9D9"/>
                </a:solidFill>
              </a:rPr>
              <a:t>Risk assessment; value engineering</a:t>
            </a:r>
          </a:p>
          <a:p>
            <a:r>
              <a:rPr lang="en-US" dirty="0" smtClean="0">
                <a:solidFill>
                  <a:srgbClr val="D9D9D9"/>
                </a:solidFill>
              </a:rPr>
              <a:t>Summary</a:t>
            </a:r>
            <a:endParaRPr lang="en-US" dirty="0">
              <a:solidFill>
                <a:srgbClr val="D9D9D9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47A86D-EEB9-C74E-AC24-B9D1E6A4A89D}" type="slidenum">
              <a:rPr lang="en-US" smtClean="0"/>
              <a:pPr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3977733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6480" y="260648"/>
            <a:ext cx="6563792" cy="563082"/>
          </a:xfrm>
          <a:solidFill>
            <a:srgbClr val="FFFFFF"/>
          </a:solidFill>
        </p:spPr>
        <p:txBody>
          <a:bodyPr/>
          <a:lstStyle/>
          <a:p>
            <a:pPr algn="l"/>
            <a:r>
              <a:rPr lang="en-US" sz="2400" dirty="0" smtClean="0">
                <a:solidFill>
                  <a:srgbClr val="000000"/>
                </a:solidFill>
                <a:cs typeface="Arial"/>
              </a:rPr>
              <a:t>Areas of activities since CD2/3 (a year ago) </a:t>
            </a:r>
            <a:endParaRPr lang="en-US" sz="2400" dirty="0">
              <a:solidFill>
                <a:srgbClr val="000000"/>
              </a:solidFill>
              <a:cs typeface="Arial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62272" y="1268760"/>
            <a:ext cx="8458200" cy="4968551"/>
          </a:xfrm>
        </p:spPr>
        <p:txBody>
          <a:bodyPr/>
          <a:lstStyle/>
          <a:p>
            <a:pPr marL="705709" lvl="1" indent="-342900">
              <a:buFont typeface="Arial"/>
              <a:buChar char="•"/>
            </a:pPr>
            <a:r>
              <a:rPr lang="en-US" sz="1800" dirty="0">
                <a:cs typeface="Arial"/>
              </a:rPr>
              <a:t>HFT Geometry model </a:t>
            </a:r>
            <a:r>
              <a:rPr lang="en-US" sz="1800" dirty="0" smtClean="0">
                <a:cs typeface="Arial"/>
              </a:rPr>
              <a:t> </a:t>
            </a:r>
            <a:endParaRPr lang="en-US" sz="1800" dirty="0">
              <a:cs typeface="Arial"/>
            </a:endParaRPr>
          </a:p>
          <a:p>
            <a:pPr marL="705709" lvl="1" indent="-342900">
              <a:buFont typeface="Arial"/>
              <a:buChar char="•"/>
            </a:pPr>
            <a:r>
              <a:rPr lang="en-US" sz="1800" dirty="0" smtClean="0">
                <a:solidFill>
                  <a:srgbClr val="FF0000"/>
                </a:solidFill>
                <a:cs typeface="Arial"/>
              </a:rPr>
              <a:t>HFT Survey </a:t>
            </a:r>
            <a:r>
              <a:rPr lang="en-US" sz="1800" dirty="0" smtClean="0">
                <a:solidFill>
                  <a:srgbClr val="0000FF"/>
                </a:solidFill>
                <a:cs typeface="Arial"/>
              </a:rPr>
              <a:t>&amp; Alignment </a:t>
            </a:r>
            <a:r>
              <a:rPr lang="en-US" sz="1800" dirty="0" smtClean="0">
                <a:solidFill>
                  <a:srgbClr val="000000"/>
                </a:solidFill>
                <a:cs typeface="Arial"/>
              </a:rPr>
              <a:t>related work </a:t>
            </a:r>
          </a:p>
          <a:p>
            <a:pPr marL="705709" lvl="1" indent="-342900">
              <a:buFont typeface="Arial"/>
              <a:buChar char="•"/>
            </a:pPr>
            <a:r>
              <a:rPr lang="en-US" sz="1800" dirty="0">
                <a:solidFill>
                  <a:srgbClr val="000000"/>
                </a:solidFill>
                <a:cs typeface="Arial"/>
              </a:rPr>
              <a:t>Slow/Fast PXL response </a:t>
            </a:r>
            <a:r>
              <a:rPr lang="en-US" sz="1800" dirty="0" smtClean="0">
                <a:solidFill>
                  <a:srgbClr val="000000"/>
                </a:solidFill>
                <a:cs typeface="Arial"/>
              </a:rPr>
              <a:t>simulation  </a:t>
            </a:r>
            <a:endParaRPr lang="en-US" sz="1800" dirty="0">
              <a:solidFill>
                <a:srgbClr val="000000"/>
              </a:solidFill>
              <a:cs typeface="Arial"/>
            </a:endParaRPr>
          </a:p>
          <a:p>
            <a:pPr marL="705709" lvl="1" indent="-342900">
              <a:buFont typeface="Arial"/>
              <a:buChar char="•"/>
            </a:pPr>
            <a:r>
              <a:rPr lang="en-US" sz="1800" b="0" dirty="0" smtClean="0">
                <a:solidFill>
                  <a:srgbClr val="000000"/>
                </a:solidFill>
                <a:cs typeface="Arial"/>
              </a:rPr>
              <a:t>Prototype (BUR) simulations/</a:t>
            </a:r>
            <a:r>
              <a:rPr lang="en-US" sz="1800" b="0" dirty="0" smtClean="0">
                <a:solidFill>
                  <a:srgbClr val="0000FF"/>
                </a:solidFill>
                <a:cs typeface="Arial"/>
              </a:rPr>
              <a:t>tracking</a:t>
            </a:r>
          </a:p>
          <a:p>
            <a:pPr marL="705709" lvl="1" indent="-342900">
              <a:buFont typeface="Arial"/>
              <a:buChar char="•"/>
            </a:pPr>
            <a:r>
              <a:rPr lang="en-US" sz="1800" dirty="0" smtClean="0">
                <a:solidFill>
                  <a:srgbClr val="000000"/>
                </a:solidFill>
                <a:cs typeface="Arial"/>
              </a:rPr>
              <a:t>Offline structures (Hits </a:t>
            </a:r>
            <a:r>
              <a:rPr lang="en-US" sz="1800" dirty="0" err="1" smtClean="0">
                <a:solidFill>
                  <a:srgbClr val="000000"/>
                </a:solidFill>
                <a:cs typeface="Arial"/>
              </a:rPr>
              <a:t>etc</a:t>
            </a:r>
            <a:r>
              <a:rPr lang="en-US" sz="1800" dirty="0" smtClean="0">
                <a:solidFill>
                  <a:srgbClr val="000000"/>
                </a:solidFill>
                <a:cs typeface="Arial"/>
              </a:rPr>
              <a:t>)</a:t>
            </a:r>
          </a:p>
          <a:p>
            <a:pPr marL="705709" lvl="1" indent="-342900">
              <a:buFont typeface="Arial"/>
              <a:buChar char="•"/>
            </a:pPr>
            <a:r>
              <a:rPr lang="en-US" sz="1800" b="0" dirty="0" smtClean="0">
                <a:solidFill>
                  <a:srgbClr val="000000"/>
                </a:solidFill>
                <a:cs typeface="Arial"/>
              </a:rPr>
              <a:t>Simulation environment (UPC e</a:t>
            </a:r>
            <a:r>
              <a:rPr lang="en-US" sz="1800" b="0" baseline="30000" dirty="0" smtClean="0">
                <a:solidFill>
                  <a:srgbClr val="000000"/>
                </a:solidFill>
                <a:cs typeface="Arial"/>
              </a:rPr>
              <a:t>-</a:t>
            </a:r>
            <a:r>
              <a:rPr lang="en-US" sz="1800" b="0" dirty="0" smtClean="0">
                <a:solidFill>
                  <a:srgbClr val="000000"/>
                </a:solidFill>
                <a:cs typeface="Arial"/>
              </a:rPr>
              <a:t> background, </a:t>
            </a:r>
            <a:r>
              <a:rPr lang="en-US" sz="1800" b="0" dirty="0" smtClean="0">
                <a:solidFill>
                  <a:srgbClr val="0000FF"/>
                </a:solidFill>
                <a:cs typeface="Arial"/>
              </a:rPr>
              <a:t>Pileup</a:t>
            </a:r>
            <a:r>
              <a:rPr lang="en-US" sz="1800" b="0" dirty="0" smtClean="0">
                <a:solidFill>
                  <a:srgbClr val="000090"/>
                </a:solidFill>
                <a:cs typeface="Arial"/>
              </a:rPr>
              <a:t>)</a:t>
            </a:r>
          </a:p>
          <a:p>
            <a:pPr marL="705709" lvl="1" indent="-342900">
              <a:buFont typeface="Arial"/>
              <a:buChar char="•"/>
            </a:pPr>
            <a:r>
              <a:rPr lang="en-US" sz="1800" dirty="0">
                <a:solidFill>
                  <a:srgbClr val="000000"/>
                </a:solidFill>
                <a:cs typeface="Arial"/>
              </a:rPr>
              <a:t>Conventions (naming </a:t>
            </a:r>
            <a:r>
              <a:rPr lang="en-US" sz="1800" dirty="0" smtClean="0">
                <a:solidFill>
                  <a:srgbClr val="000000"/>
                </a:solidFill>
                <a:cs typeface="Arial"/>
              </a:rPr>
              <a:t>scheme defined), </a:t>
            </a:r>
            <a:r>
              <a:rPr lang="en-US" sz="1800" dirty="0" err="1" smtClean="0">
                <a:solidFill>
                  <a:srgbClr val="0000FF"/>
                </a:solidFill>
                <a:cs typeface="Arial"/>
              </a:rPr>
              <a:t>Db</a:t>
            </a:r>
            <a:r>
              <a:rPr lang="en-US" sz="1800" dirty="0" smtClean="0">
                <a:solidFill>
                  <a:srgbClr val="0000FF"/>
                </a:solidFill>
                <a:cs typeface="Arial"/>
              </a:rPr>
              <a:t> </a:t>
            </a:r>
          </a:p>
          <a:p>
            <a:pPr marL="362809" lvl="1" indent="0"/>
            <a:r>
              <a:rPr lang="en-US" sz="1800" dirty="0" smtClean="0">
                <a:solidFill>
                  <a:srgbClr val="000090"/>
                </a:solidFill>
                <a:cs typeface="Arial"/>
              </a:rPr>
              <a:t>----------------------------------------------------------------</a:t>
            </a:r>
            <a:endParaRPr lang="en-US" sz="1800" b="0" dirty="0" smtClean="0">
              <a:solidFill>
                <a:srgbClr val="000090"/>
              </a:solidFill>
              <a:cs typeface="Arial"/>
            </a:endParaRPr>
          </a:p>
          <a:p>
            <a:pPr marL="705709" lvl="1" indent="-342900">
              <a:buFont typeface="Arial"/>
              <a:buChar char="•"/>
            </a:pPr>
            <a:r>
              <a:rPr lang="en-US" sz="1800" dirty="0">
                <a:solidFill>
                  <a:srgbClr val="FF0000"/>
                </a:solidFill>
                <a:cs typeface="Arial"/>
              </a:rPr>
              <a:t>Hit</a:t>
            </a:r>
            <a:r>
              <a:rPr lang="en-US" sz="1800" dirty="0">
                <a:solidFill>
                  <a:srgbClr val="000000"/>
                </a:solidFill>
                <a:cs typeface="Arial"/>
              </a:rPr>
              <a:t>/Event vertex </a:t>
            </a:r>
            <a:r>
              <a:rPr lang="en-US" sz="1800" dirty="0">
                <a:solidFill>
                  <a:srgbClr val="0000FF"/>
                </a:solidFill>
                <a:cs typeface="Arial"/>
              </a:rPr>
              <a:t>finders/</a:t>
            </a:r>
            <a:r>
              <a:rPr lang="en-US" sz="1800" dirty="0" err="1">
                <a:solidFill>
                  <a:srgbClr val="000000"/>
                </a:solidFill>
                <a:cs typeface="Arial"/>
              </a:rPr>
              <a:t>Kalman</a:t>
            </a:r>
            <a:r>
              <a:rPr lang="en-US" sz="1800" dirty="0">
                <a:solidFill>
                  <a:srgbClr val="000000"/>
                </a:solidFill>
                <a:cs typeface="Arial"/>
              </a:rPr>
              <a:t> fitter for decays</a:t>
            </a:r>
          </a:p>
          <a:p>
            <a:pPr marL="705709" lvl="1" indent="-342900">
              <a:buFont typeface="Arial"/>
              <a:buChar char="•"/>
            </a:pPr>
            <a:r>
              <a:rPr lang="en-US" sz="1800" b="0" dirty="0" smtClean="0">
                <a:solidFill>
                  <a:srgbClr val="000000"/>
                </a:solidFill>
                <a:cs typeface="Arial"/>
              </a:rPr>
              <a:t>Evaluation/Analysis </a:t>
            </a:r>
            <a:r>
              <a:rPr lang="en-US" sz="1800" b="0" dirty="0" smtClean="0">
                <a:solidFill>
                  <a:srgbClr val="0000FF"/>
                </a:solidFill>
                <a:cs typeface="Arial"/>
              </a:rPr>
              <a:t>framework </a:t>
            </a:r>
            <a:endParaRPr lang="en-US" sz="1800" b="0" dirty="0" smtClean="0">
              <a:solidFill>
                <a:srgbClr val="0000FF"/>
              </a:solidFill>
              <a:cs typeface="Arial"/>
            </a:endParaRPr>
          </a:p>
          <a:p>
            <a:pPr marL="705709" lvl="1" indent="-342900">
              <a:buFont typeface="Arial"/>
              <a:buChar char="•"/>
            </a:pPr>
            <a:r>
              <a:rPr lang="en-US" sz="1800" b="0" dirty="0" smtClean="0">
                <a:solidFill>
                  <a:srgbClr val="000000"/>
                </a:solidFill>
                <a:cs typeface="Arial"/>
              </a:rPr>
              <a:t>Tests </a:t>
            </a:r>
            <a:r>
              <a:rPr lang="en-US" sz="1800" b="0" dirty="0" smtClean="0">
                <a:solidFill>
                  <a:srgbClr val="000000"/>
                </a:solidFill>
                <a:cs typeface="Arial"/>
              </a:rPr>
              <a:t>of new STV tracker, VMC environment</a:t>
            </a:r>
          </a:p>
          <a:p>
            <a:pPr marL="362809" lvl="1" indent="0"/>
            <a:endParaRPr lang="en-US" sz="1800" b="0" dirty="0" smtClean="0">
              <a:solidFill>
                <a:srgbClr val="0000FF"/>
              </a:solidFill>
              <a:cs typeface="Arial"/>
            </a:endParaRPr>
          </a:p>
          <a:p>
            <a:pPr marL="705709" lvl="1" indent="-342900">
              <a:buFont typeface="Arial"/>
              <a:buChar char="•"/>
            </a:pPr>
            <a:r>
              <a:rPr lang="en-US" sz="1800" dirty="0" smtClean="0">
                <a:solidFill>
                  <a:srgbClr val="FF0000"/>
                </a:solidFill>
                <a:cs typeface="Arial"/>
              </a:rPr>
              <a:t>‘Online</a:t>
            </a:r>
            <a:r>
              <a:rPr lang="en-US" sz="1800" dirty="0">
                <a:solidFill>
                  <a:srgbClr val="FF0000"/>
                </a:solidFill>
                <a:cs typeface="Arial"/>
              </a:rPr>
              <a:t>’ data format/slow controls/online QA/</a:t>
            </a:r>
            <a:r>
              <a:rPr lang="en-US" sz="1800" dirty="0" err="1">
                <a:solidFill>
                  <a:srgbClr val="FF0000"/>
                </a:solidFill>
                <a:cs typeface="Arial"/>
              </a:rPr>
              <a:t>Db</a:t>
            </a:r>
            <a:r>
              <a:rPr lang="en-US" sz="1800" dirty="0">
                <a:solidFill>
                  <a:srgbClr val="FF0000"/>
                </a:solidFill>
                <a:cs typeface="Arial"/>
              </a:rPr>
              <a:t> considerations 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035785" y="1268760"/>
            <a:ext cx="2505814" cy="338554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rgbClr val="000000"/>
            </a:solidFill>
          </a:ln>
        </p:spPr>
        <p:txBody>
          <a:bodyPr wrap="none" rtlCol="0">
            <a:spAutoFit/>
          </a:bodyPr>
          <a:lstStyle/>
          <a:p>
            <a:r>
              <a:rPr lang="en-US" sz="1600" dirty="0" smtClean="0">
                <a:solidFill>
                  <a:srgbClr val="FF0000"/>
                </a:solidFill>
                <a:latin typeface="Comic Sans MS"/>
                <a:cs typeface="Comic Sans MS"/>
              </a:rPr>
              <a:t>RED</a:t>
            </a:r>
            <a:r>
              <a:rPr lang="en-US" sz="1600" dirty="0" smtClean="0">
                <a:solidFill>
                  <a:srgbClr val="000090"/>
                </a:solidFill>
                <a:latin typeface="Comic Sans MS"/>
                <a:cs typeface="Comic Sans MS"/>
              </a:rPr>
              <a:t> </a:t>
            </a:r>
            <a:r>
              <a:rPr lang="en-US" sz="1600" dirty="0" smtClean="0">
                <a:solidFill>
                  <a:srgbClr val="000000"/>
                </a:solidFill>
                <a:latin typeface="Comic Sans MS"/>
                <a:cs typeface="Comic Sans MS"/>
              </a:rPr>
              <a:t>= On-scope activity</a:t>
            </a:r>
            <a:endParaRPr lang="en-US" sz="1600" dirty="0">
              <a:solidFill>
                <a:srgbClr val="000000"/>
              </a:solidFill>
              <a:latin typeface="Comic Sans MS"/>
              <a:cs typeface="Comic Sans MS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47A86D-EEB9-C74E-AC24-B9D1E6A4A89D}" type="slidenum">
              <a:rPr lang="en-US" smtClean="0"/>
              <a:pPr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6528449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7504" y="442073"/>
            <a:ext cx="8280920" cy="2664295"/>
          </a:xfrm>
        </p:spPr>
        <p:txBody>
          <a:bodyPr/>
          <a:lstStyle/>
          <a:p>
            <a:pPr marL="0" indent="0">
              <a:buNone/>
            </a:pPr>
            <a:r>
              <a:rPr lang="en-US" sz="2000" dirty="0" smtClean="0">
                <a:cs typeface="Arial"/>
              </a:rPr>
              <a:t>HFT Geometry model update</a:t>
            </a:r>
          </a:p>
          <a:p>
            <a:pPr marL="0" indent="0"/>
            <a:endParaRPr lang="en-US" sz="1800" dirty="0" smtClean="0">
              <a:solidFill>
                <a:srgbClr val="FF0000"/>
              </a:solidFill>
              <a:cs typeface="Arial"/>
            </a:endParaRPr>
          </a:p>
          <a:p>
            <a:pPr marL="705709" lvl="1" indent="-342900">
              <a:buFont typeface="Arial"/>
              <a:buChar char="•"/>
            </a:pPr>
            <a:r>
              <a:rPr lang="en-US" sz="1800" dirty="0" smtClean="0">
                <a:solidFill>
                  <a:srgbClr val="000000"/>
                </a:solidFill>
                <a:cs typeface="Arial"/>
              </a:rPr>
              <a:t>Creating the Y2013/14 geometry in </a:t>
            </a:r>
            <a:r>
              <a:rPr lang="en-US" sz="1800" dirty="0" err="1" smtClean="0">
                <a:solidFill>
                  <a:srgbClr val="000000"/>
                </a:solidFill>
                <a:cs typeface="Arial"/>
              </a:rPr>
              <a:t>AgML</a:t>
            </a:r>
            <a:r>
              <a:rPr lang="en-US" sz="1800" dirty="0" smtClean="0">
                <a:solidFill>
                  <a:srgbClr val="000000"/>
                </a:solidFill>
                <a:cs typeface="Arial"/>
              </a:rPr>
              <a:t> based on Solid-Works Models</a:t>
            </a:r>
          </a:p>
          <a:p>
            <a:pPr marL="705709" lvl="1" indent="-342900">
              <a:buFont typeface="Arial"/>
              <a:buChar char="•"/>
            </a:pPr>
            <a:r>
              <a:rPr lang="en-US" sz="1800" dirty="0" smtClean="0">
                <a:solidFill>
                  <a:srgbClr val="000000"/>
                </a:solidFill>
                <a:cs typeface="Arial"/>
              </a:rPr>
              <a:t>We had an internal </a:t>
            </a:r>
            <a:r>
              <a:rPr lang="en-US" sz="1800" b="1" i="1" dirty="0" smtClean="0">
                <a:solidFill>
                  <a:srgbClr val="000000"/>
                </a:solidFill>
                <a:cs typeface="Arial"/>
              </a:rPr>
              <a:t>review</a:t>
            </a:r>
            <a:r>
              <a:rPr lang="en-US" sz="1800" dirty="0" smtClean="0">
                <a:solidFill>
                  <a:srgbClr val="000000"/>
                </a:solidFill>
                <a:cs typeface="Arial"/>
              </a:rPr>
              <a:t> in March, working on recommendations </a:t>
            </a:r>
            <a:r>
              <a:rPr lang="en-US" sz="1800" dirty="0" err="1" smtClean="0">
                <a:solidFill>
                  <a:srgbClr val="000000"/>
                </a:solidFill>
                <a:cs typeface="Arial"/>
              </a:rPr>
              <a:t>etc</a:t>
            </a:r>
            <a:endParaRPr lang="en-US" sz="1800" dirty="0" smtClean="0">
              <a:solidFill>
                <a:srgbClr val="000000"/>
              </a:solidFill>
              <a:cs typeface="Arial"/>
            </a:endParaRPr>
          </a:p>
          <a:p>
            <a:pPr marL="705709" lvl="1" indent="-342900">
              <a:buFont typeface="Arial"/>
              <a:buChar char="•"/>
            </a:pPr>
            <a:r>
              <a:rPr lang="en-US" sz="1800" dirty="0">
                <a:solidFill>
                  <a:srgbClr val="000000"/>
                </a:solidFill>
                <a:cs typeface="Arial"/>
              </a:rPr>
              <a:t>Work on SSD/IST in </a:t>
            </a:r>
            <a:r>
              <a:rPr lang="en-US" sz="1800" dirty="0" smtClean="0">
                <a:solidFill>
                  <a:srgbClr val="0000FF"/>
                </a:solidFill>
                <a:cs typeface="Arial"/>
              </a:rPr>
              <a:t>progress</a:t>
            </a:r>
          </a:p>
          <a:p>
            <a:pPr marL="705709" lvl="1" indent="-342900">
              <a:buFont typeface="Arial"/>
              <a:buChar char="•"/>
            </a:pPr>
            <a:r>
              <a:rPr lang="en-US" sz="1800" dirty="0" smtClean="0">
                <a:solidFill>
                  <a:srgbClr val="000000"/>
                </a:solidFill>
                <a:cs typeface="Arial"/>
              </a:rPr>
              <a:t>Work on details of support structures </a:t>
            </a:r>
            <a:r>
              <a:rPr lang="en-US" sz="1800" dirty="0" err="1" smtClean="0">
                <a:solidFill>
                  <a:srgbClr val="000000"/>
                </a:solidFill>
                <a:cs typeface="Arial"/>
              </a:rPr>
              <a:t>etc</a:t>
            </a:r>
            <a:r>
              <a:rPr lang="en-US" sz="1800" dirty="0" smtClean="0">
                <a:solidFill>
                  <a:srgbClr val="000000"/>
                </a:solidFill>
                <a:cs typeface="Arial"/>
              </a:rPr>
              <a:t> in </a:t>
            </a:r>
            <a:r>
              <a:rPr lang="en-US" sz="1800" dirty="0" smtClean="0">
                <a:solidFill>
                  <a:srgbClr val="0000FF"/>
                </a:solidFill>
                <a:cs typeface="Arial"/>
              </a:rPr>
              <a:t>progress</a:t>
            </a:r>
          </a:p>
          <a:p>
            <a:pPr marL="705709" lvl="1" indent="-342900">
              <a:buFont typeface="Arial"/>
              <a:buChar char="•"/>
            </a:pPr>
            <a:r>
              <a:rPr lang="en-US" sz="1800" dirty="0" smtClean="0">
                <a:solidFill>
                  <a:srgbClr val="000000"/>
                </a:solidFill>
                <a:cs typeface="Arial"/>
              </a:rPr>
              <a:t>Manpower probably O.K. but we seek more help</a:t>
            </a:r>
            <a:endParaRPr lang="en-US" sz="1800" dirty="0">
              <a:solidFill>
                <a:srgbClr val="000000"/>
              </a:solidFill>
              <a:cs typeface="Arial"/>
            </a:endParaRPr>
          </a:p>
          <a:p>
            <a:pPr marL="705709" lvl="1" indent="-342900">
              <a:buFont typeface="Arial"/>
              <a:buChar char="•"/>
            </a:pPr>
            <a:endParaRPr lang="en-US" sz="1800" dirty="0" smtClean="0">
              <a:solidFill>
                <a:srgbClr val="000090"/>
              </a:solidFill>
              <a:cs typeface="Arial"/>
            </a:endParaRPr>
          </a:p>
        </p:txBody>
      </p:sp>
      <p:pic>
        <p:nvPicPr>
          <p:cNvPr id="4" name="Picture 3" descr="IDS_layout.pdf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40" y="3619500"/>
            <a:ext cx="4704576" cy="3238501"/>
          </a:xfrm>
          <a:prstGeom prst="rect">
            <a:avLst/>
          </a:prstGeom>
          <a:ln>
            <a:solidFill>
              <a:srgbClr val="000000"/>
            </a:solidFill>
          </a:ln>
        </p:spPr>
      </p:pic>
      <p:pic>
        <p:nvPicPr>
          <p:cNvPr id="7" name="Picture 6" descr="y2013_support_material.pdf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7559" t="29778" r="11222" b="25185"/>
          <a:stretch/>
        </p:blipFill>
        <p:spPr>
          <a:xfrm>
            <a:off x="4788024" y="3233505"/>
            <a:ext cx="4292946" cy="3624496"/>
          </a:xfrm>
          <a:prstGeom prst="rect">
            <a:avLst/>
          </a:prstGeom>
          <a:ln>
            <a:solidFill>
              <a:srgbClr val="000000"/>
            </a:solidFill>
          </a:ln>
        </p:spPr>
      </p:pic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47A86D-EEB9-C74E-AC24-B9D1E6A4A89D}" type="slidenum">
              <a:rPr lang="en-US" smtClean="0"/>
              <a:pPr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6201493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7504" y="526738"/>
            <a:ext cx="4536504" cy="1440160"/>
          </a:xfrm>
        </p:spPr>
        <p:txBody>
          <a:bodyPr/>
          <a:lstStyle/>
          <a:p>
            <a:pPr algn="l"/>
            <a:r>
              <a:rPr lang="en-US" sz="2000" dirty="0" smtClean="0">
                <a:solidFill>
                  <a:srgbClr val="000000"/>
                </a:solidFill>
                <a:effectLst/>
                <a:cs typeface="Arial"/>
              </a:rPr>
              <a:t>PXL sector modeling in GEANT</a:t>
            </a:r>
            <a:r>
              <a:rPr lang="en-US" sz="1800" dirty="0" smtClean="0">
                <a:solidFill>
                  <a:srgbClr val="000000"/>
                </a:solidFill>
                <a:effectLst/>
                <a:cs typeface="Arial"/>
              </a:rPr>
              <a:t/>
            </a:r>
            <a:br>
              <a:rPr lang="en-US" sz="1800" dirty="0" smtClean="0">
                <a:solidFill>
                  <a:srgbClr val="000000"/>
                </a:solidFill>
                <a:effectLst/>
                <a:cs typeface="Arial"/>
              </a:rPr>
            </a:br>
            <a:r>
              <a:rPr lang="en-US" sz="1800" dirty="0" smtClean="0">
                <a:solidFill>
                  <a:srgbClr val="000000"/>
                </a:solidFill>
                <a:effectLst/>
                <a:cs typeface="Arial"/>
              </a:rPr>
              <a:t/>
            </a:r>
            <a:br>
              <a:rPr lang="en-US" sz="1800" dirty="0" smtClean="0">
                <a:solidFill>
                  <a:srgbClr val="000000"/>
                </a:solidFill>
                <a:effectLst/>
                <a:cs typeface="Arial"/>
              </a:rPr>
            </a:br>
            <a:r>
              <a:rPr lang="en-US" sz="1800" dirty="0">
                <a:solidFill>
                  <a:srgbClr val="000000"/>
                </a:solidFill>
                <a:effectLst/>
                <a:cs typeface="Arial"/>
              </a:rPr>
              <a:t>	 </a:t>
            </a:r>
            <a:r>
              <a:rPr lang="en-US" sz="1800" dirty="0" smtClean="0">
                <a:solidFill>
                  <a:srgbClr val="000000"/>
                </a:solidFill>
                <a:effectLst/>
                <a:cs typeface="Arial"/>
              </a:rPr>
              <a:t>- 	detailed work on structure and 		thickness (shape and material)</a:t>
            </a:r>
            <a:br>
              <a:rPr lang="en-US" sz="1800" dirty="0" smtClean="0">
                <a:solidFill>
                  <a:srgbClr val="000000"/>
                </a:solidFill>
                <a:effectLst/>
                <a:cs typeface="Arial"/>
              </a:rPr>
            </a:br>
            <a:r>
              <a:rPr lang="en-US" sz="1800" dirty="0">
                <a:solidFill>
                  <a:srgbClr val="000000"/>
                </a:solidFill>
                <a:effectLst/>
                <a:cs typeface="Arial"/>
              </a:rPr>
              <a:t>	 </a:t>
            </a:r>
            <a:r>
              <a:rPr lang="en-US" sz="1800" dirty="0" smtClean="0">
                <a:solidFill>
                  <a:srgbClr val="000000"/>
                </a:solidFill>
                <a:effectLst/>
                <a:cs typeface="Arial"/>
              </a:rPr>
              <a:t>-	optimization in progress</a:t>
            </a:r>
            <a:endParaRPr lang="en-US" sz="1800" dirty="0">
              <a:solidFill>
                <a:srgbClr val="000000"/>
              </a:solidFill>
              <a:effectLst/>
              <a:cs typeface="Arial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924944"/>
            <a:ext cx="5594179" cy="3911104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80012" y="50428"/>
            <a:ext cx="4419786" cy="2946524"/>
          </a:xfrm>
          <a:prstGeom prst="rect">
            <a:avLst/>
          </a:prstGeom>
        </p:spPr>
      </p:pic>
      <p:pic>
        <p:nvPicPr>
          <p:cNvPr id="7" name="Picture 6" descr="HW_detector_layers_rad_length.pdf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08104" y="3068960"/>
            <a:ext cx="3563592" cy="3789040"/>
          </a:xfrm>
          <a:prstGeom prst="rect">
            <a:avLst/>
          </a:prstGeom>
        </p:spPr>
      </p:pic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47A86D-EEB9-C74E-AC24-B9D1E6A4A89D}" type="slidenum">
              <a:rPr lang="en-US" smtClean="0"/>
              <a:pPr/>
              <a:t>8</a:t>
            </a:fld>
            <a:endParaRPr lang="en-US"/>
          </a:p>
        </p:txBody>
      </p:sp>
      <p:pic>
        <p:nvPicPr>
          <p:cNvPr id="8" name="Picture 7" descr="ULT_CABLE-4.pdf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9955" t="7846" r="39204" b="8110"/>
          <a:stretch/>
        </p:blipFill>
        <p:spPr>
          <a:xfrm rot="5400000">
            <a:off x="2028507" y="347981"/>
            <a:ext cx="734309" cy="4576316"/>
          </a:xfrm>
          <a:prstGeom prst="rect">
            <a:avLst/>
          </a:prstGeom>
          <a:ln>
            <a:solidFill>
              <a:srgbClr val="000000"/>
            </a:solidFill>
          </a:ln>
        </p:spPr>
      </p:pic>
    </p:spTree>
    <p:extLst>
      <p:ext uri="{BB962C8B-B14F-4D97-AF65-F5344CB8AC3E}">
        <p14:creationId xmlns:p14="http://schemas.microsoft.com/office/powerpoint/2010/main" val="248432965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1" y="274638"/>
            <a:ext cx="5575300" cy="604662"/>
          </a:xfrm>
        </p:spPr>
        <p:txBody>
          <a:bodyPr/>
          <a:lstStyle/>
          <a:p>
            <a:r>
              <a:rPr lang="en-US" dirty="0" smtClean="0">
                <a:effectLst/>
              </a:rPr>
              <a:t>IDS modeling </a:t>
            </a:r>
            <a:endParaRPr lang="en-US" dirty="0">
              <a:effectLst/>
            </a:endParaRPr>
          </a:p>
        </p:txBody>
      </p:sp>
      <p:pic>
        <p:nvPicPr>
          <p:cNvPr id="4" name="Picture 3" descr="y2013_support_material.pdf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529" t="37629" r="52171" b="25185"/>
          <a:stretch/>
        </p:blipFill>
        <p:spPr>
          <a:xfrm>
            <a:off x="1055838" y="1189516"/>
            <a:ext cx="6850817" cy="5008954"/>
          </a:xfrm>
          <a:prstGeom prst="rect">
            <a:avLst/>
          </a:prstGeom>
        </p:spPr>
      </p:pic>
      <p:pic>
        <p:nvPicPr>
          <p:cNvPr id="5" name="Picture 4" descr="y2013_support_material.pdf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7559" t="29778" r="11222" b="25185"/>
          <a:stretch/>
        </p:blipFill>
        <p:spPr>
          <a:xfrm>
            <a:off x="6090433" y="0"/>
            <a:ext cx="3053567" cy="2578100"/>
          </a:xfrm>
          <a:prstGeom prst="rect">
            <a:avLst/>
          </a:prstGeom>
          <a:ln>
            <a:solidFill>
              <a:srgbClr val="000000"/>
            </a:solidFill>
          </a:ln>
        </p:spPr>
      </p:pic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47A86D-EEB9-C74E-AC24-B9D1E6A4A89D}" type="slidenum">
              <a:rPr lang="en-US" smtClean="0"/>
              <a:pPr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0393645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604" y="1079500"/>
            <a:ext cx="7899544" cy="5661868"/>
          </a:xfrm>
          <a:prstGeom prst="rect">
            <a:avLst/>
          </a:prstGeom>
        </p:spPr>
      </p:pic>
      <p:pic>
        <p:nvPicPr>
          <p:cNvPr id="4" name="Picture 3" descr="y2013_support_material.pdf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7559" t="29778" r="11222" b="25185"/>
          <a:stretch/>
        </p:blipFill>
        <p:spPr>
          <a:xfrm>
            <a:off x="6629401" y="4634711"/>
            <a:ext cx="2495180" cy="2106658"/>
          </a:xfrm>
          <a:prstGeom prst="rect">
            <a:avLst/>
          </a:prstGeom>
          <a:ln>
            <a:solidFill>
              <a:srgbClr val="000000"/>
            </a:solidFill>
          </a:ln>
        </p:spPr>
      </p:pic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47A86D-EEB9-C74E-AC24-B9D1E6A4A89D}" type="slidenum">
              <a:rPr lang="en-US" smtClean="0"/>
              <a:pPr/>
              <a:t>10</a:t>
            </a:fld>
            <a:endParaRPr lang="en-US"/>
          </a:p>
        </p:txBody>
      </p:sp>
      <p:sp>
        <p:nvSpPr>
          <p:cNvPr id="5" name="Title 1"/>
          <p:cNvSpPr>
            <a:spLocks noGrp="1"/>
          </p:cNvSpPr>
          <p:nvPr>
            <p:ph type="title"/>
          </p:nvPr>
        </p:nvSpPr>
        <p:spPr>
          <a:xfrm>
            <a:off x="457201" y="274638"/>
            <a:ext cx="5575300" cy="604662"/>
          </a:xfrm>
        </p:spPr>
        <p:txBody>
          <a:bodyPr/>
          <a:lstStyle/>
          <a:p>
            <a:r>
              <a:rPr lang="en-US" dirty="0" smtClean="0">
                <a:effectLst/>
              </a:rPr>
              <a:t>MSC modeling </a:t>
            </a:r>
            <a:endParaRPr lang="en-US" dirty="0"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417142967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7544" y="393693"/>
            <a:ext cx="7920880" cy="3024336"/>
          </a:xfrm>
        </p:spPr>
        <p:txBody>
          <a:bodyPr/>
          <a:lstStyle/>
          <a:p>
            <a:pPr marL="0" indent="0">
              <a:buNone/>
            </a:pPr>
            <a:r>
              <a:rPr lang="en-US" sz="2000" dirty="0" smtClean="0">
                <a:solidFill>
                  <a:srgbClr val="000000"/>
                </a:solidFill>
                <a:cs typeface="Arial"/>
              </a:rPr>
              <a:t>HFT Survey work</a:t>
            </a:r>
          </a:p>
          <a:p>
            <a:pPr marL="0" indent="0"/>
            <a:endParaRPr lang="en-US" sz="1800" dirty="0" smtClean="0">
              <a:solidFill>
                <a:srgbClr val="000000"/>
              </a:solidFill>
              <a:cs typeface="Arial"/>
            </a:endParaRPr>
          </a:p>
          <a:p>
            <a:pPr marL="705709" lvl="1" indent="-342900">
              <a:buFont typeface="Arial"/>
              <a:buChar char="•"/>
            </a:pPr>
            <a:r>
              <a:rPr lang="en-US" sz="1800" dirty="0" smtClean="0">
                <a:solidFill>
                  <a:srgbClr val="000000"/>
                </a:solidFill>
                <a:cs typeface="Arial"/>
              </a:rPr>
              <a:t>PXL+SSD work has already begun, IST is setting up</a:t>
            </a:r>
          </a:p>
          <a:p>
            <a:pPr marL="1068518" lvl="2" indent="-342900">
              <a:buFont typeface="Arial"/>
              <a:buChar char="•"/>
            </a:pPr>
            <a:r>
              <a:rPr lang="en-US" sz="1500" dirty="0" smtClean="0">
                <a:solidFill>
                  <a:srgbClr val="000000"/>
                </a:solidFill>
                <a:cs typeface="Arial"/>
              </a:rPr>
              <a:t>Single chip and 3-chip ladder done. Full PXL sector (photo) in progress</a:t>
            </a:r>
          </a:p>
          <a:p>
            <a:pPr marL="1068518" lvl="2" indent="-342900">
              <a:buFont typeface="Arial"/>
              <a:buChar char="•"/>
            </a:pPr>
            <a:r>
              <a:rPr lang="en-US" sz="1500" dirty="0" smtClean="0">
                <a:solidFill>
                  <a:srgbClr val="000000"/>
                </a:solidFill>
                <a:cs typeface="Arial"/>
              </a:rPr>
              <a:t>SSD ladder preliminary survey done, parameter space defined</a:t>
            </a:r>
          </a:p>
          <a:p>
            <a:pPr marL="1068518" lvl="2" indent="-342900">
              <a:buFont typeface="Arial"/>
              <a:buChar char="•"/>
            </a:pPr>
            <a:r>
              <a:rPr lang="en-US" sz="1500" dirty="0" smtClean="0">
                <a:solidFill>
                  <a:srgbClr val="000000"/>
                </a:solidFill>
                <a:cs typeface="Arial"/>
              </a:rPr>
              <a:t>IST preliminary work on prototype ladder about to begin at BNL</a:t>
            </a:r>
          </a:p>
          <a:p>
            <a:pPr marL="705709" lvl="1" indent="-342900">
              <a:buFont typeface="Arial"/>
              <a:buChar char="•"/>
            </a:pPr>
            <a:r>
              <a:rPr lang="en-US" sz="1800" dirty="0" smtClean="0">
                <a:solidFill>
                  <a:srgbClr val="000000"/>
                </a:solidFill>
                <a:cs typeface="Arial"/>
              </a:rPr>
              <a:t>We had an internal review on procedures/general scheme in May</a:t>
            </a:r>
          </a:p>
          <a:p>
            <a:pPr marL="705709" lvl="1" indent="-342900">
              <a:buFont typeface="Arial"/>
              <a:buChar char="•"/>
            </a:pPr>
            <a:r>
              <a:rPr lang="en-US" sz="1800" dirty="0" smtClean="0">
                <a:solidFill>
                  <a:srgbClr val="000000"/>
                </a:solidFill>
                <a:cs typeface="Arial"/>
              </a:rPr>
              <a:t>A lot of detailed work in front of us, but expertise is building up</a:t>
            </a:r>
          </a:p>
          <a:p>
            <a:pPr marL="705709" lvl="1" indent="-342900">
              <a:buFont typeface="Arial"/>
              <a:buChar char="•"/>
            </a:pPr>
            <a:r>
              <a:rPr lang="en-US" sz="1800" dirty="0" smtClean="0">
                <a:solidFill>
                  <a:srgbClr val="000000"/>
                </a:solidFill>
                <a:cs typeface="Arial"/>
              </a:rPr>
              <a:t>Manpower issues addressed (most) but there are tasks available</a:t>
            </a: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2"/>
          <a:srcRect l="4975" t="8430" r="18056" b="8787"/>
          <a:stretch/>
        </p:blipFill>
        <p:spPr>
          <a:xfrm>
            <a:off x="1" y="3717032"/>
            <a:ext cx="4067944" cy="2952327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88024" y="3501008"/>
            <a:ext cx="4352636" cy="3193510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75856" y="5085184"/>
            <a:ext cx="1800200" cy="1767377"/>
          </a:xfrm>
          <a:prstGeom prst="rect">
            <a:avLst/>
          </a:prstGeom>
        </p:spPr>
      </p:pic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47A86D-EEB9-C74E-AC24-B9D1E6A4A89D}" type="slidenum">
              <a:rPr lang="en-US" smtClean="0"/>
              <a:pPr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0554516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/>
          <a:srcRect t="2119" b="2119"/>
          <a:stretch>
            <a:fillRect/>
          </a:stretch>
        </p:blipFill>
        <p:spPr>
          <a:xfrm>
            <a:off x="107504" y="980728"/>
            <a:ext cx="8856984" cy="5134154"/>
          </a:xfrm>
        </p:spPr>
      </p:pic>
      <p:sp>
        <p:nvSpPr>
          <p:cNvPr id="3" name="Title 1"/>
          <p:cNvSpPr>
            <a:spLocks noGrp="1"/>
          </p:cNvSpPr>
          <p:nvPr>
            <p:ph type="title"/>
          </p:nvPr>
        </p:nvSpPr>
        <p:spPr>
          <a:xfrm>
            <a:off x="107504" y="188640"/>
            <a:ext cx="6696744" cy="576064"/>
          </a:xfrm>
          <a:noFill/>
          <a:ln>
            <a:noFill/>
          </a:ln>
        </p:spPr>
        <p:txBody>
          <a:bodyPr/>
          <a:lstStyle/>
          <a:p>
            <a:pPr algn="l"/>
            <a:r>
              <a:rPr lang="en-US" sz="1800" dirty="0" smtClean="0">
                <a:solidFill>
                  <a:srgbClr val="000000"/>
                </a:solidFill>
                <a:effectLst/>
                <a:cs typeface="Arial"/>
              </a:rPr>
              <a:t>Sensor’s features for individual pixel coordinates identified</a:t>
            </a:r>
            <a:br>
              <a:rPr lang="en-US" sz="1800" dirty="0" smtClean="0">
                <a:solidFill>
                  <a:srgbClr val="000000"/>
                </a:solidFill>
                <a:effectLst/>
                <a:cs typeface="Arial"/>
              </a:rPr>
            </a:br>
            <a:r>
              <a:rPr lang="en-US" sz="1800" dirty="0">
                <a:solidFill>
                  <a:srgbClr val="000000"/>
                </a:solidFill>
                <a:effectLst/>
                <a:cs typeface="Arial"/>
              </a:rPr>
              <a:t>	</a:t>
            </a:r>
            <a:r>
              <a:rPr lang="en-US" sz="1800" dirty="0" smtClean="0">
                <a:solidFill>
                  <a:srgbClr val="000000"/>
                </a:solidFill>
                <a:effectLst/>
                <a:cs typeface="Arial"/>
              </a:rPr>
              <a:t>- Need be programmable for automating process  </a:t>
            </a:r>
            <a:endParaRPr lang="en-US" sz="1800" dirty="0">
              <a:solidFill>
                <a:srgbClr val="000000"/>
              </a:solidFill>
              <a:effectLst/>
              <a:cs typeface="Arial"/>
            </a:endParaRP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47A86D-EEB9-C74E-AC24-B9D1E6A4A89D}" type="slidenum">
              <a:rPr lang="en-US" smtClean="0"/>
              <a:pPr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5009371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l="677" r="594"/>
          <a:stretch/>
        </p:blipFill>
        <p:spPr>
          <a:xfrm>
            <a:off x="18480" y="0"/>
            <a:ext cx="5904656" cy="3929844"/>
          </a:xfrm>
        </p:spPr>
      </p:pic>
      <p:sp>
        <p:nvSpPr>
          <p:cNvPr id="5" name="TextBox 4"/>
          <p:cNvSpPr txBox="1"/>
          <p:nvPr/>
        </p:nvSpPr>
        <p:spPr>
          <a:xfrm>
            <a:off x="6209411" y="1268140"/>
            <a:ext cx="2750573" cy="461665"/>
          </a:xfrm>
          <a:prstGeom prst="rect">
            <a:avLst/>
          </a:prstGeom>
          <a:solidFill>
            <a:srgbClr val="FFFFFF"/>
          </a:solidFill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en-US" sz="2400" dirty="0" smtClean="0">
                <a:solidFill>
                  <a:srgbClr val="000000"/>
                </a:solidFill>
                <a:latin typeface="Arial"/>
                <a:cs typeface="Arial"/>
              </a:rPr>
              <a:t>SSD ladder survey</a:t>
            </a:r>
            <a:endParaRPr lang="en-US" sz="2400" dirty="0">
              <a:solidFill>
                <a:srgbClr val="000000"/>
              </a:solidFill>
              <a:latin typeface="Arial"/>
              <a:cs typeface="Arial"/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19873" y="3861047"/>
            <a:ext cx="5724128" cy="2982353"/>
          </a:xfrm>
          <a:prstGeom prst="rect">
            <a:avLst/>
          </a:prstGeom>
        </p:spPr>
      </p:pic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47A86D-EEB9-C74E-AC24-B9D1E6A4A89D}" type="slidenum">
              <a:rPr lang="en-US" smtClean="0"/>
              <a:pPr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7783959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1520" y="345313"/>
            <a:ext cx="8458200" cy="2808312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2000" b="0" dirty="0" smtClean="0">
                <a:solidFill>
                  <a:srgbClr val="000000"/>
                </a:solidFill>
                <a:cs typeface="Arial"/>
              </a:rPr>
              <a:t>Slow/Fast PXL response simulation</a:t>
            </a:r>
          </a:p>
          <a:p>
            <a:pPr marL="0" indent="0"/>
            <a:endParaRPr lang="en-US" sz="2000" b="0" dirty="0" smtClean="0">
              <a:solidFill>
                <a:srgbClr val="000000"/>
              </a:solidFill>
              <a:cs typeface="Arial"/>
            </a:endParaRPr>
          </a:p>
          <a:p>
            <a:pPr marL="705709" lvl="1" indent="-342900">
              <a:buFont typeface="Arial"/>
              <a:buChar char="•"/>
            </a:pPr>
            <a:r>
              <a:rPr lang="en-US" sz="1600" dirty="0" smtClean="0">
                <a:solidFill>
                  <a:srgbClr val="000000"/>
                </a:solidFill>
                <a:cs typeface="Arial"/>
              </a:rPr>
              <a:t>Most work done by IPHC (Strasburg) Collaborators</a:t>
            </a:r>
          </a:p>
          <a:p>
            <a:pPr marL="705709" lvl="1" indent="-342900">
              <a:buFont typeface="Arial"/>
              <a:buChar char="•"/>
            </a:pPr>
            <a:r>
              <a:rPr lang="en-US" sz="1600" b="0" dirty="0" smtClean="0">
                <a:solidFill>
                  <a:srgbClr val="000000"/>
                </a:solidFill>
                <a:cs typeface="Arial"/>
              </a:rPr>
              <a:t>The have developed a Root program, DIGMAPS, for response studies</a:t>
            </a:r>
          </a:p>
          <a:p>
            <a:pPr marL="705709" lvl="1" indent="-342900">
              <a:buFont typeface="Arial"/>
              <a:buChar char="•"/>
            </a:pPr>
            <a:r>
              <a:rPr lang="en-US" sz="1600" dirty="0" smtClean="0">
                <a:solidFill>
                  <a:srgbClr val="000000"/>
                </a:solidFill>
                <a:cs typeface="Arial"/>
              </a:rPr>
              <a:t>Analyzed CERN test-beam data with our sensors to fix parameters</a:t>
            </a:r>
          </a:p>
          <a:p>
            <a:pPr marL="705709" lvl="1" indent="-342900">
              <a:buFont typeface="Arial"/>
              <a:buChar char="•"/>
            </a:pPr>
            <a:r>
              <a:rPr lang="en-US" sz="1600" b="0" dirty="0" smtClean="0">
                <a:solidFill>
                  <a:srgbClr val="000000"/>
                </a:solidFill>
                <a:cs typeface="Arial"/>
              </a:rPr>
              <a:t>We are about to get their tune to use for our studies and compare with default “geometrical mean” approach. Then, build fast simulator with appropriate errors</a:t>
            </a:r>
          </a:p>
          <a:p>
            <a:pPr marL="705709" lvl="1" indent="-342900">
              <a:buFont typeface="Arial"/>
              <a:buChar char="•"/>
            </a:pPr>
            <a:r>
              <a:rPr lang="en-US" sz="1600" dirty="0" smtClean="0">
                <a:solidFill>
                  <a:srgbClr val="000000"/>
                </a:solidFill>
                <a:cs typeface="Arial"/>
              </a:rPr>
              <a:t>SSD simulators exist, IST is relatively simple, but still not there yet</a:t>
            </a:r>
          </a:p>
          <a:p>
            <a:pPr marL="705709" lvl="1" indent="-342900">
              <a:buFont typeface="Arial"/>
              <a:buChar char="•"/>
            </a:pPr>
            <a:r>
              <a:rPr lang="en-US" sz="1600" dirty="0">
                <a:solidFill>
                  <a:srgbClr val="000000"/>
                </a:solidFill>
                <a:cs typeface="Arial"/>
              </a:rPr>
              <a:t>T</a:t>
            </a:r>
            <a:r>
              <a:rPr lang="en-US" sz="1600" b="0" dirty="0" smtClean="0">
                <a:solidFill>
                  <a:srgbClr val="000000"/>
                </a:solidFill>
                <a:cs typeface="Arial"/>
              </a:rPr>
              <a:t>hese are low priority tasks but need to start</a:t>
            </a:r>
          </a:p>
          <a:p>
            <a:pPr marL="705709" lvl="1" indent="-342900">
              <a:buFont typeface="Arial"/>
              <a:buChar char="•"/>
            </a:pPr>
            <a:endParaRPr lang="en-US" sz="2000" b="0" dirty="0" smtClean="0">
              <a:solidFill>
                <a:srgbClr val="000000"/>
              </a:solidFill>
              <a:cs typeface="Arial"/>
            </a:endParaRPr>
          </a:p>
        </p:txBody>
      </p:sp>
      <p:pic>
        <p:nvPicPr>
          <p:cNvPr id="10" name="Picture 9" descr="Simulation_besson.pdf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536" t="13292" r="4768" b="3851"/>
          <a:stretch/>
        </p:blipFill>
        <p:spPr>
          <a:xfrm>
            <a:off x="3743137" y="3263900"/>
            <a:ext cx="5293359" cy="3549476"/>
          </a:xfrm>
          <a:prstGeom prst="rect">
            <a:avLst/>
          </a:prstGeom>
          <a:solidFill>
            <a:srgbClr val="FFF5E6"/>
          </a:solidFill>
          <a:ln>
            <a:solidFill>
              <a:srgbClr val="000090"/>
            </a:solidFill>
          </a:ln>
        </p:spPr>
      </p:pic>
      <p:pic>
        <p:nvPicPr>
          <p:cNvPr id="4" name="Picture 3" descr="phase1_run8_50k_sensor4.bmp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79512" y="3861048"/>
            <a:ext cx="2304256" cy="2736304"/>
          </a:xfrm>
          <a:prstGeom prst="rect">
            <a:avLst/>
          </a:prstGeom>
        </p:spPr>
      </p:pic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47A86D-EEB9-C74E-AC24-B9D1E6A4A89D}" type="slidenum">
              <a:rPr lang="en-US" smtClean="0"/>
              <a:pPr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2085179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79512" y="374948"/>
            <a:ext cx="8262964" cy="3456384"/>
          </a:xfrm>
        </p:spPr>
        <p:txBody>
          <a:bodyPr/>
          <a:lstStyle/>
          <a:p>
            <a:pPr marL="342900" indent="-342900">
              <a:buFont typeface="Arial"/>
              <a:buChar char="•"/>
            </a:pPr>
            <a:r>
              <a:rPr lang="en-US" sz="2000" dirty="0" smtClean="0">
                <a:solidFill>
                  <a:srgbClr val="000000"/>
                </a:solidFill>
                <a:cs typeface="Arial"/>
              </a:rPr>
              <a:t>Tracking (Physics?) with TPC+PXL prototype</a:t>
            </a:r>
            <a:r>
              <a:rPr lang="el-GR" sz="2000" dirty="0" smtClean="0">
                <a:solidFill>
                  <a:srgbClr val="000000"/>
                </a:solidFill>
                <a:cs typeface="Arial"/>
              </a:rPr>
              <a:t> </a:t>
            </a:r>
            <a:r>
              <a:rPr lang="en-US" sz="2000" dirty="0" smtClean="0">
                <a:solidFill>
                  <a:srgbClr val="000000"/>
                </a:solidFill>
                <a:cs typeface="Arial"/>
              </a:rPr>
              <a:t>?</a:t>
            </a:r>
            <a:r>
              <a:rPr lang="el-GR" sz="2000" dirty="0" smtClean="0">
                <a:solidFill>
                  <a:srgbClr val="000000"/>
                </a:solidFill>
                <a:cs typeface="Arial"/>
              </a:rPr>
              <a:t> </a:t>
            </a:r>
            <a:endParaRPr lang="en-US" sz="2000" dirty="0" smtClean="0">
              <a:solidFill>
                <a:srgbClr val="000000"/>
              </a:solidFill>
              <a:cs typeface="Arial"/>
            </a:endParaRPr>
          </a:p>
          <a:p>
            <a:pPr marL="0" indent="0">
              <a:buNone/>
            </a:pPr>
            <a:endParaRPr lang="en-US" sz="2000" dirty="0" smtClean="0">
              <a:solidFill>
                <a:srgbClr val="000000"/>
              </a:solidFill>
              <a:cs typeface="Arial"/>
            </a:endParaRPr>
          </a:p>
          <a:p>
            <a:pPr marL="705709" lvl="1" indent="-342900">
              <a:buFont typeface="Arial"/>
              <a:buChar char="•"/>
            </a:pPr>
            <a:r>
              <a:rPr lang="en-US" sz="1600" dirty="0" smtClean="0">
                <a:solidFill>
                  <a:srgbClr val="000000"/>
                </a:solidFill>
                <a:cs typeface="Arial"/>
              </a:rPr>
              <a:t>BUR simulations done</a:t>
            </a:r>
            <a:r>
              <a:rPr lang="en-US" sz="1600" dirty="0">
                <a:solidFill>
                  <a:srgbClr val="000000"/>
                </a:solidFill>
                <a:cs typeface="Arial"/>
              </a:rPr>
              <a:t>,</a:t>
            </a:r>
            <a:r>
              <a:rPr lang="en-US" sz="1600" dirty="0" smtClean="0">
                <a:solidFill>
                  <a:srgbClr val="000000"/>
                </a:solidFill>
                <a:cs typeface="Arial"/>
              </a:rPr>
              <a:t> presented and used as input</a:t>
            </a:r>
          </a:p>
          <a:p>
            <a:pPr marL="705709" lvl="1" indent="-342900">
              <a:buFont typeface="Arial"/>
              <a:buChar char="•"/>
            </a:pPr>
            <a:r>
              <a:rPr lang="en-US" sz="1600" dirty="0" smtClean="0">
                <a:solidFill>
                  <a:srgbClr val="000000"/>
                </a:solidFill>
                <a:cs typeface="Arial"/>
              </a:rPr>
              <a:t>Simulations show (see next slide too) that there might some physics opportunities</a:t>
            </a:r>
          </a:p>
          <a:p>
            <a:pPr marL="705709" lvl="1" indent="-342900">
              <a:buFont typeface="Arial"/>
              <a:buChar char="•"/>
            </a:pPr>
            <a:r>
              <a:rPr lang="en-US" sz="1600" b="0" dirty="0" smtClean="0">
                <a:solidFill>
                  <a:srgbClr val="000000"/>
                </a:solidFill>
                <a:cs typeface="Arial"/>
              </a:rPr>
              <a:t>This connects to the bigger issue of Tracking and whether inside-out tracking is possible. Is CA useful? Work in this direction is scheduled</a:t>
            </a:r>
          </a:p>
          <a:p>
            <a:pPr marL="705709" lvl="1" indent="-342900">
              <a:buFont typeface="Arial"/>
              <a:buChar char="•"/>
            </a:pPr>
            <a:r>
              <a:rPr lang="en-US" sz="1600" dirty="0" smtClean="0">
                <a:solidFill>
                  <a:srgbClr val="000000"/>
                </a:solidFill>
                <a:cs typeface="Arial"/>
              </a:rPr>
              <a:t>This is vital work for the project. ANY help and idea is invaluable.</a:t>
            </a:r>
            <a:endParaRPr lang="en-US" sz="1200" b="0" dirty="0" smtClean="0">
              <a:solidFill>
                <a:srgbClr val="000000"/>
              </a:solidFill>
              <a:cs typeface="Arial"/>
            </a:endParaRPr>
          </a:p>
          <a:p>
            <a:pPr marL="1142835" lvl="2" indent="-342900">
              <a:buFont typeface="Arial"/>
              <a:buChar char="•"/>
            </a:pPr>
            <a:endParaRPr lang="en-US" sz="1600" b="0" dirty="0" smtClean="0">
              <a:solidFill>
                <a:srgbClr val="000000"/>
              </a:solidFill>
              <a:cs typeface="Arial"/>
            </a:endParaRPr>
          </a:p>
        </p:txBody>
      </p:sp>
      <p:pic>
        <p:nvPicPr>
          <p:cNvPr id="13" name="Picture 12"/>
          <p:cNvPicPr>
            <a:picLocks noChangeAspect="1"/>
          </p:cNvPicPr>
          <p:nvPr/>
        </p:nvPicPr>
        <p:blipFill rotWithShape="1">
          <a:blip r:embed="rId2"/>
          <a:srcRect t="47244"/>
          <a:stretch/>
        </p:blipFill>
        <p:spPr>
          <a:xfrm>
            <a:off x="251520" y="3382818"/>
            <a:ext cx="8623300" cy="3470602"/>
          </a:xfrm>
          <a:prstGeom prst="rect">
            <a:avLst/>
          </a:prstGeom>
        </p:spPr>
      </p:pic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47A86D-EEB9-C74E-AC24-B9D1E6A4A89D}" type="slidenum">
              <a:rPr lang="en-US" smtClean="0"/>
              <a:pPr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0717087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53240" y="249441"/>
            <a:ext cx="5720560" cy="621417"/>
          </a:xfrm>
          <a:solidFill>
            <a:srgbClr val="FFFFFF"/>
          </a:solidFill>
          <a:ln>
            <a:noFill/>
          </a:ln>
        </p:spPr>
        <p:txBody>
          <a:bodyPr/>
          <a:lstStyle/>
          <a:p>
            <a:r>
              <a:rPr lang="en-US" sz="2000" dirty="0" smtClean="0">
                <a:solidFill>
                  <a:srgbClr val="000000"/>
                </a:solidFill>
                <a:effectLst/>
                <a:cs typeface="Arial"/>
              </a:rPr>
              <a:t>BUR results based on full simulations </a:t>
            </a:r>
            <a:endParaRPr lang="en-US" sz="2000" dirty="0">
              <a:solidFill>
                <a:srgbClr val="000000"/>
              </a:solidFill>
              <a:effectLst/>
              <a:cs typeface="Arial"/>
            </a:endParaRPr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l="7384" t="2301" r="5152" b="8101"/>
          <a:stretch/>
        </p:blipFill>
        <p:spPr>
          <a:xfrm>
            <a:off x="4908488" y="2772544"/>
            <a:ext cx="4104456" cy="3384376"/>
          </a:xfr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2007" y="2602532"/>
            <a:ext cx="4614469" cy="3554388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4"/>
          <a:srcRect l="26656" t="47244" r="51900" b="21707"/>
          <a:stretch/>
        </p:blipFill>
        <p:spPr>
          <a:xfrm>
            <a:off x="871116" y="1103868"/>
            <a:ext cx="1821284" cy="1865134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4"/>
          <a:srcRect l="81245" t="47649" r="848" b="26042"/>
          <a:stretch/>
        </p:blipFill>
        <p:spPr>
          <a:xfrm>
            <a:off x="6784144" y="1268968"/>
            <a:ext cx="1544712" cy="1731604"/>
          </a:xfrm>
          <a:prstGeom prst="rect">
            <a:avLst/>
          </a:prstGeom>
        </p:spPr>
      </p:pic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47A86D-EEB9-C74E-AC24-B9D1E6A4A89D}" type="slidenum">
              <a:rPr lang="en-US" smtClean="0"/>
              <a:pPr/>
              <a:t>16</a:t>
            </a:fld>
            <a:endParaRPr lang="en-US"/>
          </a:p>
        </p:txBody>
      </p:sp>
      <p:sp>
        <p:nvSpPr>
          <p:cNvPr id="8" name="TextBox 7"/>
          <p:cNvSpPr txBox="1"/>
          <p:nvPr/>
        </p:nvSpPr>
        <p:spPr>
          <a:xfrm>
            <a:off x="3369449" y="2043668"/>
            <a:ext cx="2634054" cy="369332"/>
          </a:xfrm>
          <a:prstGeom prst="rect">
            <a:avLst/>
          </a:prstGeom>
          <a:solidFill>
            <a:srgbClr val="FDEADA"/>
          </a:solidFill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en-US" dirty="0" smtClean="0"/>
              <a:t>500 M </a:t>
            </a:r>
            <a:r>
              <a:rPr lang="en-US" dirty="0" err="1" smtClean="0"/>
              <a:t>AuAu</a:t>
            </a:r>
            <a:r>
              <a:rPr lang="en-US" dirty="0" smtClean="0"/>
              <a:t> </a:t>
            </a:r>
            <a:r>
              <a:rPr lang="en-US" dirty="0" err="1" smtClean="0"/>
              <a:t>mbias</a:t>
            </a:r>
            <a:r>
              <a:rPr lang="en-US" dirty="0" smtClean="0"/>
              <a:t> events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2070869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Content Placeholder 2"/>
          <p:cNvSpPr txBox="1">
            <a:spLocks/>
          </p:cNvSpPr>
          <p:nvPr/>
        </p:nvSpPr>
        <p:spPr>
          <a:xfrm>
            <a:off x="107503" y="431102"/>
            <a:ext cx="8105164" cy="3456384"/>
          </a:xfrm>
          <a:prstGeom prst="rect">
            <a:avLst/>
          </a:prstGeom>
        </p:spPr>
        <p:txBody>
          <a:bodyPr/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2000" dirty="0" smtClean="0">
                <a:solidFill>
                  <a:srgbClr val="000000"/>
                </a:solidFill>
                <a:latin typeface="Arial"/>
                <a:cs typeface="Arial"/>
              </a:rPr>
              <a:t>Offline chain - Update</a:t>
            </a:r>
          </a:p>
          <a:p>
            <a:pPr marL="0" indent="0">
              <a:buNone/>
            </a:pPr>
            <a:endParaRPr lang="en-US" sz="1600" dirty="0" smtClean="0">
              <a:solidFill>
                <a:srgbClr val="000000"/>
              </a:solidFill>
              <a:latin typeface="Arial"/>
              <a:cs typeface="Arial"/>
            </a:endParaRPr>
          </a:p>
          <a:p>
            <a:pPr marL="305659"/>
            <a:r>
              <a:rPr lang="en-US" sz="1600" dirty="0" smtClean="0">
                <a:solidFill>
                  <a:srgbClr val="000000"/>
                </a:solidFill>
                <a:latin typeface="Arial"/>
                <a:cs typeface="Arial"/>
              </a:rPr>
              <a:t>Establishing a working offline chain</a:t>
            </a:r>
          </a:p>
          <a:p>
            <a:pPr marL="305659"/>
            <a:r>
              <a:rPr lang="en-US" sz="1600" dirty="0" smtClean="0">
                <a:solidFill>
                  <a:srgbClr val="000000"/>
                </a:solidFill>
                <a:latin typeface="Arial"/>
                <a:cs typeface="Arial"/>
              </a:rPr>
              <a:t>Modify structures/makers to our needs</a:t>
            </a:r>
          </a:p>
          <a:p>
            <a:pPr marL="305659"/>
            <a:r>
              <a:rPr lang="en-US" sz="1600" dirty="0" smtClean="0">
                <a:solidFill>
                  <a:srgbClr val="000000"/>
                </a:solidFill>
                <a:latin typeface="Arial"/>
                <a:cs typeface="Arial"/>
              </a:rPr>
              <a:t>Closely tied to S&amp;C territory !</a:t>
            </a:r>
          </a:p>
          <a:p>
            <a:pPr marL="305659"/>
            <a:r>
              <a:rPr lang="en-US" sz="1600" dirty="0" smtClean="0">
                <a:solidFill>
                  <a:srgbClr val="000000"/>
                </a:solidFill>
                <a:latin typeface="Arial"/>
                <a:cs typeface="Arial"/>
              </a:rPr>
              <a:t>Need to stay informed and implement new strategies (e.g. no </a:t>
            </a:r>
            <a:r>
              <a:rPr lang="en-US" sz="1600" dirty="0" err="1" smtClean="0">
                <a:solidFill>
                  <a:srgbClr val="000000"/>
                </a:solidFill>
                <a:latin typeface="Arial"/>
                <a:cs typeface="Arial"/>
              </a:rPr>
              <a:t>minimc</a:t>
            </a:r>
            <a:r>
              <a:rPr lang="en-US" sz="1600" dirty="0" smtClean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sz="1600" dirty="0" err="1" smtClean="0">
                <a:solidFill>
                  <a:srgbClr val="000000"/>
                </a:solidFill>
                <a:latin typeface="Arial"/>
                <a:cs typeface="Arial"/>
              </a:rPr>
              <a:t>etc</a:t>
            </a:r>
            <a:r>
              <a:rPr lang="en-US" sz="1600" dirty="0" smtClean="0">
                <a:solidFill>
                  <a:srgbClr val="000000"/>
                </a:solidFill>
                <a:latin typeface="Arial"/>
                <a:cs typeface="Arial"/>
              </a:rPr>
              <a:t>)</a:t>
            </a:r>
          </a:p>
          <a:p>
            <a:pPr marL="305659"/>
            <a:r>
              <a:rPr lang="en-US" sz="1600" dirty="0" smtClean="0">
                <a:solidFill>
                  <a:srgbClr val="000000"/>
                </a:solidFill>
                <a:latin typeface="Arial"/>
                <a:cs typeface="Arial"/>
              </a:rPr>
              <a:t>We ‘ve gone through initial loops but not done yet(see 2 slides)</a:t>
            </a:r>
          </a:p>
          <a:p>
            <a:pPr marL="305659"/>
            <a:r>
              <a:rPr lang="en-US" sz="1600" dirty="0" smtClean="0">
                <a:solidFill>
                  <a:srgbClr val="000000"/>
                </a:solidFill>
                <a:latin typeface="Arial"/>
                <a:cs typeface="Arial"/>
              </a:rPr>
              <a:t>Expert help invaluable</a:t>
            </a:r>
            <a:endParaRPr lang="en-US" sz="1200" dirty="0" smtClean="0">
              <a:solidFill>
                <a:srgbClr val="000000"/>
              </a:solidFill>
              <a:latin typeface="Arial"/>
              <a:cs typeface="Arial"/>
            </a:endParaRPr>
          </a:p>
          <a:p>
            <a:pPr marL="1142835" lvl="2" indent="-342900"/>
            <a:endParaRPr lang="en-US" sz="1600" dirty="0" smtClean="0">
              <a:solidFill>
                <a:srgbClr val="000000"/>
              </a:solidFill>
              <a:latin typeface="Arial"/>
              <a:cs typeface="Arial"/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47A86D-EEB9-C74E-AC24-B9D1E6A4A89D}" type="slidenum">
              <a:rPr lang="en-US" smtClean="0"/>
              <a:pPr/>
              <a:t>17</a:t>
            </a:fld>
            <a:endParaRPr lang="en-US"/>
          </a:p>
        </p:txBody>
      </p:sp>
      <p:grpSp>
        <p:nvGrpSpPr>
          <p:cNvPr id="18" name="Group 17"/>
          <p:cNvGrpSpPr/>
          <p:nvPr/>
        </p:nvGrpSpPr>
        <p:grpSpPr>
          <a:xfrm>
            <a:off x="1236865" y="3251200"/>
            <a:ext cx="6229452" cy="2802461"/>
            <a:chOff x="72569" y="232620"/>
            <a:chExt cx="9071431" cy="3530204"/>
          </a:xfrm>
        </p:grpSpPr>
        <p:sp>
          <p:nvSpPr>
            <p:cNvPr id="19" name="Rectangle 18"/>
            <p:cNvSpPr/>
            <p:nvPr/>
          </p:nvSpPr>
          <p:spPr>
            <a:xfrm>
              <a:off x="1063167" y="1055917"/>
              <a:ext cx="2093685" cy="914400"/>
            </a:xfrm>
            <a:prstGeom prst="rect">
              <a:avLst/>
            </a:prstGeom>
            <a:solidFill>
              <a:schemeClr val="accent1">
                <a:lumMod val="60000"/>
                <a:lumOff val="40000"/>
              </a:schemeClr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457200" eaLnBrk="1" fontAlgn="auto" hangingPunct="1">
                <a:spcBef>
                  <a:spcPts val="0"/>
                </a:spcBef>
                <a:spcAft>
                  <a:spcPts val="0"/>
                </a:spcAft>
              </a:pPr>
              <a:r>
                <a:rPr lang="en-US" b="1" dirty="0" err="1" smtClean="0">
                  <a:solidFill>
                    <a:prstClr val="white"/>
                  </a:solidFill>
                  <a:latin typeface="Calibri"/>
                </a:rPr>
                <a:t>StEvent</a:t>
              </a:r>
              <a:endParaRPr lang="en-US" b="1" dirty="0">
                <a:solidFill>
                  <a:prstClr val="white"/>
                </a:solidFill>
                <a:latin typeface="Calibri"/>
              </a:endParaRPr>
            </a:p>
          </p:txBody>
        </p:sp>
        <p:sp>
          <p:nvSpPr>
            <p:cNvPr id="20" name="Rectangle 19"/>
            <p:cNvSpPr/>
            <p:nvPr/>
          </p:nvSpPr>
          <p:spPr>
            <a:xfrm>
              <a:off x="1983008" y="2848424"/>
              <a:ext cx="2171704" cy="914400"/>
            </a:xfrm>
            <a:prstGeom prst="rect">
              <a:avLst/>
            </a:prstGeom>
            <a:solidFill>
              <a:schemeClr val="accent1">
                <a:lumMod val="60000"/>
                <a:lumOff val="40000"/>
              </a:schemeClr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457200" eaLnBrk="1" fontAlgn="auto" hangingPunct="1">
                <a:spcBef>
                  <a:spcPts val="0"/>
                </a:spcBef>
                <a:spcAft>
                  <a:spcPts val="0"/>
                </a:spcAft>
              </a:pPr>
              <a:r>
                <a:rPr lang="en-US" sz="2000" b="1" dirty="0" err="1" smtClean="0">
                  <a:solidFill>
                    <a:prstClr val="white"/>
                  </a:solidFill>
                  <a:latin typeface="Calibri"/>
                </a:rPr>
                <a:t>StRndHitCollection</a:t>
              </a:r>
              <a:endParaRPr lang="en-US" sz="2000" b="1" dirty="0">
                <a:solidFill>
                  <a:prstClr val="white"/>
                </a:solidFill>
                <a:latin typeface="Calibri"/>
              </a:endParaRPr>
            </a:p>
          </p:txBody>
        </p:sp>
        <p:sp>
          <p:nvSpPr>
            <p:cNvPr id="21" name="Rectangle 20"/>
            <p:cNvSpPr/>
            <p:nvPr/>
          </p:nvSpPr>
          <p:spPr>
            <a:xfrm>
              <a:off x="72569" y="2848424"/>
              <a:ext cx="1801581" cy="914400"/>
            </a:xfrm>
            <a:prstGeom prst="rect">
              <a:avLst/>
            </a:prstGeom>
            <a:solidFill>
              <a:schemeClr val="accent1">
                <a:lumMod val="60000"/>
                <a:lumOff val="40000"/>
              </a:schemeClr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457200" eaLnBrk="1" fontAlgn="auto" hangingPunct="1">
                <a:spcBef>
                  <a:spcPts val="0"/>
                </a:spcBef>
                <a:spcAft>
                  <a:spcPts val="0"/>
                </a:spcAft>
              </a:pPr>
              <a:r>
                <a:rPr lang="en-US" b="1" dirty="0" err="1" smtClean="0">
                  <a:solidFill>
                    <a:prstClr val="white"/>
                  </a:solidFill>
                  <a:latin typeface="Calibri"/>
                </a:rPr>
                <a:t>StRndHit</a:t>
              </a:r>
              <a:endParaRPr lang="en-US" b="1" dirty="0">
                <a:solidFill>
                  <a:prstClr val="white"/>
                </a:solidFill>
                <a:latin typeface="Calibri"/>
              </a:endParaRPr>
            </a:p>
          </p:txBody>
        </p:sp>
        <p:sp>
          <p:nvSpPr>
            <p:cNvPr id="22" name="Down Arrow 21"/>
            <p:cNvSpPr/>
            <p:nvPr/>
          </p:nvSpPr>
          <p:spPr>
            <a:xfrm>
              <a:off x="1795121" y="2177140"/>
              <a:ext cx="484632" cy="507350"/>
            </a:xfrm>
            <a:prstGeom prst="downArrow">
              <a:avLst/>
            </a:prstGeom>
            <a:solidFill>
              <a:srgbClr val="000000"/>
            </a:solidFill>
            <a:ln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457200" eaLnBrk="1" fontAlgn="auto" hangingPunct="1">
                <a:spcBef>
                  <a:spcPts val="0"/>
                </a:spcBef>
                <a:spcAft>
                  <a:spcPts val="0"/>
                </a:spcAft>
              </a:pPr>
              <a:endParaRPr lang="en-US" sz="1800">
                <a:solidFill>
                  <a:prstClr val="white"/>
                </a:solidFill>
                <a:latin typeface="Calibri"/>
              </a:endParaRPr>
            </a:p>
          </p:txBody>
        </p:sp>
        <p:sp>
          <p:nvSpPr>
            <p:cNvPr id="23" name="Rectangle 22"/>
            <p:cNvSpPr/>
            <p:nvPr/>
          </p:nvSpPr>
          <p:spPr>
            <a:xfrm>
              <a:off x="6052455" y="1055917"/>
              <a:ext cx="2093685" cy="9144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457200" eaLnBrk="1" fontAlgn="auto" hangingPunct="1">
                <a:spcBef>
                  <a:spcPts val="0"/>
                </a:spcBef>
                <a:spcAft>
                  <a:spcPts val="0"/>
                </a:spcAft>
              </a:pPr>
              <a:r>
                <a:rPr lang="en-US" b="1" dirty="0" err="1" smtClean="0">
                  <a:solidFill>
                    <a:prstClr val="white"/>
                  </a:solidFill>
                  <a:latin typeface="Calibri"/>
                </a:rPr>
                <a:t>StEvent</a:t>
              </a:r>
              <a:endParaRPr lang="en-US" b="1" dirty="0">
                <a:solidFill>
                  <a:prstClr val="white"/>
                </a:solidFill>
                <a:latin typeface="Calibri"/>
              </a:endParaRPr>
            </a:p>
          </p:txBody>
        </p:sp>
        <p:sp>
          <p:nvSpPr>
            <p:cNvPr id="24" name="Rectangle 23"/>
            <p:cNvSpPr/>
            <p:nvPr/>
          </p:nvSpPr>
          <p:spPr>
            <a:xfrm>
              <a:off x="6972296" y="2848424"/>
              <a:ext cx="2171704" cy="9144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457200" eaLnBrk="1" fontAlgn="auto" hangingPunct="1">
                <a:spcBef>
                  <a:spcPts val="0"/>
                </a:spcBef>
                <a:spcAft>
                  <a:spcPts val="0"/>
                </a:spcAft>
              </a:pPr>
              <a:r>
                <a:rPr lang="en-US" sz="2000" b="1" dirty="0" err="1" smtClean="0">
                  <a:solidFill>
                    <a:prstClr val="white"/>
                  </a:solidFill>
                  <a:latin typeface="Calibri"/>
                </a:rPr>
                <a:t>StHftHitCollection</a:t>
              </a:r>
              <a:endParaRPr lang="en-US" sz="2000" b="1" baseline="30000" dirty="0" smtClean="0">
                <a:solidFill>
                  <a:prstClr val="white"/>
                </a:solidFill>
                <a:latin typeface="Calibri"/>
              </a:endParaRPr>
            </a:p>
          </p:txBody>
        </p:sp>
        <p:sp>
          <p:nvSpPr>
            <p:cNvPr id="25" name="Rectangle 24"/>
            <p:cNvSpPr/>
            <p:nvPr/>
          </p:nvSpPr>
          <p:spPr>
            <a:xfrm>
              <a:off x="5061857" y="2848424"/>
              <a:ext cx="1801581" cy="9144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457200" eaLnBrk="1" fontAlgn="auto" hangingPunct="1">
                <a:spcBef>
                  <a:spcPts val="0"/>
                </a:spcBef>
                <a:spcAft>
                  <a:spcPts val="0"/>
                </a:spcAft>
              </a:pPr>
              <a:r>
                <a:rPr lang="en-US" b="1" dirty="0" err="1" smtClean="0">
                  <a:solidFill>
                    <a:prstClr val="white"/>
                  </a:solidFill>
                  <a:latin typeface="Calibri"/>
                </a:rPr>
                <a:t>StHftHit</a:t>
              </a:r>
              <a:endParaRPr lang="en-US" b="1" baseline="30000" dirty="0" smtClean="0">
                <a:solidFill>
                  <a:prstClr val="white"/>
                </a:solidFill>
                <a:latin typeface="Calibri"/>
              </a:endParaRPr>
            </a:p>
          </p:txBody>
        </p:sp>
        <p:sp>
          <p:nvSpPr>
            <p:cNvPr id="26" name="Down Arrow 25"/>
            <p:cNvSpPr/>
            <p:nvPr/>
          </p:nvSpPr>
          <p:spPr>
            <a:xfrm>
              <a:off x="6784409" y="2177140"/>
              <a:ext cx="484632" cy="507350"/>
            </a:xfrm>
            <a:prstGeom prst="downArrow">
              <a:avLst/>
            </a:prstGeom>
            <a:solidFill>
              <a:srgbClr val="000000"/>
            </a:solidFill>
            <a:ln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457200" eaLnBrk="1" fontAlgn="auto" hangingPunct="1">
                <a:spcBef>
                  <a:spcPts val="0"/>
                </a:spcBef>
                <a:spcAft>
                  <a:spcPts val="0"/>
                </a:spcAft>
              </a:pPr>
              <a:endParaRPr lang="en-US" sz="1800">
                <a:solidFill>
                  <a:prstClr val="white"/>
                </a:solidFill>
                <a:latin typeface="Calibri"/>
              </a:endParaRPr>
            </a:p>
          </p:txBody>
        </p:sp>
        <p:sp>
          <p:nvSpPr>
            <p:cNvPr id="27" name="Striped Right Arrow 26"/>
            <p:cNvSpPr/>
            <p:nvPr/>
          </p:nvSpPr>
          <p:spPr>
            <a:xfrm>
              <a:off x="4260641" y="1934824"/>
              <a:ext cx="978408" cy="484632"/>
            </a:xfrm>
            <a:prstGeom prst="stripedRightArrow">
              <a:avLst/>
            </a:prstGeom>
            <a:solidFill>
              <a:srgbClr val="FF0000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457200" eaLnBrk="1" fontAlgn="auto" hangingPunct="1">
                <a:spcBef>
                  <a:spcPts val="0"/>
                </a:spcBef>
                <a:spcAft>
                  <a:spcPts val="0"/>
                </a:spcAft>
              </a:pPr>
              <a:endParaRPr lang="en-US" sz="1800">
                <a:solidFill>
                  <a:prstClr val="white"/>
                </a:solidFill>
                <a:latin typeface="Calibri"/>
              </a:endParaRPr>
            </a:p>
          </p:txBody>
        </p:sp>
        <p:sp>
          <p:nvSpPr>
            <p:cNvPr id="28" name="TextBox 27"/>
            <p:cNvSpPr txBox="1"/>
            <p:nvPr/>
          </p:nvSpPr>
          <p:spPr>
            <a:xfrm>
              <a:off x="864832" y="232620"/>
              <a:ext cx="2594005" cy="450276"/>
            </a:xfrm>
            <a:prstGeom prst="rect">
              <a:avLst/>
            </a:prstGeom>
            <a:solidFill>
              <a:srgbClr val="FFFF00"/>
            </a:solidFill>
          </p:spPr>
          <p:txBody>
            <a:bodyPr wrap="none" rtlCol="0">
              <a:spAutoFit/>
            </a:bodyPr>
            <a:lstStyle/>
            <a:p>
              <a:pPr defTabSz="457200" eaLnBrk="1" fontAlgn="auto" hangingPunct="1">
                <a:spcBef>
                  <a:spcPts val="0"/>
                </a:spcBef>
                <a:spcAft>
                  <a:spcPts val="0"/>
                </a:spcAft>
              </a:pPr>
              <a:r>
                <a:rPr lang="en-US" dirty="0" smtClean="0">
                  <a:solidFill>
                    <a:prstClr val="black"/>
                  </a:solidFill>
                  <a:latin typeface="Calibri"/>
                </a:rPr>
                <a:t>Actual structures</a:t>
              </a:r>
              <a:endParaRPr lang="en-US" dirty="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30" name="TextBox 29"/>
            <p:cNvSpPr txBox="1"/>
            <p:nvPr/>
          </p:nvSpPr>
          <p:spPr>
            <a:xfrm>
              <a:off x="5973859" y="232620"/>
              <a:ext cx="3032747" cy="450276"/>
            </a:xfrm>
            <a:prstGeom prst="rect">
              <a:avLst/>
            </a:prstGeom>
            <a:solidFill>
              <a:srgbClr val="FFFF00"/>
            </a:solidFill>
          </p:spPr>
          <p:txBody>
            <a:bodyPr wrap="none" rtlCol="0">
              <a:spAutoFit/>
            </a:bodyPr>
            <a:lstStyle/>
            <a:p>
              <a:pPr defTabSz="457200" eaLnBrk="1" fontAlgn="auto" hangingPunct="1">
                <a:spcBef>
                  <a:spcPts val="0"/>
                </a:spcBef>
                <a:spcAft>
                  <a:spcPts val="0"/>
                </a:spcAft>
              </a:pPr>
              <a:r>
                <a:rPr lang="en-US" dirty="0" smtClean="0">
                  <a:solidFill>
                    <a:prstClr val="black"/>
                  </a:solidFill>
                  <a:latin typeface="Calibri"/>
                </a:rPr>
                <a:t>Proposed structures</a:t>
              </a:r>
              <a:endParaRPr lang="en-US" dirty="0">
                <a:solidFill>
                  <a:prstClr val="black"/>
                </a:solidFill>
                <a:latin typeface="Calibri"/>
              </a:endParaRPr>
            </a:p>
          </p:txBody>
        </p:sp>
      </p:grp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79512" y="414215"/>
            <a:ext cx="7416824" cy="2520280"/>
          </a:xfrm>
        </p:spPr>
        <p:txBody>
          <a:bodyPr/>
          <a:lstStyle/>
          <a:p>
            <a:pPr marL="0" indent="0">
              <a:buNone/>
            </a:pPr>
            <a:r>
              <a:rPr lang="en-US" sz="2000" dirty="0" smtClean="0">
                <a:solidFill>
                  <a:srgbClr val="000000"/>
                </a:solidFill>
                <a:cs typeface="Arial"/>
              </a:rPr>
              <a:t>Numbering convention/Configuration of detector elements</a:t>
            </a:r>
          </a:p>
          <a:p>
            <a:pPr marL="0" indent="0">
              <a:buNone/>
            </a:pPr>
            <a:endParaRPr lang="en-US" sz="1400" dirty="0" smtClean="0">
              <a:solidFill>
                <a:srgbClr val="000000"/>
              </a:solidFill>
              <a:cs typeface="Arial"/>
            </a:endParaRPr>
          </a:p>
          <a:p>
            <a:pPr marL="742867" lvl="1" indent="-342900">
              <a:buFont typeface="Arial"/>
              <a:buChar char="•"/>
            </a:pPr>
            <a:r>
              <a:rPr lang="en-US" sz="1600" dirty="0" smtClean="0">
                <a:solidFill>
                  <a:srgbClr val="000000"/>
                </a:solidFill>
                <a:cs typeface="Arial"/>
              </a:rPr>
              <a:t>We have defined and documented the scheme for all HFT elements</a:t>
            </a:r>
          </a:p>
          <a:p>
            <a:pPr marL="742867" lvl="1" indent="-342900">
              <a:buFont typeface="Arial"/>
              <a:buChar char="•"/>
            </a:pPr>
            <a:r>
              <a:rPr lang="en-US" sz="1600" b="0" dirty="0" smtClean="0">
                <a:solidFill>
                  <a:srgbClr val="000000"/>
                </a:solidFill>
                <a:cs typeface="Arial"/>
              </a:rPr>
              <a:t>Complies with STAR conventions</a:t>
            </a:r>
          </a:p>
          <a:p>
            <a:pPr marL="742867" lvl="1" indent="-342900">
              <a:buFont typeface="Arial"/>
              <a:buChar char="•"/>
            </a:pPr>
            <a:r>
              <a:rPr lang="en-US" sz="1600" dirty="0" smtClean="0">
                <a:solidFill>
                  <a:srgbClr val="000000"/>
                </a:solidFill>
                <a:cs typeface="Arial"/>
              </a:rPr>
              <a:t>IST example is shown below</a:t>
            </a:r>
            <a:endParaRPr lang="en-US" sz="1600" b="0" dirty="0" smtClean="0">
              <a:solidFill>
                <a:srgbClr val="000000"/>
              </a:solidFill>
              <a:cs typeface="Arial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478515" y="6390157"/>
            <a:ext cx="8314726" cy="338554"/>
          </a:xfrm>
          <a:prstGeom prst="rect">
            <a:avLst/>
          </a:prstGeom>
          <a:solidFill>
            <a:srgbClr val="FFFFFF"/>
          </a:solidFill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r>
              <a:rPr lang="en-US" sz="1600" dirty="0"/>
              <a:t>http://</a:t>
            </a:r>
            <a:r>
              <a:rPr lang="en-US" sz="1600" dirty="0" err="1"/>
              <a:t>drupal.star.bnl.gov</a:t>
            </a:r>
            <a:r>
              <a:rPr lang="en-US" sz="1600" dirty="0"/>
              <a:t>/STAR/event/2012/03/09/</a:t>
            </a:r>
            <a:r>
              <a:rPr lang="en-US" sz="1600" dirty="0" err="1"/>
              <a:t>hft</a:t>
            </a:r>
            <a:r>
              <a:rPr lang="en-US" sz="1600" dirty="0"/>
              <a:t>-software/hft-numbering-schemedoc-10</a:t>
            </a:r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87850" y="2058640"/>
            <a:ext cx="5720454" cy="4050060"/>
          </a:xfrm>
          <a:prstGeom prst="rect">
            <a:avLst/>
          </a:prstGeom>
        </p:spPr>
      </p:pic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47A86D-EEB9-C74E-AC24-B9D1E6A4A89D}" type="slidenum">
              <a:rPr lang="en-US" smtClean="0"/>
              <a:pPr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0467327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4294967295"/>
          </p:nvPr>
        </p:nvSpPr>
        <p:spPr>
          <a:xfrm>
            <a:off x="8244408" y="6400800"/>
            <a:ext cx="518592" cy="457200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fld id="{BD41AC4D-0739-984B-8047-6E97FCCB1FDD}" type="slidenum">
              <a:rPr lang="en-US" sz="1600" smtClean="0">
                <a:solidFill>
                  <a:srgbClr val="000090"/>
                </a:solidFill>
                <a:latin typeface="Comic Sans MS"/>
                <a:cs typeface="Comic Sans MS"/>
              </a:rPr>
              <a:pPr>
                <a:defRPr/>
              </a:pPr>
              <a:t>19</a:t>
            </a:fld>
            <a:endParaRPr lang="en-US" sz="1600" dirty="0">
              <a:solidFill>
                <a:srgbClr val="000090"/>
              </a:solidFill>
              <a:latin typeface="Comic Sans MS"/>
              <a:cs typeface="Comic Sans MS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90600" y="260648"/>
            <a:ext cx="2645296" cy="504056"/>
          </a:xfrm>
          <a:solidFill>
            <a:srgbClr val="FFFFFF"/>
          </a:solidFill>
        </p:spPr>
        <p:txBody>
          <a:bodyPr/>
          <a:lstStyle/>
          <a:p>
            <a:pPr algn="l"/>
            <a:r>
              <a:rPr lang="en-US" sz="2800" b="0" dirty="0" smtClean="0">
                <a:solidFill>
                  <a:srgbClr val="000000"/>
                </a:solidFill>
                <a:effectLst/>
                <a:cs typeface="Arial"/>
              </a:rPr>
              <a:t>Miscellaneous </a:t>
            </a:r>
            <a:endParaRPr lang="en-US" sz="2800" b="0" dirty="0">
              <a:solidFill>
                <a:srgbClr val="000000"/>
              </a:solidFill>
              <a:effectLst/>
              <a:cs typeface="Arial"/>
            </a:endParaRPr>
          </a:p>
        </p:txBody>
      </p:sp>
      <p:sp>
        <p:nvSpPr>
          <p:cNvPr id="7" name="Content Placeholder 2"/>
          <p:cNvSpPr>
            <a:spLocks noGrp="1"/>
          </p:cNvSpPr>
          <p:nvPr>
            <p:ph idx="1"/>
          </p:nvPr>
        </p:nvSpPr>
        <p:spPr>
          <a:xfrm>
            <a:off x="362272" y="1268760"/>
            <a:ext cx="8458200" cy="4968551"/>
          </a:xfrm>
        </p:spPr>
        <p:txBody>
          <a:bodyPr/>
          <a:lstStyle/>
          <a:p>
            <a:pPr marL="705709" lvl="1" indent="-342900">
              <a:buFont typeface="Arial"/>
              <a:buChar char="•"/>
            </a:pPr>
            <a:r>
              <a:rPr lang="en-US" sz="1800" b="0" dirty="0" smtClean="0">
                <a:solidFill>
                  <a:srgbClr val="000000"/>
                </a:solidFill>
                <a:cs typeface="Arial"/>
              </a:rPr>
              <a:t>Simulation environment (UPC e</a:t>
            </a:r>
            <a:r>
              <a:rPr lang="en-US" sz="1800" b="0" baseline="30000" dirty="0" smtClean="0">
                <a:solidFill>
                  <a:srgbClr val="000000"/>
                </a:solidFill>
                <a:cs typeface="Arial"/>
              </a:rPr>
              <a:t>-</a:t>
            </a:r>
            <a:r>
              <a:rPr lang="en-US" sz="1800" b="0" dirty="0" smtClean="0">
                <a:solidFill>
                  <a:srgbClr val="000000"/>
                </a:solidFill>
                <a:cs typeface="Arial"/>
              </a:rPr>
              <a:t> background, Pileup mechanism)</a:t>
            </a:r>
          </a:p>
          <a:p>
            <a:pPr marL="1068518" lvl="2" indent="-342900">
              <a:buFont typeface="Arial"/>
              <a:buChar char="•"/>
            </a:pPr>
            <a:r>
              <a:rPr lang="en-US" sz="1500" dirty="0" smtClean="0">
                <a:solidFill>
                  <a:srgbClr val="000000"/>
                </a:solidFill>
                <a:cs typeface="Arial"/>
              </a:rPr>
              <a:t>We did improve our understanding and way of generating this</a:t>
            </a:r>
          </a:p>
          <a:p>
            <a:pPr marL="1068518" lvl="2" indent="-342900">
              <a:buFont typeface="Arial"/>
              <a:buChar char="•"/>
            </a:pPr>
            <a:r>
              <a:rPr lang="en-US" sz="1500" b="0" dirty="0" smtClean="0">
                <a:solidFill>
                  <a:srgbClr val="000000"/>
                </a:solidFill>
                <a:cs typeface="Arial"/>
              </a:rPr>
              <a:t>We still need to put all this to work with STAR’s official pileup scheme</a:t>
            </a:r>
          </a:p>
          <a:p>
            <a:pPr marL="362809" lvl="1" indent="0"/>
            <a:endParaRPr lang="en-US" sz="1800" b="0" dirty="0" smtClean="0">
              <a:solidFill>
                <a:srgbClr val="000000"/>
              </a:solidFill>
              <a:cs typeface="Arial"/>
            </a:endParaRPr>
          </a:p>
          <a:p>
            <a:pPr marL="705709" lvl="1" indent="-342900">
              <a:buFont typeface="Arial"/>
              <a:buChar char="•"/>
            </a:pPr>
            <a:r>
              <a:rPr lang="en-US" sz="1800" b="0" dirty="0" smtClean="0">
                <a:solidFill>
                  <a:srgbClr val="000000"/>
                </a:solidFill>
                <a:cs typeface="Arial"/>
              </a:rPr>
              <a:t>Event vertex finders</a:t>
            </a:r>
          </a:p>
          <a:p>
            <a:pPr marL="1068518" lvl="2" indent="-342900">
              <a:buFont typeface="Arial"/>
              <a:buChar char="•"/>
            </a:pPr>
            <a:r>
              <a:rPr lang="en-US" sz="1500" dirty="0" smtClean="0">
                <a:solidFill>
                  <a:srgbClr val="000000"/>
                </a:solidFill>
                <a:cs typeface="Arial"/>
              </a:rPr>
              <a:t>Important evaluation work goes on now</a:t>
            </a:r>
          </a:p>
          <a:p>
            <a:pPr marL="705709" lvl="1" indent="-342900">
              <a:buFont typeface="Arial"/>
              <a:buChar char="•"/>
            </a:pPr>
            <a:endParaRPr lang="en-US" sz="1800" b="0" dirty="0">
              <a:solidFill>
                <a:srgbClr val="000000"/>
              </a:solidFill>
              <a:cs typeface="Arial"/>
            </a:endParaRPr>
          </a:p>
          <a:p>
            <a:pPr marL="705709" lvl="1" indent="-342900">
              <a:buFont typeface="Arial"/>
              <a:buChar char="•"/>
            </a:pPr>
            <a:r>
              <a:rPr lang="en-US" sz="1800" b="0" dirty="0" smtClean="0">
                <a:solidFill>
                  <a:srgbClr val="000000"/>
                </a:solidFill>
                <a:cs typeface="Arial"/>
              </a:rPr>
              <a:t>Web Docs</a:t>
            </a:r>
          </a:p>
          <a:p>
            <a:pPr marL="1068518" lvl="2" indent="-342900">
              <a:buFont typeface="Arial"/>
              <a:buChar char="•"/>
            </a:pPr>
            <a:r>
              <a:rPr lang="en-US" sz="1500" dirty="0" smtClean="0">
                <a:solidFill>
                  <a:srgbClr val="D9D9D9"/>
                </a:solidFill>
                <a:cs typeface="Arial"/>
              </a:rPr>
              <a:t>Jonathan and I are organizing better our Off-Drupal personal doc areas</a:t>
            </a:r>
          </a:p>
          <a:p>
            <a:pPr marL="1068518" lvl="2" indent="-342900">
              <a:buFont typeface="Arial"/>
              <a:buChar char="•"/>
            </a:pPr>
            <a:r>
              <a:rPr lang="en-US" sz="1500" dirty="0" smtClean="0">
                <a:solidFill>
                  <a:srgbClr val="D9D9D9"/>
                </a:solidFill>
                <a:cs typeface="Arial"/>
              </a:rPr>
              <a:t>S&amp;C</a:t>
            </a:r>
            <a:r>
              <a:rPr lang="en-US" sz="1500" b="0" dirty="0" smtClean="0">
                <a:solidFill>
                  <a:srgbClr val="D9D9D9"/>
                </a:solidFill>
                <a:cs typeface="Arial"/>
              </a:rPr>
              <a:t> </a:t>
            </a:r>
            <a:r>
              <a:rPr lang="en-US" sz="1500" b="0" dirty="0" smtClean="0">
                <a:solidFill>
                  <a:srgbClr val="D9D9D9"/>
                </a:solidFill>
                <a:cs typeface="Arial"/>
              </a:rPr>
              <a:t>provided an </a:t>
            </a:r>
            <a:r>
              <a:rPr lang="en-US" sz="1500" dirty="0" smtClean="0">
                <a:solidFill>
                  <a:srgbClr val="D9D9D9"/>
                </a:solidFill>
                <a:cs typeface="Arial"/>
              </a:rPr>
              <a:t>AFS</a:t>
            </a:r>
            <a:r>
              <a:rPr lang="en-US" sz="1500" b="0" dirty="0" smtClean="0">
                <a:solidFill>
                  <a:srgbClr val="D9D9D9"/>
                </a:solidFill>
                <a:cs typeface="Arial"/>
              </a:rPr>
              <a:t> area for Off-Drupal (really public) access</a:t>
            </a:r>
          </a:p>
          <a:p>
            <a:pPr marL="1068518" lvl="2" indent="-342900">
              <a:buFont typeface="Arial"/>
              <a:buChar char="•"/>
            </a:pPr>
            <a:r>
              <a:rPr lang="en-US" sz="1500" dirty="0" smtClean="0">
                <a:solidFill>
                  <a:srgbClr val="000000"/>
                </a:solidFill>
                <a:cs typeface="Arial"/>
              </a:rPr>
              <a:t>Drupal pages need rework from scratch</a:t>
            </a:r>
            <a:endParaRPr lang="en-US" sz="1500" b="0" dirty="0">
              <a:solidFill>
                <a:srgbClr val="000000"/>
              </a:solidFill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98389846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>
                <a:solidFill>
                  <a:schemeClr val="bg1">
                    <a:lumMod val="85000"/>
                  </a:schemeClr>
                </a:solidFill>
              </a:rPr>
              <a:t>Brief overview of subsystem</a:t>
            </a:r>
          </a:p>
          <a:p>
            <a:r>
              <a:rPr lang="en-US" dirty="0" smtClean="0">
                <a:solidFill>
                  <a:schemeClr val="bg1">
                    <a:lumMod val="75000"/>
                  </a:schemeClr>
                </a:solidFill>
              </a:rPr>
              <a:t>Technical</a:t>
            </a:r>
            <a:r>
              <a:rPr lang="en-US" dirty="0" smtClean="0"/>
              <a:t> </a:t>
            </a:r>
            <a:r>
              <a:rPr lang="en-US" dirty="0" smtClean="0">
                <a:solidFill>
                  <a:srgbClr val="D9D9D9"/>
                </a:solidFill>
              </a:rPr>
              <a:t>Progress</a:t>
            </a:r>
            <a:r>
              <a:rPr lang="en-US" dirty="0" smtClean="0"/>
              <a:t> </a:t>
            </a:r>
            <a:r>
              <a:rPr lang="en-US" dirty="0" smtClean="0">
                <a:solidFill>
                  <a:srgbClr val="D9D9D9"/>
                </a:solidFill>
              </a:rPr>
              <a:t>since last review</a:t>
            </a:r>
          </a:p>
          <a:p>
            <a:r>
              <a:rPr lang="en-US" dirty="0" smtClean="0">
                <a:solidFill>
                  <a:srgbClr val="BFBFBF"/>
                </a:solidFill>
              </a:rPr>
              <a:t>Construction Plans</a:t>
            </a:r>
          </a:p>
          <a:p>
            <a:r>
              <a:rPr lang="en-US" dirty="0" smtClean="0"/>
              <a:t>Outstanding technical issues and plans</a:t>
            </a:r>
          </a:p>
          <a:p>
            <a:r>
              <a:rPr lang="en-US" dirty="0" smtClean="0">
                <a:solidFill>
                  <a:srgbClr val="D9D9D9"/>
                </a:solidFill>
              </a:rPr>
              <a:t>Schedule &amp; Cost</a:t>
            </a:r>
          </a:p>
          <a:p>
            <a:pPr lvl="1"/>
            <a:r>
              <a:rPr lang="en-US" dirty="0" smtClean="0">
                <a:solidFill>
                  <a:srgbClr val="D9D9D9"/>
                </a:solidFill>
              </a:rPr>
              <a:t>Cost to date and projection (from Sarah)</a:t>
            </a:r>
          </a:p>
          <a:p>
            <a:r>
              <a:rPr lang="en-US" dirty="0" smtClean="0">
                <a:solidFill>
                  <a:srgbClr val="D9D9D9"/>
                </a:solidFill>
              </a:rPr>
              <a:t>Resources</a:t>
            </a:r>
          </a:p>
          <a:p>
            <a:pPr lvl="1"/>
            <a:r>
              <a:rPr lang="en-US" dirty="0" smtClean="0">
                <a:solidFill>
                  <a:srgbClr val="D9D9D9"/>
                </a:solidFill>
              </a:rPr>
              <a:t>People, institutions and </a:t>
            </a:r>
          </a:p>
          <a:p>
            <a:r>
              <a:rPr lang="en-US" dirty="0" smtClean="0">
                <a:solidFill>
                  <a:srgbClr val="D9D9D9"/>
                </a:solidFill>
              </a:rPr>
              <a:t>Risk assessment; value engineering</a:t>
            </a:r>
          </a:p>
          <a:p>
            <a:r>
              <a:rPr lang="en-US" dirty="0" smtClean="0">
                <a:solidFill>
                  <a:srgbClr val="D9D9D9"/>
                </a:solidFill>
              </a:rPr>
              <a:t>Summary</a:t>
            </a:r>
            <a:endParaRPr lang="en-US" dirty="0">
              <a:solidFill>
                <a:srgbClr val="D9D9D9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47A86D-EEB9-C74E-AC24-B9D1E6A4A89D}" type="slidenum">
              <a:rPr lang="en-US" smtClean="0"/>
              <a:pPr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613103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4294967295"/>
          </p:nvPr>
        </p:nvSpPr>
        <p:spPr>
          <a:xfrm>
            <a:off x="8244408" y="6400800"/>
            <a:ext cx="518592" cy="457200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fld id="{BD41AC4D-0739-984B-8047-6E97FCCB1FDD}" type="slidenum">
              <a:rPr lang="en-US" sz="1600" smtClean="0">
                <a:solidFill>
                  <a:srgbClr val="000090"/>
                </a:solidFill>
                <a:latin typeface="Comic Sans MS"/>
                <a:cs typeface="Comic Sans MS"/>
              </a:rPr>
              <a:pPr>
                <a:defRPr/>
              </a:pPr>
              <a:t>21</a:t>
            </a:fld>
            <a:endParaRPr lang="en-US" sz="1600" dirty="0">
              <a:solidFill>
                <a:srgbClr val="000090"/>
              </a:solidFill>
              <a:latin typeface="Comic Sans MS"/>
              <a:cs typeface="Comic Sans MS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90599" y="260648"/>
            <a:ext cx="4275667" cy="504056"/>
          </a:xfrm>
          <a:solidFill>
            <a:srgbClr val="FFFFFF"/>
          </a:solidFill>
        </p:spPr>
        <p:txBody>
          <a:bodyPr/>
          <a:lstStyle/>
          <a:p>
            <a:pPr algn="l"/>
            <a:r>
              <a:rPr lang="en-US" sz="2800" dirty="0" smtClean="0">
                <a:solidFill>
                  <a:srgbClr val="000000"/>
                </a:solidFill>
                <a:effectLst/>
                <a:cs typeface="Arial"/>
              </a:rPr>
              <a:t>Planned work to </a:t>
            </a:r>
            <a:r>
              <a:rPr lang="en-US" sz="2800" dirty="0" smtClean="0">
                <a:solidFill>
                  <a:srgbClr val="000000"/>
                </a:solidFill>
                <a:effectLst/>
                <a:cs typeface="Arial"/>
              </a:rPr>
              <a:t>do</a:t>
            </a:r>
            <a:r>
              <a:rPr lang="en-US" sz="2800" b="0" dirty="0" smtClean="0">
                <a:solidFill>
                  <a:srgbClr val="000000"/>
                </a:solidFill>
                <a:effectLst/>
                <a:cs typeface="Arial"/>
              </a:rPr>
              <a:t> </a:t>
            </a:r>
            <a:endParaRPr lang="en-US" sz="2800" b="0" dirty="0">
              <a:solidFill>
                <a:srgbClr val="000000"/>
              </a:solidFill>
              <a:effectLst/>
              <a:cs typeface="Arial"/>
            </a:endParaRPr>
          </a:p>
        </p:txBody>
      </p:sp>
      <p:sp>
        <p:nvSpPr>
          <p:cNvPr id="7" name="Content Placeholder 2"/>
          <p:cNvSpPr>
            <a:spLocks noGrp="1"/>
          </p:cNvSpPr>
          <p:nvPr>
            <p:ph idx="1"/>
          </p:nvPr>
        </p:nvSpPr>
        <p:spPr>
          <a:xfrm>
            <a:off x="362272" y="1412777"/>
            <a:ext cx="8458200" cy="2778224"/>
          </a:xfrm>
        </p:spPr>
        <p:txBody>
          <a:bodyPr/>
          <a:lstStyle/>
          <a:p>
            <a:pPr marL="362809" lvl="1" indent="0"/>
            <a:r>
              <a:rPr lang="en-US" sz="1400" i="1" dirty="0" smtClean="0">
                <a:solidFill>
                  <a:srgbClr val="000000"/>
                </a:solidFill>
                <a:cs typeface="Arial"/>
              </a:rPr>
              <a:t> Besides </a:t>
            </a:r>
            <a:r>
              <a:rPr lang="en-US" sz="1400" i="1" dirty="0" smtClean="0">
                <a:solidFill>
                  <a:srgbClr val="000000"/>
                </a:solidFill>
                <a:cs typeface="Arial"/>
              </a:rPr>
              <a:t>things I have already mentioned above</a:t>
            </a:r>
          </a:p>
          <a:p>
            <a:pPr marL="705709" lvl="1" indent="-342900">
              <a:buFont typeface="Arial"/>
              <a:buChar char="•"/>
            </a:pPr>
            <a:endParaRPr lang="en-US" sz="1800" dirty="0">
              <a:solidFill>
                <a:srgbClr val="000000"/>
              </a:solidFill>
              <a:cs typeface="Arial"/>
            </a:endParaRPr>
          </a:p>
          <a:p>
            <a:pPr marL="705709" lvl="1" indent="-342900">
              <a:buFont typeface="Arial"/>
              <a:buChar char="•"/>
            </a:pPr>
            <a:r>
              <a:rPr lang="en-US" sz="1800" dirty="0" smtClean="0">
                <a:solidFill>
                  <a:srgbClr val="000000"/>
                </a:solidFill>
                <a:cs typeface="Arial"/>
              </a:rPr>
              <a:t>Raw data </a:t>
            </a:r>
            <a:r>
              <a:rPr lang="en-US" sz="1800" dirty="0" smtClean="0">
                <a:solidFill>
                  <a:srgbClr val="000000"/>
                </a:solidFill>
                <a:cs typeface="Arial"/>
              </a:rPr>
              <a:t>un-packers</a:t>
            </a:r>
            <a:r>
              <a:rPr lang="en-US" sz="1800" dirty="0" smtClean="0">
                <a:solidFill>
                  <a:srgbClr val="000000"/>
                </a:solidFill>
                <a:cs typeface="Arial"/>
              </a:rPr>
              <a:t>/Cluster-Hit finders</a:t>
            </a:r>
          </a:p>
          <a:p>
            <a:pPr marL="705709" lvl="1" indent="-342900">
              <a:buFont typeface="Arial"/>
              <a:buChar char="•"/>
            </a:pPr>
            <a:endParaRPr lang="en-US" sz="1800" b="0" dirty="0" smtClean="0">
              <a:solidFill>
                <a:srgbClr val="000000"/>
              </a:solidFill>
              <a:cs typeface="Arial"/>
            </a:endParaRPr>
          </a:p>
          <a:p>
            <a:pPr marL="705709" lvl="1" indent="-342900">
              <a:buFont typeface="Arial"/>
              <a:buChar char="•"/>
            </a:pPr>
            <a:r>
              <a:rPr lang="en-US" sz="1800" b="0" dirty="0" smtClean="0">
                <a:solidFill>
                  <a:srgbClr val="000000"/>
                </a:solidFill>
                <a:cs typeface="Arial"/>
              </a:rPr>
              <a:t>Tests of </a:t>
            </a:r>
            <a:r>
              <a:rPr lang="en-US" sz="1800" b="0" dirty="0" smtClean="0">
                <a:solidFill>
                  <a:srgbClr val="000000"/>
                </a:solidFill>
                <a:cs typeface="Arial"/>
              </a:rPr>
              <a:t>CA/new </a:t>
            </a:r>
            <a:r>
              <a:rPr lang="en-US" sz="1800" b="0" dirty="0" smtClean="0">
                <a:solidFill>
                  <a:srgbClr val="000000"/>
                </a:solidFill>
                <a:cs typeface="Arial"/>
              </a:rPr>
              <a:t>STV tracker, VMC environment</a:t>
            </a:r>
          </a:p>
          <a:p>
            <a:pPr marL="362809" lvl="1" indent="0"/>
            <a:endParaRPr lang="en-US" sz="1800" dirty="0">
              <a:solidFill>
                <a:srgbClr val="000000"/>
              </a:solidFill>
              <a:cs typeface="Arial"/>
            </a:endParaRPr>
          </a:p>
          <a:p>
            <a:pPr marL="705709" lvl="1" indent="-342900">
              <a:buFont typeface="Arial"/>
              <a:buChar char="•"/>
            </a:pPr>
            <a:r>
              <a:rPr lang="en-US" sz="1800" dirty="0">
                <a:solidFill>
                  <a:srgbClr val="000000"/>
                </a:solidFill>
                <a:cs typeface="Arial"/>
              </a:rPr>
              <a:t>‘Online’ data format/slow controls/online QA/</a:t>
            </a:r>
            <a:r>
              <a:rPr lang="en-US" sz="1800" dirty="0" err="1">
                <a:solidFill>
                  <a:srgbClr val="000000"/>
                </a:solidFill>
                <a:cs typeface="Arial"/>
              </a:rPr>
              <a:t>Db</a:t>
            </a:r>
            <a:r>
              <a:rPr lang="en-US" sz="1800" dirty="0">
                <a:solidFill>
                  <a:srgbClr val="000000"/>
                </a:solidFill>
                <a:cs typeface="Arial"/>
              </a:rPr>
              <a:t> </a:t>
            </a:r>
            <a:r>
              <a:rPr lang="en-US" sz="1800" dirty="0" smtClean="0">
                <a:solidFill>
                  <a:srgbClr val="000000"/>
                </a:solidFill>
                <a:cs typeface="Arial"/>
              </a:rPr>
              <a:t>considerations</a:t>
            </a:r>
          </a:p>
          <a:p>
            <a:pPr marL="705709" lvl="1" indent="-342900">
              <a:buFont typeface="Arial"/>
              <a:buChar char="•"/>
            </a:pPr>
            <a:endParaRPr lang="en-US" sz="1800" b="1" dirty="0">
              <a:solidFill>
                <a:srgbClr val="000000"/>
              </a:solidFill>
              <a:cs typeface="Arial"/>
            </a:endParaRPr>
          </a:p>
        </p:txBody>
      </p:sp>
      <p:sp>
        <p:nvSpPr>
          <p:cNvPr id="5" name="Content Placeholder 2"/>
          <p:cNvSpPr txBox="1">
            <a:spLocks/>
          </p:cNvSpPr>
          <p:nvPr/>
        </p:nvSpPr>
        <p:spPr>
          <a:xfrm>
            <a:off x="362272" y="4986867"/>
            <a:ext cx="8458200" cy="745074"/>
          </a:xfrm>
          <a:prstGeom prst="rect">
            <a:avLst/>
          </a:prstGeom>
          <a:solidFill>
            <a:srgbClr val="FDEADA"/>
          </a:solidFill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800" kern="1200" baseline="0">
                <a:solidFill>
                  <a:schemeClr val="tx1"/>
                </a:solidFill>
                <a:latin typeface="Arial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400" kern="1200" baseline="0">
                <a:solidFill>
                  <a:schemeClr val="tx1"/>
                </a:solidFill>
                <a:latin typeface="Arial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 baseline="0">
                <a:solidFill>
                  <a:schemeClr val="tx1"/>
                </a:solidFill>
                <a:latin typeface="Arial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1800" kern="1200" baseline="0">
                <a:solidFill>
                  <a:schemeClr val="tx1"/>
                </a:solidFill>
                <a:latin typeface="Arial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1800" kern="1200" baseline="0">
                <a:solidFill>
                  <a:schemeClr val="tx1"/>
                </a:solidFill>
                <a:latin typeface="Arial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62809" lvl="1" indent="0">
              <a:buNone/>
            </a:pPr>
            <a:r>
              <a:rPr lang="en-US" sz="1800" dirty="0" smtClean="0">
                <a:solidFill>
                  <a:srgbClr val="000000"/>
                </a:solidFill>
                <a:cs typeface="Arial"/>
              </a:rPr>
              <a:t>With the prototype PXL installation and the new institutional involvement the Collaboration will refocus some of its effort to the new device. </a:t>
            </a:r>
            <a:endParaRPr lang="en-US" sz="1800" b="1" dirty="0">
              <a:solidFill>
                <a:srgbClr val="000000"/>
              </a:solidFill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70073790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>
                <a:solidFill>
                  <a:schemeClr val="bg1">
                    <a:lumMod val="85000"/>
                  </a:schemeClr>
                </a:solidFill>
              </a:rPr>
              <a:t>Brief overview of subsystem</a:t>
            </a:r>
          </a:p>
          <a:p>
            <a:r>
              <a:rPr lang="en-US" dirty="0" smtClean="0">
                <a:solidFill>
                  <a:schemeClr val="bg1">
                    <a:lumMod val="85000"/>
                  </a:schemeClr>
                </a:solidFill>
              </a:rPr>
              <a:t>Technical Progress since last review</a:t>
            </a:r>
          </a:p>
          <a:p>
            <a:r>
              <a:rPr lang="en-US" dirty="0" smtClean="0">
                <a:solidFill>
                  <a:schemeClr val="bg1">
                    <a:lumMod val="85000"/>
                  </a:schemeClr>
                </a:solidFill>
              </a:rPr>
              <a:t>Construction Plans</a:t>
            </a:r>
          </a:p>
          <a:p>
            <a:r>
              <a:rPr lang="en-US" dirty="0" smtClean="0">
                <a:solidFill>
                  <a:schemeClr val="bg1">
                    <a:lumMod val="85000"/>
                  </a:schemeClr>
                </a:solidFill>
              </a:rPr>
              <a:t>Outstanding technical issues and plans</a:t>
            </a:r>
          </a:p>
          <a:p>
            <a:r>
              <a:rPr lang="en-US" dirty="0" smtClean="0"/>
              <a:t>Schedule</a:t>
            </a:r>
            <a:r>
              <a:rPr lang="en-US" dirty="0" smtClean="0">
                <a:solidFill>
                  <a:schemeClr val="bg1">
                    <a:lumMod val="85000"/>
                  </a:schemeClr>
                </a:solidFill>
              </a:rPr>
              <a:t> &amp; Cost</a:t>
            </a:r>
          </a:p>
          <a:p>
            <a:pPr lvl="1"/>
            <a:r>
              <a:rPr lang="en-US" dirty="0" smtClean="0">
                <a:solidFill>
                  <a:srgbClr val="D9D9D9"/>
                </a:solidFill>
              </a:rPr>
              <a:t>Cost to date and projection (from Sarah)</a:t>
            </a:r>
          </a:p>
          <a:p>
            <a:r>
              <a:rPr lang="en-US" dirty="0" smtClean="0">
                <a:solidFill>
                  <a:srgbClr val="D9D9D9"/>
                </a:solidFill>
              </a:rPr>
              <a:t>Resources</a:t>
            </a:r>
          </a:p>
          <a:p>
            <a:pPr lvl="1"/>
            <a:r>
              <a:rPr lang="en-US" dirty="0" smtClean="0">
                <a:solidFill>
                  <a:srgbClr val="D9D9D9"/>
                </a:solidFill>
              </a:rPr>
              <a:t>People, institutions and </a:t>
            </a:r>
          </a:p>
          <a:p>
            <a:r>
              <a:rPr lang="en-US" dirty="0" smtClean="0">
                <a:solidFill>
                  <a:srgbClr val="D9D9D9"/>
                </a:solidFill>
              </a:rPr>
              <a:t>Risk assessment; value engineering</a:t>
            </a:r>
          </a:p>
          <a:p>
            <a:r>
              <a:rPr lang="en-US" dirty="0" smtClean="0">
                <a:solidFill>
                  <a:srgbClr val="D9D9D9"/>
                </a:solidFill>
              </a:rPr>
              <a:t>Summary</a:t>
            </a:r>
            <a:endParaRPr lang="en-US" dirty="0">
              <a:solidFill>
                <a:srgbClr val="D9D9D9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47A86D-EEB9-C74E-AC24-B9D1E6A4A89D}" type="slidenum">
              <a:rPr lang="en-US" smtClean="0"/>
              <a:pPr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36043675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Content Placeholder 5" descr="Software WBS.pdf"/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68" t="11962" r="25577" b="24265"/>
          <a:stretch/>
        </p:blipFill>
        <p:spPr>
          <a:xfrm>
            <a:off x="0" y="470321"/>
            <a:ext cx="8928992" cy="6272471"/>
          </a:xfrm>
          <a:solidFill>
            <a:schemeClr val="bg1"/>
          </a:solidFill>
        </p:spPr>
      </p:pic>
      <p:sp>
        <p:nvSpPr>
          <p:cNvPr id="4" name="Slide Number Placeholder 3"/>
          <p:cNvSpPr>
            <a:spLocks noGrp="1"/>
          </p:cNvSpPr>
          <p:nvPr>
            <p:ph type="sldNum" sz="quarter" idx="4294967295"/>
          </p:nvPr>
        </p:nvSpPr>
        <p:spPr>
          <a:xfrm>
            <a:off x="8388424" y="6597352"/>
            <a:ext cx="374576" cy="260648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fld id="{BD41AC4D-0739-984B-8047-6E97FCCB1FDD}" type="slidenum">
              <a:rPr lang="en-US" sz="1000" smtClean="0"/>
              <a:pPr>
                <a:defRPr/>
              </a:pPr>
              <a:t>23</a:t>
            </a:fld>
            <a:endParaRPr lang="en-US" sz="1000" dirty="0"/>
          </a:p>
        </p:txBody>
      </p:sp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>
            <a:off x="107504" y="0"/>
            <a:ext cx="4968552" cy="404664"/>
          </a:xfrm>
          <a:noFill/>
        </p:spPr>
        <p:txBody>
          <a:bodyPr/>
          <a:lstStyle/>
          <a:p>
            <a:r>
              <a:rPr lang="en-US" sz="2400" dirty="0" smtClean="0">
                <a:solidFill>
                  <a:srgbClr val="000000"/>
                </a:solidFill>
                <a:effectLst/>
              </a:rPr>
              <a:t>Schedule/Milestones</a:t>
            </a:r>
            <a:endParaRPr lang="en-US" sz="2400" dirty="0">
              <a:solidFill>
                <a:srgbClr val="000000"/>
              </a:solidFill>
              <a:effectLst/>
            </a:endParaRPr>
          </a:p>
        </p:txBody>
      </p:sp>
      <p:sp>
        <p:nvSpPr>
          <p:cNvPr id="8" name="Oval 7"/>
          <p:cNvSpPr/>
          <p:nvPr/>
        </p:nvSpPr>
        <p:spPr bwMode="auto">
          <a:xfrm>
            <a:off x="312480" y="558840"/>
            <a:ext cx="1008112" cy="144016"/>
          </a:xfrm>
          <a:prstGeom prst="ellipse">
            <a:avLst/>
          </a:prstGeom>
          <a:noFill/>
          <a:ln w="127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charset="0"/>
            </a:endParaRPr>
          </a:p>
        </p:txBody>
      </p:sp>
      <p:sp>
        <p:nvSpPr>
          <p:cNvPr id="9" name="Oval 8"/>
          <p:cNvSpPr/>
          <p:nvPr/>
        </p:nvSpPr>
        <p:spPr bwMode="auto">
          <a:xfrm>
            <a:off x="5292080" y="6411885"/>
            <a:ext cx="2016224" cy="216024"/>
          </a:xfrm>
          <a:prstGeom prst="ellipse">
            <a:avLst/>
          </a:prstGeom>
          <a:noFill/>
          <a:ln w="127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6084168" y="116632"/>
            <a:ext cx="633507" cy="307777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none" rtlCol="0">
            <a:spAutoFit/>
          </a:bodyPr>
          <a:lstStyle/>
          <a:p>
            <a:r>
              <a:rPr lang="en-US" sz="1400" dirty="0" smtClean="0">
                <a:solidFill>
                  <a:srgbClr val="FF0000"/>
                </a:solidFill>
              </a:rPr>
              <a:t>NOW</a:t>
            </a:r>
            <a:endParaRPr lang="en-US" sz="1400" dirty="0">
              <a:solidFill>
                <a:srgbClr val="FF0000"/>
              </a:solidFill>
            </a:endParaRPr>
          </a:p>
        </p:txBody>
      </p:sp>
      <p:cxnSp>
        <p:nvCxnSpPr>
          <p:cNvPr id="3" name="Straight Connector 2"/>
          <p:cNvCxnSpPr/>
          <p:nvPr/>
        </p:nvCxnSpPr>
        <p:spPr bwMode="auto">
          <a:xfrm>
            <a:off x="6392520" y="404664"/>
            <a:ext cx="0" cy="6192688"/>
          </a:xfrm>
          <a:prstGeom prst="line">
            <a:avLst/>
          </a:prstGeom>
          <a:solidFill>
            <a:srgbClr val="00B8FF"/>
          </a:solidFill>
          <a:ln w="9525" cap="flat" cmpd="sng" algn="ctr">
            <a:solidFill>
              <a:srgbClr val="FF0000"/>
            </a:solidFill>
            <a:prstDash val="sysDash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  <p:sp>
        <p:nvSpPr>
          <p:cNvPr id="11" name="TextBox 10"/>
          <p:cNvSpPr txBox="1"/>
          <p:nvPr/>
        </p:nvSpPr>
        <p:spPr>
          <a:xfrm>
            <a:off x="6732240" y="180132"/>
            <a:ext cx="68908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>
                <a:solidFill>
                  <a:srgbClr val="0000FF"/>
                </a:solidFill>
              </a:rPr>
              <a:t>10/2012</a:t>
            </a:r>
            <a:endParaRPr lang="en-US" sz="1200" dirty="0">
              <a:solidFill>
                <a:srgbClr val="0000FF"/>
              </a:solidFill>
            </a:endParaRPr>
          </a:p>
        </p:txBody>
      </p:sp>
      <p:sp>
        <p:nvSpPr>
          <p:cNvPr id="13" name="Oval 12"/>
          <p:cNvSpPr/>
          <p:nvPr/>
        </p:nvSpPr>
        <p:spPr bwMode="auto">
          <a:xfrm>
            <a:off x="467544" y="3489475"/>
            <a:ext cx="2016224" cy="288032"/>
          </a:xfrm>
          <a:prstGeom prst="ellipse">
            <a:avLst/>
          </a:prstGeom>
          <a:noFill/>
          <a:ln w="127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charset="0"/>
            </a:endParaRPr>
          </a:p>
        </p:txBody>
      </p:sp>
      <p:sp>
        <p:nvSpPr>
          <p:cNvPr id="14" name="Oval 13"/>
          <p:cNvSpPr/>
          <p:nvPr/>
        </p:nvSpPr>
        <p:spPr bwMode="auto">
          <a:xfrm>
            <a:off x="4572000" y="3945713"/>
            <a:ext cx="2016224" cy="216024"/>
          </a:xfrm>
          <a:prstGeom prst="ellipse">
            <a:avLst/>
          </a:prstGeom>
          <a:noFill/>
          <a:ln w="127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charset="0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2289034" y="1811010"/>
            <a:ext cx="3417499" cy="523220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sz="1400" dirty="0" smtClean="0"/>
              <a:t>Most immediate activities are in the areas of Online, Calibrations and Offline software</a:t>
            </a:r>
            <a:endParaRPr lang="en-US" sz="1400" dirty="0"/>
          </a:p>
        </p:txBody>
      </p:sp>
    </p:spTree>
    <p:extLst>
      <p:ext uri="{BB962C8B-B14F-4D97-AF65-F5344CB8AC3E}">
        <p14:creationId xmlns:p14="http://schemas.microsoft.com/office/powerpoint/2010/main" val="68013251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5536" y="1556792"/>
            <a:ext cx="8385173" cy="3167732"/>
          </a:xfrm>
          <a:prstGeom prst="rect">
            <a:avLst/>
          </a:prstGeom>
          <a:solidFill>
            <a:schemeClr val="bg1"/>
          </a:solidFill>
          <a:ln w="28575" cmpd="sng">
            <a:solidFill>
              <a:schemeClr val="tx1"/>
            </a:solidFill>
          </a:ln>
        </p:spPr>
      </p:pic>
      <p:sp>
        <p:nvSpPr>
          <p:cNvPr id="2" name="TextBox 1"/>
          <p:cNvSpPr txBox="1"/>
          <p:nvPr/>
        </p:nvSpPr>
        <p:spPr>
          <a:xfrm>
            <a:off x="395536" y="1094656"/>
            <a:ext cx="2508394" cy="40011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en-US" sz="2000" dirty="0" smtClean="0">
                <a:solidFill>
                  <a:srgbClr val="000000"/>
                </a:solidFill>
                <a:latin typeface="Arial"/>
                <a:cs typeface="Arial"/>
              </a:rPr>
              <a:t>LEVEL-3 Milestones</a:t>
            </a:r>
            <a:endParaRPr lang="en-US" sz="2000" dirty="0">
              <a:solidFill>
                <a:srgbClr val="000000"/>
              </a:solidFill>
              <a:latin typeface="Arial"/>
              <a:cs typeface="Arial"/>
            </a:endParaRPr>
          </a:p>
        </p:txBody>
      </p:sp>
      <p:sp>
        <p:nvSpPr>
          <p:cNvPr id="3" name="Oval 2"/>
          <p:cNvSpPr/>
          <p:nvPr/>
        </p:nvSpPr>
        <p:spPr bwMode="auto">
          <a:xfrm>
            <a:off x="0" y="1628800"/>
            <a:ext cx="9144000" cy="1368152"/>
          </a:xfrm>
          <a:prstGeom prst="ellipse">
            <a:avLst/>
          </a:prstGeom>
          <a:noFill/>
          <a:ln w="28575" cap="flat" cmpd="sng" algn="ctr">
            <a:solidFill>
              <a:srgbClr val="FF0000"/>
            </a:solidFill>
            <a:prstDash val="sysDash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457200" rtl="0" eaLnBrk="1" fontAlgn="base" latinLnBrk="0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buNone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bg1"/>
              </a:solidFill>
              <a:effectLst/>
              <a:latin typeface="Arial" charset="0"/>
              <a:ea typeface="ＭＳ Ｐゴシック" charset="0"/>
              <a:cs typeface="DejaVu Sans" charset="0"/>
            </a:endParaRPr>
          </a:p>
        </p:txBody>
      </p:sp>
      <p:sp>
        <p:nvSpPr>
          <p:cNvPr id="5" name="Rounded Rectangle 4"/>
          <p:cNvSpPr/>
          <p:nvPr/>
        </p:nvSpPr>
        <p:spPr bwMode="auto">
          <a:xfrm>
            <a:off x="1310474" y="1834241"/>
            <a:ext cx="7416824" cy="288032"/>
          </a:xfrm>
          <a:prstGeom prst="roundRect">
            <a:avLst/>
          </a:prstGeom>
          <a:solidFill>
            <a:srgbClr val="FFFF00">
              <a:alpha val="30000"/>
            </a:srgb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457200" rtl="0" eaLnBrk="1" fontAlgn="base" latinLnBrk="0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buNone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bg1"/>
              </a:solidFill>
              <a:effectLst/>
              <a:latin typeface="Arial" charset="0"/>
              <a:ea typeface="ＭＳ Ｐゴシック" charset="0"/>
              <a:cs typeface="DejaVu Sans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323528" y="5119216"/>
            <a:ext cx="7699544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342900" indent="-342900">
              <a:buFont typeface="Arial"/>
              <a:buChar char="•"/>
            </a:pPr>
            <a:r>
              <a:rPr lang="en-US" sz="2000" dirty="0" smtClean="0">
                <a:solidFill>
                  <a:srgbClr val="000090"/>
                </a:solidFill>
                <a:latin typeface="Arial"/>
                <a:cs typeface="Arial"/>
              </a:rPr>
              <a:t>Survey/Alignment/</a:t>
            </a:r>
            <a:r>
              <a:rPr lang="en-US" sz="2000" dirty="0" err="1" smtClean="0">
                <a:solidFill>
                  <a:srgbClr val="000090"/>
                </a:solidFill>
                <a:latin typeface="Arial"/>
                <a:cs typeface="Arial"/>
              </a:rPr>
              <a:t>Db</a:t>
            </a:r>
            <a:r>
              <a:rPr lang="en-US" sz="2000" dirty="0" smtClean="0">
                <a:solidFill>
                  <a:srgbClr val="000090"/>
                </a:solidFill>
                <a:latin typeface="Arial"/>
                <a:cs typeface="Arial"/>
              </a:rPr>
              <a:t>/Online are immediate on-project activities</a:t>
            </a:r>
          </a:p>
          <a:p>
            <a:pPr marL="342900" indent="-342900">
              <a:buFont typeface="Arial"/>
              <a:buChar char="•"/>
            </a:pPr>
            <a:r>
              <a:rPr lang="en-US" sz="2000" dirty="0" smtClean="0">
                <a:solidFill>
                  <a:srgbClr val="000090"/>
                </a:solidFill>
                <a:latin typeface="Arial"/>
                <a:cs typeface="Arial"/>
              </a:rPr>
              <a:t>Geometry/Offline/Analysis are hidden but essential tasks</a:t>
            </a:r>
            <a:endParaRPr lang="en-US" sz="2000" dirty="0">
              <a:solidFill>
                <a:srgbClr val="000090"/>
              </a:solidFill>
              <a:latin typeface="Arial"/>
              <a:cs typeface="Arial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47A86D-EEB9-C74E-AC24-B9D1E6A4A89D}" type="slidenum">
              <a:rPr lang="en-US" smtClean="0"/>
              <a:pPr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6383121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>
                <a:solidFill>
                  <a:schemeClr val="bg1">
                    <a:lumMod val="85000"/>
                  </a:schemeClr>
                </a:solidFill>
              </a:rPr>
              <a:t>Brief overview of subsystem</a:t>
            </a:r>
          </a:p>
          <a:p>
            <a:r>
              <a:rPr lang="en-US" dirty="0" smtClean="0">
                <a:solidFill>
                  <a:schemeClr val="bg1">
                    <a:lumMod val="75000"/>
                  </a:schemeClr>
                </a:solidFill>
              </a:rPr>
              <a:t>Technical</a:t>
            </a:r>
            <a:r>
              <a:rPr lang="en-US" dirty="0" smtClean="0"/>
              <a:t> </a:t>
            </a:r>
            <a:r>
              <a:rPr lang="en-US" dirty="0" smtClean="0">
                <a:solidFill>
                  <a:srgbClr val="D9D9D9"/>
                </a:solidFill>
              </a:rPr>
              <a:t>Progress</a:t>
            </a:r>
            <a:r>
              <a:rPr lang="en-US" dirty="0" smtClean="0"/>
              <a:t> </a:t>
            </a:r>
            <a:r>
              <a:rPr lang="en-US" dirty="0" smtClean="0">
                <a:solidFill>
                  <a:srgbClr val="D9D9D9"/>
                </a:solidFill>
              </a:rPr>
              <a:t>since last review</a:t>
            </a:r>
          </a:p>
          <a:p>
            <a:r>
              <a:rPr lang="en-US" dirty="0" smtClean="0">
                <a:solidFill>
                  <a:srgbClr val="BFBFBF"/>
                </a:solidFill>
              </a:rPr>
              <a:t>Construction Plans</a:t>
            </a:r>
          </a:p>
          <a:p>
            <a:r>
              <a:rPr lang="en-US" dirty="0" smtClean="0">
                <a:solidFill>
                  <a:schemeClr val="bg1">
                    <a:lumMod val="85000"/>
                  </a:schemeClr>
                </a:solidFill>
              </a:rPr>
              <a:t>Outstanding technical issues and plans</a:t>
            </a:r>
          </a:p>
          <a:p>
            <a:r>
              <a:rPr lang="en-US" dirty="0" smtClean="0">
                <a:solidFill>
                  <a:schemeClr val="bg1">
                    <a:lumMod val="85000"/>
                  </a:schemeClr>
                </a:solidFill>
              </a:rPr>
              <a:t>Schedule &amp; Cost</a:t>
            </a:r>
          </a:p>
          <a:p>
            <a:pPr lvl="1"/>
            <a:r>
              <a:rPr lang="en-US" dirty="0" smtClean="0">
                <a:solidFill>
                  <a:srgbClr val="D9D9D9"/>
                </a:solidFill>
              </a:rPr>
              <a:t>Cost to date and projection (from Sarah)</a:t>
            </a:r>
          </a:p>
          <a:p>
            <a:r>
              <a:rPr lang="en-US" dirty="0" smtClean="0">
                <a:solidFill>
                  <a:srgbClr val="000000"/>
                </a:solidFill>
              </a:rPr>
              <a:t>Resources</a:t>
            </a:r>
          </a:p>
          <a:p>
            <a:pPr lvl="1"/>
            <a:r>
              <a:rPr lang="en-US" dirty="0" smtClean="0">
                <a:solidFill>
                  <a:srgbClr val="000000"/>
                </a:solidFill>
              </a:rPr>
              <a:t>People, institutions </a:t>
            </a:r>
            <a:r>
              <a:rPr lang="en-US" dirty="0" smtClean="0">
                <a:solidFill>
                  <a:srgbClr val="D9D9D9"/>
                </a:solidFill>
              </a:rPr>
              <a:t>and </a:t>
            </a:r>
          </a:p>
          <a:p>
            <a:r>
              <a:rPr lang="en-US" dirty="0" smtClean="0">
                <a:solidFill>
                  <a:srgbClr val="D9D9D9"/>
                </a:solidFill>
              </a:rPr>
              <a:t>Risk assessment; value engineering</a:t>
            </a:r>
          </a:p>
          <a:p>
            <a:r>
              <a:rPr lang="en-US" dirty="0" smtClean="0">
                <a:solidFill>
                  <a:srgbClr val="D9D9D9"/>
                </a:solidFill>
              </a:rPr>
              <a:t>Summary</a:t>
            </a:r>
            <a:endParaRPr lang="en-US" dirty="0">
              <a:solidFill>
                <a:srgbClr val="D9D9D9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47A86D-EEB9-C74E-AC24-B9D1E6A4A89D}" type="slidenum">
              <a:rPr lang="en-US" smtClean="0"/>
              <a:pPr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61799004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itle 1"/>
          <p:cNvSpPr>
            <a:spLocks noGrp="1"/>
          </p:cNvSpPr>
          <p:nvPr>
            <p:ph type="title"/>
          </p:nvPr>
        </p:nvSpPr>
        <p:spPr>
          <a:xfrm>
            <a:off x="509501" y="280704"/>
            <a:ext cx="4248472" cy="476672"/>
          </a:xfrm>
          <a:noFill/>
        </p:spPr>
        <p:txBody>
          <a:bodyPr/>
          <a:lstStyle/>
          <a:p>
            <a:r>
              <a:rPr lang="en-US" sz="2000" dirty="0" smtClean="0">
                <a:solidFill>
                  <a:srgbClr val="000000"/>
                </a:solidFill>
                <a:effectLst/>
              </a:rPr>
              <a:t>Task Overview and FTE needs</a:t>
            </a:r>
            <a:endParaRPr lang="en-US" sz="2000" dirty="0">
              <a:solidFill>
                <a:srgbClr val="000000"/>
              </a:solidFill>
              <a:effectLst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BD41AC4D-0739-984B-8047-6E97FCCB1FDD}" type="slidenum">
              <a:rPr lang="en-US" smtClean="0">
                <a:solidFill>
                  <a:srgbClr val="000000"/>
                </a:solidFill>
              </a:rPr>
              <a:pPr>
                <a:defRPr/>
              </a:pPr>
              <a:t>26</a:t>
            </a:fld>
            <a:endParaRPr lang="en-US">
              <a:solidFill>
                <a:srgbClr val="000000"/>
              </a:solidFill>
            </a:endParaRPr>
          </a:p>
        </p:txBody>
      </p:sp>
      <p:sp>
        <p:nvSpPr>
          <p:cNvPr id="18" name="Content Placeholder 2"/>
          <p:cNvSpPr>
            <a:spLocks noGrp="1"/>
          </p:cNvSpPr>
          <p:nvPr>
            <p:ph idx="1"/>
          </p:nvPr>
        </p:nvSpPr>
        <p:spPr>
          <a:xfrm>
            <a:off x="3563888" y="1210732"/>
            <a:ext cx="5400600" cy="4738547"/>
          </a:xfrm>
        </p:spPr>
        <p:txBody>
          <a:bodyPr>
            <a:noAutofit/>
          </a:bodyPr>
          <a:lstStyle/>
          <a:p>
            <a:r>
              <a:rPr lang="en-US" sz="2000" b="0" dirty="0" smtClean="0">
                <a:solidFill>
                  <a:srgbClr val="000000"/>
                </a:solidFill>
              </a:rPr>
              <a:t>List is for </a:t>
            </a:r>
            <a:r>
              <a:rPr lang="en-US" sz="2000" i="1" dirty="0" smtClean="0">
                <a:solidFill>
                  <a:srgbClr val="000000"/>
                </a:solidFill>
              </a:rPr>
              <a:t>Offline</a:t>
            </a:r>
            <a:r>
              <a:rPr lang="en-US" sz="2000" b="0" dirty="0" smtClean="0">
                <a:solidFill>
                  <a:srgbClr val="000000"/>
                </a:solidFill>
              </a:rPr>
              <a:t> tasks only</a:t>
            </a:r>
          </a:p>
          <a:p>
            <a:endParaRPr lang="en-US" sz="2000" b="0" dirty="0" smtClean="0">
              <a:solidFill>
                <a:srgbClr val="000000"/>
              </a:solidFill>
            </a:endParaRPr>
          </a:p>
          <a:p>
            <a:r>
              <a:rPr lang="en-US" sz="2000" b="0" dirty="0" smtClean="0">
                <a:solidFill>
                  <a:srgbClr val="000000"/>
                </a:solidFill>
              </a:rPr>
              <a:t>Following FTE estimate </a:t>
            </a:r>
            <a:r>
              <a:rPr lang="en-US" sz="2000" b="0" i="1" dirty="0" smtClean="0">
                <a:solidFill>
                  <a:srgbClr val="000000"/>
                </a:solidFill>
              </a:rPr>
              <a:t>does </a:t>
            </a:r>
            <a:r>
              <a:rPr lang="en-US" sz="2000" b="0" i="1" dirty="0" smtClean="0">
                <a:solidFill>
                  <a:srgbClr val="000000"/>
                </a:solidFill>
              </a:rPr>
              <a:t>not </a:t>
            </a:r>
            <a:r>
              <a:rPr lang="en-US" sz="2000" b="0" dirty="0" smtClean="0">
                <a:solidFill>
                  <a:srgbClr val="000000"/>
                </a:solidFill>
              </a:rPr>
              <a:t>include BNL</a:t>
            </a:r>
            <a:r>
              <a:rPr lang="en-US" sz="2000" b="0" dirty="0" smtClean="0">
                <a:solidFill>
                  <a:srgbClr val="000000"/>
                </a:solidFill>
              </a:rPr>
              <a:t>- core </a:t>
            </a:r>
            <a:r>
              <a:rPr lang="en-US" sz="2000" b="0" dirty="0" smtClean="0">
                <a:solidFill>
                  <a:srgbClr val="000000"/>
                </a:solidFill>
              </a:rPr>
              <a:t>group contributed effort in tracking/</a:t>
            </a:r>
            <a:r>
              <a:rPr lang="en-US" sz="2000" b="0" dirty="0" err="1" smtClean="0">
                <a:solidFill>
                  <a:srgbClr val="000000"/>
                </a:solidFill>
              </a:rPr>
              <a:t>vertex</a:t>
            </a:r>
            <a:r>
              <a:rPr lang="en-US" sz="2000" dirty="0" err="1" smtClean="0">
                <a:solidFill>
                  <a:srgbClr val="000000"/>
                </a:solidFill>
              </a:rPr>
              <a:t>ing</a:t>
            </a:r>
            <a:r>
              <a:rPr lang="en-US" sz="2000" b="0" dirty="0" smtClean="0">
                <a:solidFill>
                  <a:srgbClr val="000000"/>
                </a:solidFill>
              </a:rPr>
              <a:t>/</a:t>
            </a:r>
            <a:r>
              <a:rPr lang="en-US" sz="2000" b="0" dirty="0" smtClean="0">
                <a:solidFill>
                  <a:srgbClr val="000000"/>
                </a:solidFill>
              </a:rPr>
              <a:t>calibrations </a:t>
            </a:r>
            <a:r>
              <a:rPr lang="en-US" sz="2000" b="0" dirty="0" smtClean="0">
                <a:solidFill>
                  <a:srgbClr val="000000"/>
                </a:solidFill>
              </a:rPr>
              <a:t>etc. Also, numbers </a:t>
            </a:r>
            <a:r>
              <a:rPr lang="en-US" sz="2000" b="0" dirty="0" smtClean="0">
                <a:solidFill>
                  <a:srgbClr val="000000"/>
                </a:solidFill>
              </a:rPr>
              <a:t>are on the under-estimate side</a:t>
            </a:r>
          </a:p>
          <a:p>
            <a:endParaRPr lang="en-US" sz="2000" b="0" dirty="0" smtClean="0">
              <a:solidFill>
                <a:srgbClr val="000000"/>
              </a:solidFill>
            </a:endParaRPr>
          </a:p>
          <a:p>
            <a:r>
              <a:rPr lang="en-US" sz="2000" b="0" dirty="0" smtClean="0">
                <a:solidFill>
                  <a:srgbClr val="000000"/>
                </a:solidFill>
              </a:rPr>
              <a:t>It comes down to about 4 FTE/year for ~two years</a:t>
            </a:r>
          </a:p>
          <a:p>
            <a:pPr lvl="1"/>
            <a:r>
              <a:rPr lang="en-US" sz="1800" b="0" dirty="0" smtClean="0">
                <a:solidFill>
                  <a:srgbClr val="000000"/>
                </a:solidFill>
              </a:rPr>
              <a:t>We have about half of </a:t>
            </a:r>
            <a:r>
              <a:rPr lang="en-US" sz="1800" b="0" dirty="0" smtClean="0">
                <a:solidFill>
                  <a:srgbClr val="000000"/>
                </a:solidFill>
              </a:rPr>
              <a:t>that</a:t>
            </a:r>
          </a:p>
          <a:p>
            <a:pPr lvl="1"/>
            <a:r>
              <a:rPr lang="en-US" sz="1800" dirty="0" smtClean="0">
                <a:solidFill>
                  <a:srgbClr val="000000"/>
                </a:solidFill>
              </a:rPr>
              <a:t>The rest will come as we near the hardware completion, the prototype development and institutional manpower redirection</a:t>
            </a:r>
            <a:endParaRPr lang="en-US" sz="1800" b="0" dirty="0" smtClean="0">
              <a:solidFill>
                <a:srgbClr val="000000"/>
              </a:solidFill>
            </a:endParaRPr>
          </a:p>
          <a:p>
            <a:endParaRPr lang="en-US" sz="2000" b="0" dirty="0">
              <a:solidFill>
                <a:srgbClr val="000000"/>
              </a:solidFill>
            </a:endParaRPr>
          </a:p>
          <a:p>
            <a:endParaRPr lang="en-US" sz="2000" b="0" dirty="0">
              <a:solidFill>
                <a:srgbClr val="000000"/>
              </a:solidFill>
            </a:endParaRPr>
          </a:p>
        </p:txBody>
      </p:sp>
      <p:pic>
        <p:nvPicPr>
          <p:cNvPr id="19" name="Picture 18" descr="Soft_FTE_short.pdf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461" t="14629" r="66837" b="25186"/>
          <a:stretch/>
        </p:blipFill>
        <p:spPr>
          <a:xfrm>
            <a:off x="756467" y="1111707"/>
            <a:ext cx="1826468" cy="5062609"/>
          </a:xfrm>
          <a:prstGeom prst="rect">
            <a:avLst/>
          </a:prstGeom>
          <a:solidFill>
            <a:srgbClr val="FFF5E6"/>
          </a:solidFill>
        </p:spPr>
      </p:pic>
    </p:spTree>
    <p:extLst>
      <p:ext uri="{BB962C8B-B14F-4D97-AF65-F5344CB8AC3E}">
        <p14:creationId xmlns:p14="http://schemas.microsoft.com/office/powerpoint/2010/main" val="236974993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/>
          <a:srcRect l="16037"/>
          <a:stretch/>
        </p:blipFill>
        <p:spPr>
          <a:xfrm>
            <a:off x="1403648" y="25400"/>
            <a:ext cx="7295852" cy="6794500"/>
          </a:xfrm>
          <a:prstGeom prst="rect">
            <a:avLst/>
          </a:prstGeom>
          <a:solidFill>
            <a:srgbClr val="FFF5E6"/>
          </a:solidFill>
          <a:ln>
            <a:solidFill>
              <a:srgbClr val="000090"/>
            </a:solidFill>
          </a:ln>
        </p:spPr>
      </p:pic>
      <p:sp>
        <p:nvSpPr>
          <p:cNvPr id="5" name="TextBox 4"/>
          <p:cNvSpPr txBox="1"/>
          <p:nvPr/>
        </p:nvSpPr>
        <p:spPr>
          <a:xfrm>
            <a:off x="1495976" y="713016"/>
            <a:ext cx="7416824" cy="43396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3800" b="1" spc="50" dirty="0" smtClean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noFill/>
                <a:effectLst/>
              </a:rPr>
              <a:t>NEEDS</a:t>
            </a:r>
          </a:p>
          <a:p>
            <a:pPr algn="ctr"/>
            <a:r>
              <a:rPr lang="en-US" sz="13800" b="1" spc="50" dirty="0" smtClean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noFill/>
                <a:effectLst/>
              </a:rPr>
              <a:t>UPDATE</a:t>
            </a:r>
            <a:endParaRPr lang="en-US" sz="13800" b="1" spc="50" dirty="0">
              <a:ln w="12700" cmpd="sng">
                <a:solidFill>
                  <a:schemeClr val="accent6">
                    <a:satMod val="120000"/>
                    <a:shade val="80000"/>
                  </a:schemeClr>
                </a:solidFill>
                <a:prstDash val="solid"/>
              </a:ln>
              <a:noFill/>
              <a:effectLst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6091076" y="-5030"/>
            <a:ext cx="61995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800" dirty="0" smtClean="0">
                <a:solidFill>
                  <a:srgbClr val="FF0000"/>
                </a:solidFill>
                <a:latin typeface="Comic Sans MS"/>
                <a:cs typeface="Comic Sans MS"/>
              </a:rPr>
              <a:t>X</a:t>
            </a:r>
          </a:p>
          <a:p>
            <a:pPr algn="ctr"/>
            <a:r>
              <a:rPr lang="en-US" sz="1800" dirty="0" smtClean="0">
                <a:solidFill>
                  <a:srgbClr val="FF0000"/>
                </a:solidFill>
                <a:latin typeface="Comic Sans MS"/>
                <a:cs typeface="Comic Sans MS"/>
              </a:rPr>
              <a:t>UIC</a:t>
            </a:r>
            <a:endParaRPr lang="en-US" sz="1800" dirty="0">
              <a:solidFill>
                <a:srgbClr val="FF0000"/>
              </a:solidFill>
              <a:latin typeface="Comic Sans MS"/>
              <a:cs typeface="Comic Sans MS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3635896" y="1340768"/>
            <a:ext cx="60226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400" dirty="0" smtClean="0">
                <a:solidFill>
                  <a:srgbClr val="FF0000"/>
                </a:solidFill>
                <a:latin typeface="Comic Sans MS"/>
                <a:cs typeface="Comic Sans MS"/>
              </a:rPr>
              <a:t>X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47A86D-EEB9-C74E-AC24-B9D1E6A4A89D}" type="slidenum">
              <a:rPr lang="en-US" smtClean="0"/>
              <a:pPr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10877643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>
                <a:solidFill>
                  <a:srgbClr val="D9D9D9"/>
                </a:solidFill>
              </a:rPr>
              <a:t>Brief overview of subsystem</a:t>
            </a:r>
          </a:p>
          <a:p>
            <a:r>
              <a:rPr lang="en-US" dirty="0" smtClean="0">
                <a:solidFill>
                  <a:srgbClr val="D9D9D9"/>
                </a:solidFill>
              </a:rPr>
              <a:t>Technical Progress since last review</a:t>
            </a:r>
          </a:p>
          <a:p>
            <a:r>
              <a:rPr lang="en-US" dirty="0" smtClean="0">
                <a:solidFill>
                  <a:srgbClr val="D9D9D9"/>
                </a:solidFill>
              </a:rPr>
              <a:t>Construction Plans</a:t>
            </a:r>
          </a:p>
          <a:p>
            <a:r>
              <a:rPr lang="en-US" dirty="0" smtClean="0">
                <a:solidFill>
                  <a:srgbClr val="D9D9D9"/>
                </a:solidFill>
              </a:rPr>
              <a:t>Outstanding technical issues and plans</a:t>
            </a:r>
          </a:p>
          <a:p>
            <a:r>
              <a:rPr lang="en-US" dirty="0" smtClean="0">
                <a:solidFill>
                  <a:srgbClr val="D9D9D9"/>
                </a:solidFill>
              </a:rPr>
              <a:t>Schedule &amp; Cost</a:t>
            </a:r>
          </a:p>
          <a:p>
            <a:pPr lvl="1"/>
            <a:r>
              <a:rPr lang="en-US" dirty="0" smtClean="0">
                <a:solidFill>
                  <a:srgbClr val="D9D9D9"/>
                </a:solidFill>
              </a:rPr>
              <a:t>Cost to date and projection (from Sarah)</a:t>
            </a:r>
          </a:p>
          <a:p>
            <a:r>
              <a:rPr lang="en-US" dirty="0" smtClean="0">
                <a:solidFill>
                  <a:srgbClr val="D9D9D9"/>
                </a:solidFill>
              </a:rPr>
              <a:t>Resources</a:t>
            </a:r>
          </a:p>
          <a:p>
            <a:pPr lvl="1"/>
            <a:r>
              <a:rPr lang="en-US" dirty="0" smtClean="0">
                <a:solidFill>
                  <a:srgbClr val="D9D9D9"/>
                </a:solidFill>
              </a:rPr>
              <a:t>People, institutions and </a:t>
            </a:r>
          </a:p>
          <a:p>
            <a:r>
              <a:rPr lang="en-US" dirty="0" smtClean="0">
                <a:solidFill>
                  <a:srgbClr val="000000"/>
                </a:solidFill>
              </a:rPr>
              <a:t>Risk assessment</a:t>
            </a:r>
            <a:r>
              <a:rPr lang="en-US" dirty="0" smtClean="0">
                <a:solidFill>
                  <a:srgbClr val="D9D9D9"/>
                </a:solidFill>
              </a:rPr>
              <a:t>; value engineering</a:t>
            </a:r>
          </a:p>
          <a:p>
            <a:r>
              <a:rPr lang="en-US" dirty="0" smtClean="0">
                <a:solidFill>
                  <a:srgbClr val="D9D9D9"/>
                </a:solidFill>
              </a:rPr>
              <a:t>Summary</a:t>
            </a:r>
            <a:endParaRPr lang="en-US" dirty="0">
              <a:solidFill>
                <a:srgbClr val="D9D9D9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47A86D-EEB9-C74E-AC24-B9D1E6A4A89D}" type="slidenum">
              <a:rPr lang="en-US" smtClean="0"/>
              <a:pPr/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7455590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47A86D-EEB9-C74E-AC24-B9D1E6A4A89D}" type="slidenum">
              <a:rPr lang="en-US" smtClean="0"/>
              <a:pPr/>
              <a:t>29</a:t>
            </a:fld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1000" y="1329047"/>
            <a:ext cx="8356600" cy="4780074"/>
          </a:xfrm>
        </p:spPr>
        <p:txBody>
          <a:bodyPr>
            <a:normAutofit lnSpcReduction="10000"/>
          </a:bodyPr>
          <a:lstStyle/>
          <a:p>
            <a:r>
              <a:rPr lang="en-US" dirty="0" smtClean="0"/>
              <a:t>Software Risks (rather Challenges) are related to:</a:t>
            </a:r>
          </a:p>
          <a:p>
            <a:endParaRPr lang="en-US" dirty="0" smtClean="0"/>
          </a:p>
          <a:p>
            <a:pPr lvl="1"/>
            <a:r>
              <a:rPr lang="en-US" dirty="0" smtClean="0"/>
              <a:t>People: (in)sufficient manpower for tasks </a:t>
            </a:r>
          </a:p>
          <a:p>
            <a:pPr lvl="2"/>
            <a:r>
              <a:rPr lang="en-US" dirty="0" smtClean="0"/>
              <a:t>We are addressing this by prioritizing tasks and management actions </a:t>
            </a:r>
          </a:p>
          <a:p>
            <a:pPr lvl="1"/>
            <a:endParaRPr lang="en-US" dirty="0" smtClean="0"/>
          </a:p>
          <a:p>
            <a:pPr lvl="1"/>
            <a:r>
              <a:rPr lang="en-US" dirty="0" smtClean="0"/>
              <a:t>Overall environment functionality (tracking </a:t>
            </a:r>
            <a:r>
              <a:rPr lang="en-US" dirty="0" err="1" smtClean="0"/>
              <a:t>etc</a:t>
            </a:r>
            <a:r>
              <a:rPr lang="en-US" dirty="0" smtClean="0"/>
              <a:t>)</a:t>
            </a:r>
          </a:p>
          <a:p>
            <a:pPr lvl="2"/>
            <a:r>
              <a:rPr lang="en-US" dirty="0" smtClean="0"/>
              <a:t>We engage in discussions with STAR S&amp;C management for overall timeline development/</a:t>
            </a:r>
            <a:r>
              <a:rPr lang="en-US" dirty="0" smtClean="0"/>
              <a:t>understanding</a:t>
            </a:r>
          </a:p>
          <a:p>
            <a:pPr lvl="2"/>
            <a:endParaRPr lang="en-US" dirty="0"/>
          </a:p>
          <a:p>
            <a:pPr lvl="1"/>
            <a:r>
              <a:rPr lang="en-US" dirty="0" smtClean="0"/>
              <a:t>Our value engineering is to use field-proven techniques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1537823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BD41AC4D-0739-984B-8047-6E97FCCB1FDD}" type="slidenum">
              <a:rPr lang="en-US" smtClean="0"/>
              <a:pPr>
                <a:defRPr/>
              </a:pPr>
              <a:t>30</a:t>
            </a:fld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90600" y="232794"/>
            <a:ext cx="6705600" cy="603918"/>
          </a:xfrm>
        </p:spPr>
        <p:txBody>
          <a:bodyPr/>
          <a:lstStyle/>
          <a:p>
            <a:pPr algn="l"/>
            <a:r>
              <a:rPr lang="en-US" sz="2800" b="0" dirty="0" smtClean="0"/>
              <a:t>Summary</a:t>
            </a:r>
            <a:endParaRPr lang="en-US" sz="2800" b="0" dirty="0"/>
          </a:p>
        </p:txBody>
      </p:sp>
      <p:sp>
        <p:nvSpPr>
          <p:cNvPr id="7" name="Content Placeholder 2"/>
          <p:cNvSpPr>
            <a:spLocks noGrp="1"/>
          </p:cNvSpPr>
          <p:nvPr>
            <p:ph idx="1"/>
          </p:nvPr>
        </p:nvSpPr>
        <p:spPr>
          <a:xfrm>
            <a:off x="362272" y="1556792"/>
            <a:ext cx="8458200" cy="4680519"/>
          </a:xfrm>
        </p:spPr>
        <p:txBody>
          <a:bodyPr/>
          <a:lstStyle/>
          <a:p>
            <a:pPr marL="705709" lvl="1" indent="-342900">
              <a:buFont typeface="Arial"/>
              <a:buChar char="•"/>
            </a:pPr>
            <a:r>
              <a:rPr lang="en-US" sz="1800" b="0" dirty="0" smtClean="0">
                <a:solidFill>
                  <a:srgbClr val="000090"/>
                </a:solidFill>
                <a:latin typeface="Comic Sans MS"/>
                <a:cs typeface="Comic Sans MS"/>
              </a:rPr>
              <a:t>…</a:t>
            </a:r>
          </a:p>
          <a:p>
            <a:pPr marL="705709" lvl="1" indent="-342900">
              <a:buFont typeface="Arial"/>
              <a:buChar char="•"/>
            </a:pPr>
            <a:endParaRPr lang="en-US" sz="1800" b="0" dirty="0">
              <a:solidFill>
                <a:srgbClr val="000090"/>
              </a:solidFill>
              <a:latin typeface="Comic Sans MS"/>
              <a:cs typeface="Comic Sans MS"/>
            </a:endParaRPr>
          </a:p>
        </p:txBody>
      </p:sp>
    </p:spTree>
    <p:extLst>
      <p:ext uri="{BB962C8B-B14F-4D97-AF65-F5344CB8AC3E}">
        <p14:creationId xmlns:p14="http://schemas.microsoft.com/office/powerpoint/2010/main" val="356625256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theme/theme1.xml><?xml version="1.0" encoding="utf-8"?>
<a:theme xmlns:a="http://schemas.openxmlformats.org/drawingml/2006/main" name="HFT_Meeting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HFT_Meeting.potx</Template>
  <TotalTime>4409</TotalTime>
  <Words>1497</Words>
  <Application>Microsoft Macintosh PowerPoint</Application>
  <PresentationFormat>On-screen Show (4:3)</PresentationFormat>
  <Paragraphs>264</Paragraphs>
  <Slides>30</Slides>
  <Notes>2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30</vt:i4>
      </vt:variant>
    </vt:vector>
  </HeadingPairs>
  <TitlesOfParts>
    <vt:vector size="31" baseType="lpstr">
      <vt:lpstr>HFT_Meeting</vt:lpstr>
      <vt:lpstr>HFT Software Status </vt:lpstr>
      <vt:lpstr>Outline</vt:lpstr>
      <vt:lpstr>Overview of subsystem</vt:lpstr>
      <vt:lpstr>PowerPoint Presentation</vt:lpstr>
      <vt:lpstr>PowerPoint Presentation</vt:lpstr>
      <vt:lpstr>Areas of activities since CD2/3 (a year ago) </vt:lpstr>
      <vt:lpstr>PowerPoint Presentation</vt:lpstr>
      <vt:lpstr>PXL sector modeling in GEANT    -  detailed work on structure and   thickness (shape and material)   - optimization in progress</vt:lpstr>
      <vt:lpstr>IDS modeling </vt:lpstr>
      <vt:lpstr>MSC modeling </vt:lpstr>
      <vt:lpstr>PowerPoint Presentation</vt:lpstr>
      <vt:lpstr>Sensor’s features for individual pixel coordinates identified  - Need be programmable for automating process  </vt:lpstr>
      <vt:lpstr>PowerPoint Presentation</vt:lpstr>
      <vt:lpstr>PowerPoint Presentation</vt:lpstr>
      <vt:lpstr>PowerPoint Presentation</vt:lpstr>
      <vt:lpstr>BUR results based on full simulations </vt:lpstr>
      <vt:lpstr>PowerPoint Presentation</vt:lpstr>
      <vt:lpstr>PowerPoint Presentation</vt:lpstr>
      <vt:lpstr>Miscellaneous </vt:lpstr>
      <vt:lpstr>PowerPoint Presentation</vt:lpstr>
      <vt:lpstr>Planned work to do </vt:lpstr>
      <vt:lpstr>PowerPoint Presentation</vt:lpstr>
      <vt:lpstr>Schedule/Milestones</vt:lpstr>
      <vt:lpstr>PowerPoint Presentation</vt:lpstr>
      <vt:lpstr>PowerPoint Presentation</vt:lpstr>
      <vt:lpstr>Task Overview and FTE needs</vt:lpstr>
      <vt:lpstr>PowerPoint Presentation</vt:lpstr>
      <vt:lpstr>PowerPoint Presentation</vt:lpstr>
      <vt:lpstr>PowerPoint Presentation</vt:lpstr>
      <vt:lpstr>Summary</vt:lpstr>
    </vt:vector>
  </TitlesOfParts>
  <Company>BNL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flemming videbaek</dc:creator>
  <cp:lastModifiedBy>Spyridon Margetis</cp:lastModifiedBy>
  <cp:revision>62</cp:revision>
  <dcterms:created xsi:type="dcterms:W3CDTF">2010-11-27T15:18:16Z</dcterms:created>
  <dcterms:modified xsi:type="dcterms:W3CDTF">2012-07-09T20:02:37Z</dcterms:modified>
</cp:coreProperties>
</file>