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64" r:id="rId4"/>
    <p:sldId id="270" r:id="rId5"/>
    <p:sldId id="271" r:id="rId6"/>
    <p:sldId id="272" r:id="rId7"/>
    <p:sldId id="273" r:id="rId8"/>
    <p:sldId id="274" r:id="rId9"/>
    <p:sldId id="275" r:id="rId10"/>
    <p:sldId id="259" r:id="rId11"/>
    <p:sldId id="260" r:id="rId12"/>
    <p:sldId id="261" r:id="rId13"/>
    <p:sldId id="263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84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18DCB-5D77-4A78-A757-4845F3F6F4A2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4E950-67E9-4E5E-A3CC-29A1E1E1B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960529-60DA-422B-95B6-6EB8A6A72AD9}" type="slidenum">
              <a:rPr lang="fr-FR"/>
              <a:pPr/>
              <a:t>17</a:t>
            </a:fld>
            <a:endParaRPr lang="fr-FR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20BB-E319-4CB5-BC9A-D78D768AC8FE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8F75-FF9A-4CBF-A108-606E092D2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20BB-E319-4CB5-BC9A-D78D768AC8FE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8F75-FF9A-4CBF-A108-606E092D2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20BB-E319-4CB5-BC9A-D78D768AC8FE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8F75-FF9A-4CBF-A108-606E092D2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20BB-E319-4CB5-BC9A-D78D768AC8FE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8F75-FF9A-4CBF-A108-606E092D2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20BB-E319-4CB5-BC9A-D78D768AC8FE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8F75-FF9A-4CBF-A108-606E092D2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20BB-E319-4CB5-BC9A-D78D768AC8FE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8F75-FF9A-4CBF-A108-606E092D2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20BB-E319-4CB5-BC9A-D78D768AC8FE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8F75-FF9A-4CBF-A108-606E092D2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20BB-E319-4CB5-BC9A-D78D768AC8FE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8F75-FF9A-4CBF-A108-606E092D2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20BB-E319-4CB5-BC9A-D78D768AC8FE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8F75-FF9A-4CBF-A108-606E092D2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20BB-E319-4CB5-BC9A-D78D768AC8FE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8F75-FF9A-4CBF-A108-606E092D2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020BB-E319-4CB5-BC9A-D78D768AC8FE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88F75-FF9A-4CBF-A108-606E092D2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03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56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4829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06766"/>
            <a:ext cx="2895600" cy="214313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CC - IPHC 8th March 2011 - ULTIMATE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4829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970A9F7-1CD1-4D8D-A84F-C6977985F546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020BB-E319-4CB5-BC9A-D78D768AC8FE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88F75-FF9A-4CBF-A108-606E092D26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43200" y="1219200"/>
            <a:ext cx="5562600" cy="5257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895600" y="1371600"/>
            <a:ext cx="5257800" cy="495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8200" y="5105400"/>
            <a:ext cx="130516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Sensor (0,0)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162800" y="304800"/>
            <a:ext cx="1606530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(20235, 22725)</a:t>
            </a:r>
            <a:endParaRPr lang="en-US" dirty="0"/>
          </a:p>
        </p:txBody>
      </p:sp>
      <p:cxnSp>
        <p:nvCxnSpPr>
          <p:cNvPr id="9" name="Straight Arrow Connector 8"/>
          <p:cNvCxnSpPr>
            <a:stCxn id="7" idx="2"/>
          </p:cNvCxnSpPr>
          <p:nvPr/>
        </p:nvCxnSpPr>
        <p:spPr>
          <a:xfrm>
            <a:off x="7966065" y="674132"/>
            <a:ext cx="339735" cy="5450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3"/>
          </p:cNvCxnSpPr>
          <p:nvPr/>
        </p:nvCxnSpPr>
        <p:spPr>
          <a:xfrm>
            <a:off x="2143365" y="5290066"/>
            <a:ext cx="752235" cy="103453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71800" y="228600"/>
            <a:ext cx="2054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PXL Ultimate sensor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6200" y="1371600"/>
            <a:ext cx="2590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Diced Silicon Size</a:t>
            </a:r>
          </a:p>
          <a:p>
            <a:r>
              <a:rPr lang="en-US" dirty="0"/>
              <a:t>20.240mm x 22.730mm</a:t>
            </a:r>
          </a:p>
          <a:p>
            <a:endParaRPr lang="en-US" dirty="0" smtClean="0"/>
          </a:p>
          <a:p>
            <a:r>
              <a:rPr lang="en-US" dirty="0" smtClean="0"/>
              <a:t>There is a uniform 15 um border around the sensor lithography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371600" y="3352800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 um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209800" y="3505200"/>
            <a:ext cx="5334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895600" y="3505200"/>
            <a:ext cx="6858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096000" y="5943600"/>
            <a:ext cx="0" cy="381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096000" y="6477000"/>
            <a:ext cx="0" cy="381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715000" y="5562600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 um</a:t>
            </a:r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7620000" y="3429000"/>
            <a:ext cx="5334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8305800" y="3429000"/>
            <a:ext cx="6858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366223" y="3048000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 um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6096000" y="838200"/>
            <a:ext cx="0" cy="381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096000" y="1371600"/>
            <a:ext cx="0" cy="381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715000" y="457200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 um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990600" y="6248400"/>
            <a:ext cx="10454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(-15, -15)</a:t>
            </a:r>
            <a:endParaRPr lang="en-US" dirty="0"/>
          </a:p>
        </p:txBody>
      </p:sp>
      <p:cxnSp>
        <p:nvCxnSpPr>
          <p:cNvPr id="37" name="Straight Arrow Connector 36"/>
          <p:cNvCxnSpPr>
            <a:stCxn id="36" idx="3"/>
          </p:cNvCxnSpPr>
          <p:nvPr/>
        </p:nvCxnSpPr>
        <p:spPr>
          <a:xfrm>
            <a:off x="2036079" y="6433066"/>
            <a:ext cx="707121" cy="4393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04800" y="762000"/>
            <a:ext cx="2431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Dimensions are microns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nsor_coordina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2044" y="0"/>
            <a:ext cx="591991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Optical </a:t>
            </a:r>
            <a:r>
              <a:rPr lang="en-US" dirty="0" err="1" smtClean="0"/>
              <a:t>fiducial</a:t>
            </a:r>
            <a:r>
              <a:rPr lang="en-US" dirty="0" smtClean="0"/>
              <a:t> </a:t>
            </a:r>
            <a:r>
              <a:rPr lang="en-US" dirty="0" smtClean="0"/>
              <a:t>point locations </a:t>
            </a:r>
            <a:r>
              <a:rPr lang="en-US" dirty="0" smtClean="0"/>
              <a:t>are shown on the next pages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 descr="P1000283.JPG"/>
          <p:cNvPicPr>
            <a:picLocks noChangeAspect="1"/>
          </p:cNvPicPr>
          <p:nvPr/>
        </p:nvPicPr>
        <p:blipFill>
          <a:blip r:embed="rId2" cstate="print"/>
          <a:srcRect l="25833" t="21280" r="30000" b="32520"/>
          <a:stretch>
            <a:fillRect/>
          </a:stretch>
        </p:blipFill>
        <p:spPr bwMode="auto">
          <a:xfrm>
            <a:off x="381000" y="533400"/>
            <a:ext cx="8153400" cy="569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239000" y="5181600"/>
            <a:ext cx="1295400" cy="76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00200" y="5105400"/>
            <a:ext cx="1295400" cy="76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7010400" y="4800600"/>
            <a:ext cx="1101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Calibri" pitchFamily="34" charset="0"/>
              </a:rPr>
              <a:t>Right side</a:t>
            </a:r>
          </a:p>
        </p:txBody>
      </p:sp>
      <p:sp>
        <p:nvSpPr>
          <p:cNvPr id="14341" name="TextBox 7"/>
          <p:cNvSpPr txBox="1">
            <a:spLocks noChangeArrowheads="1"/>
          </p:cNvSpPr>
          <p:nvPr/>
        </p:nvSpPr>
        <p:spPr bwMode="auto">
          <a:xfrm>
            <a:off x="1600200" y="4800600"/>
            <a:ext cx="9763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Calibri" pitchFamily="34" charset="0"/>
              </a:rPr>
              <a:t>Left side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 descr="Corner Target Right 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4"/>
          <p:cNvSpPr txBox="1">
            <a:spLocks noChangeArrowheads="1"/>
          </p:cNvSpPr>
          <p:nvPr/>
        </p:nvSpPr>
        <p:spPr bwMode="auto">
          <a:xfrm>
            <a:off x="3505200" y="381000"/>
            <a:ext cx="18430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Calibri" pitchFamily="34" charset="0"/>
              </a:rPr>
              <a:t>Right Side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0" y="2895600"/>
            <a:ext cx="1295400" cy="76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Corner Target Righ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1430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Box 4"/>
          <p:cNvSpPr txBox="1">
            <a:spLocks noChangeArrowheads="1"/>
          </p:cNvSpPr>
          <p:nvPr/>
        </p:nvSpPr>
        <p:spPr bwMode="auto">
          <a:xfrm>
            <a:off x="3505200" y="381000"/>
            <a:ext cx="18430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Calibri" pitchFamily="34" charset="0"/>
              </a:rPr>
              <a:t>Right Side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133600" y="1905000"/>
            <a:ext cx="1219200" cy="12192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8" name="TextBox 6"/>
          <p:cNvSpPr txBox="1">
            <a:spLocks noChangeArrowheads="1"/>
          </p:cNvSpPr>
          <p:nvPr/>
        </p:nvSpPr>
        <p:spPr bwMode="auto">
          <a:xfrm>
            <a:off x="228600" y="3124200"/>
            <a:ext cx="1981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This corner</a:t>
            </a:r>
          </a:p>
          <a:p>
            <a:r>
              <a:rPr lang="en-US">
                <a:solidFill>
                  <a:schemeClr val="hlink"/>
                </a:solidFill>
                <a:latin typeface="Calibri" pitchFamily="34" charset="0"/>
              </a:rPr>
              <a:t>X= 18165.075 µm</a:t>
            </a:r>
          </a:p>
          <a:p>
            <a:r>
              <a:rPr lang="en-US">
                <a:solidFill>
                  <a:schemeClr val="hlink"/>
                </a:solidFill>
                <a:latin typeface="Calibri" pitchFamily="34" charset="0"/>
              </a:rPr>
              <a:t>Y= 871.6 µm</a:t>
            </a:r>
          </a:p>
          <a:p>
            <a:endParaRPr lang="en-US">
              <a:solidFill>
                <a:schemeClr val="hlink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 descr="P1000283.JPG"/>
          <p:cNvPicPr>
            <a:picLocks noChangeAspect="1"/>
          </p:cNvPicPr>
          <p:nvPr/>
        </p:nvPicPr>
        <p:blipFill>
          <a:blip r:embed="rId2" cstate="print"/>
          <a:srcRect l="25833" t="52531" r="57884" b="34857"/>
          <a:stretch>
            <a:fillRect/>
          </a:stretch>
        </p:blipFill>
        <p:spPr bwMode="auto">
          <a:xfrm>
            <a:off x="609600" y="1371600"/>
            <a:ext cx="6781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419600" y="3581400"/>
            <a:ext cx="8382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3505200" y="381000"/>
            <a:ext cx="16176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Calibri" pitchFamily="34" charset="0"/>
              </a:rPr>
              <a:t>Left Side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 descr="Corner Target Lef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1430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Box 4"/>
          <p:cNvSpPr txBox="1">
            <a:spLocks noChangeArrowheads="1"/>
          </p:cNvSpPr>
          <p:nvPr/>
        </p:nvSpPr>
        <p:spPr bwMode="auto">
          <a:xfrm>
            <a:off x="3505200" y="381000"/>
            <a:ext cx="16176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Calibri" pitchFamily="34" charset="0"/>
              </a:rPr>
              <a:t>Left Side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057400" y="2133600"/>
            <a:ext cx="2438400" cy="990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6" name="TextBox 7"/>
          <p:cNvSpPr txBox="1">
            <a:spLocks noChangeArrowheads="1"/>
          </p:cNvSpPr>
          <p:nvPr/>
        </p:nvSpPr>
        <p:spPr bwMode="auto">
          <a:xfrm>
            <a:off x="228600" y="3124200"/>
            <a:ext cx="16986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This corner</a:t>
            </a:r>
          </a:p>
          <a:p>
            <a:r>
              <a:rPr lang="en-US">
                <a:solidFill>
                  <a:schemeClr val="hlink"/>
                </a:solidFill>
                <a:latin typeface="Calibri" pitchFamily="34" charset="0"/>
              </a:rPr>
              <a:t>X= 4594.225 µm</a:t>
            </a:r>
          </a:p>
          <a:p>
            <a:r>
              <a:rPr lang="en-US">
                <a:solidFill>
                  <a:schemeClr val="hlink"/>
                </a:solidFill>
                <a:latin typeface="Calibri" pitchFamily="34" charset="0"/>
              </a:rPr>
              <a:t>Y= 920.775 µm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Cable sizes and locations of sensors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762000" y="1066800"/>
            <a:ext cx="533400" cy="4218317"/>
          </a:xfrm>
          <a:custGeom>
            <a:avLst/>
            <a:gdLst>
              <a:gd name="connsiteX0" fmla="*/ 809446 w 1155940"/>
              <a:gd name="connsiteY0" fmla="*/ 0 h 4218317"/>
              <a:gd name="connsiteX1" fmla="*/ 50321 w 1155940"/>
              <a:gd name="connsiteY1" fmla="*/ 1397479 h 4218317"/>
              <a:gd name="connsiteX2" fmla="*/ 1111370 w 1155940"/>
              <a:gd name="connsiteY2" fmla="*/ 2932981 h 4218317"/>
              <a:gd name="connsiteX3" fmla="*/ 317740 w 1155940"/>
              <a:gd name="connsiteY3" fmla="*/ 4218317 h 4218317"/>
              <a:gd name="connsiteX4" fmla="*/ 317740 w 1155940"/>
              <a:gd name="connsiteY4" fmla="*/ 4218317 h 421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940" h="4218317">
                <a:moveTo>
                  <a:pt x="809446" y="0"/>
                </a:moveTo>
                <a:cubicBezTo>
                  <a:pt x="404723" y="454324"/>
                  <a:pt x="0" y="908649"/>
                  <a:pt x="50321" y="1397479"/>
                </a:cubicBezTo>
                <a:cubicBezTo>
                  <a:pt x="100642" y="1886309"/>
                  <a:pt x="1066800" y="2462841"/>
                  <a:pt x="1111370" y="2932981"/>
                </a:cubicBezTo>
                <a:cubicBezTo>
                  <a:pt x="1155940" y="3403121"/>
                  <a:pt x="317740" y="4218317"/>
                  <a:pt x="317740" y="4218317"/>
                </a:cubicBezTo>
                <a:lnTo>
                  <a:pt x="317740" y="4218317"/>
                </a:ln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1828800"/>
            <a:ext cx="6858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772400" y="1828800"/>
            <a:ext cx="0" cy="2514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295400" y="4343400"/>
            <a:ext cx="6477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209800" y="381000"/>
            <a:ext cx="1823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Ladder end detail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410200" y="1828800"/>
            <a:ext cx="1905000" cy="2133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429000" y="1828800"/>
            <a:ext cx="1905000" cy="2133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447800" y="1828800"/>
            <a:ext cx="1905000" cy="2133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6781800" y="2971800"/>
            <a:ext cx="5334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7772400" y="2971800"/>
            <a:ext cx="6858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24800" y="2590800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3.1 mm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828800" y="1447800"/>
            <a:ext cx="4903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Sensors are aligned to the upper edge of the cable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514600"/>
            <a:ext cx="64008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2514600"/>
            <a:ext cx="16002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001000" y="2514600"/>
            <a:ext cx="533400" cy="609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391400" y="2514600"/>
            <a:ext cx="533400" cy="609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781800" y="2514600"/>
            <a:ext cx="533400" cy="609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72200" y="2514600"/>
            <a:ext cx="533400" cy="609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62600" y="2514600"/>
            <a:ext cx="533400" cy="609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953000" y="2514600"/>
            <a:ext cx="533400" cy="609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343400" y="2514600"/>
            <a:ext cx="533400" cy="609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733800" y="2514600"/>
            <a:ext cx="533400" cy="609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124200" y="2514600"/>
            <a:ext cx="533400" cy="609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514600" y="2514600"/>
            <a:ext cx="533400" cy="609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648200" y="1981200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214.48 mm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943600" y="2209800"/>
            <a:ext cx="2743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2286000" y="2209800"/>
            <a:ext cx="22860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09800" y="4114800"/>
            <a:ext cx="1113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mm gap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810000" y="3429000"/>
            <a:ext cx="2496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 mass sensor section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09600" y="3352800"/>
            <a:ext cx="1487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Driver section</a:t>
            </a:r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609600" y="2362200"/>
            <a:ext cx="1600200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38200" y="2133600"/>
            <a:ext cx="11320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91.02 mm</a:t>
            </a:r>
            <a:endParaRPr lang="en-US" dirty="0"/>
          </a:p>
        </p:txBody>
      </p:sp>
      <p:cxnSp>
        <p:nvCxnSpPr>
          <p:cNvPr id="31" name="Straight Arrow Connector 30"/>
          <p:cNvCxnSpPr>
            <a:stCxn id="25" idx="0"/>
          </p:cNvCxnSpPr>
          <p:nvPr/>
        </p:nvCxnSpPr>
        <p:spPr>
          <a:xfrm flipH="1" flipV="1">
            <a:off x="2286000" y="3429000"/>
            <a:ext cx="480459" cy="685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676400" y="5029200"/>
            <a:ext cx="2451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length = 306.5 mm</a:t>
            </a:r>
          </a:p>
          <a:p>
            <a:r>
              <a:rPr lang="en-US" dirty="0" smtClean="0"/>
              <a:t>Width = 24.43 mm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229136"/>
            <a:ext cx="8382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Joe  Silber  -  Attached are measurements I made yesterday.</a:t>
            </a:r>
          </a:p>
          <a:p>
            <a:endParaRPr lang="en-US" sz="1600" dirty="0" smtClean="0"/>
          </a:p>
          <a:p>
            <a:r>
              <a:rPr lang="en-US" sz="1600" dirty="0" smtClean="0"/>
              <a:t>1) If I divide the total width of 10 butted sensors by 10x Leo's</a:t>
            </a:r>
          </a:p>
          <a:p>
            <a:r>
              <a:rPr lang="en-US" sz="1600" dirty="0" smtClean="0"/>
              <a:t>nominal width (19.62mm) I get an average gap of 2um.</a:t>
            </a:r>
          </a:p>
          <a:p>
            <a:r>
              <a:rPr lang="en-US" sz="1600" dirty="0" smtClean="0"/>
              <a:t>2) If I instead divide by the width I measured (19.607mm) then I get</a:t>
            </a:r>
          </a:p>
          <a:p>
            <a:r>
              <a:rPr lang="en-US" sz="1600" dirty="0" smtClean="0"/>
              <a:t>average gap of 16um.</a:t>
            </a:r>
          </a:p>
          <a:p>
            <a:r>
              <a:rPr lang="en-US" sz="1600" dirty="0" smtClean="0"/>
              <a:t>3) If I add up the worst cases of offset and rotation that I measured,</a:t>
            </a:r>
          </a:p>
          <a:p>
            <a:r>
              <a:rPr lang="en-US" sz="1600" dirty="0" smtClean="0"/>
              <a:t>then the maximum </a:t>
            </a:r>
            <a:r>
              <a:rPr lang="en-US" sz="1600" dirty="0" err="1" smtClean="0"/>
              <a:t>tol</a:t>
            </a:r>
            <a:r>
              <a:rPr lang="en-US" sz="1600" dirty="0" smtClean="0"/>
              <a:t> envelope would be 54um.</a:t>
            </a:r>
          </a:p>
          <a:p>
            <a:r>
              <a:rPr lang="en-US" sz="1600" dirty="0" smtClean="0"/>
              <a:t>4) If I add up the </a:t>
            </a:r>
            <a:r>
              <a:rPr lang="en-US" sz="1600" dirty="0" err="1" smtClean="0"/>
              <a:t>stdevs</a:t>
            </a:r>
            <a:r>
              <a:rPr lang="en-US" sz="1600" dirty="0" smtClean="0"/>
              <a:t> on offset and rotation that I measured, then</a:t>
            </a:r>
          </a:p>
          <a:p>
            <a:r>
              <a:rPr lang="en-US" sz="1600" dirty="0" smtClean="0"/>
              <a:t>the </a:t>
            </a:r>
            <a:r>
              <a:rPr lang="en-US" sz="1600" dirty="0" err="1" smtClean="0"/>
              <a:t>tol</a:t>
            </a:r>
            <a:r>
              <a:rPr lang="en-US" sz="1600" dirty="0" smtClean="0"/>
              <a:t> envelope should be 18um.</a:t>
            </a:r>
          </a:p>
          <a:p>
            <a:endParaRPr lang="en-US" sz="1600" dirty="0" smtClean="0"/>
          </a:p>
          <a:p>
            <a:r>
              <a:rPr lang="en-US" sz="1600" dirty="0" smtClean="0"/>
              <a:t>Clearly I may be simply interpreting the edge of sensor incorrectly</a:t>
            </a:r>
          </a:p>
          <a:p>
            <a:r>
              <a:rPr lang="en-US" sz="1600" dirty="0" smtClean="0"/>
              <a:t>due to my lighting conditions. If so, then the average gap is </a:t>
            </a:r>
            <a:r>
              <a:rPr lang="en-US" sz="1600" dirty="0" err="1" smtClean="0"/>
              <a:t>is</a:t>
            </a:r>
            <a:r>
              <a:rPr lang="en-US" sz="1600" dirty="0" smtClean="0"/>
              <a:t> tiny,</a:t>
            </a:r>
          </a:p>
          <a:p>
            <a:r>
              <a:rPr lang="en-US" sz="1600" dirty="0" smtClean="0"/>
              <a:t>2um, as in case (1). But if I am seeing things correctly on the</a:t>
            </a:r>
          </a:p>
          <a:p>
            <a:r>
              <a:rPr lang="en-US" sz="1600" dirty="0" err="1" smtClean="0"/>
              <a:t>smartscope</a:t>
            </a:r>
            <a:r>
              <a:rPr lang="en-US" sz="1600" dirty="0" smtClean="0"/>
              <a:t>, then this batch of sensors were cut undersized by about</a:t>
            </a:r>
          </a:p>
          <a:p>
            <a:r>
              <a:rPr lang="en-US" sz="1600" dirty="0" smtClean="0"/>
              <a:t>13um on average, and the correct gap to model would be more like</a:t>
            </a:r>
          </a:p>
          <a:p>
            <a:r>
              <a:rPr lang="en-US" sz="1600" dirty="0" smtClean="0"/>
              <a:t>16-18um, as in cases (2) and (4). Case (3) is essentially what Howard</a:t>
            </a:r>
          </a:p>
          <a:p>
            <a:r>
              <a:rPr lang="en-US" sz="1600" dirty="0" smtClean="0"/>
              <a:t>originally assumed (2 mil), but in reality it looks to me like it</a:t>
            </a:r>
          </a:p>
          <a:p>
            <a:r>
              <a:rPr lang="en-US" sz="1600" dirty="0" smtClean="0"/>
              <a:t>would be incorrect for us to assume this worst-case placement on every</a:t>
            </a:r>
          </a:p>
          <a:p>
            <a:r>
              <a:rPr lang="en-US" sz="1600" dirty="0" smtClean="0"/>
              <a:t>sensor.</a:t>
            </a:r>
          </a:p>
          <a:p>
            <a:endParaRPr lang="en-US" sz="1600" dirty="0" smtClean="0"/>
          </a:p>
          <a:p>
            <a:r>
              <a:rPr lang="en-US" sz="1600" dirty="0" smtClean="0"/>
              <a:t>I think the bottom line is that if Leo can stomach about 100um maximum</a:t>
            </a:r>
          </a:p>
          <a:p>
            <a:r>
              <a:rPr lang="en-US" sz="1600" dirty="0" smtClean="0"/>
              <a:t>error for wire bond alignment, then we should be fine splitting the</a:t>
            </a:r>
          </a:p>
          <a:p>
            <a:r>
              <a:rPr lang="en-US" sz="1600" dirty="0" smtClean="0"/>
              <a:t>difference between the 2 um and 18 um numbers, </a:t>
            </a:r>
            <a:r>
              <a:rPr lang="en-US" sz="1600" dirty="0" smtClean="0">
                <a:ln>
                  <a:solidFill>
                    <a:srgbClr val="FFFF00"/>
                  </a:solidFill>
                </a:ln>
              </a:rPr>
              <a:t>and calling the nominal</a:t>
            </a:r>
          </a:p>
          <a:p>
            <a:r>
              <a:rPr lang="en-US" sz="1600" dirty="0" smtClean="0">
                <a:ln>
                  <a:solidFill>
                    <a:srgbClr val="FFFF00"/>
                  </a:solidFill>
                </a:ln>
              </a:rPr>
              <a:t>gap 10um</a:t>
            </a:r>
            <a:r>
              <a:rPr lang="en-US" sz="1600" dirty="0" smtClean="0"/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4114800" y="838200"/>
            <a:ext cx="114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Gap detail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33400" y="1600200"/>
            <a:ext cx="4038600" cy="48768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876800" y="1600200"/>
            <a:ext cx="4038600" cy="48768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038600" y="3276600"/>
            <a:ext cx="5334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4876800" y="3276600"/>
            <a:ext cx="6858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029200" y="2895600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um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background material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CC - IPHC 8th March 2011 - ULTIMATE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691754"/>
          </a:xfrm>
        </p:spPr>
        <p:txBody>
          <a:bodyPr>
            <a:normAutofit fontScale="90000"/>
          </a:bodyPr>
          <a:lstStyle/>
          <a:p>
            <a:r>
              <a:rPr lang="fr-FR" sz="2400" b="1"/>
              <a:t>ULTIMATE</a:t>
            </a:r>
            <a:br>
              <a:rPr lang="fr-FR" sz="2400" b="1"/>
            </a:br>
            <a:r>
              <a:rPr lang="fr-FR" sz="2400" b="1"/>
              <a:t>Run SA35C11_1 # 12404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01" y="1695450"/>
            <a:ext cx="8049684" cy="4670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120" name="Group 72"/>
          <p:cNvGraphicFramePr>
            <a:graphicFrameLocks noGrp="1"/>
          </p:cNvGraphicFramePr>
          <p:nvPr/>
        </p:nvGraphicFramePr>
        <p:xfrm>
          <a:off x="2662767" y="784622"/>
          <a:ext cx="3816350" cy="952500"/>
        </p:xfrm>
        <a:graphic>
          <a:graphicData uri="http://schemas.openxmlformats.org/drawingml/2006/table">
            <a:tbl>
              <a:tblPr/>
              <a:tblGrid>
                <a:gridCol w="1272117"/>
                <a:gridCol w="1272116"/>
                <a:gridCol w="1272117"/>
              </a:tblGrid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21920" marR="12192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 (mm)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Y (mm)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Chip Size</a:t>
                      </a:r>
                    </a:p>
                  </a:txBody>
                  <a:tcPr marL="121920" marR="12192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20,240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22,730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Step Size</a:t>
                      </a:r>
                    </a:p>
                  </a:txBody>
                  <a:tcPr marL="121920" marR="12192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20,340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23,530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Scribeline</a:t>
                      </a:r>
                    </a:p>
                  </a:txBody>
                  <a:tcPr marL="121920" marR="12192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0,100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0,800</a:t>
                      </a:r>
                    </a:p>
                  </a:txBody>
                  <a:tcPr marL="121920" marR="12192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288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Possible Dies   48</a:t>
                      </a:r>
                    </a:p>
                  </a:txBody>
                  <a:tcPr marL="121920" marR="12192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CC - IPHC 8th March 2011 - ULTIMATE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491"/>
            <a:ext cx="8229600" cy="927497"/>
          </a:xfrm>
        </p:spPr>
        <p:txBody>
          <a:bodyPr/>
          <a:lstStyle/>
          <a:p>
            <a:r>
              <a:rPr lang="fr-FR" sz="3600"/>
              <a:t>Traceability – Chip Numbering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22878" t="12590" r="21123" b="10483"/>
          <a:stretch>
            <a:fillRect/>
          </a:stretch>
        </p:blipFill>
        <p:spPr>
          <a:xfrm>
            <a:off x="442384" y="1646635"/>
            <a:ext cx="8161867" cy="4644628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CC - IPHC 8th March 2011 - ULTIMATE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 l="27501" t="6528" r="27499" b="6856"/>
          <a:stretch>
            <a:fillRect/>
          </a:stretch>
        </p:blipFill>
        <p:spPr bwMode="auto">
          <a:xfrm>
            <a:off x="1037167" y="351235"/>
            <a:ext cx="7382933" cy="5994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209" name="Group 89"/>
          <p:cNvGraphicFramePr>
            <a:graphicFrameLocks noGrp="1"/>
          </p:cNvGraphicFramePr>
          <p:nvPr>
            <p:ph idx="1"/>
          </p:nvPr>
        </p:nvGraphicFramePr>
        <p:xfrm>
          <a:off x="2749551" y="5535216"/>
          <a:ext cx="2783416" cy="685801"/>
        </p:xfrm>
        <a:graphic>
          <a:graphicData uri="http://schemas.openxmlformats.org/drawingml/2006/table">
            <a:tbl>
              <a:tblPr/>
              <a:tblGrid>
                <a:gridCol w="927100"/>
                <a:gridCol w="929216"/>
                <a:gridCol w="927100"/>
              </a:tblGrid>
              <a:tr h="136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48000" marR="48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X (mm)</a:t>
                      </a:r>
                    </a:p>
                  </a:txBody>
                  <a:tcPr marL="48000" marR="48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Y (mm)</a:t>
                      </a:r>
                    </a:p>
                  </a:txBody>
                  <a:tcPr marL="48000" marR="48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Chip Size</a:t>
                      </a:r>
                    </a:p>
                  </a:txBody>
                  <a:tcPr marL="48000" marR="48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20,240</a:t>
                      </a:r>
                    </a:p>
                  </a:txBody>
                  <a:tcPr marL="48000" marR="48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22,730</a:t>
                      </a:r>
                    </a:p>
                  </a:txBody>
                  <a:tcPr marL="48000" marR="48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8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Step Size</a:t>
                      </a:r>
                    </a:p>
                  </a:txBody>
                  <a:tcPr marL="48000" marR="48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20,340</a:t>
                      </a:r>
                    </a:p>
                  </a:txBody>
                  <a:tcPr marL="48000" marR="48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23,530</a:t>
                      </a:r>
                    </a:p>
                  </a:txBody>
                  <a:tcPr marL="48000" marR="48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Scribeline</a:t>
                      </a:r>
                    </a:p>
                  </a:txBody>
                  <a:tcPr marL="48000" marR="48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0,100</a:t>
                      </a:r>
                    </a:p>
                  </a:txBody>
                  <a:tcPr marL="48000" marR="48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0,800</a:t>
                      </a:r>
                    </a:p>
                  </a:txBody>
                  <a:tcPr marL="48000" marR="48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922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Possible Dies   48</a:t>
                      </a:r>
                    </a:p>
                  </a:txBody>
                  <a:tcPr marL="48000" marR="48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68867" y="0"/>
            <a:ext cx="7806267" cy="350044"/>
          </a:xfrm>
        </p:spPr>
        <p:txBody>
          <a:bodyPr>
            <a:normAutofit fontScale="90000"/>
          </a:bodyPr>
          <a:lstStyle/>
          <a:p>
            <a:r>
              <a:rPr lang="fr-FR" sz="3600"/>
              <a:t>Sawing Diagram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488</Words>
  <Application>Microsoft Office PowerPoint</Application>
  <PresentationFormat>On-screen Show (4:3)</PresentationFormat>
  <Paragraphs>96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ULTIMATE Run SA35C11_1 # 12404</vt:lpstr>
      <vt:lpstr>Traceability – Chip Numbering</vt:lpstr>
      <vt:lpstr>Sawing Diagram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leo</dc:creator>
  <cp:lastModifiedBy>leog</cp:lastModifiedBy>
  <cp:revision>24</cp:revision>
  <dcterms:created xsi:type="dcterms:W3CDTF">2012-01-11T06:18:57Z</dcterms:created>
  <dcterms:modified xsi:type="dcterms:W3CDTF">2012-01-12T17:29:18Z</dcterms:modified>
</cp:coreProperties>
</file>