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5" r:id="rId4"/>
    <p:sldId id="264" r:id="rId5"/>
    <p:sldId id="266" r:id="rId6"/>
    <p:sldId id="270" r:id="rId7"/>
    <p:sldId id="272" r:id="rId8"/>
    <p:sldId id="273" r:id="rId9"/>
    <p:sldId id="267" r:id="rId10"/>
    <p:sldId id="261" r:id="rId11"/>
    <p:sldId id="262" r:id="rId12"/>
    <p:sldId id="268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9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247E6-04E7-E14A-A9F9-7D0399E792A8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EAEB5-81B4-144F-B60D-BD4DD3F4D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F0621-B6D6-2749-9EC1-F55FEEADADFF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0260E-56A7-A44C-A7ED-6D27CD1A5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Curtsey Leo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35488-32BE-B745-8E73-ED3ABAF2678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0676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A232-C336-0C4C-9772-234A07C32C39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18A7-7CDD-4D48-826E-D6386DAD8E93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FEEC1-4723-854E-AC7A-7821D64857C9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4D3C-481A-0A44-A1D2-12A63B548737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F3C5-5B94-9941-B5F5-EB265917F779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C072-5C05-0A4F-A15F-34AAE95C1882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C132-628F-E445-A22D-81F9189B2418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6EB6-CA5D-1442-B9BA-5A90901F0F1A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C47A-7ABC-1049-830B-112C1C97AACF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6ADE-DDA3-CC45-A8F4-03EA87EC35B5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78BC-AB02-F747-A924-C0BA5F9BA771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EE0E1-0F61-9244-8BA9-33052E5AA7E7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ACCF0-8239-C545-89CF-19088F3F5B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rupal.star.bnl.gov/STAR/blog/jwebb/2010/feb/11/howto-generate-geometry-material-differential-plots-using-starbase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11351"/>
            <a:ext cx="8229600" cy="741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Geometry update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52714"/>
            <a:ext cx="8229600" cy="527345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Estimation of material budget for geometry dev13 [</a:t>
            </a:r>
            <a:r>
              <a:rPr lang="en-US" dirty="0" err="1" smtClean="0"/>
              <a:t>AgML</a:t>
            </a:r>
            <a:r>
              <a:rPr lang="en-US" dirty="0" smtClean="0"/>
              <a:t>]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Dev13 has the IDSM  = PXL + FGT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Use of Jason Webb’s code [</a:t>
            </a:r>
            <a:r>
              <a:rPr lang="en-US" dirty="0" smtClean="0">
                <a:hlinkClick r:id="rId2"/>
              </a:rPr>
              <a:t>StarBASE</a:t>
            </a:r>
            <a:r>
              <a:rPr lang="en-US" dirty="0" smtClean="0"/>
              <a:t>] to plot radiation length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η,φ</a:t>
            </a:r>
            <a:r>
              <a:rPr lang="en-US" dirty="0" smtClean="0"/>
              <a:t> :</a:t>
            </a:r>
          </a:p>
          <a:p>
            <a:pPr marL="1314450" lvl="2" indent="-514350">
              <a:buFont typeface="+mj-lt"/>
              <a:buAutoNum type="arabicParenR"/>
            </a:pPr>
            <a:r>
              <a:rPr lang="en-US" dirty="0" err="1" smtClean="0"/>
              <a:t>η,φ</a:t>
            </a:r>
            <a:r>
              <a:rPr lang="en-US" dirty="0" smtClean="0"/>
              <a:t> ranges and binning , as well as the number of triggers per bins can be set up : more handy than the </a:t>
            </a:r>
            <a:r>
              <a:rPr lang="en-US" dirty="0" err="1" smtClean="0"/>
              <a:t>starsim</a:t>
            </a:r>
            <a:r>
              <a:rPr lang="en-US" dirty="0" smtClean="0"/>
              <a:t> command</a:t>
            </a:r>
          </a:p>
          <a:p>
            <a:pPr marL="1314450" lvl="2" indent="-514350">
              <a:buFont typeface="+mj-lt"/>
              <a:buAutoNum type="arabicParenR"/>
            </a:pPr>
            <a:r>
              <a:rPr lang="en-US" dirty="0" smtClean="0"/>
              <a:t>It plots the radiation length for a given GEANT volume, not by choosing the [</a:t>
            </a:r>
            <a:r>
              <a:rPr lang="en-US" dirty="0" err="1" smtClean="0"/>
              <a:t>Rmin,Rmax</a:t>
            </a:r>
            <a:r>
              <a:rPr lang="en-US" dirty="0" smtClean="0"/>
              <a:t>] range from the </a:t>
            </a:r>
            <a:r>
              <a:rPr lang="en-US" dirty="0" err="1" smtClean="0"/>
              <a:t>Starsim</a:t>
            </a:r>
            <a:r>
              <a:rPr lang="en-US" dirty="0" smtClean="0"/>
              <a:t> command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Update on MSC geometry :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Implementation of the inner ring support of the PST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Initial version of the PIT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Input for SST+IST simulation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CCC42-0144-8F4A-991F-3CB89B55D12D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6496" y="0"/>
            <a:ext cx="3747504" cy="1143000"/>
          </a:xfrm>
        </p:spPr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pic>
        <p:nvPicPr>
          <p:cNvPr id="5" name="Content Placeholder 4" descr="dev13_ntrig40_zoom.pn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6091" b="6046"/>
          <a:stretch>
            <a:fillRect/>
          </a:stretch>
        </p:blipFill>
        <p:spPr>
          <a:xfrm>
            <a:off x="-217717" y="-235859"/>
            <a:ext cx="5636607" cy="3519714"/>
          </a:xfrm>
        </p:spPr>
      </p:pic>
      <p:pic>
        <p:nvPicPr>
          <p:cNvPr id="6" name="Content Placeholder 5" descr="dev13_ntrig100_zoom.pn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-6091" b="6046"/>
          <a:stretch>
            <a:fillRect/>
          </a:stretch>
        </p:blipFill>
        <p:spPr>
          <a:xfrm>
            <a:off x="3652666" y="3084287"/>
            <a:ext cx="5491334" cy="3429000"/>
          </a:xfrm>
        </p:spPr>
      </p:pic>
      <p:sp>
        <p:nvSpPr>
          <p:cNvPr id="7" name="TextBox 6"/>
          <p:cNvSpPr txBox="1"/>
          <p:nvPr/>
        </p:nvSpPr>
        <p:spPr>
          <a:xfrm>
            <a:off x="2013858" y="3099189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Ntrig</a:t>
            </a:r>
            <a:r>
              <a:rPr lang="en-US" b="1" dirty="0" smtClean="0">
                <a:solidFill>
                  <a:srgbClr val="FF0000"/>
                </a:solidFill>
              </a:rPr>
              <a:t>=40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99744" y="2882257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Ntrig</a:t>
            </a:r>
            <a:r>
              <a:rPr lang="en-US" b="1" dirty="0" smtClean="0">
                <a:solidFill>
                  <a:srgbClr val="FF0000"/>
                </a:solidFill>
              </a:rPr>
              <a:t>=100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586F-DB8C-1943-B7D4-A25EB46B6127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219200"/>
            <a:ext cx="4724400" cy="152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1371600"/>
            <a:ext cx="4724400" cy="228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1600200"/>
            <a:ext cx="4724400" cy="152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66800" y="1752600"/>
            <a:ext cx="4724400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66800" y="2209800"/>
            <a:ext cx="4724400" cy="152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66800" y="2362200"/>
            <a:ext cx="4724400" cy="228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66800" y="2590800"/>
            <a:ext cx="4724400" cy="152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66800" y="609600"/>
            <a:ext cx="4724400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66800" y="152400"/>
            <a:ext cx="47244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66800" y="2895600"/>
            <a:ext cx="4724400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66800" y="3352800"/>
            <a:ext cx="4724400" cy="1143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66800" y="4495800"/>
            <a:ext cx="4724400" cy="838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66800" y="5334000"/>
            <a:ext cx="4724400" cy="1143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6000" y="152400"/>
            <a:ext cx="1484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Si 2 mil (0.0529%)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609600"/>
            <a:ext cx="1827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acrylic 2 mil (0.0148%)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76200" y="457200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sensor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" y="1828800"/>
            <a:ext cx="68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cable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52400" y="3810000"/>
            <a:ext cx="80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6200" y="5562600"/>
            <a:ext cx="934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support</a:t>
            </a:r>
          </a:p>
          <a:p>
            <a:r>
              <a:rPr lang="en-US" dirty="0" smtClean="0"/>
              <a:t>beam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096000" y="1796142"/>
            <a:ext cx="1827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acrylic 2 mil (0.0148%)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6096000" y="2971800"/>
            <a:ext cx="1827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acrylic 2 mil (0.0148%)</a:t>
            </a:r>
            <a:endParaRPr lang="en-US" sz="1400" dirty="0"/>
          </a:p>
        </p:txBody>
      </p:sp>
      <p:grpSp>
        <p:nvGrpSpPr>
          <p:cNvPr id="5" name="Group 33"/>
          <p:cNvGrpSpPr/>
          <p:nvPr/>
        </p:nvGrpSpPr>
        <p:grpSpPr>
          <a:xfrm>
            <a:off x="6096000" y="1033046"/>
            <a:ext cx="1828578" cy="798731"/>
            <a:chOff x="6096000" y="1033046"/>
            <a:chExt cx="1828578" cy="798731"/>
          </a:xfrm>
        </p:grpSpPr>
        <p:sp>
          <p:nvSpPr>
            <p:cNvPr id="29" name="TextBox 28"/>
            <p:cNvSpPr txBox="1"/>
            <p:nvPr/>
          </p:nvSpPr>
          <p:spPr>
            <a:xfrm>
              <a:off x="6127683" y="1033046"/>
              <a:ext cx="16433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Al 0.7 mil (0.0124%)</a:t>
              </a:r>
              <a:endParaRPr lang="en-US" sz="14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0" y="1295400"/>
              <a:ext cx="18285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kapton</a:t>
              </a:r>
              <a:r>
                <a:rPr lang="en-US" sz="1400" dirty="0" smtClean="0"/>
                <a:t> 1mil (0.0073%)</a:t>
              </a:r>
              <a:endParaRPr lang="en-US" sz="1400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127683" y="1524000"/>
              <a:ext cx="164339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Al 0.7 mil (0.0124%)</a:t>
              </a:r>
              <a:endParaRPr lang="en-US" sz="1400" dirty="0"/>
            </a:p>
          </p:txBody>
        </p:sp>
      </p:grpSp>
      <p:grpSp>
        <p:nvGrpSpPr>
          <p:cNvPr id="6" name="Group 34"/>
          <p:cNvGrpSpPr/>
          <p:nvPr/>
        </p:nvGrpSpPr>
        <p:grpSpPr>
          <a:xfrm>
            <a:off x="6096000" y="2130623"/>
            <a:ext cx="1828578" cy="764977"/>
            <a:chOff x="6019800" y="987623"/>
            <a:chExt cx="1828578" cy="764977"/>
          </a:xfrm>
        </p:grpSpPr>
        <p:sp>
          <p:nvSpPr>
            <p:cNvPr id="36" name="TextBox 35"/>
            <p:cNvSpPr txBox="1"/>
            <p:nvPr/>
          </p:nvSpPr>
          <p:spPr>
            <a:xfrm>
              <a:off x="6019800" y="987623"/>
              <a:ext cx="16433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Al 0.7 mil (0.0124%)</a:t>
              </a:r>
              <a:endParaRPr lang="en-US" sz="14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19800" y="1216223"/>
              <a:ext cx="18285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kapton</a:t>
              </a:r>
              <a:r>
                <a:rPr lang="en-US" sz="1400" dirty="0" smtClean="0"/>
                <a:t> 1mil (0.0073%)</a:t>
              </a:r>
              <a:endParaRPr lang="en-US" sz="14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019800" y="1444823"/>
              <a:ext cx="164339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Al 0.7 mil (0.0124%)</a:t>
              </a:r>
              <a:endParaRPr lang="en-US" sz="1400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6096000" y="35052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 mil carbon composite </a:t>
            </a:r>
          </a:p>
          <a:p>
            <a:r>
              <a:rPr lang="en-US" sz="1400" dirty="0" smtClean="0"/>
              <a:t>open weave (0.0587%)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136156" y="4648200"/>
            <a:ext cx="1768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4 mil silicon adhesive </a:t>
            </a:r>
          </a:p>
          <a:p>
            <a:r>
              <a:rPr lang="en-US" sz="1400" dirty="0" smtClean="0"/>
              <a:t>(0.0469%)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6172200" y="54864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9.6 mil carbon composite </a:t>
            </a:r>
          </a:p>
          <a:p>
            <a:r>
              <a:rPr lang="en-US" sz="1400" dirty="0" smtClean="0"/>
              <a:t>sector beam (0.1017%)</a:t>
            </a:r>
            <a:endParaRPr lang="en-US" sz="1400" dirty="0"/>
          </a:p>
        </p:txBody>
      </p:sp>
      <p:sp>
        <p:nvSpPr>
          <p:cNvPr id="42" name="Right Brace 41"/>
          <p:cNvSpPr/>
          <p:nvPr/>
        </p:nvSpPr>
        <p:spPr>
          <a:xfrm>
            <a:off x="7848600" y="228600"/>
            <a:ext cx="152400" cy="6858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Brace 42"/>
          <p:cNvSpPr/>
          <p:nvPr/>
        </p:nvSpPr>
        <p:spPr>
          <a:xfrm>
            <a:off x="7848600" y="1066800"/>
            <a:ext cx="228600" cy="17526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Brace 43"/>
          <p:cNvSpPr/>
          <p:nvPr/>
        </p:nvSpPr>
        <p:spPr>
          <a:xfrm>
            <a:off x="8040915" y="2971800"/>
            <a:ext cx="152400" cy="29718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077200" y="38100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0.0677%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077200" y="1752600"/>
            <a:ext cx="1131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0.079%</a:t>
            </a:r>
          </a:p>
          <a:p>
            <a:r>
              <a:rPr lang="en-US" dirty="0" smtClean="0"/>
              <a:t>0.223 mm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151421" y="426720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0.2221%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553200" y="6324600"/>
            <a:ext cx="2133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TOTAL = 0.3688 % X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  <p:sp>
        <p:nvSpPr>
          <p:cNvPr id="46" name="Date Placeholder 4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9D4E-E233-6F47-8B65-9904C36CE1F9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1" name="Footer Placeholder 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3185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5053"/>
          </a:xfrm>
        </p:spPr>
        <p:txBody>
          <a:bodyPr>
            <a:normAutofit/>
          </a:bodyPr>
          <a:lstStyle/>
          <a:p>
            <a:r>
              <a:rPr lang="en-US" dirty="0" smtClean="0"/>
              <a:t>Check with the [SSD] volume 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D0288-F89B-8B44-9F67-560B98AE1CC2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668B-8E27-4E45-90AA-2EFFFA260886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 descr="SSD_material_full_detail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" y="1393392"/>
            <a:ext cx="8402410" cy="47140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248" y="795053"/>
            <a:ext cx="1454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ALL “SSD”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57423" y="795053"/>
            <a:ext cx="1909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SSD LADDERS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038259" y="789960"/>
            <a:ext cx="760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RDO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387182" y="789960"/>
            <a:ext cx="2179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ACTIVE SILICON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293545" y="1923143"/>
            <a:ext cx="804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 eta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157341" y="3513239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 radius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284342" y="5146097"/>
            <a:ext cx="597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 </a:t>
            </a:r>
            <a:r>
              <a:rPr lang="en-US" dirty="0" err="1"/>
              <a:t>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C47A-7ABC-1049-830B-112C1C97AACF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93700"/>
            <a:ext cx="5791200" cy="607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-1" y="154138"/>
            <a:ext cx="9144000" cy="607864"/>
          </a:xfrm>
        </p:spPr>
        <p:txBody>
          <a:bodyPr>
            <a:noAutofit/>
          </a:bodyPr>
          <a:lstStyle/>
          <a:p>
            <a:r>
              <a:rPr lang="en-US" sz="3600" dirty="0" smtClean="0"/>
              <a:t>Radiation length </a:t>
            </a:r>
            <a:r>
              <a:rPr lang="en-US" sz="3600" dirty="0" err="1" smtClean="0"/>
              <a:t>vs</a:t>
            </a:r>
            <a:r>
              <a:rPr lang="en-US" sz="3600" dirty="0" smtClean="0"/>
              <a:t> </a:t>
            </a:r>
            <a:r>
              <a:rPr lang="en-US" sz="3600" dirty="0" err="1" smtClean="0"/>
              <a:t>η</a:t>
            </a:r>
            <a:r>
              <a:rPr lang="en-US" sz="3600" dirty="0" smtClean="0"/>
              <a:t> for </a:t>
            </a:r>
            <a:r>
              <a:rPr lang="en-US" sz="3600" dirty="0" smtClean="0">
                <a:solidFill>
                  <a:srgbClr val="008000"/>
                </a:solidFill>
              </a:rPr>
              <a:t>IDSM</a:t>
            </a:r>
            <a:r>
              <a:rPr lang="en-US" sz="3600" dirty="0" smtClean="0"/>
              <a:t>, </a:t>
            </a:r>
            <a:r>
              <a:rPr lang="en-US" sz="3600" dirty="0" smtClean="0">
                <a:solidFill>
                  <a:srgbClr val="FF0000"/>
                </a:solidFill>
              </a:rPr>
              <a:t>PIXEL</a:t>
            </a:r>
            <a:r>
              <a:rPr lang="en-US" sz="3600" dirty="0" smtClean="0"/>
              <a:t>,  </a:t>
            </a:r>
            <a:r>
              <a:rPr lang="en-US" sz="3600" dirty="0" smtClean="0">
                <a:solidFill>
                  <a:srgbClr val="0000FF"/>
                </a:solidFill>
              </a:rPr>
              <a:t>FGT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1116" y="1088572"/>
            <a:ext cx="3897313" cy="2392362"/>
          </a:xfrm>
        </p:spPr>
        <p:txBody>
          <a:bodyPr/>
          <a:lstStyle/>
          <a:p>
            <a:r>
              <a:rPr lang="en-US" sz="1800" dirty="0" smtClean="0"/>
              <a:t>Default parameters are :</a:t>
            </a:r>
          </a:p>
          <a:p>
            <a:pPr lvl="1"/>
            <a:r>
              <a:rPr lang="en-US" sz="1800" dirty="0" err="1" smtClean="0"/>
              <a:t>Ntrig</a:t>
            </a:r>
            <a:r>
              <a:rPr lang="en-US" sz="1800" dirty="0" smtClean="0"/>
              <a:t> = 4</a:t>
            </a:r>
          </a:p>
          <a:p>
            <a:pPr lvl="1"/>
            <a:r>
              <a:rPr lang="en-US" sz="1800" dirty="0" err="1" smtClean="0"/>
              <a:t>dφ</a:t>
            </a:r>
            <a:r>
              <a:rPr lang="en-US" sz="1800" dirty="0" smtClean="0"/>
              <a:t> =.2</a:t>
            </a:r>
          </a:p>
          <a:p>
            <a:pPr lvl="1"/>
            <a:r>
              <a:rPr lang="en-US" sz="1800" smtClean="0"/>
              <a:t>dη </a:t>
            </a:r>
            <a:r>
              <a:rPr lang="en-US" sz="1800" dirty="0" smtClean="0"/>
              <a:t>= .1</a:t>
            </a:r>
          </a:p>
          <a:p>
            <a:pPr lvl="1"/>
            <a:r>
              <a:rPr lang="en-US" sz="1800" dirty="0" smtClean="0"/>
              <a:t>|</a:t>
            </a:r>
            <a:r>
              <a:rPr lang="en-US" sz="1800" dirty="0" err="1" smtClean="0"/>
              <a:t>η</a:t>
            </a:r>
            <a:r>
              <a:rPr lang="en-US" sz="1800" dirty="0" smtClean="0"/>
              <a:t>|&lt;6</a:t>
            </a:r>
          </a:p>
          <a:p>
            <a:pPr lvl="1"/>
            <a:r>
              <a:rPr lang="en-US" sz="1800" dirty="0" smtClean="0"/>
              <a:t>|</a:t>
            </a:r>
            <a:r>
              <a:rPr lang="en-US" sz="1800" dirty="0" err="1" smtClean="0"/>
              <a:t>φ</a:t>
            </a:r>
            <a:r>
              <a:rPr lang="en-US" sz="1800" dirty="0" smtClean="0"/>
              <a:t>|&lt;1 deg.</a:t>
            </a:r>
          </a:p>
          <a:p>
            <a:pPr lvl="1"/>
            <a:endParaRPr lang="en-US" dirty="0"/>
          </a:p>
        </p:txBody>
      </p:sp>
      <p:pic>
        <p:nvPicPr>
          <p:cNvPr id="4" name="Content Placeholder 3" descr="dev13_ntrig4.png"/>
          <p:cNvPicPr>
            <a:picLocks noChangeAspect="1"/>
          </p:cNvPicPr>
          <p:nvPr/>
        </p:nvPicPr>
        <p:blipFill>
          <a:blip r:embed="rId2"/>
          <a:srcRect l="6304" r="-6746"/>
          <a:stretch>
            <a:fillRect/>
          </a:stretch>
        </p:blipFill>
        <p:spPr>
          <a:xfrm>
            <a:off x="3989042" y="762002"/>
            <a:ext cx="5154958" cy="3203373"/>
          </a:xfrm>
          <a:prstGeom prst="rect">
            <a:avLst/>
          </a:prstGeom>
        </p:spPr>
      </p:pic>
      <p:pic>
        <p:nvPicPr>
          <p:cNvPr id="5" name="Content Placeholder 3" descr="dev13_ntrig100.png"/>
          <p:cNvPicPr>
            <a:picLocks noChangeAspect="1"/>
          </p:cNvPicPr>
          <p:nvPr/>
        </p:nvPicPr>
        <p:blipFill>
          <a:blip r:embed="rId3"/>
          <a:srcRect l="5900" r="-6746"/>
          <a:stretch>
            <a:fillRect/>
          </a:stretch>
        </p:blipFill>
        <p:spPr>
          <a:xfrm>
            <a:off x="4064000" y="3697757"/>
            <a:ext cx="5025571" cy="31104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5545" y="4471236"/>
            <a:ext cx="38065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same with </a:t>
            </a:r>
            <a:r>
              <a:rPr lang="en-US" dirty="0" err="1" smtClean="0"/>
              <a:t>Ntrig</a:t>
            </a:r>
            <a:r>
              <a:rPr lang="en-US" dirty="0" smtClean="0"/>
              <a:t> =100 </a:t>
            </a:r>
          </a:p>
          <a:p>
            <a:pPr>
              <a:buFont typeface="Arial"/>
              <a:buChar char="•"/>
            </a:pPr>
            <a:r>
              <a:rPr lang="en-US" dirty="0" smtClean="0"/>
              <a:t> increasing the # of triggers give a slightly better resolution</a:t>
            </a:r>
          </a:p>
          <a:p>
            <a:r>
              <a:rPr lang="en-US" dirty="0" smtClean="0"/>
              <a:t>(see comparison for the FGT at</a:t>
            </a:r>
          </a:p>
          <a:p>
            <a:r>
              <a:rPr lang="en-US" dirty="0" smtClean="0"/>
              <a:t> slide 10)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82148-B946-1E4A-BECD-9BAD13FC8078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922"/>
            <a:ext cx="8229600" cy="55993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PIXEL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41284" y="653140"/>
            <a:ext cx="69487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Only the active silicon ladder and sector support using a carbon Fiber mixture [taken from the FGT code] is implemented . This may not represent the final version since it misses the sensors cables/electronics and maybe a more accurate of the sector material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panneau_0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67" y="671284"/>
            <a:ext cx="1191812" cy="1150099"/>
          </a:xfrm>
          <a:prstGeom prst="rect">
            <a:avLst/>
          </a:prstGeom>
        </p:spPr>
      </p:pic>
      <p:pic>
        <p:nvPicPr>
          <p:cNvPr id="5" name="Picture 4" descr="pxmo_plac_radl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143" y="2238671"/>
            <a:ext cx="5660571" cy="38387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3022" y="3120571"/>
            <a:ext cx="3087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Black </a:t>
            </a:r>
            <a:r>
              <a:rPr lang="en-US" sz="2400" dirty="0" smtClean="0"/>
              <a:t>= all pixel material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Red</a:t>
            </a:r>
            <a:r>
              <a:rPr lang="en-US" sz="2400" dirty="0" smtClean="0"/>
              <a:t>  = only silicon active material</a:t>
            </a:r>
            <a:endParaRPr lang="en-US" sz="24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1FC0-3FF3-1047-9087-69776E16A602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xmo_plac_radlen_zoo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0" y="1265355"/>
            <a:ext cx="4742135" cy="321593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925" y="4862284"/>
            <a:ext cx="91003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Zapf Dingbats"/>
                <a:ea typeface="Zapf Dingbats"/>
                <a:cs typeface="Zapf Dingbats"/>
                <a:sym typeface="Wingdings"/>
              </a:rPr>
              <a:t>✔</a:t>
            </a:r>
            <a:r>
              <a:rPr lang="en-US" sz="2200" dirty="0" smtClean="0">
                <a:sym typeface="Wingdings"/>
              </a:rPr>
              <a:t>numbers agree (pretty well for the active silicon) with the plots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sym typeface="Wingdings"/>
              </a:rPr>
              <a:t>For the black line (which is all the material) , remember that we don’t have in </a:t>
            </a:r>
            <a:r>
              <a:rPr lang="en-US" sz="2200" dirty="0" err="1" smtClean="0">
                <a:sym typeface="Wingdings"/>
              </a:rPr>
              <a:t>AgML</a:t>
            </a:r>
            <a:r>
              <a:rPr lang="en-US" sz="2200" dirty="0" smtClean="0">
                <a:sym typeface="Wingdings"/>
              </a:rPr>
              <a:t> ALL the material and that the support structure have a carbon fiber mix that may not reflect the reality ( I took the mixture definition from the FGT</a:t>
            </a:r>
            <a:r>
              <a:rPr lang="en-US" sz="2200" dirty="0">
                <a:sym typeface="Wingdings"/>
              </a:rPr>
              <a:t>)</a:t>
            </a:r>
            <a:endParaRPr lang="en-US" sz="22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785775" y="1029498"/>
            <a:ext cx="435822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200" dirty="0" smtClean="0"/>
              <a:t> from </a:t>
            </a:r>
            <a:r>
              <a:rPr lang="en-US" sz="2200" dirty="0" err="1" smtClean="0"/>
              <a:t>Spiros/Flemming</a:t>
            </a:r>
            <a:r>
              <a:rPr lang="en-US" sz="2200" dirty="0" smtClean="0"/>
              <a:t> numbers, per ladder :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Radiation length of the active silicon is 0.0677% X</a:t>
            </a:r>
            <a:r>
              <a:rPr lang="en-US" sz="2200" baseline="-25000" dirty="0" smtClean="0"/>
              <a:t>0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Radiation length of the Total (</a:t>
            </a:r>
            <a:r>
              <a:rPr lang="en-US" sz="2200" dirty="0" err="1" smtClean="0"/>
              <a:t>silicon+cables+backer+support</a:t>
            </a:r>
            <a:r>
              <a:rPr lang="en-US" sz="2200" dirty="0" smtClean="0"/>
              <a:t> beam) is 0.3688% 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For 2 ladders (inner and outer), this makes :</a:t>
            </a:r>
          </a:p>
          <a:p>
            <a:pPr>
              <a:buFont typeface="Arial"/>
              <a:buChar char="•"/>
            </a:pPr>
            <a:r>
              <a:rPr lang="en-US" sz="2200" b="1" dirty="0" smtClean="0">
                <a:solidFill>
                  <a:srgbClr val="FF0000"/>
                </a:solidFill>
              </a:rPr>
              <a:t>Active silicon = 0.1354% X</a:t>
            </a:r>
            <a:r>
              <a:rPr lang="en-US" sz="2200" b="1" baseline="-25000" dirty="0" smtClean="0">
                <a:solidFill>
                  <a:srgbClr val="FF0000"/>
                </a:solidFill>
              </a:rPr>
              <a:t>0</a:t>
            </a:r>
          </a:p>
          <a:p>
            <a:pPr>
              <a:buFont typeface="Arial"/>
              <a:buChar char="•"/>
            </a:pPr>
            <a:r>
              <a:rPr lang="en-US" sz="2200" b="1" dirty="0" smtClean="0"/>
              <a:t>Total = 0.7376%</a:t>
            </a:r>
            <a:r>
              <a:rPr lang="en-US" sz="2200" dirty="0" smtClean="0"/>
              <a:t> X</a:t>
            </a:r>
            <a:r>
              <a:rPr lang="en-US" sz="2200" baseline="-25000" dirty="0" smtClean="0"/>
              <a:t>0</a:t>
            </a:r>
            <a:endParaRPr lang="en-US" sz="2200" b="1" baseline="-25000" dirty="0" smtClean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197" y="0"/>
            <a:ext cx="8686800" cy="10294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Comparison with calculation/expectation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B971E-6E34-C24B-8244-FBF257D940D9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429"/>
            <a:ext cx="9144000" cy="5805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Radiation length vs. </a:t>
            </a:r>
            <a:r>
              <a:rPr lang="en-US" dirty="0" err="1" smtClean="0"/>
              <a:t>η</a:t>
            </a:r>
            <a:r>
              <a:rPr lang="en-US" dirty="0" smtClean="0"/>
              <a:t> and </a:t>
            </a:r>
            <a:r>
              <a:rPr lang="en-US" dirty="0" err="1" smtClean="0"/>
              <a:t>φ</a:t>
            </a:r>
            <a:endParaRPr lang="en-US" dirty="0"/>
          </a:p>
        </p:txBody>
      </p:sp>
      <p:pic>
        <p:nvPicPr>
          <p:cNvPr id="3" name="Picture 2" descr="radlen_vs_eta_pix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" y="852099"/>
            <a:ext cx="3640238" cy="2272095"/>
          </a:xfrm>
          <a:prstGeom prst="rect">
            <a:avLst/>
          </a:prstGeom>
        </p:spPr>
      </p:pic>
      <p:pic>
        <p:nvPicPr>
          <p:cNvPr id="4" name="Picture 3" descr="radlen_eta_integrated_pixel.png"/>
          <p:cNvPicPr>
            <a:picLocks noChangeAspect="1"/>
          </p:cNvPicPr>
          <p:nvPr/>
        </p:nvPicPr>
        <p:blipFill>
          <a:blip r:embed="rId3"/>
          <a:srcRect l="11528"/>
          <a:stretch>
            <a:fillRect/>
          </a:stretch>
        </p:blipFill>
        <p:spPr>
          <a:xfrm>
            <a:off x="3828140" y="852098"/>
            <a:ext cx="3229431" cy="2278323"/>
          </a:xfrm>
          <a:prstGeom prst="rect">
            <a:avLst/>
          </a:prstGeom>
        </p:spPr>
      </p:pic>
      <p:pic>
        <p:nvPicPr>
          <p:cNvPr id="5" name="Picture 4" descr="radlen_phi_integrated_pixel.png"/>
          <p:cNvPicPr>
            <a:picLocks noChangeAspect="1"/>
          </p:cNvPicPr>
          <p:nvPr/>
        </p:nvPicPr>
        <p:blipFill>
          <a:blip r:embed="rId4"/>
          <a:srcRect l="7282"/>
          <a:stretch>
            <a:fillRect/>
          </a:stretch>
        </p:blipFill>
        <p:spPr>
          <a:xfrm>
            <a:off x="3640232" y="3084077"/>
            <a:ext cx="3382327" cy="2276922"/>
          </a:xfrm>
          <a:prstGeom prst="rect">
            <a:avLst/>
          </a:prstGeom>
        </p:spPr>
      </p:pic>
      <p:pic>
        <p:nvPicPr>
          <p:cNvPr id="6" name="Picture 5" descr="radlen_vs_phi_pixe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75" y="3107382"/>
            <a:ext cx="3610634" cy="22536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075715" y="1197429"/>
            <a:ext cx="21771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Left : rad. Len. vs. </a:t>
            </a:r>
            <a:r>
              <a:rPr lang="en-US" dirty="0" err="1" smtClean="0"/>
              <a:t>η</a:t>
            </a:r>
            <a:endParaRPr lang="en-US" dirty="0" smtClean="0"/>
          </a:p>
          <a:p>
            <a:r>
              <a:rPr lang="en-US" dirty="0" smtClean="0"/>
              <a:t>Right : </a:t>
            </a:r>
            <a:r>
              <a:rPr lang="en-US" dirty="0" err="1" smtClean="0"/>
              <a:t>rad</a:t>
            </a:r>
            <a:r>
              <a:rPr lang="en-US" dirty="0" smtClean="0"/>
              <a:t> Len distribution integrated over </a:t>
            </a:r>
            <a:r>
              <a:rPr lang="en-US" dirty="0" err="1" smtClean="0"/>
              <a:t>η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12001" y="3483301"/>
            <a:ext cx="20682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Left : rad. Len. vs. </a:t>
            </a:r>
            <a:r>
              <a:rPr lang="en-US" dirty="0" err="1" smtClean="0"/>
              <a:t>φ</a:t>
            </a:r>
            <a:endParaRPr lang="en-US" dirty="0" smtClean="0"/>
          </a:p>
          <a:p>
            <a:r>
              <a:rPr lang="en-US" dirty="0" smtClean="0"/>
              <a:t>Right : </a:t>
            </a:r>
            <a:r>
              <a:rPr lang="en-US" dirty="0" err="1" smtClean="0"/>
              <a:t>rad</a:t>
            </a:r>
            <a:r>
              <a:rPr lang="en-US" dirty="0" smtClean="0"/>
              <a:t> Len distribution integrated over  </a:t>
            </a:r>
            <a:r>
              <a:rPr lang="en-US" dirty="0" err="1" smtClean="0"/>
              <a:t>φ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6995" y="5360999"/>
            <a:ext cx="90170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200" dirty="0" smtClean="0"/>
              <a:t> we see peaks (10) due to the 10 sectors (tracks crossing the entire support)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We also see small peaks denoting overlaps between ladders</a:t>
            </a:r>
            <a:endParaRPr lang="en-US" sz="22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03CB-0F09-2C4D-B670-5A0BF52E8577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 software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065"/>
            <a:ext cx="8229600" cy="614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Pixel Support Tube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6EB6-CA5D-1442-B9BA-5A90901F0F1A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63170"/>
            <a:ext cx="4395750" cy="36140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663" y="1026885"/>
            <a:ext cx="3555337" cy="361405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17975" y="5083450"/>
            <a:ext cx="730794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 The inner rings supports have been simplified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Reason : I don’t know how to represent this piece, it has no symmetry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17975" y="2032000"/>
            <a:ext cx="1286596" cy="417286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208"/>
            <a:ext cx="8229600" cy="5962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MSC = PIT + PST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6EB6-CA5D-1442-B9BA-5A90901F0F1A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0395"/>
            <a:ext cx="8797413" cy="54881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3245129"/>
            <a:ext cx="2572189" cy="461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Pixel Support Tube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381885" y="1516628"/>
            <a:ext cx="2729082" cy="46166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Pixel Insertion Tube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C47A-7ABC-1049-830B-112C1C97AACF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417286"/>
          <a:ext cx="8229600" cy="277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13791">
                <a:tc>
                  <a:txBody>
                    <a:bodyPr/>
                    <a:lstStyle/>
                    <a:p>
                      <a:r>
                        <a:rPr lang="en-US" dirty="0" smtClean="0"/>
                        <a:t>subsystem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Geometry [UPGR15]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Geometry [dev13]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BFC</a:t>
                      </a:r>
                      <a:r>
                        <a:rPr lang="en-US" baseline="0" dirty="0" smtClean="0"/>
                        <a:t> tracking in UPGR15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BFC</a:t>
                      </a:r>
                      <a:r>
                        <a:rPr lang="en-US" baseline="0" dirty="0" smtClean="0"/>
                        <a:t> tracking in DEV13</a:t>
                      </a:r>
                      <a:endParaRPr lang="en-US" dirty="0"/>
                    </a:p>
                  </a:txBody>
                  <a:tcPr/>
                </a:tc>
              </a:tr>
              <a:tr h="587355">
                <a:tc>
                  <a:txBody>
                    <a:bodyPr/>
                    <a:lstStyle/>
                    <a:p>
                      <a:r>
                        <a:rPr lang="en-US" dirty="0" smtClean="0"/>
                        <a:t>SSD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Did</a:t>
                      </a:r>
                      <a:r>
                        <a:rPr lang="en-US" baseline="0" dirty="0" smtClean="0"/>
                        <a:t> not try yet</a:t>
                      </a:r>
                      <a:endParaRPr lang="en-US" dirty="0"/>
                    </a:p>
                  </a:txBody>
                  <a:tcPr/>
                </a:tc>
              </a:tr>
              <a:tr h="587355">
                <a:tc>
                  <a:txBody>
                    <a:bodyPr/>
                    <a:lstStyle/>
                    <a:p>
                      <a:r>
                        <a:rPr lang="en-US" dirty="0" smtClean="0"/>
                        <a:t>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587355">
                <a:tc>
                  <a:txBody>
                    <a:bodyPr/>
                    <a:lstStyle/>
                    <a:p>
                      <a:r>
                        <a:rPr lang="en-US" dirty="0" smtClean="0"/>
                        <a:t>PIXL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24907" y="3265714"/>
            <a:ext cx="67765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 smtClean="0"/>
              <a:t> Geometry UPGR15 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SSD fully described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PXL and IST are approximated by cylinders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/>
          </a:p>
          <a:p>
            <a:pPr>
              <a:buFont typeface="Arial"/>
              <a:buChar char="•"/>
            </a:pPr>
            <a:r>
              <a:rPr lang="en-US" sz="2000" dirty="0" smtClean="0"/>
              <a:t>Geometry DEV13 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SSD fully described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PXL </a:t>
            </a:r>
            <a:r>
              <a:rPr lang="en-US" sz="2000" dirty="0" err="1" smtClean="0"/>
              <a:t>modelized</a:t>
            </a:r>
            <a:r>
              <a:rPr lang="en-US" sz="2000" dirty="0" smtClean="0"/>
              <a:t> according </a:t>
            </a:r>
            <a:r>
              <a:rPr lang="en-US" sz="2000" dirty="0" err="1" smtClean="0"/>
              <a:t>SolidWorks</a:t>
            </a:r>
            <a:r>
              <a:rPr lang="en-US" sz="2000" dirty="0" smtClean="0"/>
              <a:t>, no IST in </a:t>
            </a:r>
            <a:r>
              <a:rPr lang="en-US" sz="2000" dirty="0" err="1" smtClean="0"/>
              <a:t>AgML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494"/>
            <a:ext cx="8229600" cy="68693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1571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Material length study : </a:t>
            </a:r>
          </a:p>
          <a:p>
            <a:pPr lvl="1"/>
            <a:r>
              <a:rPr lang="en-US" dirty="0" smtClean="0"/>
              <a:t>code to evaluate is pretty accurate and flexible</a:t>
            </a:r>
          </a:p>
          <a:p>
            <a:pPr lvl="1"/>
            <a:r>
              <a:rPr lang="en-US" dirty="0" smtClean="0"/>
              <a:t>Material budget of the pixel is agree with WHAT we have implemented so far</a:t>
            </a:r>
          </a:p>
          <a:p>
            <a:r>
              <a:rPr lang="en-US" dirty="0" smtClean="0"/>
              <a:t>Geometry model of DEV13 :</a:t>
            </a:r>
          </a:p>
          <a:p>
            <a:pPr lvl="1"/>
            <a:r>
              <a:rPr lang="en-US" dirty="0" smtClean="0"/>
              <a:t>Implementation of inner rings support</a:t>
            </a:r>
          </a:p>
          <a:p>
            <a:pPr lvl="1"/>
            <a:r>
              <a:rPr lang="en-US" dirty="0" smtClean="0"/>
              <a:t>Need to know the level of precision we need ?</a:t>
            </a:r>
          </a:p>
          <a:p>
            <a:pPr lvl="1"/>
            <a:r>
              <a:rPr lang="en-US" dirty="0" smtClean="0"/>
              <a:t>PIT </a:t>
            </a:r>
            <a:r>
              <a:rPr lang="en-US" dirty="0" smtClean="0"/>
              <a:t>implemented</a:t>
            </a:r>
          </a:p>
          <a:p>
            <a:r>
              <a:rPr lang="en-US" dirty="0" smtClean="0"/>
              <a:t>To do :</a:t>
            </a:r>
          </a:p>
          <a:p>
            <a:pPr lvl="1"/>
            <a:r>
              <a:rPr lang="en-US" dirty="0" smtClean="0"/>
              <a:t>Evaluate material distribution of MSC</a:t>
            </a:r>
          </a:p>
          <a:p>
            <a:pPr lvl="1"/>
            <a:r>
              <a:rPr lang="en-US" dirty="0" smtClean="0"/>
              <a:t>Long time issue : tracking with </a:t>
            </a:r>
            <a:r>
              <a:rPr lang="en-US" dirty="0" err="1" smtClean="0"/>
              <a:t>AgML</a:t>
            </a:r>
            <a:r>
              <a:rPr lang="en-US" dirty="0" smtClean="0"/>
              <a:t> not working with </a:t>
            </a:r>
            <a:r>
              <a:rPr lang="en-US" smtClean="0"/>
              <a:t>Pixel hits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DD08-1DE9-1041-8B16-FDAF367BBB24}" type="datetime1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CCF0-8239-C545-89CF-19088F3F5B6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software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808</Words>
  <Application>Microsoft Macintosh PowerPoint</Application>
  <PresentationFormat>On-screen Show (4:3)</PresentationFormat>
  <Paragraphs>163</Paragraphs>
  <Slides>13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Geometry update</vt:lpstr>
      <vt:lpstr>Radiation length vs η for IDSM, PIXEL,  FGT</vt:lpstr>
      <vt:lpstr>PIXEL</vt:lpstr>
      <vt:lpstr>Comparison with calculation/expectation</vt:lpstr>
      <vt:lpstr>Radiation length vs. η and φ</vt:lpstr>
      <vt:lpstr>Pixel Support Tube </vt:lpstr>
      <vt:lpstr>MSC = PIT + PST</vt:lpstr>
      <vt:lpstr>Slide 8</vt:lpstr>
      <vt:lpstr>summary</vt:lpstr>
      <vt:lpstr>comparison</vt:lpstr>
      <vt:lpstr>Slide 11</vt:lpstr>
      <vt:lpstr>Check with the [SSD] volume 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Geometry update</dc:title>
  <dc:creator>Jonathan Bouchet</dc:creator>
  <cp:lastModifiedBy>Jonathan Bouchet</cp:lastModifiedBy>
  <cp:revision>6</cp:revision>
  <dcterms:created xsi:type="dcterms:W3CDTF">2012-02-03T15:40:44Z</dcterms:created>
  <dcterms:modified xsi:type="dcterms:W3CDTF">2012-02-03T15:44:04Z</dcterms:modified>
</cp:coreProperties>
</file>