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9" r:id="rId2"/>
    <p:sldId id="294" r:id="rId3"/>
    <p:sldId id="287" r:id="rId4"/>
    <p:sldId id="290" r:id="rId5"/>
    <p:sldId id="288" r:id="rId6"/>
    <p:sldId id="291" r:id="rId7"/>
    <p:sldId id="279" r:id="rId8"/>
    <p:sldId id="284" r:id="rId9"/>
    <p:sldId id="278" r:id="rId10"/>
    <p:sldId id="285" r:id="rId11"/>
    <p:sldId id="280" r:id="rId12"/>
    <p:sldId id="286" r:id="rId13"/>
    <p:sldId id="292" r:id="rId14"/>
    <p:sldId id="256" r:id="rId15"/>
    <p:sldId id="277" r:id="rId16"/>
    <p:sldId id="271" r:id="rId17"/>
    <p:sldId id="274" r:id="rId18"/>
    <p:sldId id="281" r:id="rId19"/>
    <p:sldId id="282" r:id="rId20"/>
    <p:sldId id="283" r:id="rId21"/>
    <p:sldId id="295" r:id="rId22"/>
    <p:sldId id="296" r:id="rId23"/>
    <p:sldId id="297" r:id="rId24"/>
    <p:sldId id="298" r:id="rId25"/>
    <p:sldId id="29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02" autoAdjust="0"/>
    <p:restoredTop sz="98128" autoAdjust="0"/>
  </p:normalViewPr>
  <p:slideViewPr>
    <p:cSldViewPr snapToGrid="0" snapToObjects="1" showGuides="1">
      <p:cViewPr varScale="1">
        <p:scale>
          <a:sx n="102" d="100"/>
          <a:sy n="102" d="100"/>
        </p:scale>
        <p:origin x="-144" y="-96"/>
      </p:cViewPr>
      <p:guideLst>
        <p:guide orient="horz" pos="2160"/>
        <p:guide pos="28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42C24-20FB-EB45-A696-25670992A159}" type="datetimeFigureOut">
              <a:rPr lang="en-US" smtClean="0"/>
              <a:t>7/10/13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35C70-3D91-0447-A1FA-6AA4E887B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761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5E1C2-2243-1A44-A460-4CFEFACB72F6}" type="datetimeFigureOut">
              <a:rPr lang="en-US" smtClean="0"/>
              <a:t>7/10/13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B4BA1-49AA-1D40-9721-14F0A3741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513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107D-D102-D04B-89E7-EFC568DAA3AC}" type="datetime1">
              <a:rPr lang="en-US" smtClean="0"/>
              <a:t>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day 152, comparison btw runs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5B37-13D5-A14B-8392-02222E5DF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1A8-E94B-D140-B921-29F399F6F860}" type="datetime1">
              <a:rPr lang="en-US" smtClean="0"/>
              <a:t>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day 152, comparison btw runs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5B37-13D5-A14B-8392-02222E5DF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ACAF-F8D1-3D46-B0C3-FAC8309C1B34}" type="datetime1">
              <a:rPr lang="en-US" smtClean="0"/>
              <a:t>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day 152, comparison btw runs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5B37-13D5-A14B-8392-02222E5DF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D2A6-04D1-2548-98DF-3800A323CDFF}" type="datetime1">
              <a:rPr lang="en-US" smtClean="0"/>
              <a:t>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day 152, comparison btw runs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5B37-13D5-A14B-8392-02222E5DF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8162-C4DB-654A-A1DD-47AA0E39F084}" type="datetime1">
              <a:rPr lang="en-US" smtClean="0"/>
              <a:t>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day 152, comparison btw runs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5B37-13D5-A14B-8392-02222E5DF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B14A-D6A3-F842-817B-B38DA1D8629E}" type="datetime1">
              <a:rPr lang="en-US" smtClean="0"/>
              <a:t>7/10/13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day 152, comparison btw runs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5B37-13D5-A14B-8392-02222E5DF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5483-4F35-294F-8C6C-AEB30A269609}" type="datetime1">
              <a:rPr lang="en-US" smtClean="0"/>
              <a:t>7/10/13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day 152, comparison btw runs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5B37-13D5-A14B-8392-02222E5DF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CC19-C99D-9B4A-BD54-DDD9495B81F6}" type="datetime1">
              <a:rPr lang="en-US" smtClean="0"/>
              <a:t>7/10/13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day 152, comparison btw runs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5B37-13D5-A14B-8392-02222E5DF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4272-C991-A74E-85DC-F17F083BE056}" type="datetime1">
              <a:rPr lang="en-US" smtClean="0"/>
              <a:t>7/10/13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day 152, comparison btw runs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5B37-13D5-A14B-8392-02222E5DF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E9BC-920E-5E4A-8F61-6D23C9F47A0F}" type="datetime1">
              <a:rPr lang="en-US" smtClean="0"/>
              <a:t>7/10/13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day 152, comparison btw runs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5B37-13D5-A14B-8392-02222E5DF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11B5-178C-404C-A7DC-0EF6F63F9FCB}" type="datetime1">
              <a:rPr lang="en-US" smtClean="0"/>
              <a:t>7/10/13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day 152, comparison btw runs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5B37-13D5-A14B-8392-02222E5DF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571E7-23E7-3D4B-A96C-B022B1F4D6F8}" type="datetime1">
              <a:rPr lang="en-US" smtClean="0"/>
              <a:t>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day 152, comparison btw runs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15B37-13D5-A14B-8392-02222E5DF6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5B37-13D5-A14B-8392-02222E5DF6A7}" type="slidenum">
              <a:rPr lang="en-US" smtClean="0"/>
              <a:t>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20288" y="2317850"/>
            <a:ext cx="421942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Alignment work update</a:t>
            </a:r>
          </a:p>
          <a:p>
            <a:pPr algn="ctr"/>
            <a:endParaRPr lang="en-US" sz="3200" dirty="0"/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S. Margetis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209" y="6356350"/>
            <a:ext cx="3136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BNL Workshop</a:t>
            </a:r>
            <a:r>
              <a:rPr lang="en-US" dirty="0"/>
              <a:t> </a:t>
            </a:r>
            <a:r>
              <a:rPr lang="en-US" dirty="0" smtClean="0"/>
              <a:t>  July 9-10,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868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3-06-14 at 10.22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74"/>
            <a:ext cx="4347944" cy="3230195"/>
          </a:xfrm>
          <a:prstGeom prst="rect">
            <a:avLst/>
          </a:prstGeom>
        </p:spPr>
      </p:pic>
      <p:pic>
        <p:nvPicPr>
          <p:cNvPr id="2" name="Picture 1" descr="Screen Shot 2013-07-08 at 3.34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82" y="-61645"/>
            <a:ext cx="4582017" cy="361007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1590439"/>
            <a:ext cx="9144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76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3-06-14 at 10.24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9" y="320642"/>
            <a:ext cx="4592272" cy="3309943"/>
          </a:xfrm>
          <a:prstGeom prst="rect">
            <a:avLst/>
          </a:prstGeom>
        </p:spPr>
      </p:pic>
      <p:pic>
        <p:nvPicPr>
          <p:cNvPr id="2" name="Picture 1" descr="Screen Shot 2013-07-08 at 3.37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534" y="98632"/>
            <a:ext cx="4461465" cy="363058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1837019"/>
            <a:ext cx="9144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52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3-06-14 at 10.57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" y="393509"/>
            <a:ext cx="4107537" cy="2987716"/>
          </a:xfrm>
          <a:prstGeom prst="rect">
            <a:avLst/>
          </a:prstGeom>
        </p:spPr>
      </p:pic>
      <p:pic>
        <p:nvPicPr>
          <p:cNvPr id="2" name="Picture 1" descr="Screen Shot 2013-07-08 at 3.44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285" y="0"/>
            <a:ext cx="4945716" cy="393454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1849348"/>
            <a:ext cx="9144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48477" y="4525278"/>
            <a:ext cx="344246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SURVEY appears to have this right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22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5B37-13D5-A14B-8392-02222E5DF6A7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0461" y="2317850"/>
            <a:ext cx="79033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Q: Is Alignment procedure working?</a:t>
            </a:r>
          </a:p>
          <a:p>
            <a:endParaRPr lang="en-US" sz="3200" dirty="0"/>
          </a:p>
          <a:p>
            <a:r>
              <a:rPr lang="en-US" sz="3200" b="1" dirty="0" smtClean="0">
                <a:solidFill>
                  <a:srgbClr val="FF0000"/>
                </a:solidFill>
              </a:rPr>
              <a:t>A: YES. Even after a single iteration a big improvement is seen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209" y="6356350"/>
            <a:ext cx="5737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Ideal geometry with no calibrations was used in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745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0706"/>
            <a:ext cx="8229600" cy="75157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Day 152 – First Pass Alignment Update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626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With the ~600K events I got from Long, I ran the alignment code and got precise estimates (see slide-2)</a:t>
            </a:r>
          </a:p>
          <a:p>
            <a:endParaRPr lang="en-US" sz="2800" dirty="0" smtClean="0"/>
          </a:p>
          <a:p>
            <a:r>
              <a:rPr lang="en-US" sz="2800" dirty="0" smtClean="0"/>
              <a:t>Produced the “corrected” geometry and re-run the full BFC with updated geometry </a:t>
            </a:r>
          </a:p>
          <a:p>
            <a:pPr lvl="1"/>
            <a:r>
              <a:rPr lang="en-US" sz="2400" dirty="0" smtClean="0"/>
              <a:t>about 50K event so far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5B37-13D5-A14B-8392-02222E5DF6A7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5B37-13D5-A14B-8392-02222E5DF6A7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84" y="839391"/>
            <a:ext cx="9126416" cy="5386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SECTOR 4</a:t>
            </a:r>
          </a:p>
          <a:p>
            <a:r>
              <a:rPr lang="nl-NL" sz="1400" dirty="0"/>
              <a:t>____________________________________________________________________________________________________</a:t>
            </a:r>
          </a:p>
          <a:p>
            <a:r>
              <a:rPr lang="nl-NL" sz="1400" dirty="0"/>
              <a:t>|</a:t>
            </a:r>
            <a:r>
              <a:rPr lang="nl-NL" sz="1400" dirty="0" err="1"/>
              <a:t>dX</a:t>
            </a:r>
            <a:r>
              <a:rPr lang="nl-NL" sz="1400" dirty="0"/>
              <a:t> </a:t>
            </a:r>
            <a:r>
              <a:rPr lang="nl-NL" sz="1400" dirty="0" err="1"/>
              <a:t>mkm</a:t>
            </a:r>
            <a:r>
              <a:rPr lang="nl-NL" sz="1400" dirty="0"/>
              <a:t>      </a:t>
            </a:r>
            <a:r>
              <a:rPr lang="nl-NL" sz="1400" dirty="0" smtClean="0"/>
              <a:t>|</a:t>
            </a:r>
            <a:r>
              <a:rPr lang="nl-NL" sz="1400" dirty="0" err="1"/>
              <a:t>dY</a:t>
            </a:r>
            <a:r>
              <a:rPr lang="nl-NL" sz="1400" dirty="0"/>
              <a:t> </a:t>
            </a:r>
            <a:r>
              <a:rPr lang="nl-NL" sz="1400" dirty="0" err="1"/>
              <a:t>mkm</a:t>
            </a:r>
            <a:r>
              <a:rPr lang="nl-NL" sz="1400" dirty="0"/>
              <a:t>      </a:t>
            </a:r>
            <a:r>
              <a:rPr lang="nl-NL" sz="1400" dirty="0" smtClean="0"/>
              <a:t> </a:t>
            </a:r>
            <a:r>
              <a:rPr lang="nl-NL" sz="1400" dirty="0"/>
              <a:t>|</a:t>
            </a:r>
            <a:r>
              <a:rPr lang="nl-NL" sz="1400" dirty="0" err="1"/>
              <a:t>dZ</a:t>
            </a:r>
            <a:r>
              <a:rPr lang="nl-NL" sz="1400" dirty="0"/>
              <a:t> </a:t>
            </a:r>
            <a:r>
              <a:rPr lang="nl-NL" sz="1400" dirty="0" err="1"/>
              <a:t>mkm</a:t>
            </a:r>
            <a:r>
              <a:rPr lang="nl-NL" sz="1400" dirty="0"/>
              <a:t>   </a:t>
            </a:r>
            <a:r>
              <a:rPr lang="nl-NL" sz="1400" dirty="0" smtClean="0"/>
              <a:t>|</a:t>
            </a:r>
            <a:r>
              <a:rPr lang="nl-NL" sz="1400" dirty="0" err="1"/>
              <a:t>alpha</a:t>
            </a:r>
            <a:r>
              <a:rPr lang="nl-NL" sz="1400" dirty="0"/>
              <a:t> </a:t>
            </a:r>
            <a:r>
              <a:rPr lang="nl-NL" sz="1400" dirty="0" err="1" smtClean="0"/>
              <a:t>mrad</a:t>
            </a:r>
            <a:r>
              <a:rPr lang="nl-NL" sz="1400" dirty="0" smtClean="0"/>
              <a:t> </a:t>
            </a:r>
            <a:r>
              <a:rPr lang="nl-NL" sz="1400" dirty="0"/>
              <a:t>|</a:t>
            </a:r>
            <a:r>
              <a:rPr lang="nl-NL" sz="1400" dirty="0" err="1"/>
              <a:t>beta</a:t>
            </a:r>
            <a:r>
              <a:rPr lang="nl-NL" sz="1400" dirty="0"/>
              <a:t> </a:t>
            </a:r>
            <a:r>
              <a:rPr lang="nl-NL" sz="1400" dirty="0" err="1"/>
              <a:t>mrad</a:t>
            </a:r>
            <a:r>
              <a:rPr lang="nl-NL" sz="1400" dirty="0"/>
              <a:t>  </a:t>
            </a:r>
            <a:r>
              <a:rPr lang="nl-NL" sz="1400" dirty="0" smtClean="0"/>
              <a:t>|</a:t>
            </a:r>
            <a:r>
              <a:rPr lang="nl-NL" sz="1400" dirty="0"/>
              <a:t>gamma </a:t>
            </a:r>
            <a:r>
              <a:rPr lang="nl-NL" sz="1400" dirty="0" err="1"/>
              <a:t>mrad</a:t>
            </a:r>
            <a:r>
              <a:rPr lang="nl-NL" sz="1400" dirty="0"/>
              <a:t>     |</a:t>
            </a:r>
            <a:r>
              <a:rPr lang="nl-NL" sz="1400" dirty="0" err="1"/>
              <a:t>Comment</a:t>
            </a:r>
            <a:endParaRPr lang="nl-NL" sz="1400" dirty="0"/>
          </a:p>
          <a:p>
            <a:r>
              <a:rPr lang="nl-NL" sz="1400" dirty="0"/>
              <a:t>______________________________________________________________________________________________ </a:t>
            </a:r>
            <a:endParaRPr lang="nl-NL" sz="1400" dirty="0" smtClean="0"/>
          </a:p>
          <a:p>
            <a:r>
              <a:rPr lang="nl-NL" sz="1400" dirty="0" smtClean="0"/>
              <a:t>| </a:t>
            </a:r>
            <a:r>
              <a:rPr lang="nl-NL" sz="1400" dirty="0"/>
              <a:t>-100          </a:t>
            </a:r>
            <a:r>
              <a:rPr lang="nl-NL" sz="1400" dirty="0" smtClean="0"/>
              <a:t>  </a:t>
            </a:r>
            <a:r>
              <a:rPr lang="nl-NL" sz="1400" dirty="0"/>
              <a:t>|  300           | 2900           |   0               |   0.          |  -0           | </a:t>
            </a:r>
            <a:r>
              <a:rPr lang="nl-NL" sz="1400" dirty="0" err="1"/>
              <a:t>Average</a:t>
            </a:r>
            <a:r>
              <a:rPr lang="nl-NL" sz="1400" dirty="0"/>
              <a:t> </a:t>
            </a:r>
            <a:r>
              <a:rPr lang="nl-NL" sz="1400" dirty="0" err="1"/>
              <a:t>for</a:t>
            </a:r>
            <a:r>
              <a:rPr lang="nl-NL" sz="1400" dirty="0"/>
              <a:t> PXL sector 4 Ladder 1</a:t>
            </a:r>
          </a:p>
          <a:p>
            <a:r>
              <a:rPr lang="nl-NL" sz="1400" dirty="0"/>
              <a:t>______________________________________________________________________________________________ </a:t>
            </a:r>
          </a:p>
          <a:p>
            <a:r>
              <a:rPr lang="nl-NL" sz="1400" dirty="0"/>
              <a:t>| -20          </a:t>
            </a:r>
            <a:r>
              <a:rPr lang="nl-NL" sz="1400" dirty="0" smtClean="0"/>
              <a:t>    </a:t>
            </a:r>
            <a:r>
              <a:rPr lang="nl-NL" sz="1400" dirty="0"/>
              <a:t>|  150           |2970           |     0              |   0.          |  0           | </a:t>
            </a:r>
            <a:r>
              <a:rPr lang="nl-NL" sz="1400" dirty="0" err="1"/>
              <a:t>Average</a:t>
            </a:r>
            <a:r>
              <a:rPr lang="nl-NL" sz="1400" dirty="0"/>
              <a:t> </a:t>
            </a:r>
            <a:r>
              <a:rPr lang="nl-NL" sz="1400" dirty="0" err="1"/>
              <a:t>for</a:t>
            </a:r>
            <a:r>
              <a:rPr lang="nl-NL" sz="1400" dirty="0"/>
              <a:t> PXL sector 4 Ladder 2</a:t>
            </a:r>
          </a:p>
          <a:p>
            <a:r>
              <a:rPr lang="nl-NL" sz="1400" dirty="0"/>
              <a:t>______________________________________________________________________________________________ </a:t>
            </a:r>
          </a:p>
          <a:p>
            <a:r>
              <a:rPr lang="nl-NL" sz="1400" dirty="0"/>
              <a:t>| -100           | 350           |2700         </a:t>
            </a:r>
            <a:r>
              <a:rPr lang="nl-NL" sz="1400" dirty="0" smtClean="0"/>
              <a:t>  </a:t>
            </a:r>
            <a:r>
              <a:rPr lang="nl-NL" sz="1400" dirty="0"/>
              <a:t>|         0            </a:t>
            </a:r>
            <a:r>
              <a:rPr lang="nl-NL" sz="1400" dirty="0" smtClean="0"/>
              <a:t> </a:t>
            </a:r>
            <a:r>
              <a:rPr lang="nl-NL" sz="1400" dirty="0"/>
              <a:t>|   0.          |  -0           | </a:t>
            </a:r>
            <a:r>
              <a:rPr lang="nl-NL" sz="1400" dirty="0" err="1"/>
              <a:t>Average</a:t>
            </a:r>
            <a:r>
              <a:rPr lang="nl-NL" sz="1400" dirty="0"/>
              <a:t> </a:t>
            </a:r>
            <a:r>
              <a:rPr lang="nl-NL" sz="1400" dirty="0" err="1"/>
              <a:t>for</a:t>
            </a:r>
            <a:r>
              <a:rPr lang="nl-NL" sz="1400" dirty="0"/>
              <a:t> PXL sector 4 Ladder </a:t>
            </a:r>
          </a:p>
          <a:p>
            <a:r>
              <a:rPr lang="nl-NL" sz="1400" dirty="0"/>
              <a:t>3</a:t>
            </a:r>
          </a:p>
          <a:p>
            <a:r>
              <a:rPr lang="nl-NL" sz="1400" dirty="0"/>
              <a:t>____________________________________________________________________________________________________</a:t>
            </a:r>
          </a:p>
          <a:p>
            <a:r>
              <a:rPr lang="nl-NL" sz="1400" dirty="0"/>
              <a:t>| -200           |  +400     |    3000   </a:t>
            </a:r>
            <a:r>
              <a:rPr lang="nl-NL" sz="1400" dirty="0" smtClean="0"/>
              <a:t>     </a:t>
            </a:r>
            <a:r>
              <a:rPr lang="nl-NL" sz="1400" dirty="0"/>
              <a:t>|          0            |      0           |      0        | </a:t>
            </a:r>
            <a:r>
              <a:rPr lang="nl-NL" sz="1400" dirty="0" err="1"/>
              <a:t>Average</a:t>
            </a:r>
            <a:r>
              <a:rPr lang="nl-NL" sz="1400" dirty="0"/>
              <a:t> </a:t>
            </a:r>
            <a:r>
              <a:rPr lang="nl-NL" sz="1400" dirty="0" err="1"/>
              <a:t>for</a:t>
            </a:r>
            <a:r>
              <a:rPr lang="nl-NL" sz="1400" dirty="0"/>
              <a:t> PXL Ladder 4</a:t>
            </a:r>
          </a:p>
          <a:p>
            <a:r>
              <a:rPr lang="nl-NL" sz="1400" dirty="0"/>
              <a:t>____________________________________________________________________________________________________</a:t>
            </a:r>
          </a:p>
          <a:p>
            <a:endParaRPr lang="nl-NL" sz="1400" dirty="0"/>
          </a:p>
          <a:p>
            <a:r>
              <a:rPr lang="nl-NL" b="1" dirty="0"/>
              <a:t>SECTOR 7</a:t>
            </a:r>
          </a:p>
          <a:p>
            <a:endParaRPr lang="nl-NL" sz="1400" dirty="0"/>
          </a:p>
          <a:p>
            <a:r>
              <a:rPr lang="nl-NL" sz="1400" dirty="0"/>
              <a:t>______________________________________________________________________________________________ </a:t>
            </a:r>
          </a:p>
          <a:p>
            <a:r>
              <a:rPr lang="nl-NL" sz="1400" dirty="0"/>
              <a:t>  1500        |    2100           |   3000      |  -10         |    10         |   80       |   Ladder 1</a:t>
            </a:r>
          </a:p>
          <a:p>
            <a:r>
              <a:rPr lang="nl-NL" sz="1400" dirty="0" smtClean="0"/>
              <a:t>_____________________________________________________________________________________________</a:t>
            </a:r>
            <a:endParaRPr lang="nl-NL" sz="1400" dirty="0"/>
          </a:p>
          <a:p>
            <a:r>
              <a:rPr lang="nl-NL" sz="1400" dirty="0"/>
              <a:t>|2350           |1150           |2900       </a:t>
            </a:r>
            <a:r>
              <a:rPr lang="nl-NL" sz="1400" dirty="0" smtClean="0"/>
              <a:t>   </a:t>
            </a:r>
            <a:r>
              <a:rPr lang="nl-NL" sz="1400" dirty="0"/>
              <a:t>|  -15          |  10  </a:t>
            </a:r>
            <a:r>
              <a:rPr lang="nl-NL" sz="1400" dirty="0" smtClean="0"/>
              <a:t>        </a:t>
            </a:r>
            <a:r>
              <a:rPr lang="nl-NL" sz="1400" dirty="0"/>
              <a:t>|  80           | </a:t>
            </a:r>
            <a:r>
              <a:rPr lang="nl-NL" sz="1400" dirty="0" err="1"/>
              <a:t>Average</a:t>
            </a:r>
            <a:r>
              <a:rPr lang="nl-NL" sz="1400" dirty="0"/>
              <a:t> </a:t>
            </a:r>
            <a:r>
              <a:rPr lang="nl-NL" sz="1400" dirty="0" err="1"/>
              <a:t>for</a:t>
            </a:r>
            <a:r>
              <a:rPr lang="nl-NL" sz="1400" dirty="0"/>
              <a:t> PXL sector 7 Ladder 2</a:t>
            </a:r>
          </a:p>
          <a:p>
            <a:r>
              <a:rPr lang="nl-NL" sz="1400" dirty="0"/>
              <a:t>____________________________________________________________________________________________________</a:t>
            </a:r>
          </a:p>
          <a:p>
            <a:r>
              <a:rPr lang="nl-NL" sz="1400" dirty="0"/>
              <a:t>|2330           |1800           |2440       </a:t>
            </a:r>
            <a:r>
              <a:rPr lang="nl-NL" sz="1400" dirty="0" smtClean="0"/>
              <a:t>  </a:t>
            </a:r>
            <a:r>
              <a:rPr lang="nl-NL" sz="1400" dirty="0"/>
              <a:t>|  -15          |  20   </a:t>
            </a:r>
            <a:r>
              <a:rPr lang="nl-NL" sz="1400" dirty="0" smtClean="0"/>
              <a:t>     </a:t>
            </a:r>
            <a:r>
              <a:rPr lang="nl-NL" sz="1400" dirty="0"/>
              <a:t>|  </a:t>
            </a:r>
            <a:r>
              <a:rPr lang="nl-NL" sz="1400" dirty="0" smtClean="0"/>
              <a:t>   80           </a:t>
            </a:r>
            <a:r>
              <a:rPr lang="nl-NL" sz="1400" dirty="0"/>
              <a:t>| </a:t>
            </a:r>
            <a:r>
              <a:rPr lang="nl-NL" sz="1400" dirty="0" err="1"/>
              <a:t>Average</a:t>
            </a:r>
            <a:r>
              <a:rPr lang="nl-NL" sz="1400" dirty="0"/>
              <a:t> </a:t>
            </a:r>
            <a:r>
              <a:rPr lang="nl-NL" sz="1400" dirty="0" err="1"/>
              <a:t>for</a:t>
            </a:r>
            <a:r>
              <a:rPr lang="nl-NL" sz="1400" dirty="0"/>
              <a:t> PXL Ladder 3</a:t>
            </a:r>
          </a:p>
          <a:p>
            <a:r>
              <a:rPr lang="nl-NL" sz="1400" dirty="0"/>
              <a:t>____________________________________________________________________________________________________</a:t>
            </a:r>
          </a:p>
          <a:p>
            <a:r>
              <a:rPr lang="nl-NL" sz="1400" dirty="0"/>
              <a:t>| 2230          | 2710           |  2570   </a:t>
            </a:r>
            <a:r>
              <a:rPr lang="nl-NL" sz="1400" dirty="0" smtClean="0"/>
              <a:t>     </a:t>
            </a:r>
            <a:r>
              <a:rPr lang="nl-NL" sz="1400" dirty="0"/>
              <a:t>| -10.          |  20   </a:t>
            </a:r>
            <a:r>
              <a:rPr lang="nl-NL" sz="1400" dirty="0" smtClean="0"/>
              <a:t>      </a:t>
            </a:r>
            <a:r>
              <a:rPr lang="nl-NL" sz="1400" dirty="0"/>
              <a:t>|  80            | </a:t>
            </a:r>
            <a:r>
              <a:rPr lang="nl-NL" sz="1400" dirty="0" err="1"/>
              <a:t>Average</a:t>
            </a:r>
            <a:r>
              <a:rPr lang="nl-NL" sz="1400" dirty="0"/>
              <a:t> </a:t>
            </a:r>
            <a:r>
              <a:rPr lang="nl-NL" sz="1400" dirty="0" err="1"/>
              <a:t>for</a:t>
            </a:r>
            <a:r>
              <a:rPr lang="nl-NL" sz="1400" dirty="0"/>
              <a:t> PXL Ladder 4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40780" y="277826"/>
            <a:ext cx="654969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FIRST PASS ESTIMATED Corrections (angles [only] need a minus sign)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233030" y="4127697"/>
            <a:ext cx="661410" cy="2109583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55621" y="4199591"/>
            <a:ext cx="410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!!!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8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Shot 2013-06-13 at 5.28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71" y="3592943"/>
            <a:ext cx="2827441" cy="2476576"/>
          </a:xfrm>
          <a:prstGeom prst="rect">
            <a:avLst/>
          </a:prstGeom>
        </p:spPr>
      </p:pic>
      <p:pic>
        <p:nvPicPr>
          <p:cNvPr id="16" name="Picture 15" descr="Screen Shot 2013-06-13 at 5.23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412" y="3592943"/>
            <a:ext cx="2932281" cy="247657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6805" y="89795"/>
            <a:ext cx="3689121" cy="4104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Sector 7 ladder 1 (inner)</a:t>
            </a:r>
            <a:endParaRPr lang="en-US" sz="2400" dirty="0"/>
          </a:p>
        </p:txBody>
      </p:sp>
      <p:pic>
        <p:nvPicPr>
          <p:cNvPr id="4" name="Picture 3" descr="comparison_S7L1_du.png"/>
          <p:cNvPicPr>
            <a:picLocks noChangeAspect="1"/>
          </p:cNvPicPr>
          <p:nvPr/>
        </p:nvPicPr>
        <p:blipFill rotWithShape="1">
          <a:blip r:embed="rId4"/>
          <a:srcRect l="54287" t="50315" b="4606"/>
          <a:stretch/>
        </p:blipFill>
        <p:spPr>
          <a:xfrm>
            <a:off x="256583" y="500281"/>
            <a:ext cx="3232511" cy="3091472"/>
          </a:xfrm>
          <a:prstGeom prst="rect">
            <a:avLst/>
          </a:prstGeom>
        </p:spPr>
      </p:pic>
      <p:pic>
        <p:nvPicPr>
          <p:cNvPr id="5" name="Picture 4" descr="Screen Shot 2013-06-13 at 9.52.2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515" y="500281"/>
            <a:ext cx="3426225" cy="26821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6388" y="6272741"/>
            <a:ext cx="7233270" cy="584776"/>
          </a:xfrm>
          <a:prstGeom prst="rect">
            <a:avLst/>
          </a:prstGeom>
          <a:solidFill>
            <a:srgbClr val="DCE6F2"/>
          </a:solidFill>
        </p:spPr>
        <p:txBody>
          <a:bodyPr wrap="none" rtlCol="0">
            <a:spAutoFit/>
          </a:bodyPr>
          <a:lstStyle/>
          <a:p>
            <a:r>
              <a:rPr lang="sv-SE" sz="1600" dirty="0"/>
              <a:t>|</a:t>
            </a:r>
            <a:r>
              <a:rPr lang="sv-SE" sz="1600" dirty="0" err="1"/>
              <a:t>dX</a:t>
            </a:r>
            <a:r>
              <a:rPr lang="sv-SE" sz="1600" dirty="0"/>
              <a:t> </a:t>
            </a:r>
            <a:r>
              <a:rPr lang="sv-SE" sz="1600" dirty="0" err="1"/>
              <a:t>mkm</a:t>
            </a:r>
            <a:r>
              <a:rPr lang="sv-SE" sz="1600" dirty="0"/>
              <a:t>     |</a:t>
            </a:r>
            <a:r>
              <a:rPr lang="sv-SE" sz="1600" dirty="0" err="1"/>
              <a:t>dY</a:t>
            </a:r>
            <a:r>
              <a:rPr lang="sv-SE" sz="1600" dirty="0"/>
              <a:t> </a:t>
            </a:r>
            <a:r>
              <a:rPr lang="sv-SE" sz="1600" dirty="0" err="1"/>
              <a:t>mkm</a:t>
            </a:r>
            <a:r>
              <a:rPr lang="sv-SE" sz="1600" dirty="0"/>
              <a:t>     |</a:t>
            </a:r>
            <a:r>
              <a:rPr lang="sv-SE" sz="1600" dirty="0" err="1"/>
              <a:t>dZ</a:t>
            </a:r>
            <a:r>
              <a:rPr lang="sv-SE" sz="1600" dirty="0"/>
              <a:t> </a:t>
            </a:r>
            <a:r>
              <a:rPr lang="sv-SE" sz="1600" dirty="0" err="1"/>
              <a:t>mkm</a:t>
            </a:r>
            <a:r>
              <a:rPr lang="sv-SE" sz="1600" dirty="0"/>
              <a:t>     |</a:t>
            </a:r>
            <a:r>
              <a:rPr lang="sv-SE" sz="1600" dirty="0" err="1"/>
              <a:t>alpha</a:t>
            </a:r>
            <a:r>
              <a:rPr lang="sv-SE" sz="1600" dirty="0"/>
              <a:t> </a:t>
            </a:r>
            <a:r>
              <a:rPr lang="sv-SE" sz="1600" dirty="0" err="1"/>
              <a:t>mrad</a:t>
            </a:r>
            <a:r>
              <a:rPr lang="sv-SE" sz="1600" dirty="0"/>
              <a:t>     |beta </a:t>
            </a:r>
            <a:r>
              <a:rPr lang="sv-SE" sz="1600" dirty="0" err="1"/>
              <a:t>mrad</a:t>
            </a:r>
            <a:r>
              <a:rPr lang="sv-SE" sz="1600" dirty="0"/>
              <a:t>      |gamma </a:t>
            </a:r>
            <a:r>
              <a:rPr lang="sv-SE" sz="1600" dirty="0" err="1"/>
              <a:t>mrad</a:t>
            </a:r>
            <a:r>
              <a:rPr lang="sv-SE" sz="1600" dirty="0"/>
              <a:t>     </a:t>
            </a:r>
            <a:r>
              <a:rPr lang="sv-SE" sz="1600" dirty="0" smtClean="0"/>
              <a:t>|</a:t>
            </a:r>
          </a:p>
          <a:p>
            <a:r>
              <a:rPr lang="en-US" sz="1600" dirty="0" smtClean="0"/>
              <a:t>|</a:t>
            </a:r>
            <a:r>
              <a:rPr lang="nl-NL" sz="1600" dirty="0"/>
              <a:t>1500       </a:t>
            </a:r>
            <a:r>
              <a:rPr lang="nl-NL" sz="1600" dirty="0" smtClean="0"/>
              <a:t>    </a:t>
            </a:r>
            <a:r>
              <a:rPr lang="nl-NL" sz="1600" dirty="0"/>
              <a:t>|    2100           |   3000      |  -10      </a:t>
            </a:r>
            <a:r>
              <a:rPr lang="nl-NL" sz="1600" dirty="0" smtClean="0"/>
              <a:t>         </a:t>
            </a:r>
            <a:r>
              <a:rPr lang="nl-NL" sz="1600" dirty="0"/>
              <a:t>|    10       </a:t>
            </a:r>
            <a:r>
              <a:rPr lang="nl-NL" sz="1600" dirty="0" smtClean="0"/>
              <a:t>          </a:t>
            </a:r>
            <a:r>
              <a:rPr lang="nl-NL" sz="1600" dirty="0"/>
              <a:t>|   </a:t>
            </a:r>
            <a:r>
              <a:rPr lang="nl-NL" sz="1600" dirty="0" smtClean="0"/>
              <a:t>80</a:t>
            </a:r>
            <a:endParaRPr lang="nl-NL" sz="16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70696" y="819442"/>
            <a:ext cx="1394804" cy="4104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</a:rPr>
              <a:t>BEFORE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557064" y="766599"/>
            <a:ext cx="1394804" cy="4104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</a:rPr>
              <a:t>AFTER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93755" y="4895580"/>
            <a:ext cx="1963309" cy="4104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solidFill>
                  <a:srgbClr val="FF0000"/>
                </a:solidFill>
              </a:rPr>
              <a:t>AFTER - z residual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674048" y="4624667"/>
            <a:ext cx="2024138" cy="4104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solidFill>
                  <a:srgbClr val="FF0000"/>
                </a:solidFill>
              </a:rPr>
              <a:t>AFTER - du residual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452402" y="3182457"/>
            <a:ext cx="3245783" cy="4104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solidFill>
                  <a:srgbClr val="0000FF"/>
                </a:solidFill>
              </a:rPr>
              <a:t>Most offset and slope gone!</a:t>
            </a:r>
            <a:endParaRPr lang="en-US" sz="1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394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6805" y="89795"/>
            <a:ext cx="3689121" cy="4104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Sector 7 ladder </a:t>
            </a:r>
            <a:r>
              <a:rPr lang="en-US" sz="2400" dirty="0"/>
              <a:t>2</a:t>
            </a:r>
            <a:r>
              <a:rPr lang="en-US" sz="2400" dirty="0" smtClean="0"/>
              <a:t> (outer)</a:t>
            </a:r>
            <a:endParaRPr lang="en-US" sz="2400" dirty="0"/>
          </a:p>
        </p:txBody>
      </p:sp>
      <p:pic>
        <p:nvPicPr>
          <p:cNvPr id="4" name="Picture 3" descr="comparison_S7L2_du.png"/>
          <p:cNvPicPr>
            <a:picLocks noChangeAspect="1"/>
          </p:cNvPicPr>
          <p:nvPr/>
        </p:nvPicPr>
        <p:blipFill rotWithShape="1">
          <a:blip r:embed="rId2"/>
          <a:srcRect r="48435" b="53425"/>
          <a:stretch/>
        </p:blipFill>
        <p:spPr>
          <a:xfrm>
            <a:off x="189673" y="500281"/>
            <a:ext cx="3646253" cy="3194093"/>
          </a:xfrm>
          <a:prstGeom prst="rect">
            <a:avLst/>
          </a:prstGeom>
        </p:spPr>
      </p:pic>
      <p:pic>
        <p:nvPicPr>
          <p:cNvPr id="6" name="Picture 5" descr="Screen Shot 2013-06-13 at 10.40.3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13" y="846628"/>
            <a:ext cx="3409681" cy="2607048"/>
          </a:xfrm>
          <a:prstGeom prst="rect">
            <a:avLst/>
          </a:prstGeom>
        </p:spPr>
      </p:pic>
      <p:pic>
        <p:nvPicPr>
          <p:cNvPr id="7" name="Picture 6" descr="Screen Shot 2013-06-13 at 10.42.0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854" y="3530644"/>
            <a:ext cx="3101940" cy="2455455"/>
          </a:xfrm>
          <a:prstGeom prst="rect">
            <a:avLst/>
          </a:prstGeom>
        </p:spPr>
      </p:pic>
      <p:pic>
        <p:nvPicPr>
          <p:cNvPr id="8" name="Picture 7" descr="Screen Shot 2013-06-13 at 10.43.2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014" y="3453676"/>
            <a:ext cx="3142993" cy="25335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9673" y="6198621"/>
            <a:ext cx="7789913" cy="584776"/>
          </a:xfrm>
          <a:prstGeom prst="rect">
            <a:avLst/>
          </a:prstGeom>
          <a:solidFill>
            <a:srgbClr val="DCE6F2"/>
          </a:solidFill>
        </p:spPr>
        <p:txBody>
          <a:bodyPr wrap="none" rtlCol="0">
            <a:spAutoFit/>
          </a:bodyPr>
          <a:lstStyle/>
          <a:p>
            <a:r>
              <a:rPr lang="sv-SE" sz="1600" dirty="0"/>
              <a:t>|</a:t>
            </a:r>
            <a:r>
              <a:rPr lang="sv-SE" sz="1600" dirty="0" err="1"/>
              <a:t>dX</a:t>
            </a:r>
            <a:r>
              <a:rPr lang="sv-SE" sz="1600" dirty="0"/>
              <a:t> </a:t>
            </a:r>
            <a:r>
              <a:rPr lang="sv-SE" sz="1600" dirty="0" err="1"/>
              <a:t>mkm</a:t>
            </a:r>
            <a:r>
              <a:rPr lang="sv-SE" sz="1600" dirty="0"/>
              <a:t>         |</a:t>
            </a:r>
            <a:r>
              <a:rPr lang="sv-SE" sz="1600" dirty="0" err="1"/>
              <a:t>dY</a:t>
            </a:r>
            <a:r>
              <a:rPr lang="sv-SE" sz="1600" dirty="0"/>
              <a:t> </a:t>
            </a:r>
            <a:r>
              <a:rPr lang="sv-SE" sz="1600" dirty="0" err="1"/>
              <a:t>mkm</a:t>
            </a:r>
            <a:r>
              <a:rPr lang="sv-SE" sz="1600" dirty="0"/>
              <a:t>         |</a:t>
            </a:r>
            <a:r>
              <a:rPr lang="sv-SE" sz="1600" dirty="0" err="1"/>
              <a:t>dZ</a:t>
            </a:r>
            <a:r>
              <a:rPr lang="sv-SE" sz="1600" dirty="0"/>
              <a:t> </a:t>
            </a:r>
            <a:r>
              <a:rPr lang="sv-SE" sz="1600" dirty="0" err="1"/>
              <a:t>mkm</a:t>
            </a:r>
            <a:r>
              <a:rPr lang="sv-SE" sz="1600" dirty="0"/>
              <a:t>         |</a:t>
            </a:r>
            <a:r>
              <a:rPr lang="sv-SE" sz="1600" dirty="0" err="1"/>
              <a:t>alpha</a:t>
            </a:r>
            <a:r>
              <a:rPr lang="sv-SE" sz="1600" dirty="0"/>
              <a:t> </a:t>
            </a:r>
            <a:r>
              <a:rPr lang="sv-SE" sz="1600" dirty="0" err="1"/>
              <a:t>mrad</a:t>
            </a:r>
            <a:r>
              <a:rPr lang="sv-SE" sz="1600" dirty="0"/>
              <a:t>     |beta </a:t>
            </a:r>
            <a:r>
              <a:rPr lang="sv-SE" sz="1600" dirty="0" err="1"/>
              <a:t>mrad</a:t>
            </a:r>
            <a:r>
              <a:rPr lang="sv-SE" sz="1600" dirty="0"/>
              <a:t>      |gamma </a:t>
            </a:r>
            <a:r>
              <a:rPr lang="sv-SE" sz="1600" dirty="0" err="1"/>
              <a:t>mrad</a:t>
            </a:r>
            <a:r>
              <a:rPr lang="sv-SE" sz="1600" dirty="0"/>
              <a:t>     </a:t>
            </a:r>
            <a:r>
              <a:rPr lang="sv-SE" sz="1600" dirty="0" smtClean="0"/>
              <a:t>|</a:t>
            </a:r>
          </a:p>
          <a:p>
            <a:r>
              <a:rPr lang="en-US" sz="1600" dirty="0"/>
              <a:t>|2350          </a:t>
            </a:r>
            <a:r>
              <a:rPr lang="en-US" sz="1600" dirty="0" smtClean="0"/>
              <a:t>    </a:t>
            </a:r>
            <a:r>
              <a:rPr lang="en-US" sz="1600" dirty="0"/>
              <a:t> |1150        </a:t>
            </a:r>
            <a:r>
              <a:rPr lang="en-US" sz="1600" dirty="0" smtClean="0"/>
              <a:t>    </a:t>
            </a:r>
            <a:r>
              <a:rPr lang="en-US" sz="1600" dirty="0"/>
              <a:t>   |2900    </a:t>
            </a:r>
            <a:r>
              <a:rPr lang="en-US" sz="1600" dirty="0" smtClean="0"/>
              <a:t>    </a:t>
            </a:r>
            <a:r>
              <a:rPr lang="en-US" sz="1600" dirty="0"/>
              <a:t>       |  -15       </a:t>
            </a:r>
            <a:r>
              <a:rPr lang="en-US" sz="1600" dirty="0" smtClean="0"/>
              <a:t>      </a:t>
            </a:r>
            <a:r>
              <a:rPr lang="en-US" sz="1600" dirty="0"/>
              <a:t>   |  10       </a:t>
            </a:r>
            <a:r>
              <a:rPr lang="en-US" sz="1600" dirty="0" smtClean="0"/>
              <a:t>        </a:t>
            </a:r>
            <a:r>
              <a:rPr lang="en-US" sz="1600" dirty="0"/>
              <a:t>    |  80           |</a:t>
            </a:r>
          </a:p>
        </p:txBody>
      </p:sp>
    </p:spTree>
    <p:extLst>
      <p:ext uri="{BB962C8B-B14F-4D97-AF65-F5344CB8AC3E}">
        <p14:creationId xmlns:p14="http://schemas.microsoft.com/office/powerpoint/2010/main" val="356393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6-17 at 9.26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76" y="635945"/>
            <a:ext cx="4013406" cy="2986659"/>
          </a:xfrm>
          <a:prstGeom prst="rect">
            <a:avLst/>
          </a:prstGeom>
        </p:spPr>
      </p:pic>
      <p:pic>
        <p:nvPicPr>
          <p:cNvPr id="4" name="Picture 3" descr="Screen Shot 2013-06-14 at 10.20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5" y="628868"/>
            <a:ext cx="4190432" cy="304305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6804" y="89794"/>
            <a:ext cx="7716967" cy="5390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/>
              <a:t>Sector 7 </a:t>
            </a:r>
            <a:r>
              <a:rPr lang="en-US" sz="2400" dirty="0" smtClean="0"/>
              <a:t>ladder </a:t>
            </a:r>
            <a:r>
              <a:rPr lang="en-US" sz="2400" dirty="0"/>
              <a:t>1</a:t>
            </a:r>
            <a:r>
              <a:rPr lang="en-US" sz="2400" dirty="0" smtClean="0"/>
              <a:t> (inner) </a:t>
            </a:r>
            <a:r>
              <a:rPr lang="en-US" sz="2800" b="1" dirty="0" smtClean="0"/>
              <a:t>GLOBAL after BFC </a:t>
            </a:r>
            <a:r>
              <a:rPr lang="en-US" sz="2800" b="1" smtClean="0"/>
              <a:t>rerun (50K</a:t>
            </a:r>
            <a:r>
              <a:rPr lang="en-US" sz="2800" b="1" dirty="0" smtClean="0"/>
              <a:t>)</a:t>
            </a:r>
          </a:p>
          <a:p>
            <a:endParaRPr lang="en-US" sz="2800" b="1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42909" y="1474314"/>
            <a:ext cx="1394804" cy="4104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</a:rPr>
              <a:t>BEFORE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727513" y="1055262"/>
            <a:ext cx="1394804" cy="4104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</a:rPr>
              <a:t>AFTER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Screen Shot 2013-06-14 at 10.18.1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" y="3772398"/>
            <a:ext cx="4323724" cy="3101579"/>
          </a:xfrm>
          <a:prstGeom prst="rect">
            <a:avLst/>
          </a:prstGeom>
        </p:spPr>
      </p:pic>
      <p:pic>
        <p:nvPicPr>
          <p:cNvPr id="5" name="Picture 4" descr="Screen Shot 2013-06-17 at 9.27.3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76" y="3784727"/>
            <a:ext cx="4076075" cy="308560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8164" y="1997296"/>
            <a:ext cx="8997196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7264" y="5194956"/>
            <a:ext cx="8997196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951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6-17 at 9.29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237" y="533962"/>
            <a:ext cx="4023574" cy="3252852"/>
          </a:xfrm>
          <a:prstGeom prst="rect">
            <a:avLst/>
          </a:prstGeom>
        </p:spPr>
      </p:pic>
      <p:pic>
        <p:nvPicPr>
          <p:cNvPr id="8" name="Picture 7" descr="Screen Shot 2013-06-14 at 10.16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12" y="628867"/>
            <a:ext cx="4623216" cy="336534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6804" y="28149"/>
            <a:ext cx="7716967" cy="5390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Sector </a:t>
            </a:r>
            <a:r>
              <a:rPr lang="en-US" sz="2400" dirty="0"/>
              <a:t>7</a:t>
            </a:r>
            <a:r>
              <a:rPr lang="en-US" sz="2400" dirty="0" smtClean="0"/>
              <a:t> ladder </a:t>
            </a:r>
            <a:r>
              <a:rPr lang="en-US" sz="2400" dirty="0"/>
              <a:t>1</a:t>
            </a:r>
            <a:r>
              <a:rPr lang="en-US" sz="2400" dirty="0" smtClean="0"/>
              <a:t> (inner) </a:t>
            </a:r>
            <a:r>
              <a:rPr lang="en-US" sz="2800" b="1" dirty="0" smtClean="0"/>
              <a:t>GLOBAL after BFC rerun</a:t>
            </a:r>
            <a:endParaRPr lang="en-US" sz="2800" b="1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807445" y="1653242"/>
            <a:ext cx="1394804" cy="4104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</a:rPr>
              <a:t>BEFORE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921719" y="1247293"/>
            <a:ext cx="1394804" cy="4104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</a:rPr>
              <a:t>AFTER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Screen Shot 2013-06-14 at 10.22.5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4" y="3758406"/>
            <a:ext cx="4172150" cy="3099593"/>
          </a:xfrm>
          <a:prstGeom prst="rect">
            <a:avLst/>
          </a:prstGeom>
        </p:spPr>
      </p:pic>
      <p:pic>
        <p:nvPicPr>
          <p:cNvPr id="6" name="Picture 5" descr="Screen Shot 2013-06-17 at 9.30.2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170" y="3774485"/>
            <a:ext cx="4128830" cy="307118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8164" y="2157573"/>
            <a:ext cx="8997196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164" y="5215162"/>
            <a:ext cx="8997196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861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5B37-13D5-A14B-8392-02222E5DF6A7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0461" y="2317850"/>
            <a:ext cx="78790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Q: Is it a Sector thing or individual Ladder ?</a:t>
            </a:r>
          </a:p>
          <a:p>
            <a:endParaRPr lang="en-US" sz="3200" dirty="0"/>
          </a:p>
          <a:p>
            <a:r>
              <a:rPr lang="en-US" sz="3200" b="1" dirty="0" smtClean="0">
                <a:solidFill>
                  <a:srgbClr val="FF0000"/>
                </a:solidFill>
              </a:rPr>
              <a:t>A: Rotations seem common but shifts are not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209" y="6356350"/>
            <a:ext cx="5616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Survey geometry with calibrations was used in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8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6-17 at 9.31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58" y="542990"/>
            <a:ext cx="4312241" cy="3198718"/>
          </a:xfrm>
          <a:prstGeom prst="rect">
            <a:avLst/>
          </a:prstGeom>
        </p:spPr>
      </p:pic>
      <p:pic>
        <p:nvPicPr>
          <p:cNvPr id="8" name="Picture 7" descr="Screen Shot 2013-06-14 at 10.24.5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6" y="542564"/>
            <a:ext cx="4592272" cy="330994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6804" y="89794"/>
            <a:ext cx="7716967" cy="5390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Sector </a:t>
            </a:r>
            <a:r>
              <a:rPr lang="en-US" sz="2400" dirty="0"/>
              <a:t>7</a:t>
            </a:r>
            <a:r>
              <a:rPr lang="en-US" sz="2400" dirty="0" smtClean="0"/>
              <a:t> ladder </a:t>
            </a:r>
            <a:r>
              <a:rPr lang="en-US" sz="2400" dirty="0"/>
              <a:t>1</a:t>
            </a:r>
            <a:r>
              <a:rPr lang="en-US" sz="2400" dirty="0" smtClean="0"/>
              <a:t> (inner) </a:t>
            </a:r>
            <a:r>
              <a:rPr lang="en-US" sz="2800" b="1" dirty="0" smtClean="0"/>
              <a:t>GLOBAL after BFC rerun</a:t>
            </a:r>
            <a:endParaRPr lang="en-US" sz="2800" b="1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45583" y="1474314"/>
            <a:ext cx="1394804" cy="4104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</a:rPr>
              <a:t>BEFORE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481368" y="1164108"/>
            <a:ext cx="1394804" cy="4104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</a:rPr>
              <a:t>AFTER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Screen Shot 2013-06-14 at 10.57.3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83" y="3870284"/>
            <a:ext cx="4107537" cy="2987716"/>
          </a:xfrm>
          <a:prstGeom prst="rect">
            <a:avLst/>
          </a:prstGeom>
        </p:spPr>
      </p:pic>
      <p:pic>
        <p:nvPicPr>
          <p:cNvPr id="6" name="Picture 5" descr="Screen Shot 2013-06-16 at 12.26.0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629" y="4438436"/>
            <a:ext cx="4125804" cy="218423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0494" y="2046612"/>
            <a:ext cx="8997196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902" y="5330575"/>
            <a:ext cx="8997196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858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5B37-13D5-A14B-8392-02222E5DF6A7}" type="slidenum">
              <a:rPr lang="en-US" smtClean="0"/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8834" y="1533367"/>
            <a:ext cx="8541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Q: </a:t>
            </a:r>
            <a:r>
              <a:rPr lang="en-US" sz="3200" b="1" dirty="0" smtClean="0"/>
              <a:t>Any strange things that call for deeper tests ?</a:t>
            </a:r>
          </a:p>
          <a:p>
            <a:endParaRPr lang="en-US" sz="3200" b="1" dirty="0"/>
          </a:p>
          <a:p>
            <a:r>
              <a:rPr lang="en-US" sz="3200" b="1" dirty="0" smtClean="0">
                <a:solidFill>
                  <a:srgbClr val="FF0000"/>
                </a:solidFill>
              </a:rPr>
              <a:t>A: Several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209" y="6356350"/>
            <a:ext cx="5616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Survey geometry with calibrations was used in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99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41AC4D-0739-984B-8047-6E97FCCB1FD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496" y="1124744"/>
            <a:ext cx="797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90"/>
                </a:solidFill>
                <a:latin typeface="Comic Sans MS"/>
                <a:cs typeface="Comic Sans MS"/>
              </a:rPr>
              <a:t>I</a:t>
            </a:r>
            <a:r>
              <a:rPr lang="en-US" sz="1800" dirty="0" smtClean="0">
                <a:solidFill>
                  <a:srgbClr val="000090"/>
                </a:solidFill>
                <a:latin typeface="Comic Sans MS"/>
                <a:cs typeface="Comic Sans MS"/>
              </a:rPr>
              <a:t>nner ladder inversion?</a:t>
            </a:r>
          </a:p>
        </p:txBody>
      </p:sp>
      <p:pic>
        <p:nvPicPr>
          <p:cNvPr id="3" name="Picture 2" descr="Screen Shot 2013-07-06 at 10.55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20888"/>
            <a:ext cx="3635896" cy="3386952"/>
          </a:xfrm>
          <a:prstGeom prst="rect">
            <a:avLst/>
          </a:prstGeom>
        </p:spPr>
      </p:pic>
      <p:pic>
        <p:nvPicPr>
          <p:cNvPr id="4" name="Picture 3" descr="Screen Shot 2013-07-08 at 3.42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4252282" cy="347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48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41AC4D-0739-984B-8047-6E97FCCB1FD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8" name="Picture 7" descr="Screen Shot 2013-07-06 at 9.37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16779"/>
            <a:ext cx="4146317" cy="3641220"/>
          </a:xfrm>
          <a:prstGeom prst="rect">
            <a:avLst/>
          </a:prstGeom>
        </p:spPr>
      </p:pic>
      <p:pic>
        <p:nvPicPr>
          <p:cNvPr id="9" name="Picture 8" descr="Screen Shot 2013-07-06 at 9.40.5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624" y="3273333"/>
            <a:ext cx="3947093" cy="3458200"/>
          </a:xfrm>
          <a:prstGeom prst="rect">
            <a:avLst/>
          </a:prstGeom>
        </p:spPr>
      </p:pic>
      <p:pic>
        <p:nvPicPr>
          <p:cNvPr id="10" name="Picture 9" descr="Screen Shot 2013-07-06 at 9.49.1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673164" cy="3239432"/>
          </a:xfrm>
          <a:prstGeom prst="rect">
            <a:avLst/>
          </a:prstGeom>
        </p:spPr>
      </p:pic>
      <p:pic>
        <p:nvPicPr>
          <p:cNvPr id="11" name="Picture 10" descr="Screen Shot 2013-07-06 at 9.52.1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488" y="0"/>
            <a:ext cx="3637229" cy="32167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08954" y="1942528"/>
            <a:ext cx="8748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OK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52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615267" y="6356350"/>
            <a:ext cx="441571" cy="365125"/>
          </a:xfrm>
        </p:spPr>
        <p:txBody>
          <a:bodyPr/>
          <a:lstStyle/>
          <a:p>
            <a:pPr>
              <a:defRPr/>
            </a:pPr>
            <a:fld id="{BD41AC4D-0739-984B-8047-6E97FCCB1FD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4" name="Picture 3" descr="Screen Shot 2013-07-08 at 3.42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69272" cy="3810346"/>
          </a:xfrm>
          <a:prstGeom prst="rect">
            <a:avLst/>
          </a:prstGeom>
        </p:spPr>
      </p:pic>
      <p:pic>
        <p:nvPicPr>
          <p:cNvPr id="5" name="Picture 4" descr="Screen Shot 2013-07-08 at 3.44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64" y="136972"/>
            <a:ext cx="4276074" cy="35986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3942" y="4955940"/>
            <a:ext cx="17534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??????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040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0706"/>
            <a:ext cx="8229600" cy="75157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Summary – To Do list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626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Simulation: </a:t>
            </a:r>
          </a:p>
          <a:p>
            <a:pPr lvl="1"/>
            <a:r>
              <a:rPr lang="en-US" sz="2400" dirty="0" smtClean="0"/>
              <a:t>Individual ladder rots/</a:t>
            </a:r>
            <a:r>
              <a:rPr lang="en-US" sz="2400" dirty="0" err="1" smtClean="0"/>
              <a:t>transls</a:t>
            </a:r>
            <a:endParaRPr lang="en-US" sz="2400" dirty="0" smtClean="0"/>
          </a:p>
          <a:p>
            <a:pPr lvl="2"/>
            <a:r>
              <a:rPr lang="en-US" sz="2000" dirty="0" smtClean="0"/>
              <a:t>rots in progress</a:t>
            </a:r>
            <a:endParaRPr lang="en-US" sz="2000" dirty="0"/>
          </a:p>
          <a:p>
            <a:pPr lvl="1"/>
            <a:r>
              <a:rPr lang="en-US" sz="2400" dirty="0" smtClean="0"/>
              <a:t>Thorough tests is a must</a:t>
            </a:r>
          </a:p>
          <a:p>
            <a:r>
              <a:rPr lang="en-US" sz="2800" dirty="0" smtClean="0"/>
              <a:t>Code/methods synchronization</a:t>
            </a:r>
          </a:p>
          <a:p>
            <a:r>
              <a:rPr lang="en-US" sz="2800" dirty="0" smtClean="0"/>
              <a:t>Multi-pass chain implementation/establishment</a:t>
            </a:r>
            <a:endParaRPr lang="en-US" sz="2000" dirty="0"/>
          </a:p>
          <a:p>
            <a:r>
              <a:rPr lang="en-US" sz="2800" dirty="0" smtClean="0"/>
              <a:t>Align, monitor time-dependences, understand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5B37-13D5-A14B-8392-02222E5DF6A7}" type="slidenum">
              <a:rPr lang="en-US" smtClean="0"/>
              <a:t>25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8707" y="6245389"/>
            <a:ext cx="6856264" cy="461665"/>
          </a:xfrm>
          <a:prstGeom prst="rect">
            <a:avLst/>
          </a:prstGeom>
          <a:solidFill>
            <a:srgbClr val="C6D9F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Clean/Calibrated Data a MUST for proper Alignment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75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3-07-08 at 4.18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954" y="142747"/>
            <a:ext cx="4340823" cy="3235396"/>
          </a:xfrm>
          <a:prstGeom prst="rect">
            <a:avLst/>
          </a:prstGeom>
        </p:spPr>
      </p:pic>
      <p:pic>
        <p:nvPicPr>
          <p:cNvPr id="6" name="Picture 5" descr="Screen Shot 2013-07-08 at 3.08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25202" cy="339047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1676742"/>
            <a:ext cx="9144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creen Shot 2013-07-08 at 4.27.4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84722"/>
            <a:ext cx="4225201" cy="3373277"/>
          </a:xfrm>
          <a:prstGeom prst="rect">
            <a:avLst/>
          </a:prstGeom>
        </p:spPr>
      </p:pic>
      <p:pic>
        <p:nvPicPr>
          <p:cNvPr id="3" name="Picture 2" descr="Screen Shot 2013-07-08 at 4.34.4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202" y="3571025"/>
            <a:ext cx="4555115" cy="3275481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4660" y="5071666"/>
            <a:ext cx="9025327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581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5B37-13D5-A14B-8392-02222E5DF6A7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0461" y="2317850"/>
            <a:ext cx="79033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Q: Is there stability over two different runs?</a:t>
            </a:r>
          </a:p>
          <a:p>
            <a:endParaRPr lang="en-US" sz="3200" dirty="0"/>
          </a:p>
          <a:p>
            <a:r>
              <a:rPr lang="en-US" sz="3200" b="1" dirty="0" smtClean="0">
                <a:solidFill>
                  <a:srgbClr val="FF0000"/>
                </a:solidFill>
              </a:rPr>
              <a:t>A: Rotations seem to be stable, shifts &lt;100um but significant…need to understand cause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209" y="6356350"/>
            <a:ext cx="5616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Survey geometry with calibrations was used in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4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08 at 4.27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757" y="96031"/>
            <a:ext cx="4225201" cy="3373277"/>
          </a:xfrm>
          <a:prstGeom prst="rect">
            <a:avLst/>
          </a:prstGeom>
        </p:spPr>
      </p:pic>
      <p:pic>
        <p:nvPicPr>
          <p:cNvPr id="12" name="Picture 11" descr="Screen Shot 2013-07-08 at 4.18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" y="145347"/>
            <a:ext cx="4340823" cy="323539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1676742"/>
            <a:ext cx="9144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creen Shot 2013-07-08 at 4.41.1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504" y="3480479"/>
            <a:ext cx="4093454" cy="3377521"/>
          </a:xfrm>
          <a:prstGeom prst="rect">
            <a:avLst/>
          </a:prstGeom>
        </p:spPr>
      </p:pic>
      <p:pic>
        <p:nvPicPr>
          <p:cNvPr id="5" name="Picture 4" descr="Screen Shot 2013-07-08 at 4.54.3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0742"/>
            <a:ext cx="4188924" cy="339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4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5B37-13D5-A14B-8392-02222E5DF6A7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5517" y="2317850"/>
            <a:ext cx="80882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Q: Is SURVEY geometry better than ideal?</a:t>
            </a:r>
          </a:p>
          <a:p>
            <a:endParaRPr lang="en-US" sz="3200" dirty="0"/>
          </a:p>
          <a:p>
            <a:r>
              <a:rPr lang="en-US" sz="3200" b="1" dirty="0" smtClean="0">
                <a:solidFill>
                  <a:srgbClr val="FF0000"/>
                </a:solidFill>
              </a:rPr>
              <a:t>A: In several aspects YES. Also quality is better. Still significant deviations from in-situ geometry exist</a:t>
            </a:r>
          </a:p>
        </p:txBody>
      </p:sp>
    </p:spTree>
    <p:extLst>
      <p:ext uri="{BB962C8B-B14F-4D97-AF65-F5344CB8AC3E}">
        <p14:creationId xmlns:p14="http://schemas.microsoft.com/office/powerpoint/2010/main" val="1455735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07-08 at 3.08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426" y="420004"/>
            <a:ext cx="3991076" cy="3202600"/>
          </a:xfrm>
          <a:prstGeom prst="rect">
            <a:avLst/>
          </a:prstGeom>
        </p:spPr>
      </p:pic>
      <p:pic>
        <p:nvPicPr>
          <p:cNvPr id="4" name="Picture 3" descr="Screen Shot 2013-06-14 at 10.20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5" y="628868"/>
            <a:ext cx="4190432" cy="3043052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800463" y="68677"/>
            <a:ext cx="2935424" cy="3750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FF0000"/>
                </a:solidFill>
              </a:rPr>
              <a:t>Un-Calibrated/Ideal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182208" y="68123"/>
            <a:ext cx="2634810" cy="3879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FF0000"/>
                </a:solidFill>
              </a:rPr>
              <a:t>Calibrated/Survey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Screen Shot 2013-07-08 at 3.47.3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954" y="3671920"/>
            <a:ext cx="4167057" cy="318608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1997296"/>
            <a:ext cx="9144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creen Shot 2013-07-08 at 4.18.2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2604"/>
            <a:ext cx="4340823" cy="323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00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08 at 3.13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026" y="16718"/>
            <a:ext cx="4729974" cy="3676741"/>
          </a:xfrm>
          <a:prstGeom prst="rect">
            <a:avLst/>
          </a:prstGeom>
        </p:spPr>
      </p:pic>
      <p:pic>
        <p:nvPicPr>
          <p:cNvPr id="11" name="Picture 10" descr="Screen Shot 2013-06-14 at 10.18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866"/>
            <a:ext cx="4414026" cy="316635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1701400"/>
            <a:ext cx="9144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creen Shot 2013-07-08 at 3.53.0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23" y="3681130"/>
            <a:ext cx="4606678" cy="3164541"/>
          </a:xfrm>
          <a:prstGeom prst="rect">
            <a:avLst/>
          </a:prstGeom>
        </p:spPr>
      </p:pic>
      <p:pic>
        <p:nvPicPr>
          <p:cNvPr id="8" name="Picture 7" descr="Screen Shot 2013-07-08 at 4.20.5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8420"/>
            <a:ext cx="4398897" cy="331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69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3-06-14 at 10.16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12" y="628867"/>
            <a:ext cx="4623216" cy="3365348"/>
          </a:xfrm>
          <a:prstGeom prst="rect">
            <a:avLst/>
          </a:prstGeom>
        </p:spPr>
      </p:pic>
      <p:pic>
        <p:nvPicPr>
          <p:cNvPr id="2" name="Picture 1" descr="Screen Shot 2013-07-08 at 3.30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590" y="0"/>
            <a:ext cx="4920410" cy="399421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1997296"/>
            <a:ext cx="9144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creen Shot 2013-07-08 at 4.23.02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980"/>
          <a:stretch/>
        </p:blipFill>
        <p:spPr>
          <a:xfrm>
            <a:off x="1" y="3563078"/>
            <a:ext cx="4500334" cy="32949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95204" y="4525278"/>
            <a:ext cx="441144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Effect of masking/calibrations more obvious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981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8419</TotalTime>
  <Words>598</Words>
  <Application>Microsoft Macintosh PowerPoint</Application>
  <PresentationFormat>On-screen Show (4:3)</PresentationFormat>
  <Paragraphs>102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152 – First Pass Alignment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– To Do list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152</dc:title>
  <dc:creator>Jonathan Bouchet</dc:creator>
  <cp:lastModifiedBy>Spyridon Margetis</cp:lastModifiedBy>
  <cp:revision>91</cp:revision>
  <dcterms:created xsi:type="dcterms:W3CDTF">2013-06-04T13:24:36Z</dcterms:created>
  <dcterms:modified xsi:type="dcterms:W3CDTF">2013-07-10T11:56:47Z</dcterms:modified>
</cp:coreProperties>
</file>