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2" r:id="rId2"/>
  </p:sldMasterIdLst>
  <p:notesMasterIdLst>
    <p:notesMasterId r:id="rId15"/>
  </p:notesMasterIdLst>
  <p:handoutMasterIdLst>
    <p:handoutMasterId r:id="rId16"/>
  </p:handoutMasterIdLst>
  <p:sldIdLst>
    <p:sldId id="367" r:id="rId3"/>
    <p:sldId id="437" r:id="rId4"/>
    <p:sldId id="429" r:id="rId5"/>
    <p:sldId id="438" r:id="rId6"/>
    <p:sldId id="441" r:id="rId7"/>
    <p:sldId id="431" r:id="rId8"/>
    <p:sldId id="436" r:id="rId9"/>
    <p:sldId id="440" r:id="rId10"/>
    <p:sldId id="439" r:id="rId11"/>
    <p:sldId id="444" r:id="rId12"/>
    <p:sldId id="445" r:id="rId13"/>
    <p:sldId id="428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0" autoAdjust="0"/>
  </p:normalViewPr>
  <p:slideViewPr>
    <p:cSldViewPr>
      <p:cViewPr>
        <p:scale>
          <a:sx n="100" d="100"/>
          <a:sy n="100" d="100"/>
        </p:scale>
        <p:origin x="-432" y="-13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0121" y="8719323"/>
            <a:ext cx="2992638" cy="449937"/>
          </a:xfrm>
          <a:prstGeom prst="rect">
            <a:avLst/>
          </a:prstGeom>
          <a:ln/>
        </p:spPr>
        <p:txBody>
          <a:bodyPr lIns="90151" tIns="45075" rIns="90151" bIns="45075"/>
          <a:lstStyle/>
          <a:p>
            <a:fld id="{4EC5CFC6-B57B-434D-A257-A92153F139C4}" type="slidenum">
              <a:rPr lang="en-US"/>
              <a:pPr/>
              <a:t>2</a:t>
            </a:fld>
            <a:endParaRPr lang="en-US"/>
          </a:p>
        </p:txBody>
      </p:sp>
      <p:sp>
        <p:nvSpPr>
          <p:cNvPr id="636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6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90121" y="8719323"/>
            <a:ext cx="2992638" cy="449937"/>
          </a:xfrm>
          <a:prstGeom prst="rect">
            <a:avLst/>
          </a:prstGeom>
          <a:ln/>
        </p:spPr>
        <p:txBody>
          <a:bodyPr lIns="90151" tIns="45075" rIns="90151" bIns="45075"/>
          <a:lstStyle/>
          <a:p>
            <a:fld id="{A6DA288F-53AD-7D42-A7E6-DA7CEAAC3696}" type="slidenum">
              <a:rPr lang="en-US"/>
              <a:pPr/>
              <a:t>4</a:t>
            </a:fld>
            <a:endParaRPr lang="en-US"/>
          </a:p>
        </p:txBody>
      </p:sp>
      <p:sp>
        <p:nvSpPr>
          <p:cNvPr id="637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4" Type="http://schemas.openxmlformats.org/officeDocument/2006/relationships/oleObject" Target="../embeddings/oleObject37.bin"/><Relationship Id="rId5" Type="http://schemas.openxmlformats.org/officeDocument/2006/relationships/oleObject" Target="../embeddings/oleObject38.bin"/><Relationship Id="rId1" Type="http://schemas.openxmlformats.org/officeDocument/2006/relationships/vmlDrawing" Target="../drawings/vmlDrawing14.vml"/><Relationship Id="rId2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4" Type="http://schemas.openxmlformats.org/officeDocument/2006/relationships/oleObject" Target="../embeddings/oleObject40.bin"/><Relationship Id="rId5" Type="http://schemas.openxmlformats.org/officeDocument/2006/relationships/oleObject" Target="../embeddings/oleObject41.bin"/><Relationship Id="rId1" Type="http://schemas.openxmlformats.org/officeDocument/2006/relationships/vmlDrawing" Target="../drawings/vmlDrawing15.vml"/><Relationship Id="rId2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4" Type="http://schemas.openxmlformats.org/officeDocument/2006/relationships/oleObject" Target="../embeddings/oleObject43.bin"/><Relationship Id="rId5" Type="http://schemas.openxmlformats.org/officeDocument/2006/relationships/oleObject" Target="../embeddings/oleObject44.bin"/><Relationship Id="rId1" Type="http://schemas.openxmlformats.org/officeDocument/2006/relationships/vmlDrawing" Target="../drawings/vmlDrawing16.vml"/><Relationship Id="rId2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4" Type="http://schemas.openxmlformats.org/officeDocument/2006/relationships/oleObject" Target="../embeddings/oleObject46.bin"/><Relationship Id="rId5" Type="http://schemas.openxmlformats.org/officeDocument/2006/relationships/oleObject" Target="../embeddings/oleObject47.bin"/><Relationship Id="rId1" Type="http://schemas.openxmlformats.org/officeDocument/2006/relationships/vmlDrawing" Target="../drawings/vmlDrawing17.vml"/><Relationship Id="rId2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4" Type="http://schemas.openxmlformats.org/officeDocument/2006/relationships/oleObject" Target="../embeddings/oleObject49.bin"/><Relationship Id="rId5" Type="http://schemas.openxmlformats.org/officeDocument/2006/relationships/oleObject" Target="../embeddings/oleObject50.bin"/><Relationship Id="rId1" Type="http://schemas.openxmlformats.org/officeDocument/2006/relationships/vmlDrawing" Target="../drawings/vmlDrawing18.vml"/><Relationship Id="rId2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4" Type="http://schemas.openxmlformats.org/officeDocument/2006/relationships/oleObject" Target="../embeddings/oleObject52.bin"/><Relationship Id="rId5" Type="http://schemas.openxmlformats.org/officeDocument/2006/relationships/oleObject" Target="../embeddings/oleObject53.bin"/><Relationship Id="rId1" Type="http://schemas.openxmlformats.org/officeDocument/2006/relationships/vmlDrawing" Target="../drawings/vmlDrawing19.vml"/><Relationship Id="rId2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4" Type="http://schemas.openxmlformats.org/officeDocument/2006/relationships/oleObject" Target="../embeddings/oleObject55.bin"/><Relationship Id="rId5" Type="http://schemas.openxmlformats.org/officeDocument/2006/relationships/oleObject" Target="../embeddings/oleObject56.bin"/><Relationship Id="rId1" Type="http://schemas.openxmlformats.org/officeDocument/2006/relationships/vmlDrawing" Target="../drawings/vmlDrawing20.vml"/><Relationship Id="rId2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4" Type="http://schemas.openxmlformats.org/officeDocument/2006/relationships/oleObject" Target="../embeddings/oleObject58.bin"/><Relationship Id="rId5" Type="http://schemas.openxmlformats.org/officeDocument/2006/relationships/oleObject" Target="../embeddings/oleObject59.bin"/><Relationship Id="rId1" Type="http://schemas.openxmlformats.org/officeDocument/2006/relationships/vmlDrawing" Target="../drawings/vmlDrawing21.vml"/><Relationship Id="rId2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4" Type="http://schemas.openxmlformats.org/officeDocument/2006/relationships/oleObject" Target="../embeddings/oleObject61.bin"/><Relationship Id="rId5" Type="http://schemas.openxmlformats.org/officeDocument/2006/relationships/oleObject" Target="../embeddings/oleObject62.bin"/><Relationship Id="rId1" Type="http://schemas.openxmlformats.org/officeDocument/2006/relationships/vmlDrawing" Target="../drawings/vmlDrawing22.vml"/><Relationship Id="rId2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4" Type="http://schemas.openxmlformats.org/officeDocument/2006/relationships/oleObject" Target="../embeddings/oleObject64.bin"/><Relationship Id="rId5" Type="http://schemas.openxmlformats.org/officeDocument/2006/relationships/oleObject" Target="../embeddings/oleObject65.bin"/><Relationship Id="rId1" Type="http://schemas.openxmlformats.org/officeDocument/2006/relationships/vmlDrawing" Target="../drawings/vmlDrawing23.vml"/><Relationship Id="rId2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4" Type="http://schemas.openxmlformats.org/officeDocument/2006/relationships/oleObject" Target="../embeddings/oleObject67.bin"/><Relationship Id="rId5" Type="http://schemas.openxmlformats.org/officeDocument/2006/relationships/oleObject" Target="../embeddings/oleObject68.bin"/><Relationship Id="rId1" Type="http://schemas.openxmlformats.org/officeDocument/2006/relationships/vmlDrawing" Target="../drawings/vmlDrawing24.vml"/><Relationship Id="rId2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8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5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7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9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9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9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9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9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9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3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3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4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762000"/>
            <a:ext cx="777240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505200"/>
            <a:ext cx="777240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000000"/>
                </a:solidFill>
              </a:rPr>
              <a:t>10/11/10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</p:spPr>
        <p:txBody>
          <a:bodyPr/>
          <a:lstStyle>
            <a:lvl1pPr>
              <a:defRPr smtClean="0"/>
            </a:lvl1pPr>
          </a:lstStyle>
          <a:p>
            <a:fld id="{76C121D0-D930-3E47-8DC3-5CBB549484C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8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8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9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1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3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6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8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vmlDrawing" Target="../drawings/vmlDrawing13.vml"/><Relationship Id="rId15" Type="http://schemas.openxmlformats.org/officeDocument/2006/relationships/oleObject" Target="../embeddings/oleObject35.bin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0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60" r:id="rId15" imgW="0" imgH="0" progId="PowerPoint.Show.8">
                  <p:embed/>
                </p:oleObj>
              </mc:Choice>
              <mc:Fallback>
                <p:oleObj r:id="rId15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emf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0000FF"/>
                </a:solidFill>
              </a:rPr>
              <a:t>UPC-electrons in PIXEL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560" y="1700808"/>
            <a:ext cx="7488832" cy="685800"/>
          </a:xfrm>
        </p:spPr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 S. Margetis, J. Thomas, F. </a:t>
            </a:r>
            <a:r>
              <a:rPr lang="en-US" sz="1600" dirty="0" err="1" smtClean="0">
                <a:solidFill>
                  <a:schemeClr val="tx1"/>
                </a:solidFill>
              </a:rPr>
              <a:t>Videbaek</a:t>
            </a:r>
            <a:r>
              <a:rPr lang="en-US" sz="1600" dirty="0" smtClean="0">
                <a:solidFill>
                  <a:schemeClr val="tx1"/>
                </a:solidFill>
              </a:rPr>
              <a:t>, Y. </a:t>
            </a:r>
            <a:r>
              <a:rPr lang="en-US" sz="1600" dirty="0" err="1" smtClean="0">
                <a:solidFill>
                  <a:schemeClr val="tx1"/>
                </a:solidFill>
              </a:rPr>
              <a:t>Fisyak</a:t>
            </a:r>
            <a:r>
              <a:rPr lang="en-US" sz="1600" dirty="0" smtClean="0">
                <a:solidFill>
                  <a:schemeClr val="tx1"/>
                </a:solidFill>
              </a:rPr>
              <a:t>, J. </a:t>
            </a:r>
            <a:r>
              <a:rPr lang="en-US" sz="1600" dirty="0" err="1" smtClean="0">
                <a:solidFill>
                  <a:schemeClr val="tx1"/>
                </a:solidFill>
              </a:rPr>
              <a:t>Bouchet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5"/>
            <a:ext cx="13713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April, 2012, </a:t>
            </a:r>
            <a:r>
              <a:rPr lang="en-US" sz="1200" dirty="0">
                <a:latin typeface="Comic Sans MS" charset="0"/>
              </a:rPr>
              <a:t>BNL</a:t>
            </a:r>
          </a:p>
        </p:txBody>
      </p:sp>
      <p:sp>
        <p:nvSpPr>
          <p:cNvPr id="5" name="Rectangle 4"/>
          <p:cNvSpPr/>
          <p:nvPr/>
        </p:nvSpPr>
        <p:spPr>
          <a:xfrm>
            <a:off x="899592" y="2708920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Full GEANT simulation with </a:t>
            </a:r>
            <a:r>
              <a:rPr lang="en-US" sz="2400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Starlight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  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Generation of UPC pairs using Starlight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Generation of full rapidity/eta (-6 to +6) 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Full diamond coverage (</a:t>
            </a:r>
            <a:r>
              <a:rPr lang="en-US" sz="24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2400" baseline="-250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Z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=20cm here)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UPGR15 geometry - CDR 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Hit densities due to spirals included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Impact on D0 efficiency estimated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3728" y="6237312"/>
            <a:ext cx="5694087" cy="584776"/>
          </a:xfrm>
          <a:prstGeom prst="rect">
            <a:avLst/>
          </a:prstGeom>
          <a:solidFill>
            <a:srgbClr val="FFF5E6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Directory with codes/</a:t>
            </a:r>
            <a:r>
              <a:rPr lang="en-US" sz="1600" dirty="0" err="1" smtClean="0">
                <a:latin typeface="+mn-lt"/>
              </a:rPr>
              <a:t>kumacs</a:t>
            </a:r>
            <a:r>
              <a:rPr lang="en-US" sz="1600" dirty="0" smtClean="0">
                <a:latin typeface="+mn-lt"/>
              </a:rPr>
              <a:t>/plots/scripts/history here:</a:t>
            </a:r>
          </a:p>
          <a:p>
            <a:r>
              <a:rPr lang="en-US" sz="1600" dirty="0" smtClean="0">
                <a:latin typeface="+mn-lt"/>
              </a:rPr>
              <a:t>/</a:t>
            </a:r>
            <a:r>
              <a:rPr lang="en-US" sz="1600" dirty="0">
                <a:latin typeface="+mn-lt"/>
              </a:rPr>
              <a:t>star/institutions/</a:t>
            </a:r>
            <a:r>
              <a:rPr lang="en-US" sz="1600" dirty="0" err="1">
                <a:latin typeface="+mn-lt"/>
              </a:rPr>
              <a:t>ksu</a:t>
            </a:r>
            <a:r>
              <a:rPr lang="en-US" sz="1600" dirty="0">
                <a:latin typeface="+mn-lt"/>
              </a:rPr>
              <a:t>/</a:t>
            </a:r>
            <a:r>
              <a:rPr lang="en-US" sz="1600" dirty="0" err="1">
                <a:latin typeface="+mn-lt"/>
              </a:rPr>
              <a:t>margetis</a:t>
            </a:r>
            <a:r>
              <a:rPr lang="en-US" sz="1600" dirty="0">
                <a:latin typeface="+mn-lt"/>
              </a:rPr>
              <a:t>/</a:t>
            </a:r>
            <a:r>
              <a:rPr lang="en-US" sz="1600" dirty="0" err="1">
                <a:latin typeface="+mn-lt"/>
              </a:rPr>
              <a:t>hft</a:t>
            </a:r>
            <a:r>
              <a:rPr lang="en-US" sz="1600" dirty="0">
                <a:latin typeface="+mn-lt"/>
              </a:rPr>
              <a:t>/starlight/run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287140"/>
            <a:ext cx="3714750" cy="2501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47664" y="692696"/>
            <a:ext cx="108012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1 MeV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452320" y="1700808"/>
            <a:ext cx="720080" cy="36004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268760"/>
            <a:ext cx="3888694" cy="2637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3563888" y="1412776"/>
            <a:ext cx="864096" cy="393948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4149080"/>
            <a:ext cx="2736304" cy="1631216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Tracks with:</a:t>
            </a:r>
          </a:p>
          <a:p>
            <a:r>
              <a:rPr lang="en-US" sz="2000" dirty="0" smtClean="0"/>
              <a:t>Zero Hits = 26 K</a:t>
            </a:r>
          </a:p>
          <a:p>
            <a:r>
              <a:rPr lang="en-US" sz="2000" dirty="0" smtClean="0"/>
              <a:t>One Hit   = </a:t>
            </a:r>
            <a:r>
              <a:rPr lang="en-US" sz="2000" dirty="0" smtClean="0"/>
              <a:t>4.2 </a:t>
            </a:r>
            <a:r>
              <a:rPr lang="en-US" sz="2000" dirty="0" smtClean="0"/>
              <a:t>K</a:t>
            </a:r>
          </a:p>
          <a:p>
            <a:r>
              <a:rPr lang="en-US" sz="2000" dirty="0" smtClean="0"/>
              <a:t>Two Hits = </a:t>
            </a:r>
            <a:r>
              <a:rPr lang="en-US" sz="2000" dirty="0" smtClean="0"/>
              <a:t>1.9 </a:t>
            </a:r>
            <a:r>
              <a:rPr lang="en-US" sz="2000" dirty="0" smtClean="0"/>
              <a:t>K</a:t>
            </a:r>
          </a:p>
          <a:p>
            <a:r>
              <a:rPr lang="en-US" sz="2000" dirty="0" smtClean="0"/>
              <a:t>&gt;2 Hits    = </a:t>
            </a:r>
            <a:r>
              <a:rPr lang="en-US" sz="2000" dirty="0" smtClean="0"/>
              <a:t>2.1 </a:t>
            </a:r>
            <a:r>
              <a:rPr lang="en-US" sz="2000" dirty="0" smtClean="0"/>
              <a:t>K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188640"/>
            <a:ext cx="8883837" cy="40011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An Extreme Test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– Set CUTELE and DCUTE to 10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KeV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instead of 1 MeV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692696"/>
            <a:ext cx="122413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10 </a:t>
            </a:r>
            <a:r>
              <a:rPr lang="en-US" sz="2400" dirty="0" err="1">
                <a:solidFill>
                  <a:srgbClr val="000090"/>
                </a:solidFill>
              </a:rPr>
              <a:t>K</a:t>
            </a:r>
            <a:r>
              <a:rPr lang="en-US" sz="2400" dirty="0" err="1" smtClean="0">
                <a:solidFill>
                  <a:srgbClr val="000090"/>
                </a:solidFill>
              </a:rPr>
              <a:t>eV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20072" y="4149080"/>
            <a:ext cx="2736304" cy="1631216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Tracks with:</a:t>
            </a:r>
          </a:p>
          <a:p>
            <a:r>
              <a:rPr lang="en-US" sz="2000" dirty="0" smtClean="0"/>
              <a:t>Zero Hits = 26 K</a:t>
            </a:r>
          </a:p>
          <a:p>
            <a:r>
              <a:rPr lang="en-US" sz="2000" dirty="0" smtClean="0"/>
              <a:t>One Hit   = </a:t>
            </a:r>
            <a:r>
              <a:rPr lang="en-US" sz="2000" dirty="0" smtClean="0"/>
              <a:t>3.5 </a:t>
            </a:r>
            <a:r>
              <a:rPr lang="en-US" sz="2000" dirty="0" smtClean="0"/>
              <a:t>K</a:t>
            </a:r>
          </a:p>
          <a:p>
            <a:r>
              <a:rPr lang="en-US" sz="2000" dirty="0" smtClean="0"/>
              <a:t>Two Hits = </a:t>
            </a:r>
            <a:r>
              <a:rPr lang="en-US" sz="2000" dirty="0" smtClean="0"/>
              <a:t>1.6 </a:t>
            </a:r>
            <a:r>
              <a:rPr lang="en-US" sz="2000" dirty="0" smtClean="0"/>
              <a:t>K</a:t>
            </a:r>
          </a:p>
          <a:p>
            <a:r>
              <a:rPr lang="en-US" sz="2000" dirty="0" smtClean="0"/>
              <a:t>&gt;2 Hits    = </a:t>
            </a:r>
            <a:r>
              <a:rPr lang="en-US" sz="2000" dirty="0" smtClean="0"/>
              <a:t>3.1 </a:t>
            </a:r>
            <a:r>
              <a:rPr lang="en-US" sz="2000" dirty="0" smtClean="0"/>
              <a:t>K</a:t>
            </a:r>
            <a:endParaRPr lang="en-US" sz="2000" dirty="0"/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4427984" y="764704"/>
            <a:ext cx="0" cy="5400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951228" y="6084004"/>
            <a:ext cx="2468644" cy="369332"/>
          </a:xfrm>
          <a:prstGeom prst="rect">
            <a:avLst/>
          </a:prstGeom>
          <a:solidFill>
            <a:srgbClr val="D6D6F5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Total # of Hits = 19.1 K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6096" y="6093296"/>
            <a:ext cx="2468644" cy="369332"/>
          </a:xfrm>
          <a:prstGeom prst="rect">
            <a:avLst/>
          </a:prstGeom>
          <a:solidFill>
            <a:srgbClr val="D6D6F5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Total # of Hits = 23.9 K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710397-D356-C547-8F2F-FBBAACAAB985}" type="slidenum">
              <a:rPr lang="en-US" smtClean="0">
                <a:solidFill>
                  <a:srgbClr val="000000"/>
                </a:solidFill>
                <a:latin typeface="Times New Roman" charset="0"/>
              </a:rPr>
              <a:pPr/>
              <a:t>11</a:t>
            </a:fld>
            <a:endParaRPr lang="en-US" smtClean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9512" y="4077072"/>
            <a:ext cx="3384376" cy="2376264"/>
            <a:chOff x="4721324" y="764704"/>
            <a:chExt cx="4101589" cy="29000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1324" y="764704"/>
              <a:ext cx="4101589" cy="273630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508104" y="1340768"/>
              <a:ext cx="941258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hits/cm</a:t>
              </a:r>
              <a:r>
                <a:rPr lang="en-US" sz="1800" baseline="30000" dirty="0" smtClean="0"/>
                <a:t>2</a:t>
              </a:r>
              <a:endParaRPr lang="en-US" sz="1800" baseline="30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96336" y="3356992"/>
              <a:ext cx="672342" cy="30777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+mn-lt"/>
                </a:rPr>
                <a:t>Z(cm)</a:t>
              </a:r>
              <a:endParaRPr lang="en-US" sz="1400" baseline="30000" dirty="0">
                <a:latin typeface="+mn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7504" y="1340768"/>
            <a:ext cx="3491880" cy="2592288"/>
            <a:chOff x="179512" y="692696"/>
            <a:chExt cx="4207237" cy="30440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692696"/>
              <a:ext cx="4207237" cy="285318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835696" y="1196752"/>
              <a:ext cx="941258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hits/cm</a:t>
              </a:r>
              <a:r>
                <a:rPr lang="en-US" sz="1800" baseline="30000" dirty="0" smtClean="0"/>
                <a:t>2</a:t>
              </a:r>
              <a:endParaRPr lang="en-US" sz="1800" baseline="30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91880" y="3429000"/>
              <a:ext cx="672342" cy="30777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+mn-lt"/>
                </a:rPr>
                <a:t>Z(cm)</a:t>
              </a:r>
              <a:endParaRPr lang="en-US" sz="1400" baseline="30000" dirty="0">
                <a:latin typeface="+mn-lt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47664" y="692696"/>
            <a:ext cx="108012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1 MeV</a:t>
            </a:r>
            <a:endParaRPr lang="en-US" sz="2400" dirty="0">
              <a:solidFill>
                <a:srgbClr val="00009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504" y="188640"/>
            <a:ext cx="8883837" cy="400110"/>
          </a:xfrm>
          <a:prstGeom prst="rect">
            <a:avLst/>
          </a:prstGeom>
          <a:solidFill>
            <a:srgbClr val="FFFF99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An Extreme Test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– Set CUTELE and DCUTE to 10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KeV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instead of 1 MeV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84168" y="692696"/>
            <a:ext cx="122413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</a:rPr>
              <a:t>10 </a:t>
            </a:r>
            <a:r>
              <a:rPr lang="en-US" sz="2400" dirty="0" err="1">
                <a:solidFill>
                  <a:srgbClr val="000090"/>
                </a:solidFill>
              </a:rPr>
              <a:t>K</a:t>
            </a:r>
            <a:r>
              <a:rPr lang="en-US" sz="2400" dirty="0" err="1" smtClean="0">
                <a:solidFill>
                  <a:srgbClr val="000090"/>
                </a:solidFill>
              </a:rPr>
              <a:t>eV</a:t>
            </a:r>
            <a:endParaRPr lang="en-US" sz="2400" dirty="0">
              <a:solidFill>
                <a:srgbClr val="00009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4427984" y="764704"/>
            <a:ext cx="0" cy="5400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374676"/>
            <a:ext cx="3528209" cy="237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4077072"/>
            <a:ext cx="3566347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89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Summary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4343400"/>
          </a:xfrm>
        </p:spPr>
        <p:txBody>
          <a:bodyPr/>
          <a:lstStyle/>
          <a:p>
            <a:pPr lvl="1">
              <a:buNone/>
            </a:pPr>
            <a:endParaRPr lang="en-US" b="0" dirty="0" smtClean="0">
              <a:solidFill>
                <a:srgbClr val="0000FF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</a:rPr>
              <a:t>We get </a:t>
            </a:r>
            <a:r>
              <a:rPr lang="en-US" dirty="0" smtClean="0">
                <a:solidFill>
                  <a:srgbClr val="0000FF"/>
                </a:solidFill>
              </a:rPr>
              <a:t>many</a:t>
            </a:r>
            <a:r>
              <a:rPr lang="en-US" b="0" dirty="0" smtClean="0">
                <a:solidFill>
                  <a:srgbClr val="0000FF"/>
                </a:solidFill>
              </a:rPr>
              <a:t> </a:t>
            </a:r>
            <a:r>
              <a:rPr lang="en-US" b="0" dirty="0" smtClean="0">
                <a:solidFill>
                  <a:srgbClr val="0000FF"/>
                </a:solidFill>
              </a:rPr>
              <a:t>hits from spiraling</a:t>
            </a:r>
          </a:p>
          <a:p>
            <a:pPr lvl="1"/>
            <a:r>
              <a:rPr lang="en-US" b="0" dirty="0" smtClean="0">
                <a:solidFill>
                  <a:srgbClr val="0000FF"/>
                </a:solidFill>
              </a:rPr>
              <a:t>Out of 19.1 </a:t>
            </a:r>
            <a:r>
              <a:rPr lang="en-US" b="0" dirty="0" err="1" smtClean="0">
                <a:solidFill>
                  <a:srgbClr val="0000FF"/>
                </a:solidFill>
              </a:rPr>
              <a:t>Khits</a:t>
            </a:r>
            <a:r>
              <a:rPr lang="en-US" b="0" dirty="0" smtClean="0">
                <a:solidFill>
                  <a:srgbClr val="0000FF"/>
                </a:solidFill>
              </a:rPr>
              <a:t> (total), </a:t>
            </a:r>
            <a:r>
              <a:rPr lang="en-US" b="0" dirty="0" smtClean="0">
                <a:solidFill>
                  <a:srgbClr val="0000FF"/>
                </a:solidFill>
              </a:rPr>
              <a:t>about 2097 </a:t>
            </a:r>
            <a:r>
              <a:rPr lang="en-US" b="0" dirty="0" err="1">
                <a:solidFill>
                  <a:srgbClr val="0000FF"/>
                </a:solidFill>
              </a:rPr>
              <a:t>T</a:t>
            </a:r>
            <a:r>
              <a:rPr lang="en-US" b="0" dirty="0" err="1" smtClean="0">
                <a:solidFill>
                  <a:srgbClr val="0000FF"/>
                </a:solidFill>
              </a:rPr>
              <a:t>r</a:t>
            </a:r>
            <a:r>
              <a:rPr lang="en-US" b="0" dirty="0" smtClean="0">
                <a:solidFill>
                  <a:srgbClr val="0000FF"/>
                </a:solidFill>
              </a:rPr>
              <a:t> * </a:t>
            </a:r>
            <a:r>
              <a:rPr lang="en-US" b="0" dirty="0" smtClean="0">
                <a:solidFill>
                  <a:srgbClr val="0000FF"/>
                </a:solidFill>
              </a:rPr>
              <a:t>(5.3&lt;</a:t>
            </a:r>
            <a:r>
              <a:rPr lang="en-US" b="0" dirty="0" smtClean="0">
                <a:solidFill>
                  <a:srgbClr val="0000FF"/>
                </a:solidFill>
              </a:rPr>
              <a:t>hits/</a:t>
            </a:r>
            <a:r>
              <a:rPr lang="en-US" b="0" dirty="0" err="1" smtClean="0">
                <a:solidFill>
                  <a:srgbClr val="0000FF"/>
                </a:solidFill>
              </a:rPr>
              <a:t>Tr</a:t>
            </a:r>
            <a:r>
              <a:rPr lang="en-US" b="0" dirty="0" smtClean="0">
                <a:solidFill>
                  <a:srgbClr val="0000FF"/>
                </a:solidFill>
              </a:rPr>
              <a:t>&gt;-2)=6.9Khits</a:t>
            </a:r>
            <a:endParaRPr lang="en-US" b="0" dirty="0" smtClean="0">
              <a:solidFill>
                <a:srgbClr val="0000FF"/>
              </a:solidFill>
            </a:endParaRPr>
          </a:p>
          <a:p>
            <a:pPr lvl="1"/>
            <a:r>
              <a:rPr lang="en-US" b="0" dirty="0" smtClean="0">
                <a:solidFill>
                  <a:srgbClr val="0000FF"/>
                </a:solidFill>
              </a:rPr>
              <a:t>hard to estimate exactly or which layer but </a:t>
            </a:r>
            <a:r>
              <a:rPr lang="en-US" b="0" dirty="0" smtClean="0">
                <a:solidFill>
                  <a:srgbClr val="0000FF"/>
                </a:solidFill>
              </a:rPr>
              <a:t>doable </a:t>
            </a:r>
            <a:r>
              <a:rPr lang="en-US" b="0" smtClean="0">
                <a:solidFill>
                  <a:srgbClr val="0000FF"/>
                </a:solidFill>
              </a:rPr>
              <a:t>(will check</a:t>
            </a:r>
            <a:r>
              <a:rPr lang="en-US" b="0" dirty="0" smtClean="0">
                <a:solidFill>
                  <a:srgbClr val="0000FF"/>
                </a:solidFill>
              </a:rPr>
              <a:t>)</a:t>
            </a:r>
            <a:endParaRPr lang="en-US" b="0" dirty="0" smtClean="0">
              <a:solidFill>
                <a:srgbClr val="0000FF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We get contributions from tracks with large </a:t>
            </a:r>
            <a:r>
              <a:rPr lang="en-US" b="0" dirty="0" err="1" smtClean="0">
                <a:solidFill>
                  <a:srgbClr val="0000FF"/>
                </a:solidFill>
                <a:cs typeface="Symbol" charset="2"/>
              </a:rPr>
              <a:t>z</a:t>
            </a:r>
            <a:r>
              <a:rPr lang="en-US" b="0" baseline="-25000" dirty="0" err="1" smtClean="0">
                <a:solidFill>
                  <a:srgbClr val="0000FF"/>
                </a:solidFill>
                <a:cs typeface="Symbol" charset="2"/>
              </a:rPr>
              <a:t>vertex</a:t>
            </a:r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 if y is right</a:t>
            </a:r>
          </a:p>
          <a:p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We estimate a higher UPC –electron background in both layers</a:t>
            </a:r>
          </a:p>
          <a:p>
            <a:pPr lvl="1"/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factors 2 [5] higher than CD0 in layer-1[2</a:t>
            </a:r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]</a:t>
            </a:r>
          </a:p>
          <a:p>
            <a:pPr lvl="1"/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extreme scenarios do not affect density dramatically (</a:t>
            </a:r>
            <a:r>
              <a:rPr lang="en-US" b="0" dirty="0" err="1" smtClean="0">
                <a:solidFill>
                  <a:srgbClr val="0000FF"/>
                </a:solidFill>
                <a:cs typeface="Symbol" charset="2"/>
              </a:rPr>
              <a:t>upto</a:t>
            </a:r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 25% increase)</a:t>
            </a:r>
            <a:endParaRPr lang="en-US" b="0" dirty="0" smtClean="0">
              <a:solidFill>
                <a:srgbClr val="0000FF"/>
              </a:solidFill>
              <a:cs typeface="Symbol" charset="2"/>
            </a:endParaRPr>
          </a:p>
          <a:p>
            <a:pPr lvl="1"/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simulation shows a different radial dependence than CD0</a:t>
            </a:r>
          </a:p>
          <a:p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Impact on D0 efficiency visible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B8534D-A623-2147-A924-8E19A1FC25CB}" type="slidenum">
              <a:rPr lang="en-US"/>
              <a:pPr/>
              <a:t>2</a:t>
            </a:fld>
            <a:endParaRPr lang="en-US"/>
          </a:p>
        </p:txBody>
      </p:sp>
      <p:sp>
        <p:nvSpPr>
          <p:cNvPr id="633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40" y="-27384"/>
            <a:ext cx="3609256" cy="609600"/>
          </a:xfrm>
          <a:solidFill>
            <a:schemeClr val="bg2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/>
          <a:lstStyle/>
          <a:p>
            <a:pPr algn="l"/>
            <a:r>
              <a:rPr lang="en-US" sz="2400" dirty="0" smtClean="0"/>
              <a:t>Kai </a:t>
            </a:r>
            <a:r>
              <a:rPr lang="en-US" sz="2400" dirty="0" err="1" smtClean="0"/>
              <a:t>Schweda</a:t>
            </a:r>
            <a:r>
              <a:rPr lang="en-US" sz="2400" dirty="0" smtClean="0"/>
              <a:t> 5/5/2005</a:t>
            </a:r>
            <a:endParaRPr lang="en-US" sz="2400" dirty="0"/>
          </a:p>
        </p:txBody>
      </p:sp>
      <p:sp>
        <p:nvSpPr>
          <p:cNvPr id="633859" name="Text Box 3"/>
          <p:cNvSpPr txBox="1">
            <a:spLocks noChangeArrowheads="1"/>
          </p:cNvSpPr>
          <p:nvPr/>
        </p:nvSpPr>
        <p:spPr bwMode="auto">
          <a:xfrm>
            <a:off x="1219200" y="1203325"/>
            <a:ext cx="4504928" cy="27340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0"/>
              </a:spcBef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spcBef>
                <a:spcPct val="0"/>
              </a:spcBef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spcBef>
                <a:spcPct val="0"/>
              </a:spcBef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spcBef>
                <a:spcPct val="0"/>
              </a:spcBef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spcBef>
                <a:spcPct val="0"/>
              </a:spcBef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111375" algn="l"/>
                <a:tab pos="399573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HFT	</a:t>
            </a:r>
            <a:endParaRPr lang="en-US" sz="2000" b="0" i="0" dirty="0" smtClean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Inner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radius:	1.3 cm </a:t>
            </a:r>
            <a:endParaRPr lang="en-US" sz="2000" b="0" i="0" dirty="0" smtClean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Outer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radius:	5.0 cm </a:t>
            </a:r>
            <a:endParaRPr lang="en-US" sz="2000" dirty="0"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Magnetic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field:	0.5 </a:t>
            </a: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T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err="1" smtClean="0">
                <a:solidFill>
                  <a:srgbClr val="3333CC"/>
                </a:solidFill>
                <a:latin typeface="Arial" charset="0"/>
              </a:rPr>
              <a:t>p</a:t>
            </a:r>
            <a:r>
              <a:rPr lang="en-US" sz="2000" b="0" i="0" baseline="-25000" dirty="0" err="1" smtClean="0">
                <a:solidFill>
                  <a:srgbClr val="3333CC"/>
                </a:solidFill>
                <a:latin typeface="Arial" charset="0"/>
              </a:rPr>
              <a:t>T</a:t>
            </a:r>
            <a:r>
              <a:rPr lang="en-US" sz="2000" b="0" i="0" baseline="-25000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- cut-off:	</a:t>
            </a:r>
            <a:r>
              <a:rPr lang="en-US" sz="2000" b="0" i="0" dirty="0">
                <a:solidFill>
                  <a:srgbClr val="FF0000"/>
                </a:solidFill>
                <a:latin typeface="Arial" charset="0"/>
              </a:rPr>
              <a:t>1.0 MeV/</a:t>
            </a:r>
            <a:r>
              <a:rPr lang="en-US" sz="2000" b="0" dirty="0">
                <a:solidFill>
                  <a:srgbClr val="FF0000"/>
                </a:solidFill>
                <a:latin typeface="Arial" charset="0"/>
              </a:rPr>
              <a:t>c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</a:t>
            </a:r>
            <a:endParaRPr lang="en-US" sz="2000" b="0" i="0" dirty="0" smtClean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UPC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X-section*:	34 k barn	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CC3300"/>
                </a:solidFill>
                <a:latin typeface="Arial" charset="0"/>
              </a:rPr>
              <a:t>Visible X-section:	3.460 k barn	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Luminosity:	10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27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 cm-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2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s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-1	</a:t>
            </a:r>
            <a:endParaRPr lang="en-US" sz="2000" b="0" i="0" baseline="30000" dirty="0" smtClean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Rate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:	3.46 x10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6	</a:t>
            </a:r>
          </a:p>
        </p:txBody>
      </p:sp>
      <p:sp>
        <p:nvSpPr>
          <p:cNvPr id="633860" name="Text Box 4"/>
          <p:cNvSpPr txBox="1">
            <a:spLocks noChangeArrowheads="1"/>
          </p:cNvSpPr>
          <p:nvPr/>
        </p:nvSpPr>
        <p:spPr bwMode="auto">
          <a:xfrm>
            <a:off x="3491880" y="6096000"/>
            <a:ext cx="5194920" cy="400110"/>
          </a:xfrm>
          <a:prstGeom prst="rect">
            <a:avLst/>
          </a:prstGeom>
          <a:solidFill>
            <a:srgbClr val="E6E6E6"/>
          </a:solidFill>
          <a:ln>
            <a:solidFill>
              <a:srgbClr val="00009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en-US" sz="2000" b="0" i="0" dirty="0"/>
              <a:t>*QED calculations: A.J. </a:t>
            </a:r>
            <a:r>
              <a:rPr lang="en-US" sz="2000" b="0" i="0" dirty="0" err="1"/>
              <a:t>Baltz</a:t>
            </a:r>
            <a:r>
              <a:rPr lang="en-US" sz="2000" b="0" i="0" dirty="0"/>
              <a:t>, </a:t>
            </a:r>
            <a:r>
              <a:rPr lang="en-US" sz="2000" b="0" i="0" dirty="0" err="1"/>
              <a:t>nucl-th</a:t>
            </a:r>
            <a:r>
              <a:rPr lang="en-US" sz="2000" b="0" i="0" dirty="0"/>
              <a:t>/0409044.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64976" y="4034001"/>
            <a:ext cx="7391400" cy="14311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spcBef>
                <a:spcPct val="0"/>
              </a:spcBef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spcBef>
                <a:spcPct val="0"/>
              </a:spcBef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spcBef>
                <a:spcPct val="0"/>
              </a:spcBef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spcBef>
                <a:spcPct val="0"/>
              </a:spcBef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033713" algn="l"/>
                <a:tab pos="5145088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UPC	</a:t>
            </a:r>
            <a:r>
              <a:rPr lang="en-US" sz="2000" b="0" i="0" dirty="0" err="1">
                <a:solidFill>
                  <a:srgbClr val="3333CC"/>
                </a:solidFill>
                <a:latin typeface="Arial" charset="0"/>
              </a:rPr>
              <a:t>Hadronic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 Au + Au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 b="0" i="0" dirty="0" smtClean="0">
                <a:solidFill>
                  <a:srgbClr val="3333CC"/>
                </a:solidFill>
                <a:latin typeface="Arial" charset="0"/>
              </a:rPr>
              <a:t>Integration 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time: 	4 </a:t>
            </a:r>
            <a:r>
              <a:rPr lang="en-US" sz="2000" b="0" i="0" dirty="0" err="1">
                <a:solidFill>
                  <a:srgbClr val="3333CC"/>
                </a:solidFill>
                <a:latin typeface="Arial" charset="0"/>
              </a:rPr>
              <a:t>ms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4 </a:t>
            </a:r>
            <a:r>
              <a:rPr lang="en-US" sz="2000" b="0" i="0" dirty="0" err="1">
                <a:solidFill>
                  <a:srgbClr val="3333CC"/>
                </a:solidFill>
                <a:latin typeface="Arial" charset="0"/>
              </a:rPr>
              <a:t>ms</a:t>
            </a:r>
            <a:endParaRPr lang="en-US" sz="2000" b="0" i="0" dirty="0">
              <a:solidFill>
                <a:srgbClr val="3333CC"/>
              </a:solidFill>
              <a:latin typeface="Arial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Hit density, inner layer:	</a:t>
            </a:r>
            <a:r>
              <a:rPr lang="en-US" sz="2000" b="0" i="0" dirty="0">
                <a:solidFill>
                  <a:srgbClr val="FF0000"/>
                </a:solidFill>
                <a:latin typeface="Arial" charset="0"/>
              </a:rPr>
              <a:t>57 cm</a:t>
            </a:r>
            <a:r>
              <a:rPr lang="en-US" sz="2000" b="0" i="0" baseline="30000" dirty="0">
                <a:solidFill>
                  <a:srgbClr val="FF0000"/>
                </a:solidFill>
                <a:latin typeface="Arial" charset="0"/>
              </a:rPr>
              <a:t>-2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58 cm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-2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Hit density, outer layer:	  </a:t>
            </a:r>
            <a:r>
              <a:rPr lang="en-US" sz="2000" b="0" i="0" dirty="0">
                <a:solidFill>
                  <a:srgbClr val="FF0000"/>
                </a:solidFill>
                <a:latin typeface="Arial" charset="0"/>
              </a:rPr>
              <a:t>6 cm</a:t>
            </a:r>
            <a:r>
              <a:rPr lang="en-US" sz="2000" b="0" i="0" baseline="30000" dirty="0">
                <a:solidFill>
                  <a:srgbClr val="FF0000"/>
                </a:solidFill>
                <a:latin typeface="Arial" charset="0"/>
              </a:rPr>
              <a:t>-2</a:t>
            </a:r>
            <a:r>
              <a:rPr lang="en-US" sz="2000" b="0" i="0" dirty="0">
                <a:solidFill>
                  <a:srgbClr val="3333CC"/>
                </a:solidFill>
                <a:latin typeface="Arial" charset="0"/>
              </a:rPr>
              <a:t>	14 cm</a:t>
            </a:r>
            <a:r>
              <a:rPr lang="en-US" sz="2000" b="0" i="0" baseline="30000" dirty="0">
                <a:solidFill>
                  <a:srgbClr val="3333CC"/>
                </a:solidFill>
                <a:latin typeface="Arial" charset="0"/>
              </a:rPr>
              <a:t>-</a:t>
            </a:r>
            <a:r>
              <a:rPr lang="en-US" sz="2000" b="0" i="0" baseline="30000" dirty="0" smtClean="0">
                <a:solidFill>
                  <a:srgbClr val="3333CC"/>
                </a:solidFill>
                <a:latin typeface="Arial" charset="0"/>
              </a:rPr>
              <a:t>2</a:t>
            </a:r>
            <a:endParaRPr lang="en-US" sz="2000" b="0" i="0" baseline="30000" dirty="0">
              <a:solidFill>
                <a:srgbClr val="3333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107504" y="1916831"/>
            <a:ext cx="6854783" cy="4896545"/>
            <a:chOff x="107504" y="1916831"/>
            <a:chExt cx="6854783" cy="489654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504" y="1916831"/>
              <a:ext cx="6219242" cy="4824537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10" name="TextBox 9"/>
            <p:cNvSpPr txBox="1"/>
            <p:nvPr/>
          </p:nvSpPr>
          <p:spPr>
            <a:xfrm>
              <a:off x="5940152" y="6474822"/>
              <a:ext cx="1022135" cy="33855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51 MeV/c</a:t>
              </a:r>
              <a:endParaRPr lang="en-US" sz="1600" b="1" dirty="0"/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flipV="1">
              <a:off x="3995936" y="2132856"/>
              <a:ext cx="0" cy="39604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flipV="1">
              <a:off x="4343276" y="2132856"/>
              <a:ext cx="0" cy="39604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2267744" y="2276872"/>
              <a:ext cx="1296144" cy="720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1259632" y="2204864"/>
              <a:ext cx="100089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 =“Exact”</a:t>
              </a:r>
              <a:endParaRPr lang="en-US" sz="16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87624" y="2658398"/>
              <a:ext cx="1240444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*=“Perturb.”</a:t>
              </a:r>
              <a:endParaRPr lang="en-US" sz="1600" dirty="0"/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flipV="1">
              <a:off x="2420144" y="2636912"/>
              <a:ext cx="711696" cy="1440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5" name="Oval 24"/>
            <p:cNvSpPr/>
            <p:nvPr/>
          </p:nvSpPr>
          <p:spPr bwMode="auto">
            <a:xfrm>
              <a:off x="1285032" y="2348880"/>
              <a:ext cx="72008" cy="72008"/>
            </a:xfrm>
            <a:prstGeom prst="ellipse">
              <a:avLst/>
            </a:prstGeom>
            <a:solidFill>
              <a:schemeClr val="tx1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923928" y="6453336"/>
              <a:ext cx="919543" cy="33855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1 MeV/c</a:t>
              </a:r>
              <a:endParaRPr lang="en-US" sz="1600" b="1" dirty="0"/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 flipH="1" flipV="1">
              <a:off x="3995936" y="6165304"/>
              <a:ext cx="144016" cy="28803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1" name="TextBox 30"/>
            <p:cNvSpPr txBox="1"/>
            <p:nvPr/>
          </p:nvSpPr>
          <p:spPr>
            <a:xfrm>
              <a:off x="4788024" y="2132856"/>
              <a:ext cx="1944216" cy="5232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~1.9 MeV/c. Threshold to reach Pxl-1@2.5cm</a:t>
              </a:r>
              <a:endParaRPr lang="en-US" sz="1400" b="1" dirty="0"/>
            </a:p>
          </p:txBody>
        </p:sp>
        <p:cxnSp>
          <p:nvCxnSpPr>
            <p:cNvPr id="32" name="Straight Arrow Connector 31"/>
            <p:cNvCxnSpPr/>
            <p:nvPr/>
          </p:nvCxnSpPr>
          <p:spPr bwMode="auto">
            <a:xfrm flipH="1">
              <a:off x="4368676" y="2348880"/>
              <a:ext cx="360040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252" y="-15404"/>
            <a:ext cx="5498852" cy="400110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00009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en-US" sz="2000" b="0" i="0" dirty="0"/>
              <a:t>*QED calculations: A.J. </a:t>
            </a:r>
            <a:r>
              <a:rPr lang="en-US" sz="2000" b="0" i="0" dirty="0" err="1"/>
              <a:t>Baltz</a:t>
            </a:r>
            <a:r>
              <a:rPr lang="en-US" sz="2000" b="0" i="0" dirty="0"/>
              <a:t>, </a:t>
            </a:r>
            <a:r>
              <a:rPr lang="en-US" sz="2000" b="0" i="0" dirty="0" err="1"/>
              <a:t>nucl-th</a:t>
            </a:r>
            <a:r>
              <a:rPr lang="en-US" sz="2000" b="0" i="0" dirty="0"/>
              <a:t>/</a:t>
            </a:r>
            <a:r>
              <a:rPr lang="en-US" sz="2000" b="0" i="0" dirty="0" smtClean="0"/>
              <a:t>0409044v3</a:t>
            </a:r>
            <a:endParaRPr lang="en-US" sz="2000" b="0" i="0" dirty="0"/>
          </a:p>
        </p:txBody>
      </p:sp>
      <p:grpSp>
        <p:nvGrpSpPr>
          <p:cNvPr id="9" name="Group 8"/>
          <p:cNvGrpSpPr/>
          <p:nvPr/>
        </p:nvGrpSpPr>
        <p:grpSpPr>
          <a:xfrm>
            <a:off x="4440" y="404664"/>
            <a:ext cx="6079728" cy="1512168"/>
            <a:chOff x="4440" y="476672"/>
            <a:chExt cx="5238074" cy="129158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0" y="476672"/>
              <a:ext cx="5238074" cy="1291580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3" name="Oval 2"/>
            <p:cNvSpPr/>
            <p:nvPr/>
          </p:nvSpPr>
          <p:spPr bwMode="auto">
            <a:xfrm>
              <a:off x="2615084" y="561380"/>
              <a:ext cx="720080" cy="216024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3335164" y="561380"/>
              <a:ext cx="720080" cy="216024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 flipV="1">
            <a:off x="2267744" y="764704"/>
            <a:ext cx="1152128" cy="15841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V="1">
            <a:off x="2420144" y="764704"/>
            <a:ext cx="1647800" cy="20162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6228184" y="426150"/>
            <a:ext cx="1833154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Perturb=Exact*1.21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335688" y="4941168"/>
            <a:ext cx="2808312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Using 4Kbarn, Event rate is</a:t>
            </a:r>
          </a:p>
          <a:p>
            <a:r>
              <a:rPr lang="en-US" sz="1600" dirty="0" smtClean="0"/>
              <a:t>(for L=80*10</a:t>
            </a:r>
            <a:r>
              <a:rPr lang="en-US" sz="1600" baseline="30000" dirty="0" smtClean="0"/>
              <a:t>26</a:t>
            </a:r>
            <a:r>
              <a:rPr lang="en-US" sz="1600" dirty="0" smtClean="0"/>
              <a:t>) Rate=32MHz</a:t>
            </a:r>
            <a:endParaRPr lang="en-US" sz="1600" baseline="30000" dirty="0" smtClean="0"/>
          </a:p>
          <a:p>
            <a:r>
              <a:rPr lang="en-US" sz="1600" dirty="0" smtClean="0"/>
              <a:t>and (for 0.2ms </a:t>
            </a:r>
            <a:r>
              <a:rPr lang="en-US" sz="1600" dirty="0" err="1" smtClean="0"/>
              <a:t>integr</a:t>
            </a:r>
            <a:r>
              <a:rPr lang="en-US" sz="1600" dirty="0" smtClean="0"/>
              <a:t>. time) gives </a:t>
            </a:r>
            <a:r>
              <a:rPr lang="en-US" sz="1600" dirty="0" err="1" smtClean="0"/>
              <a:t>PileUp</a:t>
            </a:r>
            <a:r>
              <a:rPr lang="en-US" sz="1600" dirty="0" smtClean="0"/>
              <a:t>=6.4*10</a:t>
            </a:r>
            <a:r>
              <a:rPr lang="en-US" sz="1600" baseline="30000" dirty="0" smtClean="0"/>
              <a:t>3</a:t>
            </a:r>
            <a:r>
              <a:rPr lang="en-US" sz="1600" dirty="0" smtClean="0"/>
              <a:t> Events</a:t>
            </a:r>
            <a:endParaRPr lang="en-US" sz="1600" dirty="0"/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5004048" y="3933056"/>
            <a:ext cx="0" cy="21602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4788024" y="2689756"/>
            <a:ext cx="1944216" cy="52322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~6 MeV/c. Threshold to reach Pxl-2@8cm</a:t>
            </a:r>
            <a:endParaRPr lang="en-US" sz="1400" b="1" dirty="0"/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5004048" y="3212976"/>
            <a:ext cx="792088" cy="12241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6264696" y="3462099"/>
            <a:ext cx="2843808" cy="1077218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Pxl-1 x-section ~4(5)</a:t>
            </a:r>
            <a:r>
              <a:rPr lang="en-US" sz="1600" dirty="0" err="1" smtClean="0">
                <a:solidFill>
                  <a:srgbClr val="FF0000"/>
                </a:solidFill>
              </a:rPr>
              <a:t>Kbarn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8000"/>
                </a:solidFill>
              </a:rPr>
              <a:t>Kai ~3.5Kbarn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Pxl-2 x-section ~350 (420) barn</a:t>
            </a:r>
          </a:p>
          <a:p>
            <a:r>
              <a:rPr lang="en-US" sz="1600" dirty="0" smtClean="0">
                <a:solidFill>
                  <a:srgbClr val="000090"/>
                </a:solidFill>
              </a:rPr>
              <a:t>1MeV cut </a:t>
            </a:r>
            <a:r>
              <a:rPr lang="en-US" sz="16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rgbClr val="000090"/>
                </a:solidFill>
              </a:rPr>
              <a:t> ~ 8 (9.7) </a:t>
            </a:r>
            <a:r>
              <a:rPr lang="en-US" sz="1600" dirty="0" err="1" smtClean="0">
                <a:solidFill>
                  <a:srgbClr val="000090"/>
                </a:solidFill>
              </a:rPr>
              <a:t>Kbarn</a:t>
            </a:r>
            <a:endParaRPr lang="en-US" sz="1600" dirty="0" smtClean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69647-80F0-E74E-B59D-F00B60D8CCEA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16632"/>
            <a:ext cx="8820472" cy="954107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/>
              <a:t>For 4Kbarn</a:t>
            </a:r>
            <a:r>
              <a:rPr lang="en-US" sz="1800" dirty="0"/>
              <a:t> </a:t>
            </a:r>
            <a:r>
              <a:rPr lang="en-US" sz="1800" dirty="0" smtClean="0"/>
              <a:t>(and L=80*10</a:t>
            </a:r>
            <a:r>
              <a:rPr lang="en-US" sz="1800" baseline="30000" dirty="0" smtClean="0"/>
              <a:t>26</a:t>
            </a:r>
            <a:r>
              <a:rPr lang="en-US" sz="1800" dirty="0" smtClean="0"/>
              <a:t>) Rate=32MHz</a:t>
            </a:r>
            <a:r>
              <a:rPr lang="en-US" sz="1800" baseline="30000" dirty="0"/>
              <a:t> </a:t>
            </a:r>
            <a:r>
              <a:rPr lang="en-US" sz="1800" dirty="0" smtClean="0"/>
              <a:t>and (for 0.2ms) gives </a:t>
            </a:r>
            <a:r>
              <a:rPr lang="en-US" sz="1800" dirty="0" err="1" smtClean="0"/>
              <a:t>PileUp</a:t>
            </a:r>
            <a:r>
              <a:rPr lang="en-US" sz="1800" dirty="0" smtClean="0"/>
              <a:t>=6.4*10</a:t>
            </a:r>
            <a:r>
              <a:rPr lang="en-US" sz="1800" baseline="30000" dirty="0" smtClean="0"/>
              <a:t>3</a:t>
            </a:r>
            <a:r>
              <a:rPr lang="en-US" sz="1800" dirty="0" smtClean="0"/>
              <a:t> Events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/>
          </a:p>
          <a:p>
            <a:pPr marL="285750" indent="-285750">
              <a:buFont typeface="Arial"/>
              <a:buChar char="•"/>
            </a:pPr>
            <a:r>
              <a:rPr lang="en-US" sz="2000" b="1" dirty="0" smtClean="0">
                <a:solidFill>
                  <a:srgbClr val="000090"/>
                </a:solidFill>
              </a:rPr>
              <a:t>For </a:t>
            </a:r>
            <a:r>
              <a:rPr lang="en-US" sz="2000" b="1" dirty="0" err="1">
                <a:solidFill>
                  <a:srgbClr val="000090"/>
                </a:solidFill>
              </a:rPr>
              <a:t>S</a:t>
            </a:r>
            <a:r>
              <a:rPr lang="en-US" sz="2000" b="1" dirty="0" err="1" smtClean="0">
                <a:solidFill>
                  <a:srgbClr val="000090"/>
                </a:solidFill>
              </a:rPr>
              <a:t>tarsim</a:t>
            </a:r>
            <a:r>
              <a:rPr lang="en-US" sz="2000" b="1" dirty="0" smtClean="0">
                <a:solidFill>
                  <a:srgbClr val="000090"/>
                </a:solidFill>
              </a:rPr>
              <a:t> (~1 MeV </a:t>
            </a:r>
            <a:r>
              <a:rPr lang="en-US" sz="2000" b="1" dirty="0" err="1" smtClean="0">
                <a:solidFill>
                  <a:srgbClr val="000090"/>
                </a:solidFill>
              </a:rPr>
              <a:t>E</a:t>
            </a:r>
            <a:r>
              <a:rPr lang="en-US" sz="2000" b="1" baseline="300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g</a:t>
            </a:r>
            <a:r>
              <a:rPr lang="en-US" sz="2000" b="1" baseline="-25000" dirty="0" err="1" smtClean="0">
                <a:solidFill>
                  <a:srgbClr val="000090"/>
                </a:solidFill>
              </a:rPr>
              <a:t>cm</a:t>
            </a:r>
            <a:r>
              <a:rPr lang="en-US" sz="2000" b="1" baseline="-25000" dirty="0" smtClean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cut) and 10.6 </a:t>
            </a:r>
            <a:r>
              <a:rPr lang="en-US" sz="2000" b="1" dirty="0" err="1" smtClean="0">
                <a:solidFill>
                  <a:srgbClr val="000090"/>
                </a:solidFill>
              </a:rPr>
              <a:t>Kbarn</a:t>
            </a:r>
            <a:r>
              <a:rPr lang="en-US" sz="2000" b="1" dirty="0" smtClean="0">
                <a:solidFill>
                  <a:srgbClr val="000090"/>
                </a:solidFill>
              </a:rPr>
              <a:t> x-section </a:t>
            </a:r>
            <a:r>
              <a:rPr lang="en-US" sz="2000" b="1" dirty="0" err="1" smtClean="0">
                <a:solidFill>
                  <a:srgbClr val="000090"/>
                </a:solidFill>
              </a:rPr>
              <a:t>PileUp</a:t>
            </a:r>
            <a:r>
              <a:rPr lang="en-US" sz="2000" b="1" dirty="0" smtClean="0">
                <a:solidFill>
                  <a:srgbClr val="000090"/>
                </a:solidFill>
              </a:rPr>
              <a:t>= 17 </a:t>
            </a:r>
            <a:r>
              <a:rPr lang="en-US" sz="2000" b="1" dirty="0" err="1" smtClean="0">
                <a:solidFill>
                  <a:srgbClr val="000090"/>
                </a:solidFill>
              </a:rPr>
              <a:t>Kevnts</a:t>
            </a:r>
            <a:endParaRPr lang="en-US" sz="2000" b="1" dirty="0">
              <a:solidFill>
                <a:srgbClr val="00009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334374"/>
            <a:ext cx="5976664" cy="52629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 err="1"/>
              <a:t>detp</a:t>
            </a:r>
            <a:r>
              <a:rPr lang="en-US" sz="1400" dirty="0"/>
              <a:t> </a:t>
            </a:r>
            <a:r>
              <a:rPr lang="en-US" sz="1400" dirty="0" err="1"/>
              <a:t>geom</a:t>
            </a:r>
            <a:r>
              <a:rPr lang="en-US" sz="1400" dirty="0"/>
              <a:t> upgr15</a:t>
            </a:r>
          </a:p>
          <a:p>
            <a:r>
              <a:rPr lang="en-US" sz="1400" dirty="0"/>
              <a:t> </a:t>
            </a:r>
          </a:p>
          <a:p>
            <a:r>
              <a:rPr lang="en-US" sz="1400" dirty="0"/>
              <a:t>   BEAM_1_Z  79       # Z of projectile</a:t>
            </a:r>
          </a:p>
          <a:p>
            <a:r>
              <a:rPr lang="en-US" sz="1400" dirty="0"/>
              <a:t>   BEAM_1_A  197      # A of projectile</a:t>
            </a:r>
          </a:p>
          <a:p>
            <a:r>
              <a:rPr lang="en-US" sz="1400" dirty="0"/>
              <a:t>   BEAM_2_Z  79       # Z of target</a:t>
            </a:r>
          </a:p>
          <a:p>
            <a:r>
              <a:rPr lang="en-US" sz="1400" dirty="0"/>
              <a:t>   BEAM_2_A  197      # A of target</a:t>
            </a:r>
          </a:p>
          <a:p>
            <a:r>
              <a:rPr lang="en-US" sz="1400" dirty="0"/>
              <a:t>   BEAM_GAMMA  108.4  # Gamma of the colliding ions</a:t>
            </a:r>
          </a:p>
          <a:p>
            <a:r>
              <a:rPr lang="en-US" sz="1400" dirty="0"/>
              <a:t>   W_MAX  1.0         # Max value of w</a:t>
            </a:r>
          </a:p>
          <a:p>
            <a:r>
              <a:rPr lang="en-US" sz="1400" dirty="0"/>
              <a:t>   W_MIN  </a:t>
            </a:r>
            <a:r>
              <a:rPr lang="en-US" sz="1400" b="1" dirty="0">
                <a:solidFill>
                  <a:srgbClr val="FF0000"/>
                </a:solidFill>
              </a:rPr>
              <a:t>0.001</a:t>
            </a:r>
            <a:r>
              <a:rPr lang="en-US" sz="1400" dirty="0"/>
              <a:t>         # Min value of </a:t>
            </a:r>
            <a:r>
              <a:rPr lang="en-US" sz="1400" dirty="0" smtClean="0"/>
              <a:t>w, </a:t>
            </a:r>
            <a:r>
              <a:rPr lang="en-US" sz="1400" dirty="0" err="1" smtClean="0">
                <a:latin typeface="Symbol" charset="2"/>
                <a:cs typeface="Symbol" charset="2"/>
              </a:rPr>
              <a:t>g</a:t>
            </a:r>
            <a:r>
              <a:rPr lang="en-US" sz="1400" dirty="0" err="1" smtClean="0"/>
              <a:t>+</a:t>
            </a:r>
            <a:r>
              <a:rPr lang="en-US" sz="1400" dirty="0" err="1" smtClean="0">
                <a:latin typeface="Symbol" charset="2"/>
                <a:cs typeface="Symbol" charset="2"/>
              </a:rPr>
              <a:t>g</a:t>
            </a:r>
            <a:r>
              <a:rPr lang="en-US" sz="1400" dirty="0" smtClean="0"/>
              <a:t> cm energy</a:t>
            </a:r>
            <a:endParaRPr lang="en-US" sz="1400" dirty="0"/>
          </a:p>
          <a:p>
            <a:r>
              <a:rPr lang="en-US" sz="1400" dirty="0"/>
              <a:t>   RAP_MAX </a:t>
            </a:r>
            <a:r>
              <a:rPr lang="en-US" sz="1400" b="1" dirty="0"/>
              <a:t> </a:t>
            </a:r>
            <a:r>
              <a:rPr lang="en-US" sz="1400" b="1" dirty="0">
                <a:solidFill>
                  <a:srgbClr val="FF0000"/>
                </a:solidFill>
              </a:rPr>
              <a:t>6.        </a:t>
            </a:r>
            <a:r>
              <a:rPr lang="en-US" sz="1400" dirty="0"/>
              <a:t># max </a:t>
            </a:r>
            <a:r>
              <a:rPr lang="en-US" sz="1400" dirty="0" smtClean="0"/>
              <a:t>y</a:t>
            </a:r>
            <a:endParaRPr lang="en-US" sz="1400" dirty="0"/>
          </a:p>
          <a:p>
            <a:r>
              <a:rPr lang="en-US" sz="1400" dirty="0"/>
              <a:t>   CUT_PT  0          # Cut in </a:t>
            </a:r>
            <a:r>
              <a:rPr lang="en-US" sz="1400" dirty="0" err="1"/>
              <a:t>pT</a:t>
            </a:r>
            <a:r>
              <a:rPr lang="en-US" sz="1400" dirty="0"/>
              <a:t>? </a:t>
            </a:r>
            <a:r>
              <a:rPr lang="en-US" sz="1400" dirty="0" smtClean="0"/>
              <a:t>(0  no</a:t>
            </a:r>
            <a:r>
              <a:rPr lang="en-US" sz="1400" dirty="0"/>
              <a:t>, 1  yes)</a:t>
            </a:r>
          </a:p>
          <a:p>
            <a:r>
              <a:rPr lang="en-US" sz="1400" dirty="0" smtClean="0"/>
              <a:t>   CUT_ETA  </a:t>
            </a:r>
            <a:r>
              <a:rPr lang="en-US" sz="1400" dirty="0"/>
              <a:t>1         # Cut in </a:t>
            </a:r>
            <a:r>
              <a:rPr lang="en-US" sz="1400" dirty="0" err="1"/>
              <a:t>pseudorapidity</a:t>
            </a:r>
            <a:r>
              <a:rPr lang="en-US" sz="1400" dirty="0"/>
              <a:t>? (0  no, 1  yes)</a:t>
            </a:r>
          </a:p>
          <a:p>
            <a:r>
              <a:rPr lang="en-US" sz="1400" dirty="0"/>
              <a:t>   ETA_MIN  </a:t>
            </a:r>
            <a:r>
              <a:rPr lang="en-US" sz="1400" b="1" dirty="0">
                <a:solidFill>
                  <a:srgbClr val="FF0000"/>
                </a:solidFill>
              </a:rPr>
              <a:t>-6.       </a:t>
            </a:r>
            <a:r>
              <a:rPr lang="en-US" sz="1400" dirty="0"/>
              <a:t># Minimum </a:t>
            </a:r>
            <a:r>
              <a:rPr lang="en-US" sz="1400" dirty="0" err="1"/>
              <a:t>pseudorapidity</a:t>
            </a:r>
            <a:endParaRPr lang="en-US" sz="1400" dirty="0"/>
          </a:p>
          <a:p>
            <a:r>
              <a:rPr lang="en-US" sz="1400" dirty="0"/>
              <a:t>   ETA_MAX  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b="1" dirty="0">
                <a:solidFill>
                  <a:srgbClr val="FF0000"/>
                </a:solidFill>
              </a:rPr>
              <a:t>6.        </a:t>
            </a:r>
            <a:r>
              <a:rPr lang="en-US" sz="1400" dirty="0"/>
              <a:t># Maximum </a:t>
            </a:r>
            <a:r>
              <a:rPr lang="en-US" sz="1400" dirty="0" err="1"/>
              <a:t>pseudorapidity</a:t>
            </a:r>
            <a:endParaRPr lang="en-US" sz="1400" dirty="0"/>
          </a:p>
          <a:p>
            <a:r>
              <a:rPr lang="en-US" sz="1400" dirty="0"/>
              <a:t>   PROD_MODE  1       # </a:t>
            </a:r>
            <a:r>
              <a:rPr lang="en-US" sz="1400" dirty="0" err="1"/>
              <a:t>gg</a:t>
            </a:r>
            <a:r>
              <a:rPr lang="en-US" sz="1400" dirty="0"/>
              <a:t> or </a:t>
            </a:r>
            <a:r>
              <a:rPr lang="en-US" sz="1400" dirty="0" err="1"/>
              <a:t>gP</a:t>
            </a:r>
            <a:r>
              <a:rPr lang="en-US" sz="1400" dirty="0"/>
              <a:t> switch (1  2-</a:t>
            </a:r>
            <a:r>
              <a:rPr lang="en-US" sz="1400" dirty="0" smtClean="0"/>
              <a:t>photon </a:t>
            </a:r>
            <a:r>
              <a:rPr lang="en-US" sz="1400" dirty="0"/>
              <a:t>)</a:t>
            </a:r>
          </a:p>
          <a:p>
            <a:r>
              <a:rPr lang="en-US" sz="1400" dirty="0"/>
              <a:t>   PROD_PID  11   # Channel of interest e+ + e-  pairs</a:t>
            </a:r>
          </a:p>
          <a:p>
            <a:r>
              <a:rPr lang="en-US" sz="1400" dirty="0"/>
              <a:t>   BREAKUP_MODE  4    # N</a:t>
            </a:r>
            <a:r>
              <a:rPr lang="en-US" sz="1400" dirty="0" smtClean="0"/>
              <a:t>uclear breakup 4=leave intact</a:t>
            </a:r>
            <a:endParaRPr lang="en-US" sz="1400" dirty="0"/>
          </a:p>
          <a:p>
            <a:r>
              <a:rPr lang="en-US" sz="1400" dirty="0"/>
              <a:t>   INTERFERENCE  0    # Interference (0  off, 1  on)</a:t>
            </a:r>
          </a:p>
          <a:p>
            <a:r>
              <a:rPr lang="en-US" sz="1400" dirty="0"/>
              <a:t>  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gkine</a:t>
            </a:r>
            <a:r>
              <a:rPr lang="en-US" sz="1400" dirty="0"/>
              <a:t> -9 0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gfile</a:t>
            </a:r>
            <a:r>
              <a:rPr lang="en-US" sz="1400" dirty="0"/>
              <a:t> o [</a:t>
            </a:r>
            <a:r>
              <a:rPr lang="en-US" sz="1400" dirty="0" err="1"/>
              <a:t>outfile</a:t>
            </a:r>
            <a:r>
              <a:rPr lang="en-US" sz="1400" dirty="0"/>
              <a:t>]</a:t>
            </a:r>
          </a:p>
          <a:p>
            <a:endParaRPr lang="en-US" sz="1400" dirty="0"/>
          </a:p>
          <a:p>
            <a:r>
              <a:rPr lang="en-US" sz="1400" dirty="0"/>
              <a:t>   </a:t>
            </a:r>
            <a:r>
              <a:rPr lang="en-US" sz="1400" dirty="0" err="1"/>
              <a:t>gvertex</a:t>
            </a:r>
            <a:r>
              <a:rPr lang="en-US" sz="1400" dirty="0"/>
              <a:t> 0.32  0.09 -0.1</a:t>
            </a:r>
          </a:p>
          <a:p>
            <a:r>
              <a:rPr lang="en-US" sz="1400" dirty="0"/>
              <a:t>   </a:t>
            </a:r>
            <a:r>
              <a:rPr lang="en-US" sz="1400" dirty="0" err="1"/>
              <a:t>gspread</a:t>
            </a:r>
            <a:r>
              <a:rPr lang="en-US" sz="1400" dirty="0"/>
              <a:t> 0.055 0.02 </a:t>
            </a:r>
            <a:r>
              <a:rPr lang="en-US" sz="1400" b="1" dirty="0">
                <a:solidFill>
                  <a:srgbClr val="FF0000"/>
                </a:solidFill>
              </a:rPr>
              <a:t>20.0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429" y="3922325"/>
            <a:ext cx="4366619" cy="29275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196752"/>
            <a:ext cx="4355976" cy="2713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0" y="3523828"/>
            <a:ext cx="4845480" cy="32895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0"/>
            <a:ext cx="4969234" cy="3789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38741"/>
          <a:stretch/>
        </p:blipFill>
        <p:spPr>
          <a:xfrm>
            <a:off x="5040560" y="116632"/>
            <a:ext cx="4067944" cy="324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2160" y="4653136"/>
            <a:ext cx="2736304" cy="1938992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Tracks with:</a:t>
            </a:r>
          </a:p>
          <a:p>
            <a:r>
              <a:rPr lang="en-US" sz="2400" dirty="0" smtClean="0"/>
              <a:t>Zero Hits = 26 K</a:t>
            </a:r>
          </a:p>
          <a:p>
            <a:r>
              <a:rPr lang="en-US" sz="2400" dirty="0" smtClean="0"/>
              <a:t>One Hit   = 4 K</a:t>
            </a:r>
          </a:p>
          <a:p>
            <a:r>
              <a:rPr lang="en-US" sz="2400" dirty="0" smtClean="0"/>
              <a:t>Two Hits = 2 K</a:t>
            </a:r>
          </a:p>
          <a:p>
            <a:r>
              <a:rPr lang="en-US" sz="2400" dirty="0" smtClean="0"/>
              <a:t>&gt;2 Hits    = 2 K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3861048"/>
            <a:ext cx="2441819" cy="461665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SPIRALS </a:t>
            </a:r>
            <a:r>
              <a:rPr lang="en-US" sz="2000" dirty="0" smtClean="0"/>
              <a:t>@ low </a:t>
            </a:r>
            <a:r>
              <a:rPr lang="en-US" sz="2000" dirty="0" err="1" smtClean="0"/>
              <a:t>pt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5364088" y="2492896"/>
            <a:ext cx="1080120" cy="13681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 flipV="1">
            <a:off x="899592" y="2420888"/>
            <a:ext cx="4464496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2843808" y="4581128"/>
            <a:ext cx="979755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pt</a:t>
            </a:r>
            <a:r>
              <a:rPr lang="en-US" sz="1600" dirty="0" smtClean="0"/>
              <a:t> spectra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03332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5175615" cy="374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4365104"/>
            <a:ext cx="3312368" cy="107721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SPIRALS </a:t>
            </a:r>
            <a:r>
              <a:rPr lang="en-US" sz="2000" dirty="0" smtClean="0">
                <a:solidFill>
                  <a:srgbClr val="000000"/>
                </a:solidFill>
              </a:rPr>
              <a:t>tend to have much lower </a:t>
            </a:r>
            <a:r>
              <a:rPr lang="en-US" sz="2000" dirty="0" err="1" smtClean="0">
                <a:solidFill>
                  <a:srgbClr val="000000"/>
                </a:solidFill>
              </a:rPr>
              <a:t>pt</a:t>
            </a:r>
            <a:r>
              <a:rPr lang="en-US" sz="2000" dirty="0" smtClean="0">
                <a:solidFill>
                  <a:srgbClr val="000000"/>
                </a:solidFill>
              </a:rPr>
              <a:t> than original track</a:t>
            </a:r>
            <a:endParaRPr lang="en-US" sz="2400" dirty="0">
              <a:solidFill>
                <a:srgbClr val="000000"/>
              </a:solidFill>
            </a:endParaRPr>
          </a:p>
        </p:txBody>
      </p:sp>
      <p:cxnSp>
        <p:nvCxnSpPr>
          <p:cNvPr id="6" name="Straight Arrow Connector 5"/>
          <p:cNvCxnSpPr>
            <a:stCxn id="5" idx="0"/>
            <a:endCxn id="7" idx="4"/>
          </p:cNvCxnSpPr>
          <p:nvPr/>
        </p:nvCxnSpPr>
        <p:spPr bwMode="auto">
          <a:xfrm flipV="1">
            <a:off x="1907704" y="3717032"/>
            <a:ext cx="36004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Oval 6"/>
          <p:cNvSpPr/>
          <p:nvPr/>
        </p:nvSpPr>
        <p:spPr bwMode="auto">
          <a:xfrm>
            <a:off x="827584" y="3212976"/>
            <a:ext cx="2232248" cy="50405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16624" y="764704"/>
            <a:ext cx="3203848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Track </a:t>
            </a:r>
            <a:r>
              <a:rPr lang="en-US" sz="1800" dirty="0" err="1" smtClean="0"/>
              <a:t>Pt</a:t>
            </a:r>
            <a:r>
              <a:rPr lang="en-US" sz="1800" dirty="0" smtClean="0"/>
              <a:t> as recorded at Hit Position </a:t>
            </a:r>
            <a:r>
              <a:rPr lang="en-US" sz="1800" dirty="0" err="1" smtClean="0"/>
              <a:t>vs</a:t>
            </a:r>
            <a:r>
              <a:rPr lang="en-US" sz="1800" dirty="0" smtClean="0"/>
              <a:t> the parent track </a:t>
            </a:r>
            <a:r>
              <a:rPr lang="en-US" sz="1800" dirty="0" err="1" smtClean="0"/>
              <a:t>Pt</a:t>
            </a:r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794" y="4005064"/>
            <a:ext cx="3888694" cy="263716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 bwMode="auto">
          <a:xfrm>
            <a:off x="8100392" y="4293096"/>
            <a:ext cx="864096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2852936"/>
            <a:ext cx="3779912" cy="923330"/>
          </a:xfrm>
          <a:prstGeom prst="rect">
            <a:avLst/>
          </a:prstGeom>
          <a:solidFill>
            <a:srgbClr val="FFFFFF"/>
          </a:solidFill>
          <a:ln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Important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  <a:latin typeface="+mn-lt"/>
              </a:rPr>
              <a:t>Average number of Hits per Spiraling Track = 5.3</a:t>
            </a:r>
            <a:endParaRPr lang="en-US" sz="18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 bwMode="auto">
          <a:xfrm>
            <a:off x="7254044" y="3776266"/>
            <a:ext cx="918356" cy="5888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38716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72" y="-372"/>
            <a:ext cx="4640624" cy="3357364"/>
          </a:xfrm>
          <a:prstGeom prst="rect">
            <a:avLst/>
          </a:prstGeom>
        </p:spPr>
      </p:pic>
      <p:sp>
        <p:nvSpPr>
          <p:cNvPr id="3277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710397-D356-C547-8F2F-FBBAACAAB985}" type="slidenum">
              <a:rPr lang="en-US" smtClean="0">
                <a:solidFill>
                  <a:srgbClr val="000000"/>
                </a:solidFill>
                <a:latin typeface="Times New Roman" charset="0"/>
              </a:rPr>
              <a:pPr/>
              <a:t>7</a:t>
            </a:fld>
            <a:endParaRPr lang="en-US" smtClean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39952" y="3501008"/>
            <a:ext cx="4348212" cy="3133027"/>
            <a:chOff x="2411760" y="3573016"/>
            <a:chExt cx="4348212" cy="313302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760" y="3573016"/>
              <a:ext cx="4348212" cy="313302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3203848" y="3933056"/>
              <a:ext cx="1512168" cy="144016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3" name="Oval 12"/>
          <p:cNvSpPr/>
          <p:nvPr/>
        </p:nvSpPr>
        <p:spPr bwMode="auto">
          <a:xfrm>
            <a:off x="4499992" y="4797152"/>
            <a:ext cx="288032" cy="864096"/>
          </a:xfrm>
          <a:prstGeom prst="ellipse">
            <a:avLst/>
          </a:prstGeom>
          <a:noFill/>
          <a:ln w="19050" cap="flat" cmpd="sng" algn="ctr">
            <a:solidFill>
              <a:srgbClr val="0D822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5661248"/>
            <a:ext cx="2593178" cy="707886"/>
          </a:xfrm>
          <a:prstGeom prst="rect">
            <a:avLst/>
          </a:prstGeom>
          <a:solidFill>
            <a:srgbClr val="FFFFFF"/>
          </a:solidFill>
          <a:ln>
            <a:solidFill>
              <a:srgbClr val="0D822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Layer-2 </a:t>
            </a:r>
            <a:r>
              <a:rPr lang="en-US" sz="2000" dirty="0" smtClean="0"/>
              <a:t>harder to reach</a:t>
            </a:r>
          </a:p>
          <a:p>
            <a:r>
              <a:rPr lang="en-US" sz="2000" dirty="0" smtClean="0"/>
              <a:t>than </a:t>
            </a:r>
            <a:r>
              <a:rPr lang="en-US" sz="2000" dirty="0" smtClean="0">
                <a:solidFill>
                  <a:srgbClr val="FF0000"/>
                </a:solidFill>
              </a:rPr>
              <a:t>Layer-1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>
            <a:stCxn id="14" idx="3"/>
          </p:cNvCxnSpPr>
          <p:nvPr/>
        </p:nvCxnSpPr>
        <p:spPr bwMode="auto">
          <a:xfrm flipV="1">
            <a:off x="3420762" y="5085185"/>
            <a:ext cx="1223246" cy="9300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D82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716016" y="260648"/>
            <a:ext cx="3672408" cy="203132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/>
              <a:t>This spectrum is compatible with  others (full rapidity). Very low </a:t>
            </a:r>
            <a:r>
              <a:rPr lang="en-US" sz="1800" dirty="0" err="1" smtClean="0"/>
              <a:t>pt</a:t>
            </a:r>
            <a:r>
              <a:rPr lang="en-US" sz="1800" dirty="0" smtClean="0"/>
              <a:t> region depends on cuts used.</a:t>
            </a:r>
            <a:endParaRPr lang="en-US" sz="1800" dirty="0"/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It also agrees with Theory one (a few slides up</a:t>
            </a:r>
            <a:r>
              <a:rPr lang="en-US" sz="1800" dirty="0" smtClean="0"/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There are some higher </a:t>
            </a:r>
            <a:r>
              <a:rPr lang="en-US" sz="1800" dirty="0" err="1" smtClean="0"/>
              <a:t>pt</a:t>
            </a:r>
            <a:r>
              <a:rPr lang="en-US" sz="1800" dirty="0" smtClean="0"/>
              <a:t> tails if one allows for nuclear breakup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4005064"/>
            <a:ext cx="4953000" cy="13716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277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710397-D356-C547-8F2F-FBBAACAAB985}" type="slidenum">
              <a:rPr lang="en-US" smtClean="0">
                <a:solidFill>
                  <a:srgbClr val="000000"/>
                </a:solidFill>
                <a:latin typeface="Times New Roman" charset="0"/>
              </a:rPr>
              <a:pPr/>
              <a:t>8</a:t>
            </a:fld>
            <a:endParaRPr lang="en-US" smtClean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716016" y="0"/>
            <a:ext cx="4427984" cy="3664769"/>
            <a:chOff x="4721324" y="764704"/>
            <a:chExt cx="4101589" cy="29000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1324" y="764704"/>
              <a:ext cx="4101589" cy="273630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508104" y="1340768"/>
              <a:ext cx="941258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hits/cm</a:t>
              </a:r>
              <a:r>
                <a:rPr lang="en-US" sz="1800" baseline="30000" dirty="0" smtClean="0"/>
                <a:t>2</a:t>
              </a:r>
              <a:endParaRPr lang="en-US" sz="1800" baseline="30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96336" y="3356992"/>
              <a:ext cx="672342" cy="30777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+mn-lt"/>
                </a:rPr>
                <a:t>Z(cm)</a:t>
              </a:r>
              <a:endParaRPr lang="en-US" sz="1400" baseline="30000" dirty="0">
                <a:latin typeface="+mn-lt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005064"/>
            <a:ext cx="3517900" cy="14351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Oval 7"/>
          <p:cNvSpPr/>
          <p:nvPr/>
        </p:nvSpPr>
        <p:spPr bwMode="auto">
          <a:xfrm>
            <a:off x="2411760" y="5013176"/>
            <a:ext cx="720080" cy="21602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706840" y="4928468"/>
            <a:ext cx="936104" cy="28803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702252" y="4915644"/>
            <a:ext cx="936104" cy="28803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740352" y="4390504"/>
            <a:ext cx="720080" cy="21602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116632"/>
            <a:ext cx="4716016" cy="3620145"/>
            <a:chOff x="179512" y="692696"/>
            <a:chExt cx="4207237" cy="304408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9512" y="692696"/>
              <a:ext cx="4207237" cy="285318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835696" y="1196752"/>
              <a:ext cx="941258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hits/cm</a:t>
              </a:r>
              <a:r>
                <a:rPr lang="en-US" sz="1800" baseline="30000" dirty="0" smtClean="0"/>
                <a:t>2</a:t>
              </a:r>
              <a:endParaRPr lang="en-US" sz="1800" baseline="30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491880" y="3429000"/>
              <a:ext cx="672342" cy="30777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9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+mn-lt"/>
                </a:rPr>
                <a:t>Z(cm)</a:t>
              </a:r>
              <a:endParaRPr lang="en-US" sz="1400" baseline="30000" dirty="0">
                <a:latin typeface="+mn-lt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39552" y="5733256"/>
            <a:ext cx="7488832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Full simulations show a factor of 2 more hits in layer-1 and 5 in layer-2</a:t>
            </a:r>
          </a:p>
          <a:p>
            <a:r>
              <a:rPr lang="en-US" sz="1800" b="1" dirty="0" smtClean="0">
                <a:solidFill>
                  <a:srgbClr val="FF0000"/>
                </a:solidFill>
              </a:rPr>
              <a:t>If I use the same sigma=15 they will go up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92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96752"/>
            <a:ext cx="7221894" cy="4513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260648"/>
            <a:ext cx="5446272" cy="52322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Bottom line: Effect on D0 efficiency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5877272"/>
            <a:ext cx="3492963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Red</a:t>
            </a:r>
            <a:r>
              <a:rPr lang="en-US" sz="1800" dirty="0" smtClean="0"/>
              <a:t>= Using HFT-proposal numbers</a:t>
            </a:r>
          </a:p>
          <a:p>
            <a:r>
              <a:rPr lang="en-US" sz="1800" dirty="0" smtClean="0">
                <a:solidFill>
                  <a:srgbClr val="0000FF"/>
                </a:solidFill>
              </a:rPr>
              <a:t>Blue</a:t>
            </a:r>
            <a:r>
              <a:rPr lang="en-US" sz="1800" dirty="0" smtClean="0"/>
              <a:t>= Using this results</a:t>
            </a:r>
          </a:p>
        </p:txBody>
      </p:sp>
    </p:spTree>
    <p:extLst>
      <p:ext uri="{BB962C8B-B14F-4D97-AF65-F5344CB8AC3E}">
        <p14:creationId xmlns:p14="http://schemas.microsoft.com/office/powerpoint/2010/main" val="998671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7842</TotalTime>
  <Words>906</Words>
  <Application>Microsoft Macintosh PowerPoint</Application>
  <PresentationFormat>On-screen Show (4:3)</PresentationFormat>
  <Paragraphs>141</Paragraphs>
  <Slides>12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Blank Presentation</vt:lpstr>
      <vt:lpstr>1_Blank Presentation</vt:lpstr>
      <vt:lpstr>PowerPoint.Show.8</vt:lpstr>
      <vt:lpstr>UPC-electrons in PIXEL </vt:lpstr>
      <vt:lpstr>Kai Schweda 5/5/2005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295</cp:revision>
  <cp:lastPrinted>2005-05-03T16:20:45Z</cp:lastPrinted>
  <dcterms:created xsi:type="dcterms:W3CDTF">2010-12-08T17:11:25Z</dcterms:created>
  <dcterms:modified xsi:type="dcterms:W3CDTF">2012-04-20T14:59:11Z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