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4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A1B20-FC81-6742-B924-2E7A7E6B6BF8}" type="datetimeFigureOut">
              <a:rPr lang="en-US" smtClean="0"/>
              <a:t>6/13/12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33668-E258-8B4A-99FA-736D8B946A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5E67B-765C-9043-A469-CB9BE588616B}" type="datetimeFigureOut">
              <a:rPr lang="en-US" smtClean="0"/>
              <a:t>6/13/12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52926-005B-1143-B756-E62DF73F35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8/9/11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SST STAR reconstruction chain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E1385-23C3-A849-A005-A35F788EB3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364002" y="2273592"/>
            <a:ext cx="22810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StPixelFastSimMaker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/</a:t>
            </a:r>
          </a:p>
        </p:txBody>
      </p:sp>
      <p:sp>
        <p:nvSpPr>
          <p:cNvPr id="15375" name="TextBox 15"/>
          <p:cNvSpPr txBox="1">
            <a:spLocks noChangeArrowheads="1"/>
          </p:cNvSpPr>
          <p:nvPr/>
        </p:nvSpPr>
        <p:spPr bwMode="auto">
          <a:xfrm>
            <a:off x="3403668" y="3302428"/>
            <a:ext cx="4022030" cy="369332"/>
          </a:xfrm>
          <a:prstGeom prst="rect">
            <a:avLst/>
          </a:prstGeom>
          <a:solidFill>
            <a:srgbClr val="FFFF00"/>
          </a:solidFill>
          <a:ln w="12700">
            <a:noFill/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StEvent</a:t>
            </a:r>
            <a:r>
              <a:rPr lang="en-US" dirty="0" smtClean="0"/>
              <a:t> containing PIXEL and IST Hits </a:t>
            </a:r>
            <a:r>
              <a:rPr lang="en-US" dirty="0"/>
              <a:t>hits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72377" y="764360"/>
            <a:ext cx="838691" cy="369332"/>
          </a:xfrm>
          <a:prstGeom prst="rect">
            <a:avLst/>
          </a:prstGeom>
          <a:noFill/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GEANT</a:t>
            </a:r>
          </a:p>
        </p:txBody>
      </p:sp>
      <p:cxnSp>
        <p:nvCxnSpPr>
          <p:cNvPr id="15380" name="Straight Arrow Connector 39"/>
          <p:cNvCxnSpPr>
            <a:cxnSpLocks noChangeShapeType="1"/>
          </p:cNvCxnSpPr>
          <p:nvPr/>
        </p:nvCxnSpPr>
        <p:spPr bwMode="auto">
          <a:xfrm rot="5400000">
            <a:off x="5027181" y="1747952"/>
            <a:ext cx="953148" cy="1588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393" name="Down Arrow 70"/>
          <p:cNvSpPr>
            <a:spLocks noChangeArrowheads="1"/>
          </p:cNvSpPr>
          <p:nvPr/>
        </p:nvSpPr>
        <p:spPr bwMode="auto">
          <a:xfrm flipH="1">
            <a:off x="4465147" y="2688848"/>
            <a:ext cx="152400" cy="5334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Down Arrow 70"/>
          <p:cNvSpPr>
            <a:spLocks noChangeArrowheads="1"/>
          </p:cNvSpPr>
          <p:nvPr/>
        </p:nvSpPr>
        <p:spPr bwMode="auto">
          <a:xfrm flipH="1">
            <a:off x="6215287" y="2686488"/>
            <a:ext cx="152400" cy="5334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Down Arrow 70"/>
          <p:cNvSpPr>
            <a:spLocks noChangeArrowheads="1"/>
          </p:cNvSpPr>
          <p:nvPr/>
        </p:nvSpPr>
        <p:spPr bwMode="auto">
          <a:xfrm flipH="1">
            <a:off x="4467607" y="4439088"/>
            <a:ext cx="152400" cy="5334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Down Arrow 70"/>
          <p:cNvSpPr>
            <a:spLocks noChangeArrowheads="1"/>
          </p:cNvSpPr>
          <p:nvPr/>
        </p:nvSpPr>
        <p:spPr bwMode="auto">
          <a:xfrm flipH="1">
            <a:off x="6217747" y="4436728"/>
            <a:ext cx="152400" cy="5334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045135" y="3883232"/>
            <a:ext cx="88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StiPixel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67313" y="3878512"/>
            <a:ext cx="659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StiIst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87812" y="2081608"/>
            <a:ext cx="17338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Hit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reconstruction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53821" y="3834701"/>
            <a:ext cx="1063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4F81BD"/>
                </a:solidFill>
              </a:rPr>
              <a:t>Tracking</a:t>
            </a:r>
            <a:endParaRPr lang="en-US" sz="2000" b="1" dirty="0">
              <a:solidFill>
                <a:srgbClr val="4F81BD"/>
              </a:solidFill>
            </a:endParaRPr>
          </a:p>
        </p:txBody>
      </p:sp>
      <p:sp>
        <p:nvSpPr>
          <p:cNvPr id="46" name="TextBox 15"/>
          <p:cNvSpPr txBox="1">
            <a:spLocks noChangeArrowheads="1"/>
          </p:cNvSpPr>
          <p:nvPr/>
        </p:nvSpPr>
        <p:spPr bwMode="auto">
          <a:xfrm>
            <a:off x="4087372" y="5109813"/>
            <a:ext cx="2755833" cy="646331"/>
          </a:xfrm>
          <a:prstGeom prst="rect">
            <a:avLst/>
          </a:prstGeom>
          <a:solidFill>
            <a:srgbClr val="FFFF00"/>
          </a:solidFill>
          <a:ln w="12700">
            <a:noFill/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StEvent</a:t>
            </a:r>
            <a:r>
              <a:rPr lang="en-US" dirty="0" smtClean="0"/>
              <a:t> containing tracks</a:t>
            </a:r>
          </a:p>
          <a:p>
            <a:r>
              <a:rPr lang="en-US" dirty="0" smtClean="0"/>
              <a:t> </a:t>
            </a:r>
            <a:r>
              <a:rPr lang="en-US" dirty="0"/>
              <a:t>with</a:t>
            </a:r>
            <a:r>
              <a:rPr lang="en-US" dirty="0" smtClean="0"/>
              <a:t> PIXEL and IST Hits </a:t>
            </a:r>
            <a:r>
              <a:rPr lang="en-US" dirty="0"/>
              <a:t>hits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58685" y="971244"/>
            <a:ext cx="2006754" cy="4552077"/>
          </a:xfrm>
          <a:prstGeom prst="roundRect">
            <a:avLst/>
          </a:prstGeom>
          <a:solidFill>
            <a:schemeClr val="bg1">
              <a:lumMod val="85000"/>
              <a:alpha val="21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24600" y="1941246"/>
            <a:ext cx="22810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StPixelFastSimMaker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/</a:t>
            </a:r>
          </a:p>
        </p:txBody>
      </p:sp>
      <p:sp>
        <p:nvSpPr>
          <p:cNvPr id="15375" name="TextBox 15"/>
          <p:cNvSpPr txBox="1">
            <a:spLocks noChangeArrowheads="1"/>
          </p:cNvSpPr>
          <p:nvPr/>
        </p:nvSpPr>
        <p:spPr bwMode="auto">
          <a:xfrm>
            <a:off x="3403668" y="3302428"/>
            <a:ext cx="4022030" cy="369332"/>
          </a:xfrm>
          <a:prstGeom prst="rect">
            <a:avLst/>
          </a:prstGeom>
          <a:solidFill>
            <a:srgbClr val="FFFF00"/>
          </a:solidFill>
          <a:ln w="12700">
            <a:noFill/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StEvent</a:t>
            </a:r>
            <a:r>
              <a:rPr lang="en-US" dirty="0" smtClean="0"/>
              <a:t> containing PIXEL and IST Hits </a:t>
            </a:r>
            <a:r>
              <a:rPr lang="en-US" dirty="0"/>
              <a:t>hits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72377" y="601912"/>
            <a:ext cx="838691" cy="369332"/>
          </a:xfrm>
          <a:prstGeom prst="rect">
            <a:avLst/>
          </a:prstGeom>
          <a:noFill/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GEANT</a:t>
            </a:r>
          </a:p>
        </p:txBody>
      </p:sp>
      <p:cxnSp>
        <p:nvCxnSpPr>
          <p:cNvPr id="15380" name="Straight Arrow Connector 39"/>
          <p:cNvCxnSpPr>
            <a:cxnSpLocks noChangeShapeType="1"/>
          </p:cNvCxnSpPr>
          <p:nvPr/>
        </p:nvCxnSpPr>
        <p:spPr bwMode="auto">
          <a:xfrm rot="5400000">
            <a:off x="5099831" y="1514442"/>
            <a:ext cx="809436" cy="1588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393" name="Down Arrow 70"/>
          <p:cNvSpPr>
            <a:spLocks noChangeArrowheads="1"/>
          </p:cNvSpPr>
          <p:nvPr/>
        </p:nvSpPr>
        <p:spPr bwMode="auto">
          <a:xfrm flipH="1">
            <a:off x="4465147" y="2310578"/>
            <a:ext cx="152400" cy="91167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Down Arrow 70"/>
          <p:cNvSpPr>
            <a:spLocks noChangeArrowheads="1"/>
          </p:cNvSpPr>
          <p:nvPr/>
        </p:nvSpPr>
        <p:spPr bwMode="auto">
          <a:xfrm flipH="1">
            <a:off x="6215287" y="2686488"/>
            <a:ext cx="152400" cy="5334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Down Arrow 70"/>
          <p:cNvSpPr>
            <a:spLocks noChangeArrowheads="1"/>
          </p:cNvSpPr>
          <p:nvPr/>
        </p:nvSpPr>
        <p:spPr bwMode="auto">
          <a:xfrm flipH="1">
            <a:off x="4467607" y="4439088"/>
            <a:ext cx="152400" cy="5334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Down Arrow 70"/>
          <p:cNvSpPr>
            <a:spLocks noChangeArrowheads="1"/>
          </p:cNvSpPr>
          <p:nvPr/>
        </p:nvSpPr>
        <p:spPr bwMode="auto">
          <a:xfrm flipH="1">
            <a:off x="6217747" y="4436728"/>
            <a:ext cx="152400" cy="5334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045135" y="3883232"/>
            <a:ext cx="88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StiPixel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67313" y="3878512"/>
            <a:ext cx="659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StiIst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425698" y="1811536"/>
            <a:ext cx="17338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Hit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reconstruction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04620" y="3790899"/>
            <a:ext cx="1063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4F81BD"/>
                </a:solidFill>
              </a:rPr>
              <a:t>Tracking</a:t>
            </a:r>
            <a:endParaRPr lang="en-US" sz="2000" b="1" dirty="0">
              <a:solidFill>
                <a:srgbClr val="4F81BD"/>
              </a:solidFill>
            </a:endParaRPr>
          </a:p>
        </p:txBody>
      </p:sp>
      <p:sp>
        <p:nvSpPr>
          <p:cNvPr id="46" name="TextBox 15"/>
          <p:cNvSpPr txBox="1">
            <a:spLocks noChangeArrowheads="1"/>
          </p:cNvSpPr>
          <p:nvPr/>
        </p:nvSpPr>
        <p:spPr bwMode="auto">
          <a:xfrm>
            <a:off x="4087372" y="5109813"/>
            <a:ext cx="2755833" cy="646331"/>
          </a:xfrm>
          <a:prstGeom prst="rect">
            <a:avLst/>
          </a:prstGeom>
          <a:solidFill>
            <a:srgbClr val="FFFF00"/>
          </a:solidFill>
          <a:ln w="12700">
            <a:noFill/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StEvent</a:t>
            </a:r>
            <a:r>
              <a:rPr lang="en-US" dirty="0" smtClean="0"/>
              <a:t> containing tracks</a:t>
            </a:r>
          </a:p>
          <a:p>
            <a:r>
              <a:rPr lang="en-US" dirty="0" smtClean="0"/>
              <a:t> </a:t>
            </a:r>
            <a:r>
              <a:rPr lang="en-US" dirty="0"/>
              <a:t>with</a:t>
            </a:r>
            <a:r>
              <a:rPr lang="en-US" dirty="0" smtClean="0"/>
              <a:t> PIXEL and IST Hits </a:t>
            </a:r>
            <a:r>
              <a:rPr lang="en-US" dirty="0"/>
              <a:t>hits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29600" y="2273592"/>
            <a:ext cx="205916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StIstFastSimMaker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/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4399" y="1297818"/>
            <a:ext cx="1431815" cy="646331"/>
          </a:xfrm>
          <a:prstGeom prst="rect">
            <a:avLst/>
          </a:prstGeom>
          <a:noFill/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>
                <a:latin typeface="+mn-lt"/>
              </a:rPr>
              <a:t>StDaqMaker</a:t>
            </a:r>
            <a:r>
              <a:rPr lang="en-US" dirty="0" smtClean="0">
                <a:latin typeface="+mn-lt"/>
              </a:rPr>
              <a:t>/</a:t>
            </a:r>
          </a:p>
          <a:p>
            <a:pPr>
              <a:defRPr/>
            </a:pPr>
            <a:r>
              <a:rPr lang="en-US" dirty="0" err="1" smtClean="0"/>
              <a:t>StDaqLib</a:t>
            </a:r>
            <a:r>
              <a:rPr lang="en-US" dirty="0" smtClean="0"/>
              <a:t>/</a:t>
            </a:r>
            <a:endParaRPr lang="en-US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0301" y="2809097"/>
            <a:ext cx="1865753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 smtClean="0">
                <a:latin typeface="+mn-lt"/>
              </a:rPr>
              <a:t>StPixelDaqMaker</a:t>
            </a:r>
            <a:r>
              <a:rPr lang="en-US" dirty="0">
                <a:latin typeface="+mn-lt"/>
              </a:rPr>
              <a:t>/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685" y="3927034"/>
            <a:ext cx="200675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StPixelRecoMaker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/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7398" y="4296366"/>
            <a:ext cx="178482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StIstRecoMaker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/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178050" y="3607347"/>
            <a:ext cx="1143900" cy="454708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2163248" y="3730833"/>
            <a:ext cx="1210889" cy="708255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Down Arrow 33"/>
          <p:cNvSpPr/>
          <p:nvPr/>
        </p:nvSpPr>
        <p:spPr>
          <a:xfrm>
            <a:off x="664484" y="2131138"/>
            <a:ext cx="484632" cy="49166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694016" y="3342548"/>
            <a:ext cx="484632" cy="49166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1705" y="5711840"/>
            <a:ext cx="2066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REAL DATA STREAM</a:t>
            </a:r>
            <a:endParaRPr lang="en-US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3374136" y="152400"/>
            <a:ext cx="4051561" cy="2760205"/>
          </a:xfrm>
          <a:prstGeom prst="roundRect">
            <a:avLst/>
          </a:prstGeom>
          <a:solidFill>
            <a:schemeClr val="bg1">
              <a:lumMod val="85000"/>
              <a:alpha val="21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215287" y="152400"/>
            <a:ext cx="281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SIMULATION DATA STREAM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3167" y="1055917"/>
            <a:ext cx="2093685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StEvent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1983008" y="2848424"/>
            <a:ext cx="2171704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StRndHitCollection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72569" y="2848424"/>
            <a:ext cx="1801581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StRndHit</a:t>
            </a:r>
            <a:endParaRPr lang="en-US" sz="2800" b="1" dirty="0"/>
          </a:p>
        </p:txBody>
      </p:sp>
      <p:sp>
        <p:nvSpPr>
          <p:cNvPr id="8" name="Down Arrow 7"/>
          <p:cNvSpPr/>
          <p:nvPr/>
        </p:nvSpPr>
        <p:spPr>
          <a:xfrm>
            <a:off x="1795121" y="2177140"/>
            <a:ext cx="484632" cy="507350"/>
          </a:xfrm>
          <a:prstGeom prst="downArrow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52455" y="1055917"/>
            <a:ext cx="2093685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StEvent</a:t>
            </a:r>
            <a:endParaRPr lang="en-US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6972296" y="2848424"/>
            <a:ext cx="21717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StPxlHitCollection</a:t>
            </a:r>
            <a:endParaRPr lang="en-US" sz="2000" b="1" baseline="30000" dirty="0" smtClean="0"/>
          </a:p>
          <a:p>
            <a:pPr algn="ctr"/>
            <a:r>
              <a:rPr lang="en-US" sz="2000" b="1" dirty="0" err="1" smtClean="0"/>
              <a:t>StIstHitCollection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5061857" y="2848424"/>
            <a:ext cx="1801581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StPxlHit</a:t>
            </a:r>
            <a:endParaRPr lang="en-US" sz="2800" b="1" baseline="30000" dirty="0" smtClean="0"/>
          </a:p>
          <a:p>
            <a:pPr algn="ctr"/>
            <a:r>
              <a:rPr lang="en-US" sz="2800" b="1" dirty="0" err="1" smtClean="0"/>
              <a:t>StIstHit</a:t>
            </a:r>
            <a:endParaRPr lang="en-US" sz="1000" b="1" dirty="0"/>
          </a:p>
        </p:txBody>
      </p:sp>
      <p:sp>
        <p:nvSpPr>
          <p:cNvPr id="12" name="Down Arrow 11"/>
          <p:cNvSpPr/>
          <p:nvPr/>
        </p:nvSpPr>
        <p:spPr>
          <a:xfrm>
            <a:off x="6784409" y="2177140"/>
            <a:ext cx="484632" cy="507350"/>
          </a:xfrm>
          <a:prstGeom prst="downArrow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riped Right Arrow 12"/>
          <p:cNvSpPr/>
          <p:nvPr/>
        </p:nvSpPr>
        <p:spPr>
          <a:xfrm>
            <a:off x="4260641" y="1934824"/>
            <a:ext cx="978408" cy="4846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4833" y="232620"/>
            <a:ext cx="2306040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Actual structures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973859" y="232620"/>
            <a:ext cx="269782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Proposed structures</a:t>
            </a:r>
            <a:endParaRPr lang="en-US" sz="2400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57803" y="4106702"/>
            <a:ext cx="9071431" cy="2335481"/>
          </a:xfrm>
        </p:spPr>
        <p:txBody>
          <a:bodyPr>
            <a:noAutofit/>
          </a:bodyPr>
          <a:lstStyle/>
          <a:p>
            <a:r>
              <a:rPr lang="en-US" sz="2400" dirty="0" smtClean="0"/>
              <a:t>A </a:t>
            </a:r>
            <a:r>
              <a:rPr lang="en-US" sz="2400" dirty="0" smtClean="0"/>
              <a:t>unique</a:t>
            </a:r>
            <a:r>
              <a:rPr lang="en-US" sz="2400" dirty="0" smtClean="0"/>
              <a:t> </a:t>
            </a:r>
            <a:r>
              <a:rPr lang="en-US" sz="2400" b="1" dirty="0" smtClean="0"/>
              <a:t>PIXEL</a:t>
            </a:r>
            <a:r>
              <a:rPr lang="en-US" sz="2400" dirty="0" smtClean="0"/>
              <a:t> and </a:t>
            </a:r>
            <a:r>
              <a:rPr lang="en-US" sz="2400" b="1" dirty="0" smtClean="0"/>
              <a:t>IST </a:t>
            </a:r>
            <a:r>
              <a:rPr lang="en-US" sz="2400" dirty="0" smtClean="0"/>
              <a:t>hit structure and hit collection</a:t>
            </a:r>
          </a:p>
          <a:p>
            <a:r>
              <a:rPr lang="en-US" sz="2400" smtClean="0"/>
              <a:t>Labeled </a:t>
            </a:r>
            <a:r>
              <a:rPr lang="en-US" sz="2400" dirty="0" smtClean="0"/>
              <a:t>with detector names , not </a:t>
            </a:r>
            <a:r>
              <a:rPr lang="en-US" sz="2400" dirty="0" err="1" smtClean="0"/>
              <a:t>RnD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No </a:t>
            </a:r>
            <a:r>
              <a:rPr lang="en-US" sz="2400" dirty="0" smtClean="0"/>
              <a:t>sub collection (</a:t>
            </a:r>
            <a:r>
              <a:rPr lang="en-US" sz="2400" dirty="0" err="1" smtClean="0"/>
              <a:t>LayerHitCollection</a:t>
            </a:r>
            <a:r>
              <a:rPr lang="en-US" sz="2400" dirty="0" smtClean="0"/>
              <a:t>, </a:t>
            </a:r>
            <a:r>
              <a:rPr lang="en-US" sz="2400" dirty="0" err="1" smtClean="0"/>
              <a:t>SectorHitCollection</a:t>
            </a:r>
            <a:r>
              <a:rPr lang="en-US" sz="2400" dirty="0" smtClean="0"/>
              <a:t>) because it is redundant 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Make </a:t>
            </a:r>
            <a:r>
              <a:rPr lang="en-US" sz="2400" dirty="0" smtClean="0"/>
              <a:t>the hits collection </a:t>
            </a:r>
            <a:r>
              <a:rPr lang="en-US" sz="2400" b="1" i="1" dirty="0" err="1" smtClean="0"/>
              <a:t>isSortable</a:t>
            </a:r>
            <a:r>
              <a:rPr lang="en-US" sz="2400" b="1" i="1" dirty="0" smtClean="0"/>
              <a:t>()</a:t>
            </a:r>
            <a:r>
              <a:rPr lang="en-US" sz="2400" i="1" dirty="0" smtClean="0"/>
              <a:t> </a:t>
            </a:r>
            <a:r>
              <a:rPr lang="en-US" sz="2400" dirty="0" smtClean="0"/>
              <a:t>to retrieve the hits the way we want. </a:t>
            </a:r>
          </a:p>
          <a:p>
            <a:pPr lvl="1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StDaqMaker</a:t>
            </a:r>
            <a:r>
              <a:rPr lang="en-US" dirty="0" smtClean="0"/>
              <a:t>, </a:t>
            </a:r>
            <a:r>
              <a:rPr lang="en-US" dirty="0" err="1" smtClean="0"/>
              <a:t>StDaqLib</a:t>
            </a:r>
            <a:r>
              <a:rPr lang="en-US" dirty="0" smtClean="0"/>
              <a:t>: retrieve data from the DAQ and convert the format to human readable format</a:t>
            </a:r>
          </a:p>
          <a:p>
            <a:pPr lvl="1"/>
            <a:r>
              <a:rPr lang="en-US" dirty="0" smtClean="0"/>
              <a:t>These are general makers</a:t>
            </a:r>
          </a:p>
          <a:p>
            <a:r>
              <a:rPr lang="en-US" dirty="0" err="1" smtClean="0"/>
              <a:t>StPixelDaqMaker</a:t>
            </a:r>
            <a:r>
              <a:rPr lang="en-US" dirty="0" smtClean="0"/>
              <a:t> : should convert the data to a format used by the PIXEL (IST) code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166</Words>
  <Application>Microsoft Macintosh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legend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Bouchet</dc:creator>
  <cp:lastModifiedBy>Jonathan Bouchet</cp:lastModifiedBy>
  <cp:revision>3</cp:revision>
  <dcterms:created xsi:type="dcterms:W3CDTF">2012-06-13T20:38:13Z</dcterms:created>
  <dcterms:modified xsi:type="dcterms:W3CDTF">2012-06-13T21:43:21Z</dcterms:modified>
</cp:coreProperties>
</file>