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Override PartName="/ppt/theme/theme3.xml" ContentType="application/vnd.openxmlformats-officedocument.theme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slides/slide4.xml" ContentType="application/vnd.openxmlformats-officedocument.presentationml.slide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Default Extension="bin" ContentType="application/vnd.openxmlformats-officedocument.presentationml.printerSettings"/>
  <Default Extension="jpeg" ContentType="image/jpeg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1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handoutMaster" Target="handoutMasters/handoutMaster1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1A1B20-FC81-6742-B924-2E7A7E6B6BF8}" type="datetimeFigureOut">
              <a:rPr lang="en-US" smtClean="0"/>
              <a:t>6/13/12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33668-E258-8B4A-99FA-736D8B946AA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D5E67B-765C-9043-A469-CB9BE588616B}" type="datetimeFigureOut">
              <a:rPr lang="en-US" smtClean="0"/>
              <a:t>6/13/12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C52926-005B-1143-B756-E62DF73F35E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SST STAR reconstruction chain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1385-23C3-A849-A005-A35F788EB3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SST STAR reconstruction chain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1385-23C3-A849-A005-A35F788EB3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SST STAR reconstruction chain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1385-23C3-A849-A005-A35F788EB3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SST STAR reconstruction chain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1385-23C3-A849-A005-A35F788EB3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SST STAR reconstruction chain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1385-23C3-A849-A005-A35F788EB3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SST STAR reconstruction chain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1385-23C3-A849-A005-A35F788EB3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SST STAR reconstruction chain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1385-23C3-A849-A005-A35F788EB3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SST STAR reconstruction chain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1385-23C3-A849-A005-A35F788EB3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SST STAR reconstruction chain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1385-23C3-A849-A005-A35F788EB3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SST STAR reconstruction chain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1385-23C3-A849-A005-A35F788EB3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SST STAR reconstruction chain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1385-23C3-A849-A005-A35F788EB3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8/9/11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SST STAR reconstruction chain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E1385-23C3-A849-A005-A35F788EB32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364002" y="2273592"/>
            <a:ext cx="2281093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 err="1" smtClean="0">
                <a:solidFill>
                  <a:srgbClr val="FF0000"/>
                </a:solidFill>
                <a:latin typeface="+mn-lt"/>
              </a:rPr>
              <a:t>StPixelFastSimMaker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/</a:t>
            </a:r>
          </a:p>
        </p:txBody>
      </p:sp>
      <p:sp>
        <p:nvSpPr>
          <p:cNvPr id="15375" name="TextBox 15"/>
          <p:cNvSpPr txBox="1">
            <a:spLocks noChangeArrowheads="1"/>
          </p:cNvSpPr>
          <p:nvPr/>
        </p:nvSpPr>
        <p:spPr bwMode="auto">
          <a:xfrm>
            <a:off x="3403668" y="3302428"/>
            <a:ext cx="4022030" cy="369332"/>
          </a:xfrm>
          <a:prstGeom prst="rect">
            <a:avLst/>
          </a:prstGeom>
          <a:solidFill>
            <a:srgbClr val="FFFF00"/>
          </a:solidFill>
          <a:ln w="12700">
            <a:noFill/>
            <a:round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StEvent</a:t>
            </a:r>
            <a:r>
              <a:rPr lang="en-US" dirty="0" smtClean="0"/>
              <a:t> containing PIXEL and IST Hits </a:t>
            </a:r>
            <a:r>
              <a:rPr lang="en-US" dirty="0"/>
              <a:t>hits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72377" y="764360"/>
            <a:ext cx="838691" cy="369332"/>
          </a:xfrm>
          <a:prstGeom prst="rect">
            <a:avLst/>
          </a:prstGeom>
          <a:noFill/>
          <a:ln w="9525" cap="flat" cmpd="sng" algn="ctr">
            <a:noFill/>
            <a:prstDash val="dash"/>
            <a:round/>
            <a:headEnd type="none" w="med" len="med"/>
            <a:tailEnd type="none" w="med" len="med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GEANT</a:t>
            </a:r>
          </a:p>
        </p:txBody>
      </p:sp>
      <p:cxnSp>
        <p:nvCxnSpPr>
          <p:cNvPr id="15380" name="Straight Arrow Connector 39"/>
          <p:cNvCxnSpPr>
            <a:cxnSpLocks noChangeShapeType="1"/>
          </p:cNvCxnSpPr>
          <p:nvPr/>
        </p:nvCxnSpPr>
        <p:spPr bwMode="auto">
          <a:xfrm rot="5400000">
            <a:off x="5027181" y="1747952"/>
            <a:ext cx="953148" cy="1588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15393" name="Down Arrow 70"/>
          <p:cNvSpPr>
            <a:spLocks noChangeArrowheads="1"/>
          </p:cNvSpPr>
          <p:nvPr/>
        </p:nvSpPr>
        <p:spPr bwMode="auto">
          <a:xfrm flipH="1">
            <a:off x="4465147" y="2688848"/>
            <a:ext cx="152400" cy="533400"/>
          </a:xfrm>
          <a:prstGeom prst="downArrow">
            <a:avLst>
              <a:gd name="adj1" fmla="val 50000"/>
              <a:gd name="adj2" fmla="val 50005"/>
            </a:avLst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Down Arrow 70"/>
          <p:cNvSpPr>
            <a:spLocks noChangeArrowheads="1"/>
          </p:cNvSpPr>
          <p:nvPr/>
        </p:nvSpPr>
        <p:spPr bwMode="auto">
          <a:xfrm flipH="1">
            <a:off x="6215287" y="2686488"/>
            <a:ext cx="152400" cy="533400"/>
          </a:xfrm>
          <a:prstGeom prst="downArrow">
            <a:avLst>
              <a:gd name="adj1" fmla="val 50000"/>
              <a:gd name="adj2" fmla="val 50005"/>
            </a:avLst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Down Arrow 70"/>
          <p:cNvSpPr>
            <a:spLocks noChangeArrowheads="1"/>
          </p:cNvSpPr>
          <p:nvPr/>
        </p:nvSpPr>
        <p:spPr bwMode="auto">
          <a:xfrm flipH="1">
            <a:off x="4467607" y="4439088"/>
            <a:ext cx="152400" cy="533400"/>
          </a:xfrm>
          <a:prstGeom prst="downArrow">
            <a:avLst>
              <a:gd name="adj1" fmla="val 50000"/>
              <a:gd name="adj2" fmla="val 50005"/>
            </a:avLst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Down Arrow 70"/>
          <p:cNvSpPr>
            <a:spLocks noChangeArrowheads="1"/>
          </p:cNvSpPr>
          <p:nvPr/>
        </p:nvSpPr>
        <p:spPr bwMode="auto">
          <a:xfrm flipH="1">
            <a:off x="6217747" y="4436728"/>
            <a:ext cx="152400" cy="533400"/>
          </a:xfrm>
          <a:prstGeom prst="downArrow">
            <a:avLst>
              <a:gd name="adj1" fmla="val 50000"/>
              <a:gd name="adj2" fmla="val 50005"/>
            </a:avLst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4045135" y="3883232"/>
            <a:ext cx="88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StiPixel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867313" y="3878512"/>
            <a:ext cx="659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StiIst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087812" y="2081608"/>
            <a:ext cx="17338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Hit </a:t>
            </a:r>
          </a:p>
          <a:p>
            <a:r>
              <a:rPr lang="en-US" sz="2000" b="1" dirty="0" smtClean="0">
                <a:solidFill>
                  <a:srgbClr val="FF0000"/>
                </a:solidFill>
              </a:rPr>
              <a:t>reconstruction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253821" y="3834701"/>
            <a:ext cx="10633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4F81BD"/>
                </a:solidFill>
              </a:rPr>
              <a:t>Tracking</a:t>
            </a:r>
            <a:endParaRPr lang="en-US" sz="2000" b="1" dirty="0">
              <a:solidFill>
                <a:srgbClr val="4F81BD"/>
              </a:solidFill>
            </a:endParaRPr>
          </a:p>
        </p:txBody>
      </p:sp>
      <p:sp>
        <p:nvSpPr>
          <p:cNvPr id="46" name="TextBox 15"/>
          <p:cNvSpPr txBox="1">
            <a:spLocks noChangeArrowheads="1"/>
          </p:cNvSpPr>
          <p:nvPr/>
        </p:nvSpPr>
        <p:spPr bwMode="auto">
          <a:xfrm>
            <a:off x="4087372" y="5109813"/>
            <a:ext cx="2755833" cy="646331"/>
          </a:xfrm>
          <a:prstGeom prst="rect">
            <a:avLst/>
          </a:prstGeom>
          <a:solidFill>
            <a:srgbClr val="FFFF00"/>
          </a:solidFill>
          <a:ln w="12700">
            <a:noFill/>
            <a:round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StEvent</a:t>
            </a:r>
            <a:r>
              <a:rPr lang="en-US" dirty="0" smtClean="0"/>
              <a:t> containing tracks</a:t>
            </a:r>
          </a:p>
          <a:p>
            <a:r>
              <a:rPr lang="en-US" dirty="0" smtClean="0"/>
              <a:t> </a:t>
            </a:r>
            <a:r>
              <a:rPr lang="en-US" dirty="0"/>
              <a:t>with</a:t>
            </a:r>
            <a:r>
              <a:rPr lang="en-US" dirty="0" smtClean="0"/>
              <a:t> PIXEL and IST Hits </a:t>
            </a:r>
            <a:r>
              <a:rPr lang="en-US" dirty="0"/>
              <a:t>hits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37"/>
          <p:cNvSpPr/>
          <p:nvPr/>
        </p:nvSpPr>
        <p:spPr>
          <a:xfrm>
            <a:off x="58685" y="971244"/>
            <a:ext cx="2006754" cy="4552077"/>
          </a:xfrm>
          <a:prstGeom prst="roundRect">
            <a:avLst/>
          </a:prstGeom>
          <a:solidFill>
            <a:schemeClr val="bg1">
              <a:lumMod val="85000"/>
              <a:alpha val="2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324600" y="1941246"/>
            <a:ext cx="2281093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 err="1" smtClean="0">
                <a:solidFill>
                  <a:srgbClr val="FF0000"/>
                </a:solidFill>
                <a:latin typeface="+mn-lt"/>
              </a:rPr>
              <a:t>StPixelFastSimMaker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/</a:t>
            </a:r>
          </a:p>
        </p:txBody>
      </p:sp>
      <p:sp>
        <p:nvSpPr>
          <p:cNvPr id="15375" name="TextBox 15"/>
          <p:cNvSpPr txBox="1">
            <a:spLocks noChangeArrowheads="1"/>
          </p:cNvSpPr>
          <p:nvPr/>
        </p:nvSpPr>
        <p:spPr bwMode="auto">
          <a:xfrm>
            <a:off x="3403668" y="3302428"/>
            <a:ext cx="4022030" cy="369332"/>
          </a:xfrm>
          <a:prstGeom prst="rect">
            <a:avLst/>
          </a:prstGeom>
          <a:solidFill>
            <a:srgbClr val="FFFF00"/>
          </a:solidFill>
          <a:ln w="12700">
            <a:noFill/>
            <a:round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StEvent</a:t>
            </a:r>
            <a:r>
              <a:rPr lang="en-US" dirty="0" smtClean="0"/>
              <a:t> containing PIXEL and IST Hits </a:t>
            </a:r>
            <a:r>
              <a:rPr lang="en-US" dirty="0"/>
              <a:t>hits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72377" y="601912"/>
            <a:ext cx="838691" cy="369332"/>
          </a:xfrm>
          <a:prstGeom prst="rect">
            <a:avLst/>
          </a:prstGeom>
          <a:noFill/>
          <a:ln w="9525" cap="flat" cmpd="sng" algn="ctr">
            <a:noFill/>
            <a:prstDash val="dash"/>
            <a:round/>
            <a:headEnd type="none" w="med" len="med"/>
            <a:tailEnd type="none" w="med" len="med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GEANT</a:t>
            </a:r>
          </a:p>
        </p:txBody>
      </p:sp>
      <p:cxnSp>
        <p:nvCxnSpPr>
          <p:cNvPr id="15380" name="Straight Arrow Connector 39"/>
          <p:cNvCxnSpPr>
            <a:cxnSpLocks noChangeShapeType="1"/>
          </p:cNvCxnSpPr>
          <p:nvPr/>
        </p:nvCxnSpPr>
        <p:spPr bwMode="auto">
          <a:xfrm rot="5400000">
            <a:off x="5099831" y="1514442"/>
            <a:ext cx="809436" cy="1588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15393" name="Down Arrow 70"/>
          <p:cNvSpPr>
            <a:spLocks noChangeArrowheads="1"/>
          </p:cNvSpPr>
          <p:nvPr/>
        </p:nvSpPr>
        <p:spPr bwMode="auto">
          <a:xfrm flipH="1">
            <a:off x="4465147" y="2310578"/>
            <a:ext cx="152400" cy="911670"/>
          </a:xfrm>
          <a:prstGeom prst="downArrow">
            <a:avLst>
              <a:gd name="adj1" fmla="val 50000"/>
              <a:gd name="adj2" fmla="val 50005"/>
            </a:avLst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Down Arrow 70"/>
          <p:cNvSpPr>
            <a:spLocks noChangeArrowheads="1"/>
          </p:cNvSpPr>
          <p:nvPr/>
        </p:nvSpPr>
        <p:spPr bwMode="auto">
          <a:xfrm flipH="1">
            <a:off x="6215287" y="2686488"/>
            <a:ext cx="152400" cy="533400"/>
          </a:xfrm>
          <a:prstGeom prst="downArrow">
            <a:avLst>
              <a:gd name="adj1" fmla="val 50000"/>
              <a:gd name="adj2" fmla="val 50005"/>
            </a:avLst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Down Arrow 70"/>
          <p:cNvSpPr>
            <a:spLocks noChangeArrowheads="1"/>
          </p:cNvSpPr>
          <p:nvPr/>
        </p:nvSpPr>
        <p:spPr bwMode="auto">
          <a:xfrm flipH="1">
            <a:off x="4467607" y="4439088"/>
            <a:ext cx="152400" cy="533400"/>
          </a:xfrm>
          <a:prstGeom prst="downArrow">
            <a:avLst>
              <a:gd name="adj1" fmla="val 50000"/>
              <a:gd name="adj2" fmla="val 50005"/>
            </a:avLst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Down Arrow 70"/>
          <p:cNvSpPr>
            <a:spLocks noChangeArrowheads="1"/>
          </p:cNvSpPr>
          <p:nvPr/>
        </p:nvSpPr>
        <p:spPr bwMode="auto">
          <a:xfrm flipH="1">
            <a:off x="6217747" y="4436728"/>
            <a:ext cx="152400" cy="533400"/>
          </a:xfrm>
          <a:prstGeom prst="downArrow">
            <a:avLst>
              <a:gd name="adj1" fmla="val 50000"/>
              <a:gd name="adj2" fmla="val 50005"/>
            </a:avLst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4045135" y="3883232"/>
            <a:ext cx="88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StiPixel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867313" y="3878512"/>
            <a:ext cx="659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StiIst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425698" y="1811536"/>
            <a:ext cx="17338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Hit </a:t>
            </a:r>
          </a:p>
          <a:p>
            <a:r>
              <a:rPr lang="en-US" sz="2000" b="1" dirty="0" smtClean="0">
                <a:solidFill>
                  <a:srgbClr val="FF0000"/>
                </a:solidFill>
              </a:rPr>
              <a:t>reconstruction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604620" y="3790899"/>
            <a:ext cx="10633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4F81BD"/>
                </a:solidFill>
              </a:rPr>
              <a:t>Tracking</a:t>
            </a:r>
            <a:endParaRPr lang="en-US" sz="2000" b="1" dirty="0">
              <a:solidFill>
                <a:srgbClr val="4F81BD"/>
              </a:solidFill>
            </a:endParaRPr>
          </a:p>
        </p:txBody>
      </p:sp>
      <p:sp>
        <p:nvSpPr>
          <p:cNvPr id="46" name="TextBox 15"/>
          <p:cNvSpPr txBox="1">
            <a:spLocks noChangeArrowheads="1"/>
          </p:cNvSpPr>
          <p:nvPr/>
        </p:nvSpPr>
        <p:spPr bwMode="auto">
          <a:xfrm>
            <a:off x="4087372" y="5109813"/>
            <a:ext cx="2755833" cy="646331"/>
          </a:xfrm>
          <a:prstGeom prst="rect">
            <a:avLst/>
          </a:prstGeom>
          <a:solidFill>
            <a:srgbClr val="FFFF00"/>
          </a:solidFill>
          <a:ln w="12700">
            <a:noFill/>
            <a:round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StEvent</a:t>
            </a:r>
            <a:r>
              <a:rPr lang="en-US" dirty="0" smtClean="0"/>
              <a:t> containing tracks</a:t>
            </a:r>
          </a:p>
          <a:p>
            <a:r>
              <a:rPr lang="en-US" dirty="0" smtClean="0"/>
              <a:t> </a:t>
            </a:r>
            <a:r>
              <a:rPr lang="en-US" dirty="0"/>
              <a:t>with</a:t>
            </a:r>
            <a:r>
              <a:rPr lang="en-US" dirty="0" smtClean="0"/>
              <a:t> PIXEL and IST Hits </a:t>
            </a:r>
            <a:r>
              <a:rPr lang="en-US" dirty="0"/>
              <a:t>hits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29600" y="2273592"/>
            <a:ext cx="205916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 err="1" smtClean="0">
                <a:solidFill>
                  <a:srgbClr val="FF0000"/>
                </a:solidFill>
                <a:latin typeface="+mn-lt"/>
              </a:rPr>
              <a:t>StIstFastSimMaker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/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54399" y="1297818"/>
            <a:ext cx="1431815" cy="646331"/>
          </a:xfrm>
          <a:prstGeom prst="rect">
            <a:avLst/>
          </a:prstGeom>
          <a:noFill/>
          <a:ln w="9525" cap="flat" cmpd="sng" algn="ctr">
            <a:noFill/>
            <a:prstDash val="dash"/>
            <a:round/>
            <a:headEnd type="none" w="med" len="med"/>
            <a:tailEnd type="none" w="med" len="med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 err="1">
                <a:latin typeface="+mn-lt"/>
              </a:rPr>
              <a:t>StDaqMaker</a:t>
            </a:r>
            <a:r>
              <a:rPr lang="en-US" dirty="0" smtClean="0">
                <a:latin typeface="+mn-lt"/>
              </a:rPr>
              <a:t>/</a:t>
            </a:r>
          </a:p>
          <a:p>
            <a:pPr>
              <a:defRPr/>
            </a:pPr>
            <a:r>
              <a:rPr lang="en-US" dirty="0" err="1" smtClean="0"/>
              <a:t>StDaqLib</a:t>
            </a:r>
            <a:r>
              <a:rPr lang="en-US" dirty="0" smtClean="0"/>
              <a:t>/</a:t>
            </a:r>
            <a:endParaRPr lang="en-US" dirty="0">
              <a:latin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0301" y="2809097"/>
            <a:ext cx="1865753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 err="1" smtClean="0">
                <a:latin typeface="+mn-lt"/>
              </a:rPr>
              <a:t>StPixelDaqMaker</a:t>
            </a:r>
            <a:r>
              <a:rPr lang="en-US" dirty="0">
                <a:latin typeface="+mn-lt"/>
              </a:rPr>
              <a:t>/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8685" y="3927034"/>
            <a:ext cx="2006754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 err="1" smtClean="0">
                <a:solidFill>
                  <a:srgbClr val="FF0000"/>
                </a:solidFill>
                <a:latin typeface="+mn-lt"/>
              </a:rPr>
              <a:t>StPixelRecoMaker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/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27398" y="4296366"/>
            <a:ext cx="178482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 err="1" smtClean="0">
                <a:solidFill>
                  <a:srgbClr val="FF0000"/>
                </a:solidFill>
                <a:latin typeface="+mn-lt"/>
              </a:rPr>
              <a:t>StIstRecoMaker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/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2178050" y="3607347"/>
            <a:ext cx="1143900" cy="454708"/>
          </a:xfrm>
          <a:prstGeom prst="straightConnector1">
            <a:avLst/>
          </a:prstGeom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2163248" y="3730833"/>
            <a:ext cx="1210889" cy="708255"/>
          </a:xfrm>
          <a:prstGeom prst="straightConnector1">
            <a:avLst/>
          </a:prstGeom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Down Arrow 33"/>
          <p:cNvSpPr/>
          <p:nvPr/>
        </p:nvSpPr>
        <p:spPr>
          <a:xfrm>
            <a:off x="664484" y="2131138"/>
            <a:ext cx="484632" cy="49166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Down Arrow 34"/>
          <p:cNvSpPr/>
          <p:nvPr/>
        </p:nvSpPr>
        <p:spPr>
          <a:xfrm>
            <a:off x="694016" y="3342548"/>
            <a:ext cx="484632" cy="49166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31705" y="5711840"/>
            <a:ext cx="2066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REAL DATA STREAM</a:t>
            </a:r>
            <a:endParaRPr lang="en-US" b="1" dirty="0"/>
          </a:p>
        </p:txBody>
      </p:sp>
      <p:sp>
        <p:nvSpPr>
          <p:cNvPr id="39" name="Rounded Rectangle 38"/>
          <p:cNvSpPr/>
          <p:nvPr/>
        </p:nvSpPr>
        <p:spPr>
          <a:xfrm>
            <a:off x="3374136" y="152400"/>
            <a:ext cx="4051561" cy="2760205"/>
          </a:xfrm>
          <a:prstGeom prst="roundRect">
            <a:avLst/>
          </a:prstGeom>
          <a:solidFill>
            <a:schemeClr val="bg1">
              <a:lumMod val="85000"/>
              <a:alpha val="2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6215287" y="152400"/>
            <a:ext cx="2816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SIMULATION DATA STREAM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3167" y="1055917"/>
            <a:ext cx="2093685" cy="91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/>
              <a:t>StEvent</a:t>
            </a:r>
            <a:endParaRPr lang="en-US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1983008" y="2848424"/>
            <a:ext cx="2171704" cy="91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StRndHitCollection</a:t>
            </a:r>
            <a:endParaRPr lang="en-US" sz="2000" b="1" dirty="0"/>
          </a:p>
        </p:txBody>
      </p:sp>
      <p:sp>
        <p:nvSpPr>
          <p:cNvPr id="6" name="Rectangle 5"/>
          <p:cNvSpPr/>
          <p:nvPr/>
        </p:nvSpPr>
        <p:spPr>
          <a:xfrm>
            <a:off x="72569" y="2848424"/>
            <a:ext cx="1801581" cy="91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/>
              <a:t>StRndHit</a:t>
            </a:r>
            <a:endParaRPr lang="en-US" sz="2800" b="1" dirty="0"/>
          </a:p>
        </p:txBody>
      </p:sp>
      <p:sp>
        <p:nvSpPr>
          <p:cNvPr id="8" name="Down Arrow 7"/>
          <p:cNvSpPr/>
          <p:nvPr/>
        </p:nvSpPr>
        <p:spPr>
          <a:xfrm>
            <a:off x="1795121" y="2177140"/>
            <a:ext cx="484632" cy="507350"/>
          </a:xfrm>
          <a:prstGeom prst="downArrow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052455" y="1055917"/>
            <a:ext cx="2093685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/>
              <a:t>StEvent</a:t>
            </a:r>
            <a:endParaRPr lang="en-US" sz="2800" b="1" dirty="0"/>
          </a:p>
        </p:txBody>
      </p:sp>
      <p:sp>
        <p:nvSpPr>
          <p:cNvPr id="10" name="Rectangle 9"/>
          <p:cNvSpPr/>
          <p:nvPr/>
        </p:nvSpPr>
        <p:spPr>
          <a:xfrm>
            <a:off x="6972296" y="2848424"/>
            <a:ext cx="2171704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StPxlHitCollection</a:t>
            </a:r>
            <a:endParaRPr lang="en-US" sz="2000" b="1" baseline="30000" dirty="0" smtClean="0"/>
          </a:p>
          <a:p>
            <a:pPr algn="ctr"/>
            <a:r>
              <a:rPr lang="en-US" sz="2000" b="1" dirty="0" err="1" smtClean="0"/>
              <a:t>StIstHitCollection</a:t>
            </a:r>
            <a:endParaRPr lang="en-US" sz="2000" b="1" dirty="0"/>
          </a:p>
        </p:txBody>
      </p:sp>
      <p:sp>
        <p:nvSpPr>
          <p:cNvPr id="11" name="Rectangle 10"/>
          <p:cNvSpPr/>
          <p:nvPr/>
        </p:nvSpPr>
        <p:spPr>
          <a:xfrm>
            <a:off x="5061857" y="2848424"/>
            <a:ext cx="1801581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/>
              <a:t>StPxlHit</a:t>
            </a:r>
            <a:endParaRPr lang="en-US" sz="2800" b="1" baseline="30000" dirty="0" smtClean="0"/>
          </a:p>
          <a:p>
            <a:pPr algn="ctr"/>
            <a:r>
              <a:rPr lang="en-US" sz="2800" b="1" dirty="0" err="1" smtClean="0"/>
              <a:t>StIstHit</a:t>
            </a:r>
            <a:endParaRPr lang="en-US" sz="1000" b="1" dirty="0"/>
          </a:p>
        </p:txBody>
      </p:sp>
      <p:sp>
        <p:nvSpPr>
          <p:cNvPr id="12" name="Down Arrow 11"/>
          <p:cNvSpPr/>
          <p:nvPr/>
        </p:nvSpPr>
        <p:spPr>
          <a:xfrm>
            <a:off x="6784409" y="2177140"/>
            <a:ext cx="484632" cy="507350"/>
          </a:xfrm>
          <a:prstGeom prst="downArrow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triped Right Arrow 12"/>
          <p:cNvSpPr/>
          <p:nvPr/>
        </p:nvSpPr>
        <p:spPr>
          <a:xfrm>
            <a:off x="4260641" y="1934824"/>
            <a:ext cx="978408" cy="484632"/>
          </a:xfrm>
          <a:prstGeom prst="stripedRight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4833" y="232620"/>
            <a:ext cx="2306040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/>
              <a:t>Actual structures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5973859" y="232620"/>
            <a:ext cx="2697824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/>
              <a:t>Proposed structures</a:t>
            </a:r>
            <a:endParaRPr lang="en-US" sz="2400" dirty="0"/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57803" y="4106702"/>
            <a:ext cx="9071431" cy="2335481"/>
          </a:xfrm>
        </p:spPr>
        <p:txBody>
          <a:bodyPr>
            <a:noAutofit/>
          </a:bodyPr>
          <a:lstStyle/>
          <a:p>
            <a:r>
              <a:rPr lang="en-US" sz="2400" dirty="0" smtClean="0"/>
              <a:t>A </a:t>
            </a:r>
            <a:r>
              <a:rPr lang="en-US" sz="2400" dirty="0" smtClean="0"/>
              <a:t>unique</a:t>
            </a:r>
            <a:r>
              <a:rPr lang="en-US" sz="2400" dirty="0" smtClean="0"/>
              <a:t> </a:t>
            </a:r>
            <a:r>
              <a:rPr lang="en-US" sz="2400" b="1" dirty="0" smtClean="0"/>
              <a:t>PIXEL</a:t>
            </a:r>
            <a:r>
              <a:rPr lang="en-US" sz="2400" dirty="0" smtClean="0"/>
              <a:t> and </a:t>
            </a:r>
            <a:r>
              <a:rPr lang="en-US" sz="2400" b="1" dirty="0" smtClean="0"/>
              <a:t>IST </a:t>
            </a:r>
            <a:r>
              <a:rPr lang="en-US" sz="2400" dirty="0" smtClean="0"/>
              <a:t>hit structure and hit collection</a:t>
            </a:r>
          </a:p>
          <a:p>
            <a:r>
              <a:rPr lang="en-US" sz="2400" smtClean="0"/>
              <a:t>Labeled </a:t>
            </a:r>
            <a:r>
              <a:rPr lang="en-US" sz="2400" dirty="0" smtClean="0"/>
              <a:t>with detector names , not </a:t>
            </a:r>
            <a:r>
              <a:rPr lang="en-US" sz="2400" dirty="0" err="1" smtClean="0"/>
              <a:t>RnD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No </a:t>
            </a:r>
            <a:r>
              <a:rPr lang="en-US" sz="2400" dirty="0" smtClean="0"/>
              <a:t>sub collection (</a:t>
            </a:r>
            <a:r>
              <a:rPr lang="en-US" sz="2400" dirty="0" err="1" smtClean="0"/>
              <a:t>LayerHitCollection</a:t>
            </a:r>
            <a:r>
              <a:rPr lang="en-US" sz="2400" dirty="0" smtClean="0"/>
              <a:t>, </a:t>
            </a:r>
            <a:r>
              <a:rPr lang="en-US" sz="2400" dirty="0" err="1" smtClean="0"/>
              <a:t>SectorHitCollection</a:t>
            </a:r>
            <a:r>
              <a:rPr lang="en-US" sz="2400" dirty="0" smtClean="0"/>
              <a:t>) because it is redundant </a:t>
            </a:r>
            <a:r>
              <a:rPr lang="en-US" sz="2400" dirty="0" smtClean="0"/>
              <a:t>:</a:t>
            </a:r>
          </a:p>
          <a:p>
            <a:pPr lvl="1"/>
            <a:r>
              <a:rPr lang="en-US" sz="2400" dirty="0" smtClean="0"/>
              <a:t>Make </a:t>
            </a:r>
            <a:r>
              <a:rPr lang="en-US" sz="2400" dirty="0" smtClean="0"/>
              <a:t>the hits collection </a:t>
            </a:r>
            <a:r>
              <a:rPr lang="en-US" sz="2400" b="1" i="1" dirty="0" err="1" smtClean="0"/>
              <a:t>isSortable</a:t>
            </a:r>
            <a:r>
              <a:rPr lang="en-US" sz="2400" b="1" i="1" dirty="0" smtClean="0"/>
              <a:t>()</a:t>
            </a:r>
            <a:r>
              <a:rPr lang="en-US" sz="2400" i="1" dirty="0" smtClean="0"/>
              <a:t> </a:t>
            </a:r>
            <a:r>
              <a:rPr lang="en-US" sz="2400" dirty="0" smtClean="0"/>
              <a:t>to retrieve the hits the way we want. </a:t>
            </a:r>
          </a:p>
          <a:p>
            <a:pPr lvl="1">
              <a:buNone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legend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StDaqMaker</a:t>
            </a:r>
            <a:r>
              <a:rPr lang="en-US" dirty="0" smtClean="0"/>
              <a:t>, </a:t>
            </a:r>
            <a:r>
              <a:rPr lang="en-US" dirty="0" err="1" smtClean="0"/>
              <a:t>StDaqLib</a:t>
            </a:r>
            <a:r>
              <a:rPr lang="en-US" dirty="0" smtClean="0"/>
              <a:t>: retrieve data from the DAQ and convert the format to human readable format</a:t>
            </a:r>
          </a:p>
          <a:p>
            <a:pPr lvl="1"/>
            <a:r>
              <a:rPr lang="en-US" dirty="0" smtClean="0"/>
              <a:t>These are general makers</a:t>
            </a:r>
          </a:p>
          <a:p>
            <a:r>
              <a:rPr lang="en-US" dirty="0" err="1" smtClean="0"/>
              <a:t>StPixelDaqMaker</a:t>
            </a:r>
            <a:r>
              <a:rPr lang="en-US" dirty="0" smtClean="0"/>
              <a:t> : should convert the data to a format used by the PIXEL (IST) code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166</Words>
  <Application>Microsoft Macintosh PowerPoint</Application>
  <PresentationFormat>On-screen Show (4:3)</PresentationFormat>
  <Paragraphs>46</Paragraphs>
  <Slides>4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Slide 2</vt:lpstr>
      <vt:lpstr>Slide 3</vt:lpstr>
      <vt:lpstr>legend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Jonathan Bouchet</dc:creator>
  <cp:lastModifiedBy>Jonathan Bouchet</cp:lastModifiedBy>
  <cp:revision>3</cp:revision>
  <dcterms:created xsi:type="dcterms:W3CDTF">2012-06-13T20:38:13Z</dcterms:created>
  <dcterms:modified xsi:type="dcterms:W3CDTF">2012-06-13T21:43:21Z</dcterms:modified>
</cp:coreProperties>
</file>