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975" r:id="rId2"/>
  </p:sldMasterIdLst>
  <p:notesMasterIdLst>
    <p:notesMasterId r:id="rId18"/>
  </p:notesMasterIdLst>
  <p:handoutMasterIdLst>
    <p:handoutMasterId r:id="rId19"/>
  </p:handoutMasterIdLst>
  <p:sldIdLst>
    <p:sldId id="367" r:id="rId3"/>
    <p:sldId id="429" r:id="rId4"/>
    <p:sldId id="434" r:id="rId5"/>
    <p:sldId id="450" r:id="rId6"/>
    <p:sldId id="454" r:id="rId7"/>
    <p:sldId id="447" r:id="rId8"/>
    <p:sldId id="451" r:id="rId9"/>
    <p:sldId id="435" r:id="rId10"/>
    <p:sldId id="455" r:id="rId11"/>
    <p:sldId id="458" r:id="rId12"/>
    <p:sldId id="457" r:id="rId13"/>
    <p:sldId id="425" r:id="rId14"/>
    <p:sldId id="459" r:id="rId15"/>
    <p:sldId id="453" r:id="rId16"/>
    <p:sldId id="428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4" autoAdjust="0"/>
  </p:normalViewPr>
  <p:slideViewPr>
    <p:cSldViewPr>
      <p:cViewPr>
        <p:scale>
          <a:sx n="125" d="100"/>
          <a:sy n="125" d="100"/>
        </p:scale>
        <p:origin x="-480" y="-288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12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7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0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7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5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7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6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3" y="273631"/>
            <a:ext cx="2053440" cy="5841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3" y="273631"/>
            <a:ext cx="6022080" cy="5841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8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0"/>
            <a:ext cx="8213760" cy="11290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2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2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2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6480" y="6247378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7680" y="6247378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0"/>
            <a:ext cx="821376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13760" cy="45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90" indent="-259151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599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24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588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52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516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980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44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981" indent="-310981" algn="l" defTabSz="414640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14640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599" indent="-207320" algn="l" defTabSz="414640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240" indent="-207320" algn="l" defTabSz="414640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880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g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04664"/>
            <a:ext cx="7772400" cy="79208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HFT Software </a:t>
            </a:r>
            <a:r>
              <a:rPr lang="en-US" dirty="0">
                <a:solidFill>
                  <a:srgbClr val="0000FF"/>
                </a:solidFill>
              </a:rPr>
              <a:t>Update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052736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2220039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S&amp;C, October 26, </a:t>
            </a:r>
            <a:r>
              <a:rPr lang="en-US" sz="1200" dirty="0">
                <a:latin typeface="Comic Sans MS" charset="0"/>
              </a:rPr>
              <a:t>2011, BNL</a:t>
            </a:r>
          </a:p>
        </p:txBody>
      </p:sp>
      <p:pic>
        <p:nvPicPr>
          <p:cNvPr id="5" name="Picture 4" descr="beam_on_sens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2815"/>
            <a:ext cx="4176464" cy="4913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0565" y="6165304"/>
            <a:ext cx="2049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CERN Test beam picture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10K triggers – single chip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5627688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7920880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‘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nline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’ data format/slow controls/online QA/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Db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considerations</a:t>
            </a:r>
          </a:p>
          <a:p>
            <a:pPr marL="705709" lvl="1" indent="-342900">
              <a:buFont typeface="Arial"/>
              <a:buChar char="•"/>
            </a:pP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Needs to be defined/clarified a.s.a.p.</a:t>
            </a: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4898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16632"/>
            <a:ext cx="5627688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1"/>
            <a:ext cx="8458200" cy="1944216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Slow</a:t>
            </a: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/Fast PXL response </a:t>
            </a: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simulation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Initial work done earlier by Purdue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Initiated contact with IPHC experts during the HFT Software day </a:t>
            </a: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(9/2011)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Got their DIGMAPS code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Will collaborate to make an acceptably fast ‘slow’ simulator for the chain</a:t>
            </a:r>
            <a:endParaRPr lang="en-US" sz="15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beam_on_sen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39218"/>
            <a:ext cx="3024336" cy="3558042"/>
          </a:xfrm>
          <a:prstGeom prst="rect">
            <a:avLst/>
          </a:prstGeom>
        </p:spPr>
      </p:pic>
      <p:pic>
        <p:nvPicPr>
          <p:cNvPr id="10" name="Picture 9" descr="Simulation_bess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8741" r="5778" b="3852"/>
          <a:stretch/>
        </p:blipFill>
        <p:spPr>
          <a:xfrm>
            <a:off x="4139952" y="3091612"/>
            <a:ext cx="4475728" cy="3502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5733256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CERN Test beam picture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10K triggers – single chip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12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2" name="Picture 1" descr="Screen shot 2011-09-27 at 7.54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563792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7920880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Can we do anything substantial here?</a:t>
            </a:r>
          </a:p>
          <a:p>
            <a:pPr marL="1142835" lvl="2" indent="-342900">
              <a:buFont typeface="Arial"/>
              <a:buChar char="•"/>
            </a:pP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Any physics with the prototype?</a:t>
            </a:r>
          </a:p>
          <a:p>
            <a:pPr marL="1142835" lvl="2" indent="-342900">
              <a:buFont typeface="Arial"/>
              <a:buChar char="•"/>
            </a:pPr>
            <a:endParaRPr lang="en-US" sz="14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Jonathan spends some time on this right now</a:t>
            </a:r>
            <a:endParaRPr lang="en-US" sz="14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822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16632"/>
            <a:ext cx="8213760" cy="707098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OtherTask</a:t>
            </a:r>
            <a:r>
              <a:rPr lang="en-US" sz="3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endParaRPr lang="en-US" sz="32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340768"/>
            <a:ext cx="8458200" cy="489654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F</a:t>
            </a: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or </a:t>
            </a: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the next </a:t>
            </a: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2 years</a:t>
            </a:r>
            <a:endParaRPr lang="en-US" sz="2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Evaluation/Analysis framework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Tests/evaluation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of new STV tracker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Hit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reconstruction software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vertex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finder evaluation</a:t>
            </a: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4274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0" dirty="0" smtClean="0"/>
              <a:t>Summary 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916832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With CD-x behind us we have established contact with STAR S&amp;C group at the HFT Software day, end of last month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I am here as a result of that contact</a:t>
            </a:r>
          </a:p>
          <a:p>
            <a:pPr marL="742856" lvl="1" indent="-28575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expect an increasing interaction with the BNL-core group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Started with Jason on geometry but will expand to all areas</a:t>
            </a:r>
          </a:p>
          <a:p>
            <a:pPr lvl="1"/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are getting our act (and manpower) together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1600" y="2060848"/>
            <a:ext cx="6048672" cy="2308306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457106" indent="-457106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 overview and schedule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rogress and expected progress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for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next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year(s)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Issues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304802"/>
            <a:ext cx="6705600" cy="60960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705600" cy="609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Instead of an Introduction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112568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HFT Software team effort so far concentrated on Physics simulations, CD 0-1-2/3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This is over as of about now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Physics performance/s</a:t>
            </a:r>
            <a:r>
              <a:rPr lang="en-US" b="0" dirty="0" smtClean="0">
                <a:solidFill>
                  <a:srgbClr val="000090"/>
                </a:solidFill>
              </a:rPr>
              <a:t>imulation work moved to HF forum</a:t>
            </a:r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The Geometry model/response simulators/tracking/analysis were primitive in those simulations but…</a:t>
            </a:r>
            <a:r>
              <a:rPr lang="el-GR" b="0" dirty="0" smtClean="0">
                <a:solidFill>
                  <a:srgbClr val="000090"/>
                </a:solidFill>
              </a:rPr>
              <a:t>τ</a:t>
            </a:r>
            <a:r>
              <a:rPr lang="en-US" b="0" dirty="0" smtClean="0">
                <a:solidFill>
                  <a:srgbClr val="000090"/>
                </a:solidFill>
              </a:rPr>
              <a:t>he regular chain was used, not shortcuts</a:t>
            </a:r>
          </a:p>
          <a:p>
            <a:r>
              <a:rPr lang="en-US" b="0" dirty="0" smtClean="0">
                <a:solidFill>
                  <a:srgbClr val="000090"/>
                </a:solidFill>
              </a:rPr>
              <a:t>Effort now is aiming at ~Day-1 operational software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Online/offline</a:t>
            </a:r>
          </a:p>
          <a:p>
            <a:r>
              <a:rPr lang="en-US" b="0" dirty="0" smtClean="0">
                <a:solidFill>
                  <a:srgbClr val="000090"/>
                </a:solidFill>
              </a:rPr>
              <a:t>Dates that drive the priorities/schedule are</a:t>
            </a:r>
          </a:p>
          <a:p>
            <a:pPr lvl="1"/>
            <a:r>
              <a:rPr lang="en-US" b="0" i="1" dirty="0" smtClean="0">
                <a:solidFill>
                  <a:srgbClr val="000090"/>
                </a:solidFill>
              </a:rPr>
              <a:t>PIXEL</a:t>
            </a:r>
            <a:r>
              <a:rPr lang="en-US" b="0" i="1" dirty="0" smtClean="0">
                <a:solidFill>
                  <a:srgbClr val="000090"/>
                </a:solidFill>
              </a:rPr>
              <a:t> prototype </a:t>
            </a:r>
            <a:r>
              <a:rPr lang="en-US" b="0" dirty="0" smtClean="0">
                <a:solidFill>
                  <a:srgbClr val="000090"/>
                </a:solidFill>
              </a:rPr>
              <a:t>installation in Fall-2012 for Run-13</a:t>
            </a:r>
          </a:p>
          <a:p>
            <a:pPr lvl="2"/>
            <a:r>
              <a:rPr lang="en-US" b="0" dirty="0" smtClean="0">
                <a:solidFill>
                  <a:srgbClr val="000090"/>
                </a:solidFill>
              </a:rPr>
              <a:t>2-3 PXL re-configurable sectors</a:t>
            </a:r>
          </a:p>
          <a:p>
            <a:pPr lvl="2"/>
            <a:r>
              <a:rPr lang="en-US" b="0" dirty="0" smtClean="0">
                <a:solidFill>
                  <a:srgbClr val="000090"/>
                </a:solidFill>
              </a:rPr>
              <a:t>NO SSD/IST </a:t>
            </a:r>
          </a:p>
          <a:p>
            <a:pPr lvl="1"/>
            <a:r>
              <a:rPr lang="en-US" b="0" i="1" dirty="0" smtClean="0">
                <a:solidFill>
                  <a:srgbClr val="000090"/>
                </a:solidFill>
              </a:rPr>
              <a:t>Full HFT </a:t>
            </a:r>
            <a:r>
              <a:rPr lang="en-US" b="0" dirty="0" smtClean="0">
                <a:solidFill>
                  <a:srgbClr val="000090"/>
                </a:solidFill>
              </a:rPr>
              <a:t>installation in Fall-2013 for Run-14 data taking</a:t>
            </a:r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705600" cy="609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Some clarifications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60" y="1268760"/>
            <a:ext cx="8712968" cy="4824536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HFT Software includes both </a:t>
            </a:r>
            <a:r>
              <a:rPr lang="en-US" b="0" dirty="0" smtClean="0">
                <a:solidFill>
                  <a:srgbClr val="3366FF"/>
                </a:solidFill>
              </a:rPr>
              <a:t>Online</a:t>
            </a:r>
            <a:r>
              <a:rPr lang="en-US" b="0" dirty="0" smtClean="0">
                <a:solidFill>
                  <a:srgbClr val="000090"/>
                </a:solidFill>
              </a:rPr>
              <a:t> and </a:t>
            </a:r>
            <a:r>
              <a:rPr lang="en-US" b="0" dirty="0" smtClean="0">
                <a:solidFill>
                  <a:srgbClr val="3366FF"/>
                </a:solidFill>
              </a:rPr>
              <a:t>Offline</a:t>
            </a:r>
            <a:r>
              <a:rPr lang="en-US" b="0" dirty="0" smtClean="0">
                <a:solidFill>
                  <a:srgbClr val="000090"/>
                </a:solidFill>
              </a:rPr>
              <a:t> effort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So far we concentrated on offline tasks/schedule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Online is to be delivered by ‘hardware’ teams but we need to clarify the situation very soon.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Online includes: slow controls, data delivery to DAQ, Shift-QA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“Bad DOE experience” with SVT, divided software (artificially) in two categories: </a:t>
            </a:r>
          </a:p>
          <a:p>
            <a:pPr lvl="1"/>
            <a:r>
              <a:rPr lang="en-US" b="0" dirty="0" smtClean="0">
                <a:solidFill>
                  <a:srgbClr val="3366FF"/>
                </a:solidFill>
              </a:rPr>
              <a:t>On-project-scope software activities</a:t>
            </a:r>
            <a:r>
              <a:rPr lang="en-US" b="0" dirty="0" smtClean="0">
                <a:solidFill>
                  <a:srgbClr val="000090"/>
                </a:solidFill>
              </a:rPr>
              <a:t>. Part of PEP. Managed/monitored by HFT-TC and report to DOE. Includes Online, Survey (calibration and alignment)</a:t>
            </a:r>
          </a:p>
          <a:p>
            <a:pPr lvl="1"/>
            <a:r>
              <a:rPr lang="en-US" b="0" dirty="0" smtClean="0">
                <a:solidFill>
                  <a:srgbClr val="3366FF"/>
                </a:solidFill>
              </a:rPr>
              <a:t>The rest</a:t>
            </a:r>
            <a:r>
              <a:rPr lang="en-US" b="0" dirty="0" smtClean="0">
                <a:solidFill>
                  <a:srgbClr val="000090"/>
                </a:solidFill>
              </a:rPr>
              <a:t>. Monitored (internally) by HFT-TC. Includes Geometry, Response simulators, Hit finders, Tracking, </a:t>
            </a:r>
            <a:r>
              <a:rPr lang="en-US" b="0" dirty="0" err="1" smtClean="0">
                <a:solidFill>
                  <a:srgbClr val="000090"/>
                </a:solidFill>
              </a:rPr>
              <a:t>Vertexing</a:t>
            </a:r>
            <a:r>
              <a:rPr lang="en-US" b="0" dirty="0" smtClean="0">
                <a:solidFill>
                  <a:srgbClr val="000090"/>
                </a:solidFill>
              </a:rPr>
              <a:t>, Evaluation, track alignment</a:t>
            </a:r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3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999312" cy="540296"/>
          </a:xfrm>
        </p:spPr>
        <p:txBody>
          <a:bodyPr/>
          <a:lstStyle/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WBS </a:t>
            </a:r>
            <a:r>
              <a:rPr lang="en-US" sz="2000" dirty="0" smtClean="0">
                <a:solidFill>
                  <a:srgbClr val="0000FF"/>
                </a:solidFill>
              </a:rPr>
              <a:t>task dictionary and schedule has been developed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5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15665"/>
          <a:stretch>
            <a:fillRect/>
          </a:stretch>
        </p:blipFill>
        <p:spPr>
          <a:xfrm>
            <a:off x="152400" y="895350"/>
            <a:ext cx="5112574" cy="5886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836712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6048672" cy="476672"/>
          </a:xfrm>
          <a:solidFill>
            <a:srgbClr val="FDEADA"/>
          </a:solidFill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Task Overview and Institutions (not </a:t>
            </a:r>
            <a:r>
              <a:rPr lang="en-US" sz="2000" dirty="0" err="1" smtClean="0">
                <a:solidFill>
                  <a:srgbClr val="0000FF"/>
                </a:solidFill>
              </a:rPr>
              <a:t>uptodate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 descr="Soft_FTE_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629" r="8453" b="25186"/>
          <a:stretch/>
        </p:blipFill>
        <p:spPr>
          <a:xfrm>
            <a:off x="1259632" y="404664"/>
            <a:ext cx="6977366" cy="64669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5224" y="620688"/>
            <a:ext cx="1630512" cy="5688632"/>
            <a:chOff x="565224" y="240903"/>
            <a:chExt cx="1630512" cy="6068417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76470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9076" y="127754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4884" y="2878336"/>
              <a:ext cx="295642" cy="351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933056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224" y="240903"/>
              <a:ext cx="1630512" cy="307777"/>
            </a:xfrm>
            <a:prstGeom prst="rect">
              <a:avLst/>
            </a:prstGeom>
            <a:solidFill>
              <a:srgbClr val="FFF5E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FTEY (50% error)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884" y="153558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576" y="1794302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76" y="2056934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4.7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7584" y="474663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582675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Left Brace 13"/>
            <p:cNvSpPr/>
            <p:nvPr/>
          </p:nvSpPr>
          <p:spPr bwMode="auto">
            <a:xfrm>
              <a:off x="1115616" y="5733256"/>
              <a:ext cx="216024" cy="57606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504" y="6309320"/>
            <a:ext cx="1160494" cy="338554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Total= 16</a:t>
            </a:r>
            <a:r>
              <a:rPr lang="en-US" sz="1600" b="1" dirty="0" smtClean="0">
                <a:solidFill>
                  <a:srgbClr val="FF0000"/>
                </a:solidFill>
              </a:rPr>
              <a:t>.6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4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107504" y="476672"/>
            <a:ext cx="8928992" cy="61206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75656" y="0"/>
            <a:ext cx="3384376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On-</a:t>
            </a:r>
            <a:r>
              <a:rPr lang="en-US" sz="2400" dirty="0" smtClean="0">
                <a:solidFill>
                  <a:srgbClr val="0000FF"/>
                </a:solidFill>
              </a:rPr>
              <a:t>scope </a:t>
            </a:r>
            <a:r>
              <a:rPr lang="en-US" sz="2400" dirty="0" smtClean="0">
                <a:solidFill>
                  <a:srgbClr val="0000FF"/>
                </a:solidFill>
              </a:rPr>
              <a:t>Schedule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44008" y="3861048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278840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168895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NOW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2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16632"/>
            <a:ext cx="5627688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1"/>
            <a:ext cx="5040560" cy="302433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CMM measurements + related work for PXL fixture and sectors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Familiar with one CMM machine at LBL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Scheduled some measurements in the new VIEW-3000 machine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We are on schedule but it is getting tight</a:t>
            </a:r>
          </a:p>
          <a:p>
            <a:pPr marL="705709" lvl="1" indent="-342900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Review in April 2012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Content Placeholder 4" descr="HFT 6 Face Tube Vertical.JPG"/>
          <p:cNvPicPr>
            <a:picLocks noChangeAspect="1"/>
          </p:cNvPicPr>
          <p:nvPr/>
        </p:nvPicPr>
        <p:blipFill rotWithShape="1">
          <a:blip r:embed="rId2"/>
          <a:srcRect l="17555" r="13611" b="25999"/>
          <a:stretch/>
        </p:blipFill>
        <p:spPr bwMode="auto">
          <a:xfrm>
            <a:off x="5868144" y="4365104"/>
            <a:ext cx="3091528" cy="2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6" descr="IMG_19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5402" y="2420888"/>
            <a:ext cx="259266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8770" y="116632"/>
            <a:ext cx="285728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/>
          <a:srcRect l="21954" t="25897" r="17789" b="5385"/>
          <a:stretch>
            <a:fillRect/>
          </a:stretch>
        </p:blipFill>
        <p:spPr bwMode="auto">
          <a:xfrm>
            <a:off x="107505" y="4208846"/>
            <a:ext cx="2808311" cy="264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3059832" y="4221088"/>
            <a:ext cx="2595736" cy="2448272"/>
            <a:chOff x="457200" y="1752600"/>
            <a:chExt cx="5638800" cy="4191000"/>
          </a:xfrm>
        </p:grpSpPr>
        <p:pic>
          <p:nvPicPr>
            <p:cNvPr id="12" name="Picture 2" descr="yx.jpg"/>
            <p:cNvPicPr>
              <a:picLocks noChangeAspect="1"/>
            </p:cNvPicPr>
            <p:nvPr/>
          </p:nvPicPr>
          <p:blipFill>
            <a:blip r:embed="rId6"/>
            <a:srcRect l="4762" t="8485" r="7143" b="6790"/>
            <a:stretch>
              <a:fillRect/>
            </a:stretch>
          </p:blipFill>
          <p:spPr bwMode="auto">
            <a:xfrm>
              <a:off x="457200" y="1752600"/>
              <a:ext cx="56388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76800" y="3048000"/>
              <a:ext cx="457200" cy="1447800"/>
            </a:xfrm>
            <a:prstGeom prst="ellipse">
              <a:avLst/>
            </a:prstGeom>
            <a:noFill/>
            <a:ln w="19050">
              <a:solidFill>
                <a:srgbClr val="E9020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14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ampipe_agm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2519" r="56098" b="53481"/>
          <a:stretch/>
        </p:blipFill>
        <p:spPr>
          <a:xfrm>
            <a:off x="3851920" y="4293096"/>
            <a:ext cx="3166368" cy="1645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16632"/>
            <a:ext cx="5627688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1"/>
            <a:ext cx="5328592" cy="2664295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HFT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Geometry model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update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Create Y2013a/b geometries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Jason created ‘blank’ based on Y2012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We are gathering info on material for Y2013</a:t>
            </a:r>
          </a:p>
          <a:p>
            <a:pPr marL="1483159" lvl="3" indent="-342900">
              <a:buFont typeface="Arial"/>
              <a:buChar char="•"/>
            </a:pPr>
            <a:r>
              <a:rPr lang="en-US" sz="1100" dirty="0" smtClean="0">
                <a:solidFill>
                  <a:srgbClr val="000090"/>
                </a:solidFill>
                <a:latin typeface="Comic Sans MS"/>
                <a:cs typeface="Comic Sans MS"/>
              </a:rPr>
              <a:t>What, how much X0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On schedule but manpower an issue</a:t>
            </a:r>
            <a:endParaRPr lang="en-US" sz="15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IDS_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5141619"/>
            <a:ext cx="4464496" cy="1716381"/>
          </a:xfrm>
          <a:prstGeom prst="rect">
            <a:avLst/>
          </a:prstGeom>
        </p:spPr>
      </p:pic>
      <p:pic>
        <p:nvPicPr>
          <p:cNvPr id="5" name="Picture 4" descr="update_patch_acceptanc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16741" r="52435" b="14222"/>
          <a:stretch/>
        </p:blipFill>
        <p:spPr>
          <a:xfrm>
            <a:off x="7092280" y="116632"/>
            <a:ext cx="1944844" cy="2469475"/>
          </a:xfrm>
          <a:prstGeom prst="rect">
            <a:avLst/>
          </a:prstGeom>
        </p:spPr>
      </p:pic>
      <p:pic>
        <p:nvPicPr>
          <p:cNvPr id="6" name="Picture 5" descr="HW_detector_layers_rad_leng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24" y="2636912"/>
            <a:ext cx="2592288" cy="1944216"/>
          </a:xfrm>
          <a:prstGeom prst="rect">
            <a:avLst/>
          </a:prstGeom>
        </p:spPr>
      </p:pic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29778" r="11222" b="25185"/>
          <a:stretch/>
        </p:blipFill>
        <p:spPr>
          <a:xfrm>
            <a:off x="0" y="3284984"/>
            <a:ext cx="4480167" cy="1942897"/>
          </a:xfrm>
          <a:prstGeom prst="rect">
            <a:avLst/>
          </a:prstGeom>
        </p:spPr>
      </p:pic>
      <p:pic>
        <p:nvPicPr>
          <p:cNvPr id="8" name="Picture 7" descr="14Oct_geometry_quick_news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t="15852" r="20495" b="30518"/>
          <a:stretch/>
        </p:blipFill>
        <p:spPr>
          <a:xfrm>
            <a:off x="6596170" y="4869160"/>
            <a:ext cx="2547830" cy="19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9610</TotalTime>
  <Words>693</Words>
  <Application>Microsoft Macintosh PowerPoint</Application>
  <PresentationFormat>On-screen Show (4:3)</PresentationFormat>
  <Paragraphs>104</Paragraphs>
  <Slides>15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Blank Presentation</vt:lpstr>
      <vt:lpstr>Office Theme</vt:lpstr>
      <vt:lpstr>PowerPoint.Show.8</vt:lpstr>
      <vt:lpstr>HFT Software Update </vt:lpstr>
      <vt:lpstr>Outline </vt:lpstr>
      <vt:lpstr>Instead of an Introduction</vt:lpstr>
      <vt:lpstr>Some clarifications</vt:lpstr>
      <vt:lpstr>WBS task dictionary and schedule has been developed</vt:lpstr>
      <vt:lpstr>Task Overview and Institutions (not uptodate)</vt:lpstr>
      <vt:lpstr>On-scope Schedule</vt:lpstr>
      <vt:lpstr>Prioritized list of Tasks for next year</vt:lpstr>
      <vt:lpstr>Prioritized list of Tasks for next year</vt:lpstr>
      <vt:lpstr>Prioritized list of Tasks for next year</vt:lpstr>
      <vt:lpstr>Prioritized list of Tasks for next year</vt:lpstr>
      <vt:lpstr>PowerPoint Presentation</vt:lpstr>
      <vt:lpstr>Prioritized list of Tasks for next year</vt:lpstr>
      <vt:lpstr>OtherTasks</vt:lpstr>
      <vt:lpstr>Summary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290</cp:revision>
  <cp:lastPrinted>2005-05-03T16:20:45Z</cp:lastPrinted>
  <dcterms:created xsi:type="dcterms:W3CDTF">2010-12-08T17:11:25Z</dcterms:created>
  <dcterms:modified xsi:type="dcterms:W3CDTF">2011-10-26T13:45:49Z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