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vml" ContentType="application/vnd.openxmlformats-officedocument.vmlDrawing"/>
  <Default Extension="png" ContentType="image/pn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8"/>
  </p:notesMasterIdLst>
  <p:handoutMasterIdLst>
    <p:handoutMasterId r:id="rId9"/>
  </p:handoutMasterIdLst>
  <p:sldIdLst>
    <p:sldId id="367" r:id="rId2"/>
    <p:sldId id="483" r:id="rId3"/>
    <p:sldId id="484" r:id="rId4"/>
    <p:sldId id="487" r:id="rId5"/>
    <p:sldId id="486" r:id="rId6"/>
    <p:sldId id="488" r:id="rId7"/>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charset="0"/>
        <a:ea typeface="+mn-ea"/>
        <a:cs typeface="+mn-cs"/>
      </a:defRPr>
    </a:lvl1pPr>
    <a:lvl2pPr marL="457106" algn="l" rtl="0" eaLnBrk="0" fontAlgn="base" hangingPunct="0">
      <a:spcBef>
        <a:spcPct val="0"/>
      </a:spcBef>
      <a:spcAft>
        <a:spcPct val="0"/>
      </a:spcAft>
      <a:defRPr sz="2800" kern="1200">
        <a:solidFill>
          <a:schemeClr val="tx1"/>
        </a:solidFill>
        <a:latin typeface="Times New Roman" charset="0"/>
        <a:ea typeface="+mn-ea"/>
        <a:cs typeface="+mn-cs"/>
      </a:defRPr>
    </a:lvl2pPr>
    <a:lvl3pPr marL="914210" algn="l" rtl="0" eaLnBrk="0" fontAlgn="base" hangingPunct="0">
      <a:spcBef>
        <a:spcPct val="0"/>
      </a:spcBef>
      <a:spcAft>
        <a:spcPct val="0"/>
      </a:spcAft>
      <a:defRPr sz="2800" kern="1200">
        <a:solidFill>
          <a:schemeClr val="tx1"/>
        </a:solidFill>
        <a:latin typeface="Times New Roman" charset="0"/>
        <a:ea typeface="+mn-ea"/>
        <a:cs typeface="+mn-cs"/>
      </a:defRPr>
    </a:lvl3pPr>
    <a:lvl4pPr marL="1371316" algn="l" rtl="0" eaLnBrk="0" fontAlgn="base" hangingPunct="0">
      <a:spcBef>
        <a:spcPct val="0"/>
      </a:spcBef>
      <a:spcAft>
        <a:spcPct val="0"/>
      </a:spcAft>
      <a:defRPr sz="2800" kern="1200">
        <a:solidFill>
          <a:schemeClr val="tx1"/>
        </a:solidFill>
        <a:latin typeface="Times New Roman" charset="0"/>
        <a:ea typeface="+mn-ea"/>
        <a:cs typeface="+mn-cs"/>
      </a:defRPr>
    </a:lvl4pPr>
    <a:lvl5pPr marL="1828421" algn="l" rtl="0" eaLnBrk="0" fontAlgn="base" hangingPunct="0">
      <a:spcBef>
        <a:spcPct val="0"/>
      </a:spcBef>
      <a:spcAft>
        <a:spcPct val="0"/>
      </a:spcAft>
      <a:defRPr sz="2800" kern="1200">
        <a:solidFill>
          <a:schemeClr val="tx1"/>
        </a:solidFill>
        <a:latin typeface="Times New Roman" charset="0"/>
        <a:ea typeface="+mn-ea"/>
        <a:cs typeface="+mn-cs"/>
      </a:defRPr>
    </a:lvl5pPr>
    <a:lvl6pPr marL="2285526" algn="l" defTabSz="457106" rtl="0" eaLnBrk="1" latinLnBrk="0" hangingPunct="1">
      <a:defRPr sz="2800" kern="1200">
        <a:solidFill>
          <a:schemeClr val="tx1"/>
        </a:solidFill>
        <a:latin typeface="Times New Roman" charset="0"/>
        <a:ea typeface="+mn-ea"/>
        <a:cs typeface="+mn-cs"/>
      </a:defRPr>
    </a:lvl6pPr>
    <a:lvl7pPr marL="2742630" algn="l" defTabSz="457106" rtl="0" eaLnBrk="1" latinLnBrk="0" hangingPunct="1">
      <a:defRPr sz="2800" kern="1200">
        <a:solidFill>
          <a:schemeClr val="tx1"/>
        </a:solidFill>
        <a:latin typeface="Times New Roman" charset="0"/>
        <a:ea typeface="+mn-ea"/>
        <a:cs typeface="+mn-cs"/>
      </a:defRPr>
    </a:lvl7pPr>
    <a:lvl8pPr marL="3199736" algn="l" defTabSz="457106" rtl="0" eaLnBrk="1" latinLnBrk="0" hangingPunct="1">
      <a:defRPr sz="2800" kern="1200">
        <a:solidFill>
          <a:schemeClr val="tx1"/>
        </a:solidFill>
        <a:latin typeface="Times New Roman" charset="0"/>
        <a:ea typeface="+mn-ea"/>
        <a:cs typeface="+mn-cs"/>
      </a:defRPr>
    </a:lvl8pPr>
    <a:lvl9pPr marL="3656841" algn="l" defTabSz="457106" rtl="0" eaLnBrk="1" latinLnBrk="0" hangingPunct="1">
      <a:defRPr sz="28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4FF"/>
    <a:srgbClr val="AAF4FF"/>
    <a:srgbClr val="075014"/>
    <a:srgbClr val="0D8222"/>
    <a:srgbClr val="FFFF00"/>
    <a:srgbClr val="000099"/>
    <a:srgbClr val="FFFF99"/>
    <a:srgbClr val="FFF5E6"/>
    <a:srgbClr val="F0E0FF"/>
    <a:srgbClr val="E9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05" autoAdjust="0"/>
  </p:normalViewPr>
  <p:slideViewPr>
    <p:cSldViewPr>
      <p:cViewPr>
        <p:scale>
          <a:sx n="125" d="100"/>
          <a:sy n="125" d="100"/>
        </p:scale>
        <p:origin x="-128" y="-368"/>
      </p:cViewPr>
      <p:guideLst>
        <p:guide orient="horz" pos="244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handoutMaster" Target="handoutMasters/handoutMaster1.xml"/><Relationship Id="rId10"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059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50938" y="692150"/>
            <a:ext cx="4556125" cy="3416300"/>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5177881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106"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21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316"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421"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5526" algn="l" defTabSz="457106" rtl="0" eaLnBrk="1" latinLnBrk="0" hangingPunct="1">
      <a:defRPr sz="1200" kern="1200">
        <a:solidFill>
          <a:schemeClr val="tx1"/>
        </a:solidFill>
        <a:latin typeface="+mn-lt"/>
        <a:ea typeface="+mn-ea"/>
        <a:cs typeface="+mn-cs"/>
      </a:defRPr>
    </a:lvl6pPr>
    <a:lvl7pPr marL="2742630" algn="l" defTabSz="457106" rtl="0" eaLnBrk="1" latinLnBrk="0" hangingPunct="1">
      <a:defRPr sz="1200" kern="1200">
        <a:solidFill>
          <a:schemeClr val="tx1"/>
        </a:solidFill>
        <a:latin typeface="+mn-lt"/>
        <a:ea typeface="+mn-ea"/>
        <a:cs typeface="+mn-cs"/>
      </a:defRPr>
    </a:lvl7pPr>
    <a:lvl8pPr marL="3199736" algn="l" defTabSz="457106" rtl="0" eaLnBrk="1" latinLnBrk="0" hangingPunct="1">
      <a:defRPr sz="1200" kern="1200">
        <a:solidFill>
          <a:schemeClr val="tx1"/>
        </a:solidFill>
        <a:latin typeface="+mn-lt"/>
        <a:ea typeface="+mn-ea"/>
        <a:cs typeface="+mn-cs"/>
      </a:defRPr>
    </a:lvl8pPr>
    <a:lvl9pPr marL="3656841" algn="l" defTabSz="4571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oleObject3.bin"/><Relationship Id="rId5"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oleObject" Target="../embeddings/oleObject30.bin"/><Relationship Id="rId5" Type="http://schemas.openxmlformats.org/officeDocument/2006/relationships/oleObject" Target="../embeddings/oleObject31.bin"/><Relationship Id="rId1" Type="http://schemas.openxmlformats.org/officeDocument/2006/relationships/vmlDrawing" Target="../drawings/vmlDrawing11.vml"/><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oleObject" Target="../embeddings/oleObject33.bin"/><Relationship Id="rId5" Type="http://schemas.openxmlformats.org/officeDocument/2006/relationships/oleObject" Target="../embeddings/oleObject34.bin"/><Relationship Id="rId1" Type="http://schemas.openxmlformats.org/officeDocument/2006/relationships/vmlDrawing" Target="../drawings/vmlDrawing12.v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oleObject6.bin"/><Relationship Id="rId5" Type="http://schemas.openxmlformats.org/officeDocument/2006/relationships/oleObject" Target="../embeddings/oleObject7.bin"/><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oleObject" Target="../embeddings/oleObject9.bin"/><Relationship Id="rId5" Type="http://schemas.openxmlformats.org/officeDocument/2006/relationships/oleObject" Target="../embeddings/oleObject10.bin"/><Relationship Id="rId1" Type="http://schemas.openxmlformats.org/officeDocument/2006/relationships/vmlDrawing" Target="../drawings/vmlDrawing4.v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oleObject" Target="../embeddings/oleObject12.bin"/><Relationship Id="rId5" Type="http://schemas.openxmlformats.org/officeDocument/2006/relationships/oleObject" Target="../embeddings/oleObject13.bin"/><Relationship Id="rId1" Type="http://schemas.openxmlformats.org/officeDocument/2006/relationships/vmlDrawing" Target="../drawings/vmlDrawing5.v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oleObject" Target="../embeddings/oleObject15.bin"/><Relationship Id="rId5" Type="http://schemas.openxmlformats.org/officeDocument/2006/relationships/oleObject" Target="../embeddings/oleObject16.bin"/><Relationship Id="rId1" Type="http://schemas.openxmlformats.org/officeDocument/2006/relationships/vmlDrawing" Target="../drawings/vmlDrawing6.v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oleObject" Target="../embeddings/oleObject18.bin"/><Relationship Id="rId5" Type="http://schemas.openxmlformats.org/officeDocument/2006/relationships/oleObject" Target="../embeddings/oleObject19.bin"/><Relationship Id="rId1" Type="http://schemas.openxmlformats.org/officeDocument/2006/relationships/vmlDrawing" Target="../drawings/vmlDrawing7.v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oleObject" Target="../embeddings/oleObject21.bin"/><Relationship Id="rId5" Type="http://schemas.openxmlformats.org/officeDocument/2006/relationships/oleObject" Target="../embeddings/oleObject22.bin"/><Relationship Id="rId1" Type="http://schemas.openxmlformats.org/officeDocument/2006/relationships/vmlDrawing" Target="../drawings/vmlDrawing8.v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oleObject" Target="../embeddings/oleObject24.bin"/><Relationship Id="rId5" Type="http://schemas.openxmlformats.org/officeDocument/2006/relationships/oleObject" Target="../embeddings/oleObject25.bin"/><Relationship Id="rId1" Type="http://schemas.openxmlformats.org/officeDocument/2006/relationships/vmlDrawing" Target="../drawings/vmlDrawing9.vml"/><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oleObject" Target="../embeddings/oleObject27.bin"/><Relationship Id="rId5" Type="http://schemas.openxmlformats.org/officeDocument/2006/relationships/oleObject" Target="../embeddings/oleObject28.bin"/><Relationship Id="rId1" Type="http://schemas.openxmlformats.org/officeDocument/2006/relationships/vmlDrawing" Target="../drawings/vmlDrawing10.v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4636"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4637"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4638"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91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915" name="Rectangle 3"/>
          <p:cNvSpPr>
            <a:spLocks noGrp="1" noChangeArrowheads="1"/>
          </p:cNvSpPr>
          <p:nvPr>
            <p:ph type="subTitle" idx="1"/>
          </p:nvPr>
        </p:nvSpPr>
        <p:spPr>
          <a:xfrm>
            <a:off x="1371600" y="3886202"/>
            <a:ext cx="6400800" cy="1752600"/>
          </a:xfrm>
        </p:spPr>
        <p:txBody>
          <a:bodyPr/>
          <a:lstStyle>
            <a:lvl1pPr marL="0" indent="0" algn="ctr">
              <a:buFontTx/>
              <a:buNone/>
              <a:defRPr/>
            </a:lvl1pPr>
          </a:lstStyle>
          <a:p>
            <a:r>
              <a:rPr lang="en-US"/>
              <a:t>Click to edit Master subtitle style</a:t>
            </a:r>
          </a:p>
        </p:txBody>
      </p:sp>
      <p:sp>
        <p:nvSpPr>
          <p:cNvPr id="7" name="Footer Placeholder 6"/>
          <p:cNvSpPr>
            <a:spLocks noGrp="1" noChangeArrowheads="1"/>
          </p:cNvSpPr>
          <p:nvPr>
            <p:ph type="ftr" sz="quarter" idx="10"/>
          </p:nvPr>
        </p:nvSpPr>
        <p:spPr>
          <a:xfrm>
            <a:off x="3124200" y="6248400"/>
            <a:ext cx="2895600" cy="4572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852"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853"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854"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8363AAEA-CCE8-5E49-BC51-45FA2FFB3644}"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876"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877"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878"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A98D3278-2F6C-344B-A623-16A741C6CFFE}"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5660"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5661"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5662"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BD41AC4D-0739-984B-8047-6E97FCCB1FDD}"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684"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685"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686"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063573B9-D3FB-C244-AADE-D7A237F16AB4}"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7708"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7709"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7710"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1"/>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pPr>
              <a:defRPr/>
            </a:pPr>
            <a:fld id="{702AD54C-26E4-1149-AD66-5B964545CDCA}" type="slidenum">
              <a:rPr lang="en-US"/>
              <a:pPr>
                <a:defRPr/>
              </a:pPr>
              <a:t>‹#›</a:t>
            </a:fld>
            <a:endParaRPr lang="en-US"/>
          </a:p>
        </p:txBody>
      </p:sp>
      <p:sp>
        <p:nvSpPr>
          <p:cNvPr id="10" name="Rectangle 9"/>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7"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8732"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8733"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8734"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4"/>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11" name="Rectangle 5"/>
          <p:cNvSpPr>
            <a:spLocks noGrp="1" noChangeArrowheads="1"/>
          </p:cNvSpPr>
          <p:nvPr>
            <p:ph type="sldNum" sz="quarter" idx="11"/>
          </p:nvPr>
        </p:nvSpPr>
        <p:spPr/>
        <p:txBody>
          <a:bodyPr/>
          <a:lstStyle>
            <a:lvl1pPr>
              <a:defRPr/>
            </a:lvl1pPr>
          </a:lstStyle>
          <a:p>
            <a:pPr>
              <a:defRPr/>
            </a:pPr>
            <a:fld id="{0F8F2A36-4459-CB41-8D36-CB03AEDA69E4}" type="slidenum">
              <a:rPr lang="en-US"/>
              <a:pPr>
                <a:defRPr/>
              </a:pPr>
              <a:t>‹#›</a:t>
            </a:fld>
            <a:endParaRPr lang="en-US"/>
          </a:p>
        </p:txBody>
      </p:sp>
      <p:sp>
        <p:nvSpPr>
          <p:cNvPr id="12" name="Rectangle 7"/>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9756"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9757"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9758"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7" name="Rectangle 6"/>
          <p:cNvSpPr>
            <a:spLocks noGrp="1" noChangeArrowheads="1"/>
          </p:cNvSpPr>
          <p:nvPr>
            <p:ph type="sldNum" sz="quarter" idx="11"/>
          </p:nvPr>
        </p:nvSpPr>
        <p:spPr/>
        <p:txBody>
          <a:bodyPr/>
          <a:lstStyle>
            <a:lvl1pPr>
              <a:defRPr/>
            </a:lvl1pPr>
          </a:lstStyle>
          <a:p>
            <a:pPr>
              <a:defRPr/>
            </a:pPr>
            <a:fld id="{25571CF5-9CC1-A442-B6F0-FFA50AAE1247}" type="slidenum">
              <a:rPr lang="en-US"/>
              <a:pPr>
                <a:defRPr/>
              </a:pPr>
              <a:t>‹#›</a:t>
            </a:fld>
            <a:endParaRPr lang="en-US"/>
          </a:p>
        </p:txBody>
      </p:sp>
      <p:sp>
        <p:nvSpPr>
          <p:cNvPr id="8" name="Rectangle 7"/>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780"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781"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782"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Footer Placeholder 4"/>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08E1DB2-E436-114C-BB6C-60A34271D7C5}" type="slidenum">
              <a:rPr lang="en-US"/>
              <a:pPr>
                <a:defRPr/>
              </a:pPr>
              <a:t>‹#›</a:t>
            </a:fld>
            <a:endParaRPr lang="en-US"/>
          </a:p>
        </p:txBody>
      </p:sp>
      <p:sp>
        <p:nvSpPr>
          <p:cNvPr id="7" name="Rectangle 7"/>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804"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805"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806"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8" name="Footer Placeholder 7"/>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pPr>
              <a:defRPr/>
            </a:pPr>
            <a:fld id="{9ED820EE-628E-4041-919D-2F9BDDDE3008}" type="slidenum">
              <a:rPr lang="en-US"/>
              <a:pPr>
                <a:defRPr/>
              </a:pPr>
              <a:t>‹#›</a:t>
            </a:fld>
            <a:endParaRPr lang="en-US"/>
          </a:p>
        </p:txBody>
      </p:sp>
      <p:sp>
        <p:nvSpPr>
          <p:cNvPr id="10" name="Rectangle 9"/>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828"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829"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830"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8" name="Footer Placeholder 7"/>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pPr>
              <a:defRPr/>
            </a:pPr>
            <a:fld id="{AF121044-B7E1-0B4A-ABF7-178C344045AE}" type="slidenum">
              <a:rPr lang="en-US"/>
              <a:pPr>
                <a:defRPr/>
              </a:pPr>
              <a:t>‹#›</a:t>
            </a:fld>
            <a:endParaRPr lang="en-US"/>
          </a:p>
        </p:txBody>
      </p:sp>
      <p:sp>
        <p:nvSpPr>
          <p:cNvPr id="10" name="Rectangle 9"/>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4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990600" y="304802"/>
            <a:ext cx="6705600" cy="6096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524001"/>
            <a:ext cx="7772400" cy="4572000"/>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sldNum" sz="quarter" idx="4"/>
          </p:nvPr>
        </p:nvSpPr>
        <p:spPr bwMode="auto">
          <a:xfrm>
            <a:off x="7391400" y="6400800"/>
            <a:ext cx="1371600" cy="457200"/>
          </a:xfrm>
          <a:prstGeom prst="rect">
            <a:avLst/>
          </a:prstGeom>
          <a:noFill/>
          <a:ln w="12700">
            <a:noFill/>
            <a:miter lim="800000"/>
            <a:headEnd/>
            <a:tailEnd/>
          </a:ln>
          <a:effectLst/>
        </p:spPr>
        <p:txBody>
          <a:bodyPr vert="horz" wrap="square" lIns="91420" tIns="45711" rIns="91420" bIns="45711" numCol="1" anchor="t" anchorCtr="0" compatLnSpc="1">
            <a:prstTxWarp prst="textNoShape">
              <a:avLst/>
            </a:prstTxWarp>
          </a:bodyPr>
          <a:lstStyle>
            <a:lvl1pPr algn="r">
              <a:defRPr sz="1400">
                <a:latin typeface="Times New Roman" pitchFamily="-111" charset="0"/>
              </a:defRPr>
            </a:lvl1pPr>
          </a:lstStyle>
          <a:p>
            <a:pPr>
              <a:defRPr/>
            </a:pPr>
            <a:fld id="{457A2924-550F-A844-B488-20E48614E02E}" type="slidenum">
              <a:rPr lang="en-US"/>
              <a:pPr>
                <a:defRPr/>
              </a:pPr>
              <a:t>‹#›</a:t>
            </a:fld>
            <a:endParaRPr lang="en-US"/>
          </a:p>
        </p:txBody>
      </p:sp>
      <p:sp>
        <p:nvSpPr>
          <p:cNvPr id="1031" name="Rectangle 7"/>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800" b="1">
                <a:latin typeface="Helvetica" pitchFamily="-111" charset="0"/>
              </a:defRPr>
            </a:lvl1pPr>
          </a:lstStyle>
          <a:p>
            <a:pPr>
              <a:defRPr/>
            </a:pPr>
            <a:endParaRPr lang="en-US"/>
          </a:p>
        </p:txBody>
      </p:sp>
      <p:graphicFrame>
        <p:nvGraphicFramePr>
          <p:cNvPr id="102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238" r:id="rId14" imgW="0" imgH="0" progId="PowerPoint.Show.8">
                  <p:embed/>
                </p:oleObj>
              </mc:Choice>
              <mc:Fallback>
                <p:oleObj r:id="rId14"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ctr" rtl="0" eaLnBrk="0" fontAlgn="base" hangingPunct="0">
        <a:spcBef>
          <a:spcPct val="0"/>
        </a:spcBef>
        <a:spcAft>
          <a:spcPct val="0"/>
        </a:spcAft>
        <a:defRPr sz="3200" b="1">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5pPr>
      <a:lvl6pPr marL="457106" algn="ctr" rtl="0" eaLnBrk="0" fontAlgn="base" hangingPunct="0">
        <a:spcBef>
          <a:spcPct val="0"/>
        </a:spcBef>
        <a:spcAft>
          <a:spcPct val="0"/>
        </a:spcAft>
        <a:defRPr sz="3200" b="1">
          <a:solidFill>
            <a:srgbClr val="FF0000"/>
          </a:solidFill>
          <a:latin typeface="Comic Sans MS" charset="0"/>
        </a:defRPr>
      </a:lvl6pPr>
      <a:lvl7pPr marL="914210" algn="ctr" rtl="0" eaLnBrk="0" fontAlgn="base" hangingPunct="0">
        <a:spcBef>
          <a:spcPct val="0"/>
        </a:spcBef>
        <a:spcAft>
          <a:spcPct val="0"/>
        </a:spcAft>
        <a:defRPr sz="3200" b="1">
          <a:solidFill>
            <a:srgbClr val="FF0000"/>
          </a:solidFill>
          <a:latin typeface="Comic Sans MS" charset="0"/>
        </a:defRPr>
      </a:lvl7pPr>
      <a:lvl8pPr marL="1371316" algn="ctr" rtl="0" eaLnBrk="0" fontAlgn="base" hangingPunct="0">
        <a:spcBef>
          <a:spcPct val="0"/>
        </a:spcBef>
        <a:spcAft>
          <a:spcPct val="0"/>
        </a:spcAft>
        <a:defRPr sz="3200" b="1">
          <a:solidFill>
            <a:srgbClr val="FF0000"/>
          </a:solidFill>
          <a:latin typeface="Comic Sans MS" charset="0"/>
        </a:defRPr>
      </a:lvl8pPr>
      <a:lvl9pPr marL="1828421" algn="ctr" rtl="0" eaLnBrk="0" fontAlgn="base" hangingPunct="0">
        <a:spcBef>
          <a:spcPct val="0"/>
        </a:spcBef>
        <a:spcAft>
          <a:spcPct val="0"/>
        </a:spcAft>
        <a:defRPr sz="3200" b="1">
          <a:solidFill>
            <a:srgbClr val="FF0000"/>
          </a:solidFill>
          <a:latin typeface="Comic Sans MS" charset="0"/>
        </a:defRPr>
      </a:lvl9pPr>
    </p:titleStyle>
    <p:bodyStyle>
      <a:lvl1pPr marL="342829" indent="-342829" algn="l" rtl="0" eaLnBrk="0" fontAlgn="base" hangingPunct="0">
        <a:spcBef>
          <a:spcPct val="20000"/>
        </a:spcBef>
        <a:spcAft>
          <a:spcPct val="0"/>
        </a:spcAft>
        <a:buSzPct val="100000"/>
        <a:buChar char="•"/>
        <a:defRPr sz="2000" b="1">
          <a:solidFill>
            <a:srgbClr val="FF0000"/>
          </a:solidFill>
          <a:latin typeface="+mn-lt"/>
          <a:ea typeface="ＭＳ Ｐゴシック" charset="-128"/>
          <a:cs typeface="ＭＳ Ｐゴシック" charset="-128"/>
        </a:defRPr>
      </a:lvl1pPr>
      <a:lvl2pPr marL="742796" indent="-285690" algn="l" rtl="0" eaLnBrk="0" fontAlgn="base" hangingPunct="0">
        <a:spcBef>
          <a:spcPct val="20000"/>
        </a:spcBef>
        <a:spcAft>
          <a:spcPct val="0"/>
        </a:spcAft>
        <a:buSzPct val="100000"/>
        <a:buChar char="–"/>
        <a:defRPr sz="2000" b="1">
          <a:solidFill>
            <a:srgbClr val="000099"/>
          </a:solidFill>
          <a:latin typeface="+mn-lt"/>
          <a:ea typeface="ＭＳ Ｐゴシック" charset="-128"/>
        </a:defRPr>
      </a:lvl2pPr>
      <a:lvl3pPr marL="1142764" indent="-228553" algn="l" rtl="0" eaLnBrk="0" fontAlgn="base" hangingPunct="0">
        <a:spcBef>
          <a:spcPct val="20000"/>
        </a:spcBef>
        <a:spcAft>
          <a:spcPct val="0"/>
        </a:spcAft>
        <a:buSzPct val="100000"/>
        <a:buChar char="•"/>
        <a:defRPr sz="2000" b="1">
          <a:solidFill>
            <a:schemeClr val="tx1"/>
          </a:solidFill>
          <a:latin typeface="+mn-lt"/>
          <a:ea typeface="ＭＳ Ｐゴシック" charset="-128"/>
        </a:defRPr>
      </a:lvl3pPr>
      <a:lvl4pPr marL="1599868"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4pPr>
      <a:lvl5pPr marL="205697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514079"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297118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428289"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388539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3568" y="476672"/>
            <a:ext cx="7772400" cy="792088"/>
          </a:xfrm>
        </p:spPr>
        <p:txBody>
          <a:bodyPr/>
          <a:lstStyle/>
          <a:p>
            <a:r>
              <a:rPr lang="en-US" sz="2800" dirty="0" smtClean="0">
                <a:solidFill>
                  <a:srgbClr val="0000FF"/>
                </a:solidFill>
              </a:rPr>
              <a:t>PXL Survey – Offline Alignment Interface </a:t>
            </a:r>
            <a:endParaRPr lang="en-US" sz="2800" dirty="0">
              <a:solidFill>
                <a:srgbClr val="0000FF"/>
              </a:solidFill>
            </a:endParaRPr>
          </a:p>
        </p:txBody>
      </p:sp>
      <p:sp>
        <p:nvSpPr>
          <p:cNvPr id="15363" name="Rectangle 3"/>
          <p:cNvSpPr>
            <a:spLocks noGrp="1" noChangeArrowheads="1"/>
          </p:cNvSpPr>
          <p:nvPr>
            <p:ph type="subTitle" idx="1"/>
          </p:nvPr>
        </p:nvSpPr>
        <p:spPr>
          <a:xfrm>
            <a:off x="1259632" y="1268760"/>
            <a:ext cx="6400800" cy="504056"/>
          </a:xfrm>
        </p:spPr>
        <p:txBody>
          <a:bodyPr/>
          <a:lstStyle/>
          <a:p>
            <a:r>
              <a:rPr lang="en-US" dirty="0" smtClean="0">
                <a:solidFill>
                  <a:srgbClr val="0000FF"/>
                </a:solidFill>
              </a:rPr>
              <a:t> S. Margetis, KSU</a:t>
            </a:r>
          </a:p>
        </p:txBody>
      </p:sp>
      <p:sp>
        <p:nvSpPr>
          <p:cNvPr id="2" name="TextBox 1"/>
          <p:cNvSpPr txBox="1"/>
          <p:nvPr/>
        </p:nvSpPr>
        <p:spPr>
          <a:xfrm>
            <a:off x="107504" y="3645024"/>
            <a:ext cx="8568951" cy="2031325"/>
          </a:xfrm>
          <a:prstGeom prst="rect">
            <a:avLst/>
          </a:prstGeom>
          <a:noFill/>
        </p:spPr>
        <p:txBody>
          <a:bodyPr wrap="square" rtlCol="0">
            <a:spAutoFit/>
          </a:bodyPr>
          <a:lstStyle/>
          <a:p>
            <a:r>
              <a:rPr lang="en-US" sz="1800" dirty="0" smtClean="0"/>
              <a:t>“…The </a:t>
            </a:r>
            <a:r>
              <a:rPr lang="en-US" sz="1800" dirty="0"/>
              <a:t>framework for going from the survey data of ladders chips to parameterization and populating the STAR Databases (DB) is not fully developed. Some of the steps have been investigated. It is important to have this in place, when the engineering run sectors have been produced and ready for survey late this year or early January.</a:t>
            </a:r>
          </a:p>
          <a:p>
            <a:r>
              <a:rPr lang="en-US" sz="1800" dirty="0"/>
              <a:t>It was presented as being part of planned </a:t>
            </a:r>
            <a:r>
              <a:rPr lang="en-US" sz="1800" dirty="0" smtClean="0"/>
              <a:t>activities…”</a:t>
            </a:r>
          </a:p>
          <a:p>
            <a:endParaRPr lang="en-US" sz="1800" dirty="0"/>
          </a:p>
          <a:p>
            <a:r>
              <a:rPr lang="en-US" sz="1800" i="1" dirty="0" smtClean="0">
                <a:solidFill>
                  <a:srgbClr val="000090"/>
                </a:solidFill>
              </a:rPr>
              <a:t>Committee Report from Alignment Procedures Review, BNL Oct. 12 2012</a:t>
            </a:r>
            <a:endParaRPr lang="en-US" sz="1800" i="1" dirty="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2</a:t>
            </a:fld>
            <a:endParaRPr lang="en-US"/>
          </a:p>
        </p:txBody>
      </p:sp>
      <p:sp>
        <p:nvSpPr>
          <p:cNvPr id="8" name="Rectangle 7"/>
          <p:cNvSpPr/>
          <p:nvPr/>
        </p:nvSpPr>
        <p:spPr>
          <a:xfrm>
            <a:off x="827584" y="159023"/>
            <a:ext cx="7632848" cy="461665"/>
          </a:xfrm>
          <a:prstGeom prst="rect">
            <a:avLst/>
          </a:prstGeom>
          <a:noFill/>
          <a:ln>
            <a:noFill/>
          </a:ln>
        </p:spPr>
        <p:txBody>
          <a:bodyPr wrap="square">
            <a:spAutoFit/>
          </a:bodyPr>
          <a:lstStyle/>
          <a:p>
            <a:pPr algn="ctr"/>
            <a:r>
              <a:rPr lang="en-US" sz="2400" dirty="0" smtClean="0">
                <a:solidFill>
                  <a:srgbClr val="0000FF"/>
                </a:solidFill>
                <a:latin typeface="Comic Sans MS"/>
                <a:cs typeface="Comic Sans MS"/>
              </a:rPr>
              <a:t>Offline Structures</a:t>
            </a:r>
          </a:p>
        </p:txBody>
      </p:sp>
      <p:sp>
        <p:nvSpPr>
          <p:cNvPr id="11" name="Rectangle 10"/>
          <p:cNvSpPr/>
          <p:nvPr/>
        </p:nvSpPr>
        <p:spPr>
          <a:xfrm>
            <a:off x="72008" y="2865130"/>
            <a:ext cx="8964488" cy="707886"/>
          </a:xfrm>
          <a:prstGeom prst="rect">
            <a:avLst/>
          </a:prstGeom>
          <a:solidFill>
            <a:srgbClr val="F2F2F2"/>
          </a:solidFill>
          <a:ln>
            <a:solidFill>
              <a:srgbClr val="FF6600"/>
            </a:solidFill>
          </a:ln>
        </p:spPr>
        <p:txBody>
          <a:bodyPr wrap="square">
            <a:spAutoFit/>
          </a:bodyPr>
          <a:lstStyle/>
          <a:p>
            <a:r>
              <a:rPr lang="en-US" sz="2400" b="1" dirty="0" smtClean="0">
                <a:solidFill>
                  <a:srgbClr val="0000FF"/>
                </a:solidFill>
              </a:rPr>
              <a:t>PG </a:t>
            </a:r>
            <a:r>
              <a:rPr lang="en-US" sz="1800" dirty="0" smtClean="0">
                <a:solidFill>
                  <a:srgbClr val="0000FF"/>
                </a:solidFill>
              </a:rPr>
              <a:t>	    = Tpc2Global *GL         </a:t>
            </a:r>
            <a:r>
              <a:rPr lang="en-US" sz="1800" dirty="0">
                <a:solidFill>
                  <a:srgbClr val="0000FF"/>
                </a:solidFill>
              </a:rPr>
              <a:t>* </a:t>
            </a:r>
            <a:r>
              <a:rPr lang="en-US" sz="1800" dirty="0" smtClean="0">
                <a:solidFill>
                  <a:srgbClr val="0000FF"/>
                </a:solidFill>
              </a:rPr>
              <a:t>PI            *DP             * SD                 * </a:t>
            </a:r>
            <a:r>
              <a:rPr lang="en-US" sz="1800" dirty="0">
                <a:solidFill>
                  <a:srgbClr val="0000FF"/>
                </a:solidFill>
              </a:rPr>
              <a:t>WLL</a:t>
            </a:r>
            <a:r>
              <a:rPr lang="en-US" sz="1800" dirty="0" smtClean="0">
                <a:solidFill>
                  <a:srgbClr val="0000FF"/>
                </a:solidFill>
              </a:rPr>
              <a:t>;</a:t>
            </a:r>
          </a:p>
          <a:p>
            <a:r>
              <a:rPr lang="en-US" sz="1600" dirty="0" err="1" smtClean="0">
                <a:latin typeface="Comic Sans MS"/>
                <a:cs typeface="Comic Sans MS"/>
              </a:rPr>
              <a:t>PXLInGlobal</a:t>
            </a:r>
            <a:r>
              <a:rPr lang="en-US" sz="1600" dirty="0" smtClean="0">
                <a:latin typeface="Comic Sans MS"/>
                <a:cs typeface="Comic Sans MS"/>
              </a:rPr>
              <a:t>=Tpc2Magnet*IDS2Tpc*PXL2IDS*DShell2PXL*Sector2DShell*(</a:t>
            </a:r>
            <a:r>
              <a:rPr lang="en-US" sz="1600" dirty="0" err="1" smtClean="0">
                <a:latin typeface="Comic Sans MS"/>
                <a:cs typeface="Comic Sans MS"/>
              </a:rPr>
              <a:t>Pxl</a:t>
            </a:r>
            <a:r>
              <a:rPr lang="en-US" sz="1600" dirty="0" smtClean="0">
                <a:latin typeface="Comic Sans MS"/>
                <a:cs typeface="Comic Sans MS"/>
              </a:rPr>
              <a:t>-Sector)</a:t>
            </a:r>
            <a:endParaRPr lang="en-US" sz="1600" dirty="0">
              <a:latin typeface="Comic Sans MS"/>
              <a:cs typeface="Comic Sans MS"/>
            </a:endParaRPr>
          </a:p>
        </p:txBody>
      </p:sp>
      <p:sp>
        <p:nvSpPr>
          <p:cNvPr id="14" name="TextBox 13"/>
          <p:cNvSpPr txBox="1"/>
          <p:nvPr/>
        </p:nvSpPr>
        <p:spPr>
          <a:xfrm>
            <a:off x="51296" y="2495798"/>
            <a:ext cx="1161646" cy="369332"/>
          </a:xfrm>
          <a:prstGeom prst="rect">
            <a:avLst/>
          </a:prstGeom>
          <a:solidFill>
            <a:srgbClr val="FFF5E6"/>
          </a:solidFill>
        </p:spPr>
        <p:txBody>
          <a:bodyPr wrap="none" rtlCol="0">
            <a:spAutoFit/>
          </a:bodyPr>
          <a:lstStyle/>
          <a:p>
            <a:r>
              <a:rPr lang="en-US" sz="1800" b="1" dirty="0" smtClean="0">
                <a:solidFill>
                  <a:srgbClr val="008000"/>
                </a:solidFill>
              </a:rPr>
              <a:t>HFT PXL</a:t>
            </a:r>
            <a:endParaRPr lang="en-US" sz="1800" b="1" dirty="0">
              <a:solidFill>
                <a:srgbClr val="008000"/>
              </a:solidFill>
            </a:endParaRPr>
          </a:p>
        </p:txBody>
      </p:sp>
      <p:cxnSp>
        <p:nvCxnSpPr>
          <p:cNvPr id="5" name="Straight Arrow Connector 4"/>
          <p:cNvCxnSpPr/>
          <p:nvPr/>
        </p:nvCxnSpPr>
        <p:spPr bwMode="auto">
          <a:xfrm>
            <a:off x="2051720" y="1772816"/>
            <a:ext cx="0" cy="1008112"/>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5" name="TextBox 14"/>
          <p:cNvSpPr txBox="1"/>
          <p:nvPr/>
        </p:nvSpPr>
        <p:spPr>
          <a:xfrm>
            <a:off x="1763688" y="1052736"/>
            <a:ext cx="1584176" cy="646331"/>
          </a:xfrm>
          <a:prstGeom prst="rect">
            <a:avLst/>
          </a:prstGeom>
          <a:noFill/>
          <a:ln>
            <a:solidFill>
              <a:srgbClr val="FF0000"/>
            </a:solidFill>
          </a:ln>
        </p:spPr>
        <p:txBody>
          <a:bodyPr wrap="square" rtlCol="0">
            <a:spAutoFit/>
          </a:bodyPr>
          <a:lstStyle/>
          <a:p>
            <a:r>
              <a:rPr lang="en-US" sz="1800" dirty="0" smtClean="0"/>
              <a:t>Fixed for all HFT detectors</a:t>
            </a:r>
            <a:endParaRPr lang="en-US" sz="1800" dirty="0"/>
          </a:p>
        </p:txBody>
      </p:sp>
      <p:cxnSp>
        <p:nvCxnSpPr>
          <p:cNvPr id="16" name="Straight Arrow Connector 15"/>
          <p:cNvCxnSpPr/>
          <p:nvPr/>
        </p:nvCxnSpPr>
        <p:spPr bwMode="auto">
          <a:xfrm>
            <a:off x="2843808" y="1772816"/>
            <a:ext cx="0" cy="1008112"/>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7" name="TextBox 16"/>
          <p:cNvSpPr txBox="1"/>
          <p:nvPr/>
        </p:nvSpPr>
        <p:spPr>
          <a:xfrm>
            <a:off x="3779912" y="4365104"/>
            <a:ext cx="2592288" cy="369332"/>
          </a:xfrm>
          <a:prstGeom prst="rect">
            <a:avLst/>
          </a:prstGeom>
          <a:noFill/>
          <a:ln>
            <a:solidFill>
              <a:srgbClr val="FF0000"/>
            </a:solidFill>
          </a:ln>
        </p:spPr>
        <p:txBody>
          <a:bodyPr wrap="square" rtlCol="0">
            <a:spAutoFit/>
          </a:bodyPr>
          <a:lstStyle/>
          <a:p>
            <a:r>
              <a:rPr lang="en-US" sz="1800" dirty="0" smtClean="0"/>
              <a:t>Fixed for PXL by Offline</a:t>
            </a:r>
            <a:endParaRPr lang="en-US" sz="1800" dirty="0"/>
          </a:p>
        </p:txBody>
      </p:sp>
      <p:cxnSp>
        <p:nvCxnSpPr>
          <p:cNvPr id="18" name="Straight Arrow Connector 17"/>
          <p:cNvCxnSpPr/>
          <p:nvPr/>
        </p:nvCxnSpPr>
        <p:spPr bwMode="auto">
          <a:xfrm flipV="1">
            <a:off x="3995936" y="3645024"/>
            <a:ext cx="0" cy="7200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flipV="1">
            <a:off x="4860032" y="3645024"/>
            <a:ext cx="0" cy="72008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6084168" y="3645024"/>
            <a:ext cx="0" cy="720080"/>
          </a:xfrm>
          <a:prstGeom prst="straightConnector1">
            <a:avLst/>
          </a:prstGeom>
          <a:solidFill>
            <a:schemeClr val="accent1"/>
          </a:solidFill>
          <a:ln w="12700" cap="flat" cmpd="sng" algn="ctr">
            <a:solidFill>
              <a:schemeClr val="tx1"/>
            </a:solidFill>
            <a:prstDash val="dash"/>
            <a:round/>
            <a:headEnd type="none" w="med" len="med"/>
            <a:tailEnd type="arrow"/>
          </a:ln>
          <a:effectLst/>
        </p:spPr>
      </p:cxnSp>
      <p:sp>
        <p:nvSpPr>
          <p:cNvPr id="23" name="TextBox 22"/>
          <p:cNvSpPr txBox="1"/>
          <p:nvPr/>
        </p:nvSpPr>
        <p:spPr>
          <a:xfrm>
            <a:off x="5580112" y="1268760"/>
            <a:ext cx="2448272" cy="369332"/>
          </a:xfrm>
          <a:prstGeom prst="rect">
            <a:avLst/>
          </a:prstGeom>
          <a:noFill/>
          <a:ln>
            <a:solidFill>
              <a:srgbClr val="FF0000"/>
            </a:solidFill>
          </a:ln>
        </p:spPr>
        <p:txBody>
          <a:bodyPr wrap="square" rtlCol="0">
            <a:spAutoFit/>
          </a:bodyPr>
          <a:lstStyle/>
          <a:p>
            <a:r>
              <a:rPr lang="en-US" sz="1800" dirty="0" smtClean="0"/>
              <a:t>Fixed by PXL SURVEY</a:t>
            </a:r>
            <a:endParaRPr lang="en-US" sz="1800" dirty="0"/>
          </a:p>
        </p:txBody>
      </p:sp>
      <p:cxnSp>
        <p:nvCxnSpPr>
          <p:cNvPr id="24" name="Straight Arrow Connector 23"/>
          <p:cNvCxnSpPr/>
          <p:nvPr/>
        </p:nvCxnSpPr>
        <p:spPr bwMode="auto">
          <a:xfrm>
            <a:off x="7524328" y="1772816"/>
            <a:ext cx="0" cy="1008112"/>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6084168" y="1772816"/>
            <a:ext cx="0" cy="1008112"/>
          </a:xfrm>
          <a:prstGeom prst="straightConnector1">
            <a:avLst/>
          </a:prstGeom>
          <a:solidFill>
            <a:schemeClr val="accent1"/>
          </a:solidFill>
          <a:ln w="12700"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val="24606903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27112"/>
            <a:ext cx="6264696" cy="465584"/>
          </a:xfrm>
        </p:spPr>
        <p:txBody>
          <a:bodyPr/>
          <a:lstStyle/>
          <a:p>
            <a:pPr algn="l"/>
            <a:r>
              <a:rPr lang="en-US" sz="2400" b="0" dirty="0" smtClean="0">
                <a:solidFill>
                  <a:srgbClr val="0000FF"/>
                </a:solidFill>
              </a:rPr>
              <a:t>Assumptions</a:t>
            </a:r>
            <a:endParaRPr lang="en-US" sz="2400" b="0" dirty="0">
              <a:solidFill>
                <a:srgbClr val="0000FF"/>
              </a:solidFill>
            </a:endParaRPr>
          </a:p>
        </p:txBody>
      </p:sp>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3</a:t>
            </a:fld>
            <a:endParaRPr lang="en-US"/>
          </a:p>
        </p:txBody>
      </p:sp>
      <p:sp>
        <p:nvSpPr>
          <p:cNvPr id="6" name="Content Placeholder 2"/>
          <p:cNvSpPr>
            <a:spLocks noGrp="1"/>
          </p:cNvSpPr>
          <p:nvPr>
            <p:ph idx="1"/>
          </p:nvPr>
        </p:nvSpPr>
        <p:spPr>
          <a:xfrm>
            <a:off x="457200" y="1052736"/>
            <a:ext cx="8229600" cy="5472608"/>
          </a:xfrm>
        </p:spPr>
        <p:txBody>
          <a:bodyPr/>
          <a:lstStyle/>
          <a:p>
            <a:r>
              <a:rPr lang="en-US" altLang="ja-JP" sz="1800" b="0" dirty="0" smtClean="0">
                <a:solidFill>
                  <a:srgbClr val="000090"/>
                </a:solidFill>
                <a:latin typeface="Comic Sans MS" charset="0"/>
                <a:cs typeface="Comic Sans MS" charset="0"/>
              </a:rPr>
              <a:t>Survey and Offline systems will differ. Data formats will differ too. Transform from one system to other possible.</a:t>
            </a:r>
          </a:p>
          <a:p>
            <a:endParaRPr lang="en-US" altLang="ja-JP" sz="1800" b="0" dirty="0">
              <a:solidFill>
                <a:srgbClr val="000090"/>
              </a:solidFill>
              <a:latin typeface="Comic Sans MS" charset="0"/>
              <a:cs typeface="Comic Sans MS" charset="0"/>
            </a:endParaRPr>
          </a:p>
          <a:p>
            <a:r>
              <a:rPr lang="en-US" altLang="ja-JP" sz="1800" b="0" dirty="0" smtClean="0">
                <a:solidFill>
                  <a:srgbClr val="000090"/>
                </a:solidFill>
                <a:latin typeface="Comic Sans MS" charset="0"/>
                <a:cs typeface="Comic Sans MS" charset="0"/>
              </a:rPr>
              <a:t>Origin of coordinate systems should be as close as possible to geometrical center of the module -&gt; minimize effects</a:t>
            </a:r>
          </a:p>
          <a:p>
            <a:pPr lvl="1"/>
            <a:r>
              <a:rPr lang="en-US" altLang="ja-JP" sz="1800" b="0" dirty="0" smtClean="0">
                <a:solidFill>
                  <a:srgbClr val="0000FF"/>
                </a:solidFill>
                <a:latin typeface="Comic Sans MS" charset="0"/>
                <a:cs typeface="Comic Sans MS" charset="0"/>
              </a:rPr>
              <a:t>easy to work also </a:t>
            </a:r>
            <a:r>
              <a:rPr lang="en-US" altLang="ja-JP" sz="1800" b="0" dirty="0" smtClean="0">
                <a:solidFill>
                  <a:srgbClr val="0000FF"/>
                </a:solidFill>
                <a:latin typeface="Comic Sans MS" charset="0"/>
                <a:cs typeface="Comic Sans MS" charset="0"/>
              </a:rPr>
              <a:t>with GEANT volume-placing matrices</a:t>
            </a:r>
            <a:endParaRPr lang="en-US" altLang="ja-JP" sz="1800" b="0" dirty="0" smtClean="0">
              <a:solidFill>
                <a:srgbClr val="0000FF"/>
              </a:solidFill>
              <a:latin typeface="Comic Sans MS" charset="0"/>
              <a:cs typeface="Comic Sans MS" charset="0"/>
            </a:endParaRPr>
          </a:p>
          <a:p>
            <a:pPr lvl="1"/>
            <a:r>
              <a:rPr lang="en-US" altLang="ja-JP" sz="1800" b="0" dirty="0" smtClean="0">
                <a:solidFill>
                  <a:srgbClr val="000090"/>
                </a:solidFill>
                <a:latin typeface="Comic Sans MS" charset="0"/>
                <a:cs typeface="Comic Sans MS" charset="0"/>
              </a:rPr>
              <a:t>unless </a:t>
            </a:r>
            <a:r>
              <a:rPr lang="en-US" altLang="ja-JP" sz="1800" b="0" dirty="0" smtClean="0">
                <a:solidFill>
                  <a:srgbClr val="000090"/>
                </a:solidFill>
                <a:latin typeface="Comic Sans MS" charset="0"/>
                <a:cs typeface="Comic Sans MS" charset="0"/>
              </a:rPr>
              <a:t>there is a clear reason for not doing this</a:t>
            </a:r>
          </a:p>
          <a:p>
            <a:pPr lvl="1"/>
            <a:endParaRPr lang="en-US" altLang="ja-JP" sz="1800" b="0" dirty="0" smtClean="0">
              <a:solidFill>
                <a:srgbClr val="000090"/>
              </a:solidFill>
              <a:latin typeface="Comic Sans MS" charset="0"/>
              <a:cs typeface="Comic Sans MS" charset="0"/>
            </a:endParaRPr>
          </a:p>
          <a:p>
            <a:r>
              <a:rPr lang="en-US" altLang="ja-JP" sz="1800" b="0" dirty="0" smtClean="0">
                <a:solidFill>
                  <a:srgbClr val="000090"/>
                </a:solidFill>
                <a:latin typeface="Comic Sans MS" charset="0"/>
                <a:cs typeface="Comic Sans MS" charset="0"/>
              </a:rPr>
              <a:t>Sensor center is center of active area</a:t>
            </a:r>
          </a:p>
          <a:p>
            <a:endParaRPr lang="en-US" altLang="ja-JP" sz="1800" b="0" dirty="0" smtClean="0">
              <a:solidFill>
                <a:srgbClr val="000090"/>
              </a:solidFill>
              <a:latin typeface="Comic Sans MS" charset="0"/>
              <a:cs typeface="Comic Sans MS" charset="0"/>
            </a:endParaRPr>
          </a:p>
          <a:p>
            <a:r>
              <a:rPr lang="en-US" altLang="ja-JP" sz="1800" b="0" dirty="0" smtClean="0">
                <a:solidFill>
                  <a:srgbClr val="000090"/>
                </a:solidFill>
                <a:latin typeface="Comic Sans MS" charset="0"/>
                <a:cs typeface="Comic Sans MS" charset="0"/>
              </a:rPr>
              <a:t>Ladder center in-between sensors 5-6 (geometrical center)</a:t>
            </a:r>
          </a:p>
          <a:p>
            <a:endParaRPr lang="en-US" altLang="ja-JP" sz="1800" b="0" dirty="0" smtClean="0">
              <a:solidFill>
                <a:srgbClr val="000090"/>
              </a:solidFill>
              <a:latin typeface="Comic Sans MS" charset="0"/>
              <a:cs typeface="Comic Sans MS" charset="0"/>
            </a:endParaRPr>
          </a:p>
          <a:p>
            <a:r>
              <a:rPr lang="en-US" altLang="ja-JP" sz="1800" b="0" dirty="0" smtClean="0">
                <a:solidFill>
                  <a:srgbClr val="000090"/>
                </a:solidFill>
                <a:latin typeface="Comic Sans MS" charset="0"/>
                <a:cs typeface="Comic Sans MS" charset="0"/>
              </a:rPr>
              <a:t>Sector center (proposed) to be the innermost (ladder #4) center due to the importance of first layer, rotated 180 by necessity (see next slide)</a:t>
            </a:r>
          </a:p>
          <a:p>
            <a:endParaRPr lang="en-US" altLang="ja-JP" sz="1800" b="0" dirty="0" smtClean="0">
              <a:solidFill>
                <a:srgbClr val="000090"/>
              </a:solidFill>
              <a:latin typeface="Comic Sans MS" charset="0"/>
              <a:cs typeface="Comic Sans MS" charset="0"/>
            </a:endParaRPr>
          </a:p>
          <a:p>
            <a:r>
              <a:rPr lang="en-US" altLang="ja-JP" sz="1800" b="0" dirty="0" smtClean="0">
                <a:solidFill>
                  <a:srgbClr val="000090"/>
                </a:solidFill>
                <a:latin typeface="Comic Sans MS" charset="0"/>
                <a:cs typeface="Comic Sans MS" charset="0"/>
              </a:rPr>
              <a:t>TPS fits are assumed to be done on single sensor basis</a:t>
            </a:r>
          </a:p>
          <a:p>
            <a:pPr lvl="1"/>
            <a:r>
              <a:rPr lang="en-US" altLang="ja-JP" sz="1800" b="0" dirty="0" smtClean="0">
                <a:solidFill>
                  <a:srgbClr val="000090"/>
                </a:solidFill>
                <a:latin typeface="Comic Sans MS" charset="0"/>
                <a:cs typeface="Comic Sans MS" charset="0"/>
              </a:rPr>
              <a:t>pixel functions/parameters will be tagged with sensor ID</a:t>
            </a:r>
          </a:p>
          <a:p>
            <a:endParaRPr lang="en-US" sz="1800" b="0" dirty="0">
              <a:solidFill>
                <a:srgbClr val="000090"/>
              </a:solidFill>
              <a:latin typeface="Comic Sans MS" charset="0"/>
              <a:cs typeface="Comic Sans MS" charset="0"/>
            </a:endParaRPr>
          </a:p>
          <a:p>
            <a:pPr marL="0" indent="0">
              <a:buNone/>
            </a:pPr>
            <a:endParaRPr lang="en-US" sz="1400" b="0" dirty="0">
              <a:solidFill>
                <a:srgbClr val="000090"/>
              </a:solidFill>
              <a:latin typeface="Comic Sans MS" charset="0"/>
              <a:cs typeface="Comic Sans MS" charset="0"/>
            </a:endParaRPr>
          </a:p>
        </p:txBody>
      </p:sp>
    </p:spTree>
    <p:extLst>
      <p:ext uri="{BB962C8B-B14F-4D97-AF65-F5344CB8AC3E}">
        <p14:creationId xmlns:p14="http://schemas.microsoft.com/office/powerpoint/2010/main" val="22289257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2520280" cy="504056"/>
          </a:xfrm>
          <a:solidFill>
            <a:srgbClr val="FFFFFF"/>
          </a:solidFill>
          <a:ln>
            <a:solidFill>
              <a:srgbClr val="FF0000"/>
            </a:solidFill>
          </a:ln>
        </p:spPr>
        <p:txBody>
          <a:bodyPr/>
          <a:lstStyle/>
          <a:p>
            <a:r>
              <a:rPr lang="en-US" sz="2400" b="0" dirty="0" smtClean="0">
                <a:solidFill>
                  <a:srgbClr val="0000FF"/>
                </a:solidFill>
              </a:rPr>
              <a:t>Definitions</a:t>
            </a:r>
            <a:endParaRPr lang="en-US" sz="2400" b="0" dirty="0">
              <a:solidFill>
                <a:srgbClr val="0000FF"/>
              </a:solidFill>
            </a:endParaRPr>
          </a:p>
        </p:txBody>
      </p:sp>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4</a:t>
            </a:fld>
            <a:endParaRPr lang="en-US"/>
          </a:p>
        </p:txBody>
      </p:sp>
      <p:grpSp>
        <p:nvGrpSpPr>
          <p:cNvPr id="36" name="Group 35"/>
          <p:cNvGrpSpPr/>
          <p:nvPr/>
        </p:nvGrpSpPr>
        <p:grpSpPr>
          <a:xfrm>
            <a:off x="323528" y="2276872"/>
            <a:ext cx="3438739" cy="2457564"/>
            <a:chOff x="107504" y="2276872"/>
            <a:chExt cx="3438739" cy="2457564"/>
          </a:xfrm>
        </p:grpSpPr>
        <p:cxnSp>
          <p:nvCxnSpPr>
            <p:cNvPr id="5" name="Straight Arrow Connector 4"/>
            <p:cNvCxnSpPr/>
            <p:nvPr/>
          </p:nvCxnSpPr>
          <p:spPr bwMode="auto">
            <a:xfrm flipV="1">
              <a:off x="1403648" y="2420888"/>
              <a:ext cx="0" cy="18722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flipV="1">
              <a:off x="1403648" y="2996952"/>
              <a:ext cx="1224136" cy="1296144"/>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H="1">
              <a:off x="179512" y="4293096"/>
              <a:ext cx="1224136" cy="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3" name="TextBox 12"/>
            <p:cNvSpPr txBox="1"/>
            <p:nvPr/>
          </p:nvSpPr>
          <p:spPr>
            <a:xfrm>
              <a:off x="1481426" y="2276872"/>
              <a:ext cx="786318" cy="369332"/>
            </a:xfrm>
            <a:prstGeom prst="rect">
              <a:avLst/>
            </a:prstGeom>
            <a:noFill/>
          </p:spPr>
          <p:txBody>
            <a:bodyPr wrap="none" rtlCol="0">
              <a:spAutoFit/>
            </a:bodyPr>
            <a:lstStyle/>
            <a:p>
              <a:r>
                <a:rPr lang="en-US" sz="1800" dirty="0" smtClean="0">
                  <a:latin typeface="Comic Sans MS"/>
                  <a:cs typeface="Comic Sans MS"/>
                </a:rPr>
                <a:t>y (up)</a:t>
              </a:r>
              <a:endParaRPr lang="en-US" sz="1800" dirty="0">
                <a:solidFill>
                  <a:srgbClr val="FF0000"/>
                </a:solidFill>
                <a:latin typeface="Comic Sans MS"/>
                <a:cs typeface="Comic Sans MS"/>
              </a:endParaRPr>
            </a:p>
          </p:txBody>
        </p:sp>
        <p:sp>
          <p:nvSpPr>
            <p:cNvPr id="14" name="TextBox 13"/>
            <p:cNvSpPr txBox="1"/>
            <p:nvPr/>
          </p:nvSpPr>
          <p:spPr>
            <a:xfrm>
              <a:off x="2411760" y="3284984"/>
              <a:ext cx="1134483" cy="369332"/>
            </a:xfrm>
            <a:prstGeom prst="rect">
              <a:avLst/>
            </a:prstGeom>
            <a:noFill/>
          </p:spPr>
          <p:txBody>
            <a:bodyPr wrap="none" rtlCol="0">
              <a:spAutoFit/>
            </a:bodyPr>
            <a:lstStyle/>
            <a:p>
              <a:r>
                <a:rPr lang="en-US" sz="1800" dirty="0">
                  <a:latin typeface="Comic Sans MS"/>
                  <a:cs typeface="Comic Sans MS"/>
                </a:rPr>
                <a:t>z</a:t>
              </a:r>
              <a:r>
                <a:rPr lang="en-US" sz="1800" dirty="0" smtClean="0">
                  <a:latin typeface="Comic Sans MS"/>
                  <a:cs typeface="Comic Sans MS"/>
                </a:rPr>
                <a:t> (West)</a:t>
              </a:r>
              <a:endParaRPr lang="en-US" sz="1800" dirty="0">
                <a:solidFill>
                  <a:srgbClr val="FF0000"/>
                </a:solidFill>
                <a:latin typeface="Comic Sans MS"/>
                <a:cs typeface="Comic Sans MS"/>
              </a:endParaRPr>
            </a:p>
          </p:txBody>
        </p:sp>
        <p:sp>
          <p:nvSpPr>
            <p:cNvPr id="15" name="TextBox 14"/>
            <p:cNvSpPr txBox="1"/>
            <p:nvPr/>
          </p:nvSpPr>
          <p:spPr>
            <a:xfrm>
              <a:off x="107504" y="4365104"/>
              <a:ext cx="1202560" cy="369332"/>
            </a:xfrm>
            <a:prstGeom prst="rect">
              <a:avLst/>
            </a:prstGeom>
            <a:noFill/>
          </p:spPr>
          <p:txBody>
            <a:bodyPr wrap="none" rtlCol="0">
              <a:spAutoFit/>
            </a:bodyPr>
            <a:lstStyle/>
            <a:p>
              <a:r>
                <a:rPr lang="en-US" sz="1800" dirty="0">
                  <a:latin typeface="Comic Sans MS"/>
                  <a:cs typeface="Comic Sans MS"/>
                </a:rPr>
                <a:t>x</a:t>
              </a:r>
              <a:r>
                <a:rPr lang="en-US" sz="1800" dirty="0" smtClean="0">
                  <a:latin typeface="Comic Sans MS"/>
                  <a:cs typeface="Comic Sans MS"/>
                </a:rPr>
                <a:t> (South)</a:t>
              </a:r>
              <a:endParaRPr lang="en-US" sz="1800" dirty="0">
                <a:solidFill>
                  <a:srgbClr val="FF0000"/>
                </a:solidFill>
                <a:latin typeface="Comic Sans MS"/>
                <a:cs typeface="Comic Sans MS"/>
              </a:endParaRPr>
            </a:p>
          </p:txBody>
        </p:sp>
        <p:cxnSp>
          <p:nvCxnSpPr>
            <p:cNvPr id="17" name="Straight Arrow Connector 16"/>
            <p:cNvCxnSpPr/>
            <p:nvPr/>
          </p:nvCxnSpPr>
          <p:spPr bwMode="auto">
            <a:xfrm flipV="1">
              <a:off x="1403648" y="3501008"/>
              <a:ext cx="0" cy="792088"/>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flipV="1">
              <a:off x="1403648" y="3861048"/>
              <a:ext cx="432048" cy="432048"/>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flipH="1">
              <a:off x="827584" y="4293096"/>
              <a:ext cx="576064" cy="0"/>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27" name="TextBox 26"/>
            <p:cNvSpPr txBox="1"/>
            <p:nvPr/>
          </p:nvSpPr>
          <p:spPr>
            <a:xfrm>
              <a:off x="1403648" y="3275692"/>
              <a:ext cx="496087" cy="369332"/>
            </a:xfrm>
            <a:prstGeom prst="rect">
              <a:avLst/>
            </a:prstGeom>
            <a:noFill/>
          </p:spPr>
          <p:txBody>
            <a:bodyPr wrap="none" rtlCol="0">
              <a:spAutoFit/>
            </a:bodyPr>
            <a:lstStyle/>
            <a:p>
              <a:r>
                <a:rPr lang="en-US" sz="1800" dirty="0" err="1" smtClean="0">
                  <a:solidFill>
                    <a:srgbClr val="FF0000"/>
                  </a:solidFill>
                  <a:latin typeface="Comic Sans MS"/>
                  <a:cs typeface="Comic Sans MS"/>
                </a:rPr>
                <a:t>n,</a:t>
              </a:r>
              <a:r>
                <a:rPr lang="en-US" sz="1800" dirty="0" err="1" smtClean="0">
                  <a:solidFill>
                    <a:srgbClr val="0000FF"/>
                  </a:solidFill>
                  <a:latin typeface="Symbol" charset="2"/>
                  <a:cs typeface="Symbol" charset="2"/>
                </a:rPr>
                <a:t>b</a:t>
              </a:r>
              <a:endParaRPr lang="en-US" sz="1800" dirty="0">
                <a:solidFill>
                  <a:srgbClr val="0000FF"/>
                </a:solidFill>
                <a:latin typeface="Comic Sans MS"/>
                <a:cs typeface="Comic Sans MS"/>
              </a:endParaRPr>
            </a:p>
          </p:txBody>
        </p:sp>
        <p:sp>
          <p:nvSpPr>
            <p:cNvPr id="28" name="TextBox 27"/>
            <p:cNvSpPr txBox="1"/>
            <p:nvPr/>
          </p:nvSpPr>
          <p:spPr>
            <a:xfrm>
              <a:off x="1619672" y="3861048"/>
              <a:ext cx="452242" cy="369332"/>
            </a:xfrm>
            <a:prstGeom prst="rect">
              <a:avLst/>
            </a:prstGeom>
            <a:noFill/>
          </p:spPr>
          <p:txBody>
            <a:bodyPr wrap="none" rtlCol="0">
              <a:spAutoFit/>
            </a:bodyPr>
            <a:lstStyle/>
            <a:p>
              <a:r>
                <a:rPr lang="en-US" sz="1800" dirty="0" err="1" smtClean="0">
                  <a:solidFill>
                    <a:srgbClr val="FF0000"/>
                  </a:solidFill>
                  <a:latin typeface="Comic Sans MS"/>
                  <a:cs typeface="Comic Sans MS"/>
                </a:rPr>
                <a:t>t,</a:t>
              </a:r>
              <a:r>
                <a:rPr lang="en-US" sz="1800" dirty="0" err="1" smtClean="0">
                  <a:solidFill>
                    <a:srgbClr val="0000FF"/>
                  </a:solidFill>
                  <a:latin typeface="Symbol" charset="2"/>
                  <a:cs typeface="Symbol" charset="2"/>
                </a:rPr>
                <a:t>g</a:t>
              </a:r>
              <a:endParaRPr lang="en-US" sz="1800" dirty="0">
                <a:solidFill>
                  <a:srgbClr val="0000FF"/>
                </a:solidFill>
                <a:latin typeface="Comic Sans MS"/>
                <a:cs typeface="Comic Sans MS"/>
              </a:endParaRPr>
            </a:p>
          </p:txBody>
        </p:sp>
        <p:sp>
          <p:nvSpPr>
            <p:cNvPr id="29" name="TextBox 28"/>
            <p:cNvSpPr txBox="1"/>
            <p:nvPr/>
          </p:nvSpPr>
          <p:spPr>
            <a:xfrm>
              <a:off x="742876" y="3907656"/>
              <a:ext cx="530915" cy="369332"/>
            </a:xfrm>
            <a:prstGeom prst="rect">
              <a:avLst/>
            </a:prstGeom>
            <a:noFill/>
          </p:spPr>
          <p:txBody>
            <a:bodyPr wrap="none" rtlCol="0">
              <a:spAutoFit/>
            </a:bodyPr>
            <a:lstStyle/>
            <a:p>
              <a:r>
                <a:rPr lang="en-US" sz="1800" dirty="0" err="1" smtClean="0">
                  <a:solidFill>
                    <a:srgbClr val="FF0000"/>
                  </a:solidFill>
                  <a:latin typeface="Comic Sans MS"/>
                  <a:cs typeface="Comic Sans MS"/>
                </a:rPr>
                <a:t>d,</a:t>
              </a:r>
              <a:r>
                <a:rPr lang="en-US" sz="1800" dirty="0" err="1" smtClean="0">
                  <a:solidFill>
                    <a:srgbClr val="0000FF"/>
                  </a:solidFill>
                  <a:latin typeface="Symbol" charset="2"/>
                  <a:cs typeface="Symbol" charset="2"/>
                </a:rPr>
                <a:t>a</a:t>
              </a:r>
              <a:endParaRPr lang="en-US" sz="1800" dirty="0">
                <a:solidFill>
                  <a:srgbClr val="0000FF"/>
                </a:solidFill>
                <a:latin typeface="Comic Sans MS"/>
                <a:cs typeface="Comic Sans MS"/>
              </a:endParaRPr>
            </a:p>
          </p:txBody>
        </p:sp>
      </p:grpSp>
      <p:sp>
        <p:nvSpPr>
          <p:cNvPr id="30" name="TextBox 29"/>
          <p:cNvSpPr txBox="1"/>
          <p:nvPr/>
        </p:nvSpPr>
        <p:spPr>
          <a:xfrm>
            <a:off x="539552" y="1052736"/>
            <a:ext cx="2416221" cy="400110"/>
          </a:xfrm>
          <a:prstGeom prst="rect">
            <a:avLst/>
          </a:prstGeom>
          <a:solidFill>
            <a:srgbClr val="F2F2F2"/>
          </a:solidFill>
        </p:spPr>
        <p:txBody>
          <a:bodyPr wrap="none" rtlCol="0">
            <a:spAutoFit/>
          </a:bodyPr>
          <a:lstStyle/>
          <a:p>
            <a:r>
              <a:rPr lang="en-US" sz="2000" dirty="0" smtClean="0">
                <a:latin typeface="Comic Sans MS"/>
                <a:cs typeface="Comic Sans MS"/>
              </a:rPr>
              <a:t>Global Coordinates</a:t>
            </a:r>
            <a:endParaRPr lang="en-US" sz="2000" dirty="0">
              <a:latin typeface="Comic Sans MS"/>
              <a:cs typeface="Comic Sans MS"/>
            </a:endParaRPr>
          </a:p>
        </p:txBody>
      </p:sp>
      <p:sp>
        <p:nvSpPr>
          <p:cNvPr id="24" name="TextBox 23"/>
          <p:cNvSpPr txBox="1"/>
          <p:nvPr/>
        </p:nvSpPr>
        <p:spPr>
          <a:xfrm>
            <a:off x="5940152" y="1052736"/>
            <a:ext cx="2292490" cy="400110"/>
          </a:xfrm>
          <a:prstGeom prst="rect">
            <a:avLst/>
          </a:prstGeom>
          <a:solidFill>
            <a:srgbClr val="F2F2F2"/>
          </a:solidFill>
        </p:spPr>
        <p:txBody>
          <a:bodyPr wrap="none" rtlCol="0">
            <a:spAutoFit/>
          </a:bodyPr>
          <a:lstStyle/>
          <a:p>
            <a:r>
              <a:rPr lang="en-US" sz="2000" dirty="0" smtClean="0">
                <a:latin typeface="Comic Sans MS"/>
                <a:cs typeface="Comic Sans MS"/>
              </a:rPr>
              <a:t>Local Coordinates</a:t>
            </a:r>
            <a:endParaRPr lang="en-US" sz="2000" dirty="0">
              <a:latin typeface="Comic Sans MS"/>
              <a:cs typeface="Comic Sans MS"/>
            </a:endParaRPr>
          </a:p>
        </p:txBody>
      </p:sp>
      <p:grpSp>
        <p:nvGrpSpPr>
          <p:cNvPr id="25" name="Group 24"/>
          <p:cNvGrpSpPr/>
          <p:nvPr/>
        </p:nvGrpSpPr>
        <p:grpSpPr>
          <a:xfrm>
            <a:off x="4932040" y="2276872"/>
            <a:ext cx="4144198" cy="2457564"/>
            <a:chOff x="107504" y="2276872"/>
            <a:chExt cx="4144198" cy="2457564"/>
          </a:xfrm>
        </p:grpSpPr>
        <p:cxnSp>
          <p:nvCxnSpPr>
            <p:cNvPr id="26" name="Straight Arrow Connector 25"/>
            <p:cNvCxnSpPr/>
            <p:nvPr/>
          </p:nvCxnSpPr>
          <p:spPr bwMode="auto">
            <a:xfrm flipV="1">
              <a:off x="1403648" y="2420888"/>
              <a:ext cx="0" cy="187220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1" name="Straight Arrow Connector 30"/>
            <p:cNvCxnSpPr/>
            <p:nvPr/>
          </p:nvCxnSpPr>
          <p:spPr bwMode="auto">
            <a:xfrm flipV="1">
              <a:off x="1403648" y="2996952"/>
              <a:ext cx="1224136" cy="1296144"/>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H="1">
              <a:off x="179512" y="4293096"/>
              <a:ext cx="1224136" cy="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0" name="TextBox 39"/>
            <p:cNvSpPr txBox="1"/>
            <p:nvPr/>
          </p:nvSpPr>
          <p:spPr>
            <a:xfrm>
              <a:off x="1481426" y="2276872"/>
              <a:ext cx="2352439" cy="369332"/>
            </a:xfrm>
            <a:prstGeom prst="rect">
              <a:avLst/>
            </a:prstGeom>
            <a:noFill/>
          </p:spPr>
          <p:txBody>
            <a:bodyPr wrap="none" rtlCol="0">
              <a:spAutoFit/>
            </a:bodyPr>
            <a:lstStyle/>
            <a:p>
              <a:r>
                <a:rPr lang="en-US" sz="1800" dirty="0">
                  <a:latin typeface="Comic Sans MS"/>
                  <a:cs typeface="Comic Sans MS"/>
                </a:rPr>
                <a:t>w</a:t>
              </a:r>
              <a:r>
                <a:rPr lang="en-US" sz="1800" dirty="0" smtClean="0">
                  <a:latin typeface="Comic Sans MS"/>
                  <a:cs typeface="Comic Sans MS"/>
                </a:rPr>
                <a:t> (normal to ladder)</a:t>
              </a:r>
              <a:endParaRPr lang="en-US" sz="1800" dirty="0">
                <a:solidFill>
                  <a:srgbClr val="FF0000"/>
                </a:solidFill>
                <a:latin typeface="Comic Sans MS"/>
                <a:cs typeface="Comic Sans MS"/>
              </a:endParaRPr>
            </a:p>
          </p:txBody>
        </p:sp>
        <p:sp>
          <p:nvSpPr>
            <p:cNvPr id="41" name="TextBox 40"/>
            <p:cNvSpPr txBox="1"/>
            <p:nvPr/>
          </p:nvSpPr>
          <p:spPr>
            <a:xfrm>
              <a:off x="2411760" y="3284984"/>
              <a:ext cx="1839942" cy="369332"/>
            </a:xfrm>
            <a:prstGeom prst="rect">
              <a:avLst/>
            </a:prstGeom>
            <a:noFill/>
          </p:spPr>
          <p:txBody>
            <a:bodyPr wrap="none" rtlCol="0">
              <a:spAutoFit/>
            </a:bodyPr>
            <a:lstStyle/>
            <a:p>
              <a:r>
                <a:rPr lang="en-US" sz="1800" dirty="0" smtClean="0">
                  <a:latin typeface="Comic Sans MS"/>
                  <a:cs typeface="Comic Sans MS"/>
                </a:rPr>
                <a:t>v (along ladder) </a:t>
              </a:r>
              <a:endParaRPr lang="en-US" sz="1800" dirty="0">
                <a:solidFill>
                  <a:srgbClr val="FF0000"/>
                </a:solidFill>
                <a:latin typeface="Comic Sans MS"/>
                <a:cs typeface="Comic Sans MS"/>
              </a:endParaRPr>
            </a:p>
          </p:txBody>
        </p:sp>
        <p:sp>
          <p:nvSpPr>
            <p:cNvPr id="42" name="TextBox 41"/>
            <p:cNvSpPr txBox="1"/>
            <p:nvPr/>
          </p:nvSpPr>
          <p:spPr>
            <a:xfrm>
              <a:off x="107504" y="4365104"/>
              <a:ext cx="975109" cy="369332"/>
            </a:xfrm>
            <a:prstGeom prst="rect">
              <a:avLst/>
            </a:prstGeom>
            <a:noFill/>
          </p:spPr>
          <p:txBody>
            <a:bodyPr wrap="none" rtlCol="0">
              <a:spAutoFit/>
            </a:bodyPr>
            <a:lstStyle/>
            <a:p>
              <a:r>
                <a:rPr lang="en-US" sz="1800" dirty="0">
                  <a:latin typeface="Comic Sans MS"/>
                  <a:cs typeface="Comic Sans MS"/>
                </a:rPr>
                <a:t>u</a:t>
              </a:r>
              <a:r>
                <a:rPr lang="en-US" sz="1800" dirty="0" smtClean="0">
                  <a:latin typeface="Comic Sans MS"/>
                  <a:cs typeface="Comic Sans MS"/>
                </a:rPr>
                <a:t> (</a:t>
              </a:r>
              <a:r>
                <a:rPr lang="en-US" sz="1800" dirty="0" err="1" smtClean="0">
                  <a:latin typeface="Comic Sans MS"/>
                  <a:cs typeface="Comic Sans MS"/>
                </a:rPr>
                <a:t>rphi</a:t>
              </a:r>
              <a:r>
                <a:rPr lang="en-US" sz="1800" dirty="0" smtClean="0">
                  <a:latin typeface="Comic Sans MS"/>
                  <a:cs typeface="Comic Sans MS"/>
                </a:rPr>
                <a:t>)</a:t>
              </a:r>
              <a:endParaRPr lang="en-US" sz="1800" dirty="0">
                <a:solidFill>
                  <a:srgbClr val="FF0000"/>
                </a:solidFill>
                <a:latin typeface="Comic Sans MS"/>
                <a:cs typeface="Comic Sans MS"/>
              </a:endParaRPr>
            </a:p>
          </p:txBody>
        </p:sp>
        <p:cxnSp>
          <p:nvCxnSpPr>
            <p:cNvPr id="43" name="Straight Arrow Connector 42"/>
            <p:cNvCxnSpPr/>
            <p:nvPr/>
          </p:nvCxnSpPr>
          <p:spPr bwMode="auto">
            <a:xfrm flipV="1">
              <a:off x="1403648" y="3501008"/>
              <a:ext cx="0" cy="792088"/>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cxnSp>
          <p:nvCxnSpPr>
            <p:cNvPr id="44" name="Straight Arrow Connector 43"/>
            <p:cNvCxnSpPr/>
            <p:nvPr/>
          </p:nvCxnSpPr>
          <p:spPr bwMode="auto">
            <a:xfrm flipV="1">
              <a:off x="1403648" y="3861048"/>
              <a:ext cx="432048" cy="432048"/>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cxnSp>
          <p:nvCxnSpPr>
            <p:cNvPr id="45" name="Straight Arrow Connector 44"/>
            <p:cNvCxnSpPr/>
            <p:nvPr/>
          </p:nvCxnSpPr>
          <p:spPr bwMode="auto">
            <a:xfrm flipH="1">
              <a:off x="827584" y="4293096"/>
              <a:ext cx="576064" cy="0"/>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46" name="TextBox 45"/>
            <p:cNvSpPr txBox="1"/>
            <p:nvPr/>
          </p:nvSpPr>
          <p:spPr>
            <a:xfrm>
              <a:off x="1403648" y="3275692"/>
              <a:ext cx="452242" cy="369332"/>
            </a:xfrm>
            <a:prstGeom prst="rect">
              <a:avLst/>
            </a:prstGeom>
            <a:noFill/>
          </p:spPr>
          <p:txBody>
            <a:bodyPr wrap="none" rtlCol="0">
              <a:spAutoFit/>
            </a:bodyPr>
            <a:lstStyle/>
            <a:p>
              <a:r>
                <a:rPr lang="en-US" sz="1800" dirty="0" err="1" smtClean="0">
                  <a:solidFill>
                    <a:srgbClr val="FF0000"/>
                  </a:solidFill>
                  <a:latin typeface="Comic Sans MS"/>
                  <a:cs typeface="Comic Sans MS"/>
                </a:rPr>
                <a:t>t,</a:t>
              </a:r>
              <a:r>
                <a:rPr lang="en-US" sz="1800" dirty="0" err="1" smtClean="0">
                  <a:solidFill>
                    <a:srgbClr val="0000FF"/>
                  </a:solidFill>
                  <a:latin typeface="Symbol" charset="2"/>
                  <a:cs typeface="Symbol" charset="2"/>
                </a:rPr>
                <a:t>g</a:t>
              </a:r>
              <a:endParaRPr lang="en-US" sz="1800" dirty="0">
                <a:solidFill>
                  <a:srgbClr val="0000FF"/>
                </a:solidFill>
                <a:latin typeface="Comic Sans MS"/>
                <a:cs typeface="Comic Sans MS"/>
              </a:endParaRPr>
            </a:p>
          </p:txBody>
        </p:sp>
        <p:sp>
          <p:nvSpPr>
            <p:cNvPr id="47" name="TextBox 46"/>
            <p:cNvSpPr txBox="1"/>
            <p:nvPr/>
          </p:nvSpPr>
          <p:spPr>
            <a:xfrm>
              <a:off x="1619672" y="3861048"/>
              <a:ext cx="496087" cy="369332"/>
            </a:xfrm>
            <a:prstGeom prst="rect">
              <a:avLst/>
            </a:prstGeom>
            <a:noFill/>
          </p:spPr>
          <p:txBody>
            <a:bodyPr wrap="none" rtlCol="0">
              <a:spAutoFit/>
            </a:bodyPr>
            <a:lstStyle/>
            <a:p>
              <a:r>
                <a:rPr lang="en-US" sz="1800" dirty="0" err="1" smtClean="0">
                  <a:solidFill>
                    <a:srgbClr val="FF0000"/>
                  </a:solidFill>
                  <a:latin typeface="Comic Sans MS"/>
                  <a:cs typeface="Comic Sans MS"/>
                </a:rPr>
                <a:t>n,</a:t>
              </a:r>
              <a:r>
                <a:rPr lang="en-US" sz="1800" dirty="0" err="1" smtClean="0">
                  <a:solidFill>
                    <a:srgbClr val="0000FF"/>
                  </a:solidFill>
                  <a:latin typeface="Symbol" charset="2"/>
                  <a:cs typeface="Symbol" charset="2"/>
                </a:rPr>
                <a:t>b</a:t>
              </a:r>
              <a:endParaRPr lang="en-US" sz="1800" dirty="0">
                <a:solidFill>
                  <a:srgbClr val="0000FF"/>
                </a:solidFill>
                <a:latin typeface="Comic Sans MS"/>
                <a:cs typeface="Comic Sans MS"/>
              </a:endParaRPr>
            </a:p>
          </p:txBody>
        </p:sp>
        <p:sp>
          <p:nvSpPr>
            <p:cNvPr id="48" name="TextBox 47"/>
            <p:cNvSpPr txBox="1"/>
            <p:nvPr/>
          </p:nvSpPr>
          <p:spPr>
            <a:xfrm>
              <a:off x="742876" y="3907656"/>
              <a:ext cx="530915" cy="369332"/>
            </a:xfrm>
            <a:prstGeom prst="rect">
              <a:avLst/>
            </a:prstGeom>
            <a:noFill/>
          </p:spPr>
          <p:txBody>
            <a:bodyPr wrap="none" rtlCol="0">
              <a:spAutoFit/>
            </a:bodyPr>
            <a:lstStyle/>
            <a:p>
              <a:r>
                <a:rPr lang="en-US" sz="1800" dirty="0" err="1" smtClean="0">
                  <a:solidFill>
                    <a:srgbClr val="FF0000"/>
                  </a:solidFill>
                  <a:latin typeface="Comic Sans MS"/>
                  <a:cs typeface="Comic Sans MS"/>
                </a:rPr>
                <a:t>d,</a:t>
              </a:r>
              <a:r>
                <a:rPr lang="en-US" sz="1800" dirty="0" err="1" smtClean="0">
                  <a:solidFill>
                    <a:srgbClr val="0000FF"/>
                  </a:solidFill>
                  <a:latin typeface="Symbol" charset="2"/>
                  <a:cs typeface="Symbol" charset="2"/>
                </a:rPr>
                <a:t>a</a:t>
              </a:r>
              <a:endParaRPr lang="en-US" sz="1800" dirty="0">
                <a:solidFill>
                  <a:srgbClr val="0000FF"/>
                </a:solidFill>
                <a:latin typeface="Comic Sans MS"/>
                <a:cs typeface="Comic Sans MS"/>
              </a:endParaRPr>
            </a:p>
          </p:txBody>
        </p:sp>
      </p:grpSp>
      <p:sp>
        <p:nvSpPr>
          <p:cNvPr id="32" name="TextBox 31"/>
          <p:cNvSpPr txBox="1"/>
          <p:nvPr/>
        </p:nvSpPr>
        <p:spPr>
          <a:xfrm>
            <a:off x="251520" y="5301208"/>
            <a:ext cx="8640961" cy="1077218"/>
          </a:xfrm>
          <a:prstGeom prst="rect">
            <a:avLst/>
          </a:prstGeom>
          <a:noFill/>
        </p:spPr>
        <p:txBody>
          <a:bodyPr wrap="square" rtlCol="0">
            <a:spAutoFit/>
          </a:bodyPr>
          <a:lstStyle/>
          <a:p>
            <a:pPr marL="342900" indent="-342900">
              <a:buFont typeface="Arial"/>
              <a:buChar char="•"/>
            </a:pPr>
            <a:r>
              <a:rPr lang="en-US" sz="1600" dirty="0" smtClean="0">
                <a:solidFill>
                  <a:srgbClr val="000090"/>
                </a:solidFill>
                <a:latin typeface="Comic Sans MS"/>
                <a:cs typeface="Comic Sans MS"/>
              </a:rPr>
              <a:t>Local v (along ladder) is fixed and along global z</a:t>
            </a:r>
          </a:p>
          <a:p>
            <a:pPr marL="342900" indent="-342900">
              <a:buFont typeface="Arial"/>
              <a:buChar char="•"/>
            </a:pPr>
            <a:r>
              <a:rPr lang="en-US" sz="1600" dirty="0" smtClean="0">
                <a:solidFill>
                  <a:srgbClr val="000090"/>
                </a:solidFill>
                <a:latin typeface="Comic Sans MS"/>
                <a:cs typeface="Comic Sans MS"/>
              </a:rPr>
              <a:t>Local w (normal to wafer plane) is fixed (points away from the </a:t>
            </a:r>
            <a:r>
              <a:rPr lang="en-US" sz="1600" dirty="0" smtClean="0">
                <a:solidFill>
                  <a:srgbClr val="000090"/>
                </a:solidFill>
                <a:latin typeface="Comic Sans MS"/>
                <a:cs typeface="Comic Sans MS"/>
              </a:rPr>
              <a:t>interaction point (SSD/IST/PXL outer layer ladders) or away from the glued surface)</a:t>
            </a:r>
            <a:endParaRPr lang="en-US" sz="1600" dirty="0" smtClean="0">
              <a:solidFill>
                <a:srgbClr val="000090"/>
              </a:solidFill>
              <a:latin typeface="Comic Sans MS"/>
              <a:cs typeface="Comic Sans MS"/>
            </a:endParaRPr>
          </a:p>
          <a:p>
            <a:pPr marL="342900" indent="-342900">
              <a:buFont typeface="Arial"/>
              <a:buChar char="•"/>
            </a:pPr>
            <a:r>
              <a:rPr lang="en-US" sz="1600" dirty="0" smtClean="0">
                <a:solidFill>
                  <a:srgbClr val="000090"/>
                </a:solidFill>
                <a:latin typeface="Comic Sans MS"/>
                <a:cs typeface="Comic Sans MS"/>
              </a:rPr>
              <a:t>Local u (</a:t>
            </a:r>
            <a:r>
              <a:rPr lang="en-US" sz="1600" dirty="0" err="1" smtClean="0">
                <a:solidFill>
                  <a:srgbClr val="000090"/>
                </a:solidFill>
                <a:latin typeface="Comic Sans MS"/>
                <a:cs typeface="Comic Sans MS"/>
              </a:rPr>
              <a:t>rphi</a:t>
            </a:r>
            <a:r>
              <a:rPr lang="en-US" sz="1600" dirty="0">
                <a:solidFill>
                  <a:srgbClr val="000090"/>
                </a:solidFill>
                <a:latin typeface="Comic Sans MS"/>
                <a:cs typeface="Comic Sans MS"/>
              </a:rPr>
              <a:t> </a:t>
            </a:r>
            <a:r>
              <a:rPr lang="en-US" sz="1600" dirty="0" smtClean="0">
                <a:solidFill>
                  <a:srgbClr val="000090"/>
                </a:solidFill>
                <a:latin typeface="Comic Sans MS"/>
                <a:cs typeface="Comic Sans MS"/>
              </a:rPr>
              <a:t>on wafer plane) varies so it forms a RHS with v-w</a:t>
            </a:r>
          </a:p>
        </p:txBody>
      </p:sp>
    </p:spTree>
    <p:extLst>
      <p:ext uri="{BB962C8B-B14F-4D97-AF65-F5344CB8AC3E}">
        <p14:creationId xmlns:p14="http://schemas.microsoft.com/office/powerpoint/2010/main" val="14934985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5</a:t>
            </a:fld>
            <a:endParaRPr lang="en-US"/>
          </a:p>
        </p:txBody>
      </p:sp>
      <p:sp>
        <p:nvSpPr>
          <p:cNvPr id="6" name="Content Placeholder 2"/>
          <p:cNvSpPr>
            <a:spLocks noGrp="1"/>
          </p:cNvSpPr>
          <p:nvPr>
            <p:ph idx="1"/>
          </p:nvPr>
        </p:nvSpPr>
        <p:spPr>
          <a:xfrm>
            <a:off x="-17760" y="0"/>
            <a:ext cx="5309840" cy="476672"/>
          </a:xfrm>
        </p:spPr>
        <p:txBody>
          <a:bodyPr/>
          <a:lstStyle/>
          <a:p>
            <a:pPr marL="0" indent="0">
              <a:buNone/>
            </a:pPr>
            <a:r>
              <a:rPr lang="en-US" b="0" dirty="0" smtClean="0">
                <a:solidFill>
                  <a:srgbClr val="0000FF"/>
                </a:solidFill>
                <a:latin typeface="Comic Sans MS" charset="0"/>
                <a:cs typeface="Comic Sans MS" charset="0"/>
              </a:rPr>
              <a:t>Local PXL system definitions (offline)</a:t>
            </a:r>
            <a:endParaRPr lang="en-US" b="0" dirty="0">
              <a:solidFill>
                <a:srgbClr val="0000FF"/>
              </a:solidFill>
              <a:latin typeface="Comic Sans MS" charset="0"/>
              <a:cs typeface="Comic Sans MS" charset="0"/>
            </a:endParaRPr>
          </a:p>
          <a:p>
            <a:pPr marL="0" indent="0">
              <a:buNone/>
            </a:pPr>
            <a:endParaRPr lang="en-US" sz="1600" b="0" dirty="0">
              <a:solidFill>
                <a:srgbClr val="000090"/>
              </a:solidFill>
              <a:latin typeface="Comic Sans MS" charset="0"/>
              <a:cs typeface="Comic Sans MS" charset="0"/>
            </a:endParaRPr>
          </a:p>
        </p:txBody>
      </p:sp>
      <p:pic>
        <p:nvPicPr>
          <p:cNvPr id="8" name="Picture 7" descr="Screen Shot 2012-10-18 at 10.18.32 AM.png"/>
          <p:cNvPicPr>
            <a:picLocks noChangeAspect="1"/>
          </p:cNvPicPr>
          <p:nvPr/>
        </p:nvPicPr>
        <p:blipFill rotWithShape="1">
          <a:blip r:embed="rId2">
            <a:extLst>
              <a:ext uri="{28A0092B-C50C-407E-A947-70E740481C1C}">
                <a14:useLocalDpi xmlns:a14="http://schemas.microsoft.com/office/drawing/2010/main" val="0"/>
              </a:ext>
            </a:extLst>
          </a:blip>
          <a:srcRect l="7839" t="30403" r="37498" b="6302"/>
          <a:stretch/>
        </p:blipFill>
        <p:spPr>
          <a:xfrm>
            <a:off x="971600" y="1268760"/>
            <a:ext cx="2499360" cy="2042160"/>
          </a:xfrm>
          <a:prstGeom prst="rect">
            <a:avLst/>
          </a:prstGeom>
        </p:spPr>
      </p:pic>
      <p:pic>
        <p:nvPicPr>
          <p:cNvPr id="9" name="Picture 8"/>
          <p:cNvPicPr>
            <a:picLocks noChangeAspect="1"/>
          </p:cNvPicPr>
          <p:nvPr/>
        </p:nvPicPr>
        <p:blipFill>
          <a:blip r:embed="rId3"/>
          <a:stretch>
            <a:fillRect/>
          </a:stretch>
        </p:blipFill>
        <p:spPr>
          <a:xfrm>
            <a:off x="683568" y="3717032"/>
            <a:ext cx="7873506" cy="2160240"/>
          </a:xfrm>
          <a:prstGeom prst="rect">
            <a:avLst/>
          </a:prstGeom>
        </p:spPr>
      </p:pic>
      <p:grpSp>
        <p:nvGrpSpPr>
          <p:cNvPr id="11" name="Group 10"/>
          <p:cNvGrpSpPr/>
          <p:nvPr/>
        </p:nvGrpSpPr>
        <p:grpSpPr>
          <a:xfrm rot="2251012">
            <a:off x="1994294" y="1488917"/>
            <a:ext cx="1200038" cy="928406"/>
            <a:chOff x="-139640" y="2623880"/>
            <a:chExt cx="3183763" cy="2112375"/>
          </a:xfrm>
        </p:grpSpPr>
        <p:cxnSp>
          <p:nvCxnSpPr>
            <p:cNvPr id="12" name="Straight Arrow Connector 11"/>
            <p:cNvCxnSpPr/>
            <p:nvPr/>
          </p:nvCxnSpPr>
          <p:spPr bwMode="auto">
            <a:xfrm rot="19348988" flipV="1">
              <a:off x="1017513" y="3318026"/>
              <a:ext cx="180575" cy="1034942"/>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19348988" flipV="1">
              <a:off x="1092151" y="3506501"/>
              <a:ext cx="1708903" cy="37959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rot="19348988" flipH="1" flipV="1">
              <a:off x="115598" y="3516974"/>
              <a:ext cx="970240" cy="115432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5" name="TextBox 14"/>
            <p:cNvSpPr txBox="1"/>
            <p:nvPr/>
          </p:nvSpPr>
          <p:spPr>
            <a:xfrm>
              <a:off x="339347" y="2862858"/>
              <a:ext cx="1306477" cy="525205"/>
            </a:xfrm>
            <a:prstGeom prst="rect">
              <a:avLst/>
            </a:prstGeom>
            <a:noFill/>
          </p:spPr>
          <p:txBody>
            <a:bodyPr wrap="none" rtlCol="0">
              <a:spAutoFit/>
            </a:bodyPr>
            <a:lstStyle/>
            <a:p>
              <a:r>
                <a:rPr lang="en-US" sz="900" dirty="0" smtClean="0">
                  <a:latin typeface="Comic Sans MS"/>
                  <a:cs typeface="Comic Sans MS"/>
                </a:rPr>
                <a:t>y (up)</a:t>
              </a:r>
              <a:endParaRPr lang="en-US" sz="900" dirty="0">
                <a:solidFill>
                  <a:srgbClr val="FF0000"/>
                </a:solidFill>
                <a:latin typeface="Comic Sans MS"/>
                <a:cs typeface="Comic Sans MS"/>
              </a:endParaRPr>
            </a:p>
          </p:txBody>
        </p:sp>
        <p:sp>
          <p:nvSpPr>
            <p:cNvPr id="16" name="TextBox 15"/>
            <p:cNvSpPr txBox="1"/>
            <p:nvPr/>
          </p:nvSpPr>
          <p:spPr>
            <a:xfrm>
              <a:off x="1329673" y="2623880"/>
              <a:ext cx="1714450" cy="525206"/>
            </a:xfrm>
            <a:prstGeom prst="rect">
              <a:avLst/>
            </a:prstGeom>
            <a:noFill/>
          </p:spPr>
          <p:txBody>
            <a:bodyPr wrap="none" rtlCol="0">
              <a:spAutoFit/>
            </a:bodyPr>
            <a:lstStyle/>
            <a:p>
              <a:r>
                <a:rPr lang="en-US" sz="900" dirty="0">
                  <a:latin typeface="Comic Sans MS"/>
                  <a:cs typeface="Comic Sans MS"/>
                </a:rPr>
                <a:t>z</a:t>
              </a:r>
              <a:r>
                <a:rPr lang="en-US" sz="900" dirty="0" smtClean="0">
                  <a:latin typeface="Comic Sans MS"/>
                  <a:cs typeface="Comic Sans MS"/>
                </a:rPr>
                <a:t> (beam)</a:t>
              </a:r>
              <a:endParaRPr lang="en-US" sz="900" dirty="0">
                <a:solidFill>
                  <a:srgbClr val="FF0000"/>
                </a:solidFill>
                <a:latin typeface="Comic Sans MS"/>
                <a:cs typeface="Comic Sans MS"/>
              </a:endParaRPr>
            </a:p>
          </p:txBody>
        </p:sp>
        <p:sp>
          <p:nvSpPr>
            <p:cNvPr id="17" name="TextBox 16"/>
            <p:cNvSpPr txBox="1"/>
            <p:nvPr/>
          </p:nvSpPr>
          <p:spPr>
            <a:xfrm>
              <a:off x="-139640" y="4211050"/>
              <a:ext cx="1906724" cy="525205"/>
            </a:xfrm>
            <a:prstGeom prst="rect">
              <a:avLst/>
            </a:prstGeom>
            <a:noFill/>
          </p:spPr>
          <p:txBody>
            <a:bodyPr wrap="none" rtlCol="0">
              <a:spAutoFit/>
            </a:bodyPr>
            <a:lstStyle/>
            <a:p>
              <a:r>
                <a:rPr lang="en-US" sz="900" dirty="0">
                  <a:latin typeface="Comic Sans MS"/>
                  <a:cs typeface="Comic Sans MS"/>
                </a:rPr>
                <a:t>x</a:t>
              </a:r>
              <a:r>
                <a:rPr lang="en-US" sz="900" dirty="0" smtClean="0">
                  <a:latin typeface="Comic Sans MS"/>
                  <a:cs typeface="Comic Sans MS"/>
                </a:rPr>
                <a:t> (across)</a:t>
              </a:r>
              <a:endParaRPr lang="en-US" sz="900" dirty="0">
                <a:solidFill>
                  <a:srgbClr val="FF0000"/>
                </a:solidFill>
                <a:latin typeface="Comic Sans MS"/>
                <a:cs typeface="Comic Sans MS"/>
              </a:endParaRPr>
            </a:p>
          </p:txBody>
        </p:sp>
      </p:grpSp>
      <p:grpSp>
        <p:nvGrpSpPr>
          <p:cNvPr id="25" name="Group 24"/>
          <p:cNvGrpSpPr/>
          <p:nvPr/>
        </p:nvGrpSpPr>
        <p:grpSpPr>
          <a:xfrm rot="3261967">
            <a:off x="4560727" y="3970136"/>
            <a:ext cx="1728090" cy="1067655"/>
            <a:chOff x="-440790" y="2276872"/>
            <a:chExt cx="4584716" cy="2429207"/>
          </a:xfrm>
          <a:noFill/>
        </p:grpSpPr>
        <p:cxnSp>
          <p:nvCxnSpPr>
            <p:cNvPr id="26" name="Straight Arrow Connector 25"/>
            <p:cNvCxnSpPr/>
            <p:nvPr/>
          </p:nvCxnSpPr>
          <p:spPr bwMode="auto">
            <a:xfrm flipV="1">
              <a:off x="1403648" y="2420888"/>
              <a:ext cx="0" cy="1872208"/>
            </a:xfrm>
            <a:prstGeom prst="straightConnector1">
              <a:avLst/>
            </a:prstGeom>
            <a:grpFill/>
            <a:ln w="127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V="1">
              <a:off x="1403648" y="2996952"/>
              <a:ext cx="1224136" cy="1296144"/>
            </a:xfrm>
            <a:prstGeom prst="straightConnector1">
              <a:avLst/>
            </a:prstGeom>
            <a:grpFill/>
            <a:ln w="12700" cap="flat" cmpd="sng" algn="ctr">
              <a:solidFill>
                <a:srgbClr val="FF0000"/>
              </a:solidFill>
              <a:prstDash val="solid"/>
              <a:round/>
              <a:headEnd type="none" w="med" len="med"/>
              <a:tailEnd type="arrow"/>
            </a:ln>
            <a:effectLst/>
          </p:spPr>
        </p:cxnSp>
        <p:cxnSp>
          <p:nvCxnSpPr>
            <p:cNvPr id="28" name="Straight Arrow Connector 27"/>
            <p:cNvCxnSpPr/>
            <p:nvPr/>
          </p:nvCxnSpPr>
          <p:spPr bwMode="auto">
            <a:xfrm rot="19348988" flipH="1" flipV="1">
              <a:off x="341665" y="3567460"/>
              <a:ext cx="774628" cy="1034947"/>
            </a:xfrm>
            <a:prstGeom prst="straightConnector1">
              <a:avLst/>
            </a:prstGeom>
            <a:grpFill/>
            <a:ln w="12700" cap="flat" cmpd="sng" algn="ctr">
              <a:solidFill>
                <a:srgbClr val="FF0000"/>
              </a:solidFill>
              <a:prstDash val="solid"/>
              <a:round/>
              <a:headEnd type="none" w="med" len="med"/>
              <a:tailEnd type="arrow"/>
            </a:ln>
            <a:effectLst/>
          </p:spPr>
        </p:cxnSp>
        <p:sp>
          <p:nvSpPr>
            <p:cNvPr id="29" name="TextBox 28"/>
            <p:cNvSpPr txBox="1"/>
            <p:nvPr/>
          </p:nvSpPr>
          <p:spPr>
            <a:xfrm>
              <a:off x="1481425" y="2276872"/>
              <a:ext cx="1306477" cy="525205"/>
            </a:xfrm>
            <a:prstGeom prst="rect">
              <a:avLst/>
            </a:prstGeom>
            <a:grpFill/>
            <a:ln>
              <a:noFill/>
            </a:ln>
          </p:spPr>
          <p:txBody>
            <a:bodyPr wrap="none" rtlCol="0">
              <a:spAutoFit/>
            </a:bodyPr>
            <a:lstStyle/>
            <a:p>
              <a:r>
                <a:rPr lang="en-US" sz="900" dirty="0" smtClean="0">
                  <a:latin typeface="Comic Sans MS"/>
                  <a:cs typeface="Comic Sans MS"/>
                </a:rPr>
                <a:t>y (up)</a:t>
              </a:r>
              <a:endParaRPr lang="en-US" sz="900" dirty="0">
                <a:solidFill>
                  <a:srgbClr val="FF0000"/>
                </a:solidFill>
                <a:latin typeface="Comic Sans MS"/>
                <a:cs typeface="Comic Sans MS"/>
              </a:endParaRPr>
            </a:p>
          </p:txBody>
        </p:sp>
        <p:sp>
          <p:nvSpPr>
            <p:cNvPr id="30" name="TextBox 29"/>
            <p:cNvSpPr txBox="1"/>
            <p:nvPr/>
          </p:nvSpPr>
          <p:spPr>
            <a:xfrm>
              <a:off x="2429474" y="3284987"/>
              <a:ext cx="1714452" cy="525205"/>
            </a:xfrm>
            <a:prstGeom prst="rect">
              <a:avLst/>
            </a:prstGeom>
            <a:grpFill/>
            <a:ln>
              <a:noFill/>
            </a:ln>
          </p:spPr>
          <p:txBody>
            <a:bodyPr wrap="none" rtlCol="0">
              <a:spAutoFit/>
            </a:bodyPr>
            <a:lstStyle/>
            <a:p>
              <a:r>
                <a:rPr lang="en-US" sz="900" dirty="0">
                  <a:latin typeface="Comic Sans MS"/>
                  <a:cs typeface="Comic Sans MS"/>
                </a:rPr>
                <a:t>z</a:t>
              </a:r>
              <a:r>
                <a:rPr lang="en-US" sz="900" dirty="0" smtClean="0">
                  <a:latin typeface="Comic Sans MS"/>
                  <a:cs typeface="Comic Sans MS"/>
                </a:rPr>
                <a:t> (beam)</a:t>
              </a:r>
              <a:endParaRPr lang="en-US" sz="900" dirty="0">
                <a:solidFill>
                  <a:srgbClr val="FF0000"/>
                </a:solidFill>
                <a:latin typeface="Comic Sans MS"/>
                <a:cs typeface="Comic Sans MS"/>
              </a:endParaRPr>
            </a:p>
          </p:txBody>
        </p:sp>
        <p:sp>
          <p:nvSpPr>
            <p:cNvPr id="31" name="TextBox 30"/>
            <p:cNvSpPr txBox="1"/>
            <p:nvPr/>
          </p:nvSpPr>
          <p:spPr>
            <a:xfrm>
              <a:off x="-440790" y="4180873"/>
              <a:ext cx="1906727" cy="525206"/>
            </a:xfrm>
            <a:prstGeom prst="rect">
              <a:avLst/>
            </a:prstGeom>
            <a:grpFill/>
            <a:ln>
              <a:noFill/>
            </a:ln>
          </p:spPr>
          <p:txBody>
            <a:bodyPr wrap="none" rtlCol="0">
              <a:spAutoFit/>
            </a:bodyPr>
            <a:lstStyle/>
            <a:p>
              <a:r>
                <a:rPr lang="en-US" sz="900" dirty="0">
                  <a:latin typeface="Comic Sans MS"/>
                  <a:cs typeface="Comic Sans MS"/>
                </a:rPr>
                <a:t>x</a:t>
              </a:r>
              <a:r>
                <a:rPr lang="en-US" sz="900" dirty="0" smtClean="0">
                  <a:latin typeface="Comic Sans MS"/>
                  <a:cs typeface="Comic Sans MS"/>
                </a:rPr>
                <a:t> (across)</a:t>
              </a:r>
              <a:endParaRPr lang="en-US" sz="900" dirty="0">
                <a:solidFill>
                  <a:srgbClr val="FF0000"/>
                </a:solidFill>
                <a:latin typeface="Comic Sans MS"/>
                <a:cs typeface="Comic Sans MS"/>
              </a:endParaRPr>
            </a:p>
          </p:txBody>
        </p:sp>
      </p:grpSp>
      <p:sp>
        <p:nvSpPr>
          <p:cNvPr id="47" name="TextBox 46"/>
          <p:cNvSpPr txBox="1"/>
          <p:nvPr/>
        </p:nvSpPr>
        <p:spPr>
          <a:xfrm>
            <a:off x="1763688" y="764704"/>
            <a:ext cx="1008112" cy="369332"/>
          </a:xfrm>
          <a:prstGeom prst="rect">
            <a:avLst/>
          </a:prstGeom>
          <a:noFill/>
          <a:ln>
            <a:solidFill>
              <a:srgbClr val="FF0000"/>
            </a:solidFill>
          </a:ln>
        </p:spPr>
        <p:txBody>
          <a:bodyPr wrap="square" rtlCol="0">
            <a:spAutoFit/>
          </a:bodyPr>
          <a:lstStyle/>
          <a:p>
            <a:r>
              <a:rPr lang="en-US" sz="1800" dirty="0" smtClean="0"/>
              <a:t>sensor</a:t>
            </a:r>
            <a:endParaRPr lang="en-US" sz="1800" dirty="0"/>
          </a:p>
        </p:txBody>
      </p:sp>
      <p:sp>
        <p:nvSpPr>
          <p:cNvPr id="48" name="TextBox 47"/>
          <p:cNvSpPr txBox="1"/>
          <p:nvPr/>
        </p:nvSpPr>
        <p:spPr>
          <a:xfrm>
            <a:off x="4211960" y="3284984"/>
            <a:ext cx="1008112" cy="369332"/>
          </a:xfrm>
          <a:prstGeom prst="rect">
            <a:avLst/>
          </a:prstGeom>
          <a:noFill/>
          <a:ln>
            <a:solidFill>
              <a:srgbClr val="FF0000"/>
            </a:solidFill>
          </a:ln>
        </p:spPr>
        <p:txBody>
          <a:bodyPr wrap="square" rtlCol="0">
            <a:spAutoFit/>
          </a:bodyPr>
          <a:lstStyle/>
          <a:p>
            <a:r>
              <a:rPr lang="en-US" sz="1800" dirty="0" smtClean="0"/>
              <a:t>ladder</a:t>
            </a:r>
            <a:endParaRPr lang="en-US" sz="1800" dirty="0"/>
          </a:p>
        </p:txBody>
      </p:sp>
      <p:sp>
        <p:nvSpPr>
          <p:cNvPr id="49" name="TextBox 48"/>
          <p:cNvSpPr txBox="1"/>
          <p:nvPr/>
        </p:nvSpPr>
        <p:spPr>
          <a:xfrm>
            <a:off x="4211960" y="908720"/>
            <a:ext cx="4536504" cy="923330"/>
          </a:xfrm>
          <a:prstGeom prst="rect">
            <a:avLst/>
          </a:prstGeom>
          <a:noFill/>
          <a:ln>
            <a:solidFill>
              <a:srgbClr val="FF0000"/>
            </a:solidFill>
          </a:ln>
        </p:spPr>
        <p:txBody>
          <a:bodyPr wrap="square" rtlCol="0">
            <a:spAutoFit/>
          </a:bodyPr>
          <a:lstStyle/>
          <a:p>
            <a:pPr marL="285750" indent="-285750">
              <a:buFont typeface="Arial"/>
              <a:buChar char="•"/>
            </a:pPr>
            <a:r>
              <a:rPr lang="en-US" sz="1800" dirty="0">
                <a:solidFill>
                  <a:srgbClr val="0000FF"/>
                </a:solidFill>
              </a:rPr>
              <a:t>S</a:t>
            </a:r>
            <a:r>
              <a:rPr lang="en-US" sz="1800" dirty="0" smtClean="0">
                <a:solidFill>
                  <a:srgbClr val="0000FF"/>
                </a:solidFill>
              </a:rPr>
              <a:t>ector has same definition as STAR</a:t>
            </a:r>
          </a:p>
          <a:p>
            <a:pPr marL="742856" lvl="1" indent="-285750">
              <a:buFont typeface="Arial"/>
              <a:buChar char="•"/>
            </a:pPr>
            <a:r>
              <a:rPr lang="en-US" sz="1800" dirty="0" smtClean="0">
                <a:solidFill>
                  <a:srgbClr val="0000FF"/>
                </a:solidFill>
              </a:rPr>
              <a:t>use same convention as in SSD/IST to simplify software</a:t>
            </a:r>
            <a:endParaRPr lang="en-US" sz="1800" dirty="0">
              <a:solidFill>
                <a:srgbClr val="0000FF"/>
              </a:solidFill>
            </a:endParaRPr>
          </a:p>
        </p:txBody>
      </p:sp>
    </p:spTree>
    <p:extLst>
      <p:ext uri="{BB962C8B-B14F-4D97-AF65-F5344CB8AC3E}">
        <p14:creationId xmlns:p14="http://schemas.microsoft.com/office/powerpoint/2010/main" val="14584839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6</a:t>
            </a:fld>
            <a:endParaRPr lang="en-US"/>
          </a:p>
        </p:txBody>
      </p:sp>
      <p:sp>
        <p:nvSpPr>
          <p:cNvPr id="8" name="Rectangle 7"/>
          <p:cNvSpPr/>
          <p:nvPr/>
        </p:nvSpPr>
        <p:spPr>
          <a:xfrm>
            <a:off x="755576" y="116632"/>
            <a:ext cx="7632848" cy="461665"/>
          </a:xfrm>
          <a:prstGeom prst="rect">
            <a:avLst/>
          </a:prstGeom>
          <a:noFill/>
          <a:ln>
            <a:noFill/>
          </a:ln>
        </p:spPr>
        <p:txBody>
          <a:bodyPr wrap="square">
            <a:spAutoFit/>
          </a:bodyPr>
          <a:lstStyle/>
          <a:p>
            <a:pPr algn="ctr"/>
            <a:r>
              <a:rPr lang="en-US" sz="2400" dirty="0" smtClean="0">
                <a:solidFill>
                  <a:srgbClr val="0000FF"/>
                </a:solidFill>
                <a:latin typeface="Comic Sans MS"/>
                <a:cs typeface="Comic Sans MS"/>
              </a:rPr>
              <a:t>Offline Structures</a:t>
            </a:r>
          </a:p>
        </p:txBody>
      </p:sp>
      <p:sp>
        <p:nvSpPr>
          <p:cNvPr id="11" name="Rectangle 10"/>
          <p:cNvSpPr/>
          <p:nvPr/>
        </p:nvSpPr>
        <p:spPr>
          <a:xfrm>
            <a:off x="72008" y="1062028"/>
            <a:ext cx="8964488" cy="707886"/>
          </a:xfrm>
          <a:prstGeom prst="rect">
            <a:avLst/>
          </a:prstGeom>
          <a:solidFill>
            <a:srgbClr val="F2F2F2"/>
          </a:solidFill>
          <a:ln>
            <a:solidFill>
              <a:srgbClr val="FF6600"/>
            </a:solidFill>
          </a:ln>
        </p:spPr>
        <p:txBody>
          <a:bodyPr wrap="square">
            <a:spAutoFit/>
          </a:bodyPr>
          <a:lstStyle/>
          <a:p>
            <a:r>
              <a:rPr lang="en-US" sz="2400" b="1" dirty="0" smtClean="0">
                <a:solidFill>
                  <a:srgbClr val="0000FF"/>
                </a:solidFill>
              </a:rPr>
              <a:t>PG </a:t>
            </a:r>
            <a:r>
              <a:rPr lang="en-US" sz="1800" dirty="0" smtClean="0">
                <a:solidFill>
                  <a:srgbClr val="0000FF"/>
                </a:solidFill>
              </a:rPr>
              <a:t>	    = Tpc2Global *GL         </a:t>
            </a:r>
            <a:r>
              <a:rPr lang="en-US" sz="1800" dirty="0">
                <a:solidFill>
                  <a:srgbClr val="0000FF"/>
                </a:solidFill>
              </a:rPr>
              <a:t>* </a:t>
            </a:r>
            <a:r>
              <a:rPr lang="en-US" sz="1800" dirty="0" smtClean="0">
                <a:solidFill>
                  <a:srgbClr val="0000FF"/>
                </a:solidFill>
              </a:rPr>
              <a:t>PI            *DP             * SD                 * </a:t>
            </a:r>
            <a:r>
              <a:rPr lang="en-US" sz="1800" dirty="0">
                <a:solidFill>
                  <a:srgbClr val="0000FF"/>
                </a:solidFill>
              </a:rPr>
              <a:t>WLL</a:t>
            </a:r>
            <a:r>
              <a:rPr lang="en-US" sz="1800" dirty="0" smtClean="0">
                <a:solidFill>
                  <a:srgbClr val="0000FF"/>
                </a:solidFill>
              </a:rPr>
              <a:t>;</a:t>
            </a:r>
          </a:p>
          <a:p>
            <a:r>
              <a:rPr lang="en-US" sz="1600" dirty="0" err="1" smtClean="0">
                <a:latin typeface="Comic Sans MS"/>
                <a:cs typeface="Comic Sans MS"/>
              </a:rPr>
              <a:t>PXLInGlobal</a:t>
            </a:r>
            <a:r>
              <a:rPr lang="en-US" sz="1600" dirty="0" smtClean="0">
                <a:latin typeface="Comic Sans MS"/>
                <a:cs typeface="Comic Sans MS"/>
              </a:rPr>
              <a:t>=Tpc2Magnet*IDS2Tpc*PXL2IDS*DShell2PXL*Sector2DShell*(</a:t>
            </a:r>
            <a:r>
              <a:rPr lang="en-US" sz="1600" dirty="0" err="1" smtClean="0">
                <a:latin typeface="Comic Sans MS"/>
                <a:cs typeface="Comic Sans MS"/>
              </a:rPr>
              <a:t>Pxl</a:t>
            </a:r>
            <a:r>
              <a:rPr lang="en-US" sz="1600" dirty="0" smtClean="0">
                <a:latin typeface="Comic Sans MS"/>
                <a:cs typeface="Comic Sans MS"/>
              </a:rPr>
              <a:t>-Sector)</a:t>
            </a:r>
            <a:endParaRPr lang="en-US" sz="1600" dirty="0">
              <a:latin typeface="Comic Sans MS"/>
              <a:cs typeface="Comic Sans MS"/>
            </a:endParaRPr>
          </a:p>
        </p:txBody>
      </p:sp>
      <p:sp>
        <p:nvSpPr>
          <p:cNvPr id="14" name="TextBox 13"/>
          <p:cNvSpPr txBox="1"/>
          <p:nvPr/>
        </p:nvSpPr>
        <p:spPr>
          <a:xfrm>
            <a:off x="51296" y="692696"/>
            <a:ext cx="1161646" cy="369332"/>
          </a:xfrm>
          <a:prstGeom prst="rect">
            <a:avLst/>
          </a:prstGeom>
          <a:solidFill>
            <a:srgbClr val="FFF5E6"/>
          </a:solidFill>
        </p:spPr>
        <p:txBody>
          <a:bodyPr wrap="none" rtlCol="0">
            <a:spAutoFit/>
          </a:bodyPr>
          <a:lstStyle/>
          <a:p>
            <a:r>
              <a:rPr lang="en-US" sz="1800" b="1" dirty="0" smtClean="0">
                <a:solidFill>
                  <a:srgbClr val="008000"/>
                </a:solidFill>
              </a:rPr>
              <a:t>HFT PXL</a:t>
            </a:r>
            <a:endParaRPr lang="en-US" sz="1800" b="1" dirty="0">
              <a:solidFill>
                <a:srgbClr val="008000"/>
              </a:solidFill>
            </a:endParaRPr>
          </a:p>
        </p:txBody>
      </p:sp>
      <p:sp>
        <p:nvSpPr>
          <p:cNvPr id="19" name="Rectangle 18"/>
          <p:cNvSpPr/>
          <p:nvPr/>
        </p:nvSpPr>
        <p:spPr>
          <a:xfrm>
            <a:off x="179512" y="3933056"/>
            <a:ext cx="8964488" cy="707886"/>
          </a:xfrm>
          <a:prstGeom prst="rect">
            <a:avLst/>
          </a:prstGeom>
          <a:solidFill>
            <a:srgbClr val="F2F2F2"/>
          </a:solidFill>
          <a:ln>
            <a:solidFill>
              <a:srgbClr val="FF6600"/>
            </a:solidFill>
          </a:ln>
        </p:spPr>
        <p:txBody>
          <a:bodyPr wrap="square">
            <a:spAutoFit/>
          </a:bodyPr>
          <a:lstStyle/>
          <a:p>
            <a:r>
              <a:rPr lang="en-US" sz="2400" b="1" dirty="0" smtClean="0">
                <a:solidFill>
                  <a:srgbClr val="0000FF"/>
                </a:solidFill>
              </a:rPr>
              <a:t>WLL </a:t>
            </a:r>
            <a:r>
              <a:rPr lang="en-US" sz="1800" dirty="0" smtClean="0">
                <a:solidFill>
                  <a:srgbClr val="0000FF"/>
                </a:solidFill>
              </a:rPr>
              <a:t>	    = LS                     * SL                    * PS (TPS </a:t>
            </a:r>
            <a:r>
              <a:rPr lang="en-US" sz="1800" dirty="0" err="1" smtClean="0">
                <a:solidFill>
                  <a:srgbClr val="0000FF"/>
                </a:solidFill>
              </a:rPr>
              <a:t>fn</a:t>
            </a:r>
            <a:r>
              <a:rPr lang="en-US" sz="1800" dirty="0" smtClean="0">
                <a:solidFill>
                  <a:srgbClr val="0000FF"/>
                </a:solidFill>
              </a:rPr>
              <a:t>);</a:t>
            </a:r>
          </a:p>
          <a:p>
            <a:r>
              <a:rPr lang="en-US" sz="1600" dirty="0" err="1" smtClean="0">
                <a:latin typeface="Comic Sans MS"/>
                <a:cs typeface="Comic Sans MS"/>
              </a:rPr>
              <a:t>PXLInSector</a:t>
            </a:r>
            <a:r>
              <a:rPr lang="en-US" sz="1600" dirty="0" smtClean="0">
                <a:latin typeface="Comic Sans MS"/>
                <a:cs typeface="Comic Sans MS"/>
              </a:rPr>
              <a:t>=Ladder2Sector*Sensor2Ladder*Pxl2Sensor</a:t>
            </a:r>
            <a:endParaRPr lang="en-US" sz="1600" dirty="0">
              <a:latin typeface="Comic Sans MS"/>
              <a:cs typeface="Comic Sans MS"/>
            </a:endParaRPr>
          </a:p>
        </p:txBody>
      </p:sp>
      <p:sp>
        <p:nvSpPr>
          <p:cNvPr id="20" name="TextBox 19"/>
          <p:cNvSpPr txBox="1"/>
          <p:nvPr/>
        </p:nvSpPr>
        <p:spPr>
          <a:xfrm>
            <a:off x="158800" y="3563724"/>
            <a:ext cx="1161646" cy="369332"/>
          </a:xfrm>
          <a:prstGeom prst="rect">
            <a:avLst/>
          </a:prstGeom>
          <a:solidFill>
            <a:srgbClr val="FFF5E6"/>
          </a:solidFill>
        </p:spPr>
        <p:txBody>
          <a:bodyPr wrap="none" rtlCol="0">
            <a:spAutoFit/>
          </a:bodyPr>
          <a:lstStyle/>
          <a:p>
            <a:r>
              <a:rPr lang="en-US" sz="1800" b="1" dirty="0" smtClean="0">
                <a:solidFill>
                  <a:srgbClr val="008000"/>
                </a:solidFill>
              </a:rPr>
              <a:t>HFT PXL</a:t>
            </a:r>
            <a:endParaRPr lang="en-US" sz="1800" b="1" dirty="0">
              <a:solidFill>
                <a:srgbClr val="008000"/>
              </a:solidFill>
            </a:endParaRPr>
          </a:p>
        </p:txBody>
      </p:sp>
      <p:sp>
        <p:nvSpPr>
          <p:cNvPr id="25" name="Rectangle 24"/>
          <p:cNvSpPr/>
          <p:nvPr/>
        </p:nvSpPr>
        <p:spPr>
          <a:xfrm>
            <a:off x="899592" y="2852936"/>
            <a:ext cx="7632848" cy="461665"/>
          </a:xfrm>
          <a:prstGeom prst="rect">
            <a:avLst/>
          </a:prstGeom>
          <a:noFill/>
          <a:ln>
            <a:noFill/>
          </a:ln>
        </p:spPr>
        <p:txBody>
          <a:bodyPr wrap="square">
            <a:spAutoFit/>
          </a:bodyPr>
          <a:lstStyle/>
          <a:p>
            <a:pPr algn="ctr"/>
            <a:r>
              <a:rPr lang="en-US" sz="2400" dirty="0" smtClean="0">
                <a:solidFill>
                  <a:srgbClr val="0000FF"/>
                </a:solidFill>
                <a:latin typeface="Comic Sans MS"/>
                <a:cs typeface="Comic Sans MS"/>
              </a:rPr>
              <a:t>Survey Structures</a:t>
            </a:r>
          </a:p>
        </p:txBody>
      </p:sp>
    </p:spTree>
    <p:extLst>
      <p:ext uri="{BB962C8B-B14F-4D97-AF65-F5344CB8AC3E}">
        <p14:creationId xmlns:p14="http://schemas.microsoft.com/office/powerpoint/2010/main" val="28267783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20691</TotalTime>
  <Words>432</Words>
  <Application>Microsoft Macintosh PowerPoint</Application>
  <PresentationFormat>On-screen Show (4:3)</PresentationFormat>
  <Paragraphs>70</Paragraphs>
  <Slides>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8" baseType="lpstr">
      <vt:lpstr>Blank Presentation</vt:lpstr>
      <vt:lpstr>PowerPoint.Show.8</vt:lpstr>
      <vt:lpstr>PXL Survey – Offline Alignment Interface </vt:lpstr>
      <vt:lpstr>PowerPoint Presentation</vt:lpstr>
      <vt:lpstr>Assumptions</vt:lpstr>
      <vt:lpstr>Definitions</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HFT Project Overview</dc:title>
  <dc:subject/>
  <dc:creator>HG HGR</dc:creator>
  <cp:keywords/>
  <dc:description/>
  <cp:lastModifiedBy>Spyridon Margetis</cp:lastModifiedBy>
  <cp:revision>448</cp:revision>
  <cp:lastPrinted>2005-05-03T16:20:45Z</cp:lastPrinted>
  <dcterms:created xsi:type="dcterms:W3CDTF">2010-12-08T17:11:25Z</dcterms:created>
  <dcterms:modified xsi:type="dcterms:W3CDTF">2012-10-25T21:16:47Z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74911593</vt:i4>
  </property>
  <property fmtid="{D5CDD505-2E9C-101B-9397-08002B2CF9AE}" pid="3" name="_EmailSubject">
    <vt:lpwstr/>
  </property>
  <property fmtid="{D5CDD505-2E9C-101B-9397-08002B2CF9AE}" pid="4" name="_AuthorEmail">
    <vt:lpwstr>HHWieman@lbl.gov</vt:lpwstr>
  </property>
  <property fmtid="{D5CDD505-2E9C-101B-9397-08002B2CF9AE}" pid="5" name="_AuthorEmailDisplayName">
    <vt:lpwstr>Howard Wieman</vt:lpwstr>
  </property>
  <property fmtid="{D5CDD505-2E9C-101B-9397-08002B2CF9AE}" pid="6" name="_ReviewingToolsShownOnce">
    <vt:lpwstr/>
  </property>
</Properties>
</file>