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4" r:id="rId1"/>
  </p:sldMasterIdLst>
  <p:notesMasterIdLst>
    <p:notesMasterId r:id="rId19"/>
  </p:notesMasterIdLst>
  <p:handoutMasterIdLst>
    <p:handoutMasterId r:id="rId20"/>
  </p:handoutMasterIdLst>
  <p:sldIdLst>
    <p:sldId id="280" r:id="rId2"/>
    <p:sldId id="282" r:id="rId3"/>
    <p:sldId id="335" r:id="rId4"/>
    <p:sldId id="406" r:id="rId5"/>
    <p:sldId id="417" r:id="rId6"/>
    <p:sldId id="429" r:id="rId7"/>
    <p:sldId id="403" r:id="rId8"/>
    <p:sldId id="430" r:id="rId9"/>
    <p:sldId id="418" r:id="rId10"/>
    <p:sldId id="427" r:id="rId11"/>
    <p:sldId id="428" r:id="rId12"/>
    <p:sldId id="415" r:id="rId13"/>
    <p:sldId id="421" r:id="rId14"/>
    <p:sldId id="422" r:id="rId15"/>
    <p:sldId id="424" r:id="rId16"/>
    <p:sldId id="423" r:id="rId17"/>
    <p:sldId id="425" r:id="rId1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FF00"/>
    <a:srgbClr val="0000FF"/>
    <a:srgbClr val="205DE7"/>
    <a:srgbClr val="62C260"/>
    <a:srgbClr val="FF3300"/>
    <a:srgbClr val="1178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1" autoAdjust="0"/>
    <p:restoredTop sz="95169" autoAdjust="0"/>
  </p:normalViewPr>
  <p:slideViewPr>
    <p:cSldViewPr>
      <p:cViewPr varScale="1">
        <p:scale>
          <a:sx n="126" d="100"/>
          <a:sy n="126" d="100"/>
        </p:scale>
        <p:origin x="-13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540"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0" hangingPunct="0">
              <a:defRPr sz="1300">
                <a:latin typeface="Arial" charset="0"/>
                <a:cs typeface="ヒラギノ角ゴ Pro W3"/>
              </a:defRPr>
            </a:lvl1pPr>
          </a:lstStyle>
          <a:p>
            <a:pPr>
              <a:defRPr/>
            </a:pPr>
            <a:endParaRPr lang="en-US"/>
          </a:p>
        </p:txBody>
      </p:sp>
      <p:sp>
        <p:nvSpPr>
          <p:cNvPr id="3" name="Date Placeholder 2"/>
          <p:cNvSpPr>
            <a:spLocks noGrp="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0" hangingPunct="0">
              <a:defRPr sz="1300">
                <a:latin typeface="Arial" charset="0"/>
                <a:cs typeface="ヒラギノ角ゴ Pro W3"/>
              </a:defRPr>
            </a:lvl1pPr>
          </a:lstStyle>
          <a:p>
            <a:pPr>
              <a:defRPr/>
            </a:pPr>
            <a:fld id="{4D15D382-7BB6-4690-814F-4D7D047C4FDE}" type="datetimeFigureOut">
              <a:rPr lang="en-US"/>
              <a:pPr>
                <a:defRPr/>
              </a:pPr>
              <a:t>3/13/2012</a:t>
            </a:fld>
            <a:endParaRPr lang="en-US"/>
          </a:p>
        </p:txBody>
      </p:sp>
      <p:sp>
        <p:nvSpPr>
          <p:cNvPr id="4" name="Footer Placeholder 3"/>
          <p:cNvSpPr>
            <a:spLocks noGrp="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0" hangingPunct="0">
              <a:defRPr sz="1300">
                <a:latin typeface="Arial" charset="0"/>
                <a:cs typeface="ヒラギノ角ゴ Pro W3"/>
              </a:defRPr>
            </a:lvl1pPr>
          </a:lstStyle>
          <a:p>
            <a:pPr>
              <a:defRPr/>
            </a:pPr>
            <a:endParaRPr lang="en-US"/>
          </a:p>
        </p:txBody>
      </p:sp>
      <p:sp>
        <p:nvSpPr>
          <p:cNvPr id="5" name="Slide Number Placeholder 4"/>
          <p:cNvSpPr>
            <a:spLocks noGrp="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0" hangingPunct="0">
              <a:defRPr sz="1300">
                <a:latin typeface="Arial" charset="0"/>
                <a:cs typeface="ヒラギノ角ゴ Pro W3"/>
              </a:defRPr>
            </a:lvl1pPr>
          </a:lstStyle>
          <a:p>
            <a:pPr>
              <a:defRPr/>
            </a:pPr>
            <a:fld id="{A1BC4FD9-28A3-4F83-A256-D81CB300FB31}" type="slidenum">
              <a:rPr lang="en-US"/>
              <a:pPr>
                <a:defRPr/>
              </a:pPr>
              <a:t>‹#›</a:t>
            </a:fld>
            <a:endParaRPr lang="en-US"/>
          </a:p>
        </p:txBody>
      </p:sp>
    </p:spTree>
    <p:extLst>
      <p:ext uri="{BB962C8B-B14F-4D97-AF65-F5344CB8AC3E}">
        <p14:creationId xmlns:p14="http://schemas.microsoft.com/office/powerpoint/2010/main" xmlns="" val="1759522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0" hangingPunct="0">
              <a:defRPr sz="1300">
                <a:latin typeface="Arial" charset="0"/>
                <a:cs typeface="ヒラギノ角ゴ Pro W3"/>
              </a:defRPr>
            </a:lvl1pPr>
          </a:lstStyle>
          <a:p>
            <a:pPr>
              <a:defRPr/>
            </a:pPr>
            <a:endParaRPr lang="en-US"/>
          </a:p>
        </p:txBody>
      </p:sp>
      <p:sp>
        <p:nvSpPr>
          <p:cNvPr id="15363"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0" hangingPunct="0">
              <a:defRPr sz="1300">
                <a:latin typeface="Arial" charset="0"/>
                <a:cs typeface="ヒラギノ角ゴ Pro W3"/>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536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0" hangingPunct="0">
              <a:defRPr sz="1300">
                <a:latin typeface="Arial" charset="0"/>
                <a:cs typeface="ヒラギノ角ゴ Pro W3"/>
              </a:defRPr>
            </a:lvl1pPr>
          </a:lstStyle>
          <a:p>
            <a:pPr>
              <a:defRPr/>
            </a:pPr>
            <a:endParaRPr lang="en-US"/>
          </a:p>
        </p:txBody>
      </p:sp>
      <p:sp>
        <p:nvSpPr>
          <p:cNvPr id="1536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0" hangingPunct="0">
              <a:defRPr sz="1300">
                <a:latin typeface="Arial" charset="0"/>
                <a:cs typeface="ヒラギノ角ゴ Pro W3"/>
              </a:defRPr>
            </a:lvl1pPr>
          </a:lstStyle>
          <a:p>
            <a:pPr>
              <a:defRPr/>
            </a:pPr>
            <a:fld id="{071D2613-565F-4938-B95D-65CAC88370B2}" type="slidenum">
              <a:rPr lang="en-US"/>
              <a:pPr>
                <a:defRPr/>
              </a:pPr>
              <a:t>‹#›</a:t>
            </a:fld>
            <a:endParaRPr lang="en-US"/>
          </a:p>
        </p:txBody>
      </p:sp>
    </p:spTree>
    <p:extLst>
      <p:ext uri="{BB962C8B-B14F-4D97-AF65-F5344CB8AC3E}">
        <p14:creationId xmlns:p14="http://schemas.microsoft.com/office/powerpoint/2010/main" xmlns="" val="33055220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bwMode="auto">
          <a:xfrm>
            <a:off x="731838" y="4560888"/>
            <a:ext cx="5851525" cy="4319587"/>
          </a:xfrm>
          <a:prstGeom prst="rect">
            <a:avLst/>
          </a:prstGeom>
          <a:noFill/>
          <a:ln>
            <a:miter lim="800000"/>
            <a:headEnd/>
            <a:tailEnd/>
          </a:ln>
        </p:spPr>
        <p:txBody>
          <a:bodyPr lIns="96661" tIns="48331" rIns="96661" bIns="48331"/>
          <a:lstStyle/>
          <a:p>
            <a:endParaRPr lang="en-US" smtClean="0">
              <a:latin typeface="Arial" pitchFamily="34" charset="0"/>
              <a:ea typeface="ヒラギノ角ゴ Pro W3"/>
            </a:endParaRPr>
          </a:p>
        </p:txBody>
      </p:sp>
      <p:sp>
        <p:nvSpPr>
          <p:cNvPr id="64516" name="Slide Number Placeholder 3"/>
          <p:cNvSpPr>
            <a:spLocks noGrp="1"/>
          </p:cNvSpPr>
          <p:nvPr>
            <p:ph type="sldNum" sz="quarter" idx="5"/>
          </p:nvPr>
        </p:nvSpPr>
        <p:spPr>
          <a:noFill/>
        </p:spPr>
        <p:txBody>
          <a:bodyPr/>
          <a:lstStyle/>
          <a:p>
            <a:fld id="{5A029DB4-CF4F-488A-B67D-50840D084DF9}"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r>
              <a:rPr lang="en-US" dirty="0" smtClean="0"/>
              <a:t>everything</a:t>
            </a:r>
            <a:endParaRPr lang="en-US" dirty="0"/>
          </a:p>
        </p:txBody>
      </p:sp>
      <p:sp>
        <p:nvSpPr>
          <p:cNvPr id="4" name="Slide Number Placeholder 3"/>
          <p:cNvSpPr>
            <a:spLocks noGrp="1"/>
          </p:cNvSpPr>
          <p:nvPr>
            <p:ph type="sldNum" sz="quarter" idx="10"/>
          </p:nvPr>
        </p:nvSpPr>
        <p:spPr/>
        <p:txBody>
          <a:bodyPr/>
          <a:lstStyle/>
          <a:p>
            <a:pPr>
              <a:defRPr/>
            </a:pPr>
            <a:fld id="{071D2613-565F-4938-B95D-65CAC88370B2}"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a:xfrm>
            <a:off x="1066800" y="5638800"/>
            <a:ext cx="72390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C6A4B9C1-57AC-4C92-B1DC-7E8A4DDEE231}" type="slidenum">
              <a:rPr lang="en-US"/>
              <a:pPr>
                <a:defRPr/>
              </a:pPr>
              <a:t>‹#›</a:t>
            </a:fld>
            <a:endParaRPr lang="en-US"/>
          </a:p>
        </p:txBody>
      </p:sp>
      <p:grpSp>
        <p:nvGrpSpPr>
          <p:cNvPr id="9" name="Group 8"/>
          <p:cNvGrpSpPr/>
          <p:nvPr userDrawn="1"/>
        </p:nvGrpSpPr>
        <p:grpSpPr>
          <a:xfrm>
            <a:off x="8046010" y="76200"/>
            <a:ext cx="1097990" cy="381000"/>
            <a:chOff x="5181600" y="1295400"/>
            <a:chExt cx="1097990" cy="381000"/>
          </a:xfrm>
        </p:grpSpPr>
        <p:sp>
          <p:nvSpPr>
            <p:cNvPr id="10" name="5-Point Star 9"/>
            <p:cNvSpPr/>
            <p:nvPr/>
          </p:nvSpPr>
          <p:spPr>
            <a:xfrm>
              <a:off x="5181600" y="1295400"/>
              <a:ext cx="381000"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221800" y="1364400"/>
              <a:ext cx="1057790" cy="307777"/>
            </a:xfrm>
            <a:prstGeom prst="rect">
              <a:avLst/>
            </a:prstGeom>
            <a:noFill/>
          </p:spPr>
          <p:txBody>
            <a:bodyPr wrap="none" rtlCol="0">
              <a:spAutoFit/>
            </a:bodyPr>
            <a:lstStyle/>
            <a:p>
              <a:r>
                <a:rPr lang="en-US" sz="1400" b="1" i="1" dirty="0" smtClean="0">
                  <a:solidFill>
                    <a:srgbClr val="0000FF"/>
                  </a:solidFill>
                </a:rPr>
                <a:t>STAR HFT</a:t>
              </a:r>
              <a:endParaRPr lang="en-US" sz="1400" b="1" i="1" dirty="0">
                <a:solidFill>
                  <a:srgbClr val="0000FF"/>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6934200" y="6553200"/>
            <a:ext cx="1905000" cy="228600"/>
          </a:xfrm>
          <a:prstGeom prst="rect">
            <a:avLst/>
          </a:prstGeom>
          <a:noFill/>
          <a:ln w="9525">
            <a:noFill/>
            <a:miter lim="800000"/>
            <a:headEnd/>
            <a:tailEnd/>
          </a:ln>
        </p:spPr>
        <p:txBody>
          <a:bodyPr/>
          <a:lstStyle>
            <a:lvl1pPr algn="r">
              <a:defRPr sz="1200"/>
            </a:lvl1pPr>
          </a:lstStyle>
          <a:p>
            <a:pPr defTabSz="457200" fontAlgn="auto">
              <a:spcBef>
                <a:spcPts val="0"/>
              </a:spcBef>
              <a:spcAft>
                <a:spcPts val="0"/>
              </a:spcAft>
              <a:defRPr/>
            </a:pPr>
            <a:fld id="{AB1BBB23-C432-4F50-86CD-D23F1689C384}" type="slidenum">
              <a:rPr lang="en-US" smtClean="0">
                <a:latin typeface="+mn-lt"/>
                <a:ea typeface="+mn-ea"/>
                <a:cs typeface="+mn-cs"/>
              </a:rPr>
              <a:pPr defTabSz="457200" fontAlgn="auto">
                <a:spcBef>
                  <a:spcPts val="0"/>
                </a:spcBef>
                <a:spcAft>
                  <a:spcPts val="0"/>
                </a:spcAft>
                <a:defRPr/>
              </a:pPr>
              <a:t>‹#›</a:t>
            </a:fld>
            <a:endParaRPr lang="en-US" dirty="0" smtClean="0">
              <a:latin typeface="+mn-lt"/>
              <a:ea typeface="+mn-ea"/>
              <a:cs typeface="+mn-cs"/>
            </a:endParaRPr>
          </a:p>
        </p:txBody>
      </p:sp>
      <p:sp>
        <p:nvSpPr>
          <p:cNvPr id="7" name="Rectangle 13"/>
          <p:cNvSpPr/>
          <p:nvPr/>
        </p:nvSpPr>
        <p:spPr>
          <a:xfrm>
            <a:off x="1905000" y="6553200"/>
            <a:ext cx="5943600" cy="276225"/>
          </a:xfrm>
          <a:prstGeom prst="rect">
            <a:avLst/>
          </a:prstGeom>
        </p:spPr>
        <p:txBody>
          <a:bodyPr>
            <a:spAutoFit/>
          </a:bodyPr>
          <a:lstStyle/>
          <a:p>
            <a:pPr algn="ctr" eaLnBrk="0" hangingPunct="0">
              <a:defRPr/>
            </a:pPr>
            <a:r>
              <a:rPr lang="en-US" sz="1200" b="1" i="1" dirty="0" smtClean="0">
                <a:solidFill>
                  <a:srgbClr val="000090"/>
                </a:solidFill>
                <a:cs typeface="Arial" pitchFamily="34" charset="0"/>
              </a:rPr>
              <a:t>HFT PXL</a:t>
            </a:r>
            <a:r>
              <a:rPr lang="en-US" sz="1200" b="1" i="1" baseline="0" dirty="0" smtClean="0">
                <a:solidFill>
                  <a:srgbClr val="000090"/>
                </a:solidFill>
                <a:cs typeface="Arial" pitchFamily="34" charset="0"/>
              </a:rPr>
              <a:t> LBNL </a:t>
            </a:r>
            <a:r>
              <a:rPr lang="en-US" sz="1200" b="1" i="1" baseline="0" dirty="0" smtClean="0">
                <a:solidFill>
                  <a:srgbClr val="000090"/>
                </a:solidFill>
                <a:cs typeface="Arial" pitchFamily="34" charset="0"/>
              </a:rPr>
              <a:t>F2F </a:t>
            </a:r>
            <a:r>
              <a:rPr lang="en-US" sz="1200" b="1" i="1" dirty="0" smtClean="0">
                <a:solidFill>
                  <a:srgbClr val="000090"/>
                </a:solidFill>
                <a:cs typeface="Arial" pitchFamily="34" charset="0"/>
              </a:rPr>
              <a:t>– March</a:t>
            </a:r>
            <a:r>
              <a:rPr lang="en-US" sz="1200" b="1" i="1" baseline="0" dirty="0" smtClean="0">
                <a:solidFill>
                  <a:srgbClr val="000090"/>
                </a:solidFill>
                <a:cs typeface="Arial" pitchFamily="34" charset="0"/>
              </a:rPr>
              <a:t> 14, 2012</a:t>
            </a:r>
            <a:endParaRPr lang="en-US" sz="1200" b="1" i="1" dirty="0">
              <a:solidFill>
                <a:srgbClr val="000090"/>
              </a:solidFill>
              <a:cs typeface="Arial" pitchFamily="34" charset="0"/>
            </a:endParaRPr>
          </a:p>
        </p:txBody>
      </p:sp>
      <p:sp>
        <p:nvSpPr>
          <p:cNvPr id="10" name="Line 7"/>
          <p:cNvSpPr>
            <a:spLocks noChangeShapeType="1"/>
          </p:cNvSpPr>
          <p:nvPr/>
        </p:nvSpPr>
        <p:spPr bwMode="auto">
          <a:xfrm>
            <a:off x="381000" y="609600"/>
            <a:ext cx="7543800" cy="0"/>
          </a:xfrm>
          <a:prstGeom prst="line">
            <a:avLst/>
          </a:prstGeom>
          <a:noFill/>
          <a:ln w="57150">
            <a:solidFill>
              <a:srgbClr val="0C0572"/>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pic>
        <p:nvPicPr>
          <p:cNvPr id="11" name="Picture 4" descr="SC-Banner-CMYK-whitethumb[1]"/>
          <p:cNvPicPr>
            <a:picLocks noChangeAspect="1" noChangeArrowheads="1"/>
          </p:cNvPicPr>
          <p:nvPr/>
        </p:nvPicPr>
        <p:blipFill>
          <a:blip r:embed="rId2" cstate="print"/>
          <a:srcRect/>
          <a:stretch>
            <a:fillRect/>
          </a:stretch>
        </p:blipFill>
        <p:spPr bwMode="auto">
          <a:xfrm>
            <a:off x="7239000" y="6530975"/>
            <a:ext cx="838200" cy="3270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4"/>
          <p:cNvSpPr>
            <a:spLocks noGrp="1"/>
          </p:cNvSpPr>
          <p:nvPr>
            <p:ph type="ftr" sz="quarter" idx="10"/>
          </p:nvPr>
        </p:nvSpPr>
        <p:spPr>
          <a:xfrm>
            <a:off x="1066800" y="5638800"/>
            <a:ext cx="72390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endParaRPr lang="en-US"/>
          </a:p>
        </p:txBody>
      </p:sp>
      <p:sp>
        <p:nvSpPr>
          <p:cNvPr id="15" name="Slide Number Placeholder 5"/>
          <p:cNvSpPr>
            <a:spLocks noGrp="1"/>
          </p:cNvSpPr>
          <p:nvPr>
            <p:ph type="sldNum" sz="quarter" idx="11"/>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AEDA58E6-C4DD-47D7-BB86-131C1730720C}" type="slidenum">
              <a:rPr lang="en-US"/>
              <a:pPr>
                <a:defRPr/>
              </a:pPr>
              <a:t>‹#›</a:t>
            </a:fld>
            <a:endParaRPr lang="en-US"/>
          </a:p>
        </p:txBody>
      </p:sp>
      <p:pic>
        <p:nvPicPr>
          <p:cNvPr id="16" name="Picture 15" descr="LBNL_Alt_Logo_HorzRight_Final.jpg"/>
          <p:cNvPicPr>
            <a:picLocks noChangeAspect="1"/>
          </p:cNvPicPr>
          <p:nvPr userDrawn="1"/>
        </p:nvPicPr>
        <p:blipFill>
          <a:blip r:embed="rId3" cstate="print"/>
          <a:stretch>
            <a:fillRect/>
          </a:stretch>
        </p:blipFill>
        <p:spPr>
          <a:xfrm>
            <a:off x="76200" y="6532000"/>
            <a:ext cx="1447800" cy="305274"/>
          </a:xfrm>
          <a:prstGeom prst="rect">
            <a:avLst/>
          </a:prstGeom>
        </p:spPr>
      </p:pic>
      <p:sp>
        <p:nvSpPr>
          <p:cNvPr id="4" name="Rectangle 4"/>
          <p:cNvSpPr txBox="1">
            <a:spLocks noChangeArrowheads="1"/>
          </p:cNvSpPr>
          <p:nvPr/>
        </p:nvSpPr>
        <p:spPr bwMode="auto">
          <a:xfrm>
            <a:off x="609600" y="6497625"/>
            <a:ext cx="1143000" cy="228600"/>
          </a:xfrm>
          <a:prstGeom prst="rect">
            <a:avLst/>
          </a:prstGeom>
          <a:noFill/>
          <a:ln w="9525">
            <a:noFill/>
            <a:miter lim="800000"/>
            <a:headEnd/>
            <a:tailEnd/>
          </a:ln>
        </p:spPr>
        <p:txBody>
          <a:bodyPr/>
          <a:lstStyle/>
          <a:p>
            <a:pPr defTabSz="457200">
              <a:defRPr/>
            </a:pPr>
            <a:r>
              <a:rPr lang="en-US" sz="1200" i="1" dirty="0">
                <a:solidFill>
                  <a:srgbClr val="002060"/>
                </a:solidFill>
                <a:latin typeface="Arial" charset="0"/>
              </a:rPr>
              <a:t>L. Greiner</a:t>
            </a:r>
            <a:endParaRPr lang="en-US" sz="1400" i="1" dirty="0">
              <a:solidFill>
                <a:srgbClr val="002060"/>
              </a:solidFill>
              <a:latin typeface="Arial" charset="0"/>
            </a:endParaRPr>
          </a:p>
        </p:txBody>
      </p:sp>
      <p:sp>
        <p:nvSpPr>
          <p:cNvPr id="5" name="Line 8"/>
          <p:cNvSpPr>
            <a:spLocks noChangeShapeType="1"/>
          </p:cNvSpPr>
          <p:nvPr/>
        </p:nvSpPr>
        <p:spPr bwMode="auto">
          <a:xfrm>
            <a:off x="381000" y="6477000"/>
            <a:ext cx="8382000" cy="0"/>
          </a:xfrm>
          <a:prstGeom prst="line">
            <a:avLst/>
          </a:prstGeom>
          <a:noFill/>
          <a:ln w="76200">
            <a:solidFill>
              <a:srgbClr val="68084E"/>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grpSp>
        <p:nvGrpSpPr>
          <p:cNvPr id="17" name="Group 16"/>
          <p:cNvGrpSpPr/>
          <p:nvPr userDrawn="1"/>
        </p:nvGrpSpPr>
        <p:grpSpPr>
          <a:xfrm>
            <a:off x="8046010" y="76200"/>
            <a:ext cx="1097990" cy="381000"/>
            <a:chOff x="5181600" y="1295400"/>
            <a:chExt cx="1097990" cy="381000"/>
          </a:xfrm>
        </p:grpSpPr>
        <p:sp>
          <p:nvSpPr>
            <p:cNvPr id="18" name="5-Point Star 17"/>
            <p:cNvSpPr/>
            <p:nvPr/>
          </p:nvSpPr>
          <p:spPr>
            <a:xfrm>
              <a:off x="5181600" y="1295400"/>
              <a:ext cx="381000"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221800" y="1364400"/>
              <a:ext cx="1057790" cy="307777"/>
            </a:xfrm>
            <a:prstGeom prst="rect">
              <a:avLst/>
            </a:prstGeom>
            <a:noFill/>
          </p:spPr>
          <p:txBody>
            <a:bodyPr wrap="none" rtlCol="0">
              <a:spAutoFit/>
            </a:bodyPr>
            <a:lstStyle/>
            <a:p>
              <a:r>
                <a:rPr lang="en-US" sz="1400" b="1" i="1" dirty="0" smtClean="0">
                  <a:solidFill>
                    <a:srgbClr val="0000FF"/>
                  </a:solidFill>
                </a:rPr>
                <a:t>STAR HFT</a:t>
              </a:r>
              <a:endParaRPr lang="en-US" sz="1400" b="1" i="1" dirty="0">
                <a:solidFill>
                  <a:srgbClr val="0000FF"/>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9" name="Picture 18" descr="LBNL_Alt_Logo_HorzRight_Final.jpg"/>
          <p:cNvPicPr>
            <a:picLocks noChangeAspect="1"/>
          </p:cNvPicPr>
          <p:nvPr userDrawn="1"/>
        </p:nvPicPr>
        <p:blipFill>
          <a:blip r:embed="rId2" cstate="print"/>
          <a:stretch>
            <a:fillRect/>
          </a:stretch>
        </p:blipFill>
        <p:spPr>
          <a:xfrm>
            <a:off x="76200" y="6532000"/>
            <a:ext cx="1447800" cy="305274"/>
          </a:xfrm>
          <a:prstGeom prst="rect">
            <a:avLst/>
          </a:prstGeom>
        </p:spPr>
      </p:pic>
      <p:sp>
        <p:nvSpPr>
          <p:cNvPr id="4" name="Rectangle 4"/>
          <p:cNvSpPr txBox="1">
            <a:spLocks noChangeArrowheads="1"/>
          </p:cNvSpPr>
          <p:nvPr/>
        </p:nvSpPr>
        <p:spPr bwMode="auto">
          <a:xfrm>
            <a:off x="623350" y="6491325"/>
            <a:ext cx="1143000" cy="228600"/>
          </a:xfrm>
          <a:prstGeom prst="rect">
            <a:avLst/>
          </a:prstGeom>
          <a:noFill/>
          <a:ln w="9525">
            <a:noFill/>
            <a:miter lim="800000"/>
            <a:headEnd/>
            <a:tailEnd/>
          </a:ln>
        </p:spPr>
        <p:txBody>
          <a:bodyPr/>
          <a:lstStyle/>
          <a:p>
            <a:pPr defTabSz="457200">
              <a:defRPr/>
            </a:pPr>
            <a:r>
              <a:rPr lang="en-US" sz="1200" i="1" dirty="0">
                <a:solidFill>
                  <a:srgbClr val="002060"/>
                </a:solidFill>
                <a:latin typeface="Arial" charset="0"/>
              </a:rPr>
              <a:t>L. Greiner</a:t>
            </a:r>
            <a:endParaRPr lang="en-US" sz="1400" i="1" dirty="0">
              <a:solidFill>
                <a:srgbClr val="002060"/>
              </a:solidFill>
              <a:latin typeface="Arial" charset="0"/>
            </a:endParaRPr>
          </a:p>
        </p:txBody>
      </p:sp>
      <p:sp>
        <p:nvSpPr>
          <p:cNvPr id="5" name="Line 8"/>
          <p:cNvSpPr>
            <a:spLocks noChangeShapeType="1"/>
          </p:cNvSpPr>
          <p:nvPr/>
        </p:nvSpPr>
        <p:spPr bwMode="auto">
          <a:xfrm>
            <a:off x="381000" y="6477000"/>
            <a:ext cx="8382000" cy="0"/>
          </a:xfrm>
          <a:prstGeom prst="line">
            <a:avLst/>
          </a:prstGeom>
          <a:noFill/>
          <a:ln w="76200">
            <a:solidFill>
              <a:srgbClr val="68084E"/>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sp>
        <p:nvSpPr>
          <p:cNvPr id="6" name="Rectangle 6"/>
          <p:cNvSpPr txBox="1">
            <a:spLocks noChangeArrowheads="1"/>
          </p:cNvSpPr>
          <p:nvPr/>
        </p:nvSpPr>
        <p:spPr bwMode="auto">
          <a:xfrm>
            <a:off x="6934200" y="6553200"/>
            <a:ext cx="1905000" cy="228600"/>
          </a:xfrm>
          <a:prstGeom prst="rect">
            <a:avLst/>
          </a:prstGeom>
          <a:noFill/>
          <a:ln w="9525">
            <a:noFill/>
            <a:miter lim="800000"/>
            <a:headEnd/>
            <a:tailEnd/>
          </a:ln>
        </p:spPr>
        <p:txBody>
          <a:bodyPr/>
          <a:lstStyle>
            <a:lvl1pPr algn="r">
              <a:defRPr sz="1200"/>
            </a:lvl1pPr>
          </a:lstStyle>
          <a:p>
            <a:pPr defTabSz="457200" fontAlgn="auto">
              <a:spcBef>
                <a:spcPts val="0"/>
              </a:spcBef>
              <a:spcAft>
                <a:spcPts val="0"/>
              </a:spcAft>
              <a:defRPr/>
            </a:pPr>
            <a:fld id="{4D139A51-8821-414C-9F3F-70BA04F964DC}" type="slidenum">
              <a:rPr lang="en-US" smtClean="0">
                <a:latin typeface="+mn-lt"/>
                <a:ea typeface="+mn-ea"/>
                <a:cs typeface="+mn-cs"/>
              </a:rPr>
              <a:pPr defTabSz="457200" fontAlgn="auto">
                <a:spcBef>
                  <a:spcPts val="0"/>
                </a:spcBef>
                <a:spcAft>
                  <a:spcPts val="0"/>
                </a:spcAft>
                <a:defRPr/>
              </a:pPr>
              <a:t>‹#›</a:t>
            </a:fld>
            <a:endParaRPr lang="en-US" dirty="0" smtClean="0">
              <a:latin typeface="+mn-lt"/>
              <a:ea typeface="+mn-ea"/>
              <a:cs typeface="+mn-cs"/>
            </a:endParaRPr>
          </a:p>
        </p:txBody>
      </p:sp>
      <p:sp>
        <p:nvSpPr>
          <p:cNvPr id="7" name="Rectangle 13"/>
          <p:cNvSpPr/>
          <p:nvPr/>
        </p:nvSpPr>
        <p:spPr>
          <a:xfrm>
            <a:off x="1905000" y="6553200"/>
            <a:ext cx="5943600" cy="274638"/>
          </a:xfrm>
          <a:prstGeom prst="rect">
            <a:avLst/>
          </a:prstGeom>
        </p:spPr>
        <p:txBody>
          <a:bodyPr>
            <a:spAutoFit/>
          </a:bodyPr>
          <a:lstStyle/>
          <a:p>
            <a:pPr algn="ctr" eaLnBrk="0" hangingPunct="0">
              <a:defRPr/>
            </a:pPr>
            <a:r>
              <a:rPr lang="en-US" sz="1200" b="1" i="1" dirty="0" smtClean="0">
                <a:solidFill>
                  <a:srgbClr val="000090"/>
                </a:solidFill>
                <a:cs typeface="Arial" pitchFamily="34" charset="0"/>
              </a:rPr>
              <a:t>HFT PXL</a:t>
            </a:r>
            <a:r>
              <a:rPr lang="en-US" sz="1200" b="1" i="1" baseline="0" dirty="0" smtClean="0">
                <a:solidFill>
                  <a:srgbClr val="000090"/>
                </a:solidFill>
                <a:cs typeface="Arial" pitchFamily="34" charset="0"/>
              </a:rPr>
              <a:t> LBNL </a:t>
            </a:r>
            <a:r>
              <a:rPr lang="en-US" sz="1200" b="1" i="1" baseline="0" dirty="0" smtClean="0">
                <a:solidFill>
                  <a:srgbClr val="000090"/>
                </a:solidFill>
                <a:cs typeface="Arial" pitchFamily="34" charset="0"/>
              </a:rPr>
              <a:t>F2F </a:t>
            </a:r>
            <a:r>
              <a:rPr lang="en-US" sz="1200" b="1" i="1" dirty="0" smtClean="0">
                <a:solidFill>
                  <a:srgbClr val="000090"/>
                </a:solidFill>
                <a:cs typeface="Arial" pitchFamily="34" charset="0"/>
              </a:rPr>
              <a:t>– March</a:t>
            </a:r>
            <a:r>
              <a:rPr lang="en-US" sz="1200" b="1" i="1" baseline="0" dirty="0" smtClean="0">
                <a:solidFill>
                  <a:srgbClr val="000090"/>
                </a:solidFill>
                <a:cs typeface="Arial" pitchFamily="34" charset="0"/>
              </a:rPr>
              <a:t> 14, 2012</a:t>
            </a:r>
            <a:endParaRPr lang="en-US" sz="1200" b="1" i="1" dirty="0">
              <a:solidFill>
                <a:srgbClr val="000090"/>
              </a:solidFill>
              <a:cs typeface="Arial" pitchFamily="34" charset="0"/>
            </a:endParaRPr>
          </a:p>
        </p:txBody>
      </p:sp>
      <p:sp>
        <p:nvSpPr>
          <p:cNvPr id="10" name="Line 7"/>
          <p:cNvSpPr>
            <a:spLocks noChangeShapeType="1"/>
          </p:cNvSpPr>
          <p:nvPr/>
        </p:nvSpPr>
        <p:spPr bwMode="auto">
          <a:xfrm>
            <a:off x="304800" y="609600"/>
            <a:ext cx="7543800" cy="0"/>
          </a:xfrm>
          <a:prstGeom prst="line">
            <a:avLst/>
          </a:prstGeom>
          <a:noFill/>
          <a:ln w="57150">
            <a:solidFill>
              <a:srgbClr val="0C0572"/>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pic>
        <p:nvPicPr>
          <p:cNvPr id="11" name="Picture 4" descr="SC-Banner-CMYK-whitethumb[1]"/>
          <p:cNvPicPr>
            <a:picLocks noChangeAspect="1" noChangeArrowheads="1"/>
          </p:cNvPicPr>
          <p:nvPr/>
        </p:nvPicPr>
        <p:blipFill>
          <a:blip r:embed="rId3" cstate="print"/>
          <a:srcRect/>
          <a:stretch>
            <a:fillRect/>
          </a:stretch>
        </p:blipFill>
        <p:spPr bwMode="auto">
          <a:xfrm>
            <a:off x="7239000" y="6530975"/>
            <a:ext cx="838200" cy="32702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Slide Number Placeholder 5"/>
          <p:cNvSpPr>
            <a:spLocks noGrp="1"/>
          </p:cNvSpPr>
          <p:nvPr>
            <p:ph type="sldNum" sz="quarter" idx="10"/>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F7F4A668-356A-40CF-A273-8FA56D405564}" type="slidenum">
              <a:rPr lang="en-US"/>
              <a:pPr>
                <a:defRPr/>
              </a:pPr>
              <a:t>‹#›</a:t>
            </a:fld>
            <a:endParaRPr lang="en-US"/>
          </a:p>
        </p:txBody>
      </p:sp>
      <p:grpSp>
        <p:nvGrpSpPr>
          <p:cNvPr id="16" name="Group 15"/>
          <p:cNvGrpSpPr/>
          <p:nvPr userDrawn="1"/>
        </p:nvGrpSpPr>
        <p:grpSpPr>
          <a:xfrm>
            <a:off x="8046010" y="76200"/>
            <a:ext cx="1097990" cy="381000"/>
            <a:chOff x="5181600" y="1295400"/>
            <a:chExt cx="1097990" cy="381000"/>
          </a:xfrm>
        </p:grpSpPr>
        <p:sp>
          <p:nvSpPr>
            <p:cNvPr id="17" name="5-Point Star 16"/>
            <p:cNvSpPr/>
            <p:nvPr/>
          </p:nvSpPr>
          <p:spPr>
            <a:xfrm>
              <a:off x="5181600" y="1295400"/>
              <a:ext cx="381000"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221800" y="1364400"/>
              <a:ext cx="1057790" cy="307777"/>
            </a:xfrm>
            <a:prstGeom prst="rect">
              <a:avLst/>
            </a:prstGeom>
            <a:noFill/>
          </p:spPr>
          <p:txBody>
            <a:bodyPr wrap="none" rtlCol="0">
              <a:spAutoFit/>
            </a:bodyPr>
            <a:lstStyle/>
            <a:p>
              <a:r>
                <a:rPr lang="en-US" sz="1400" b="1" i="1" dirty="0" smtClean="0">
                  <a:solidFill>
                    <a:srgbClr val="0000FF"/>
                  </a:solidFill>
                </a:rPr>
                <a:t>STAR HFT</a:t>
              </a:r>
              <a:endParaRPr lang="en-US" sz="1400" b="1" i="1" dirty="0">
                <a:solidFill>
                  <a:srgbClr val="0000FF"/>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20" name="Picture 19" descr="LBNL_Alt_Logo_HorzRight_Final.jpg"/>
          <p:cNvPicPr>
            <a:picLocks noChangeAspect="1"/>
          </p:cNvPicPr>
          <p:nvPr userDrawn="1"/>
        </p:nvPicPr>
        <p:blipFill>
          <a:blip r:embed="rId2" cstate="print"/>
          <a:stretch>
            <a:fillRect/>
          </a:stretch>
        </p:blipFill>
        <p:spPr>
          <a:xfrm>
            <a:off x="76200" y="6532000"/>
            <a:ext cx="1447800" cy="305274"/>
          </a:xfrm>
          <a:prstGeom prst="rect">
            <a:avLst/>
          </a:prstGeom>
        </p:spPr>
      </p:pic>
      <p:sp>
        <p:nvSpPr>
          <p:cNvPr id="5" name="Rectangle 4"/>
          <p:cNvSpPr txBox="1">
            <a:spLocks noChangeArrowheads="1"/>
          </p:cNvSpPr>
          <p:nvPr/>
        </p:nvSpPr>
        <p:spPr bwMode="auto">
          <a:xfrm>
            <a:off x="609600" y="6498200"/>
            <a:ext cx="1143000" cy="228600"/>
          </a:xfrm>
          <a:prstGeom prst="rect">
            <a:avLst/>
          </a:prstGeom>
          <a:noFill/>
          <a:ln w="9525">
            <a:noFill/>
            <a:miter lim="800000"/>
            <a:headEnd/>
            <a:tailEnd/>
          </a:ln>
        </p:spPr>
        <p:txBody>
          <a:bodyPr/>
          <a:lstStyle/>
          <a:p>
            <a:pPr defTabSz="457200">
              <a:defRPr/>
            </a:pPr>
            <a:r>
              <a:rPr lang="en-US" sz="1200" i="1" dirty="0">
                <a:solidFill>
                  <a:srgbClr val="002060"/>
                </a:solidFill>
                <a:latin typeface="Arial" charset="0"/>
              </a:rPr>
              <a:t>L. Greiner</a:t>
            </a:r>
            <a:endParaRPr lang="en-US" sz="1400" i="1" dirty="0">
              <a:solidFill>
                <a:srgbClr val="002060"/>
              </a:solidFill>
              <a:latin typeface="Arial" charset="0"/>
            </a:endParaRPr>
          </a:p>
        </p:txBody>
      </p:sp>
      <p:sp>
        <p:nvSpPr>
          <p:cNvPr id="6" name="Line 8"/>
          <p:cNvSpPr>
            <a:spLocks noChangeShapeType="1"/>
          </p:cNvSpPr>
          <p:nvPr/>
        </p:nvSpPr>
        <p:spPr bwMode="auto">
          <a:xfrm>
            <a:off x="381000" y="6477000"/>
            <a:ext cx="8382000" cy="0"/>
          </a:xfrm>
          <a:prstGeom prst="line">
            <a:avLst/>
          </a:prstGeom>
          <a:noFill/>
          <a:ln w="76200">
            <a:solidFill>
              <a:srgbClr val="68084E"/>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sp>
        <p:nvSpPr>
          <p:cNvPr id="7" name="Rectangle 6"/>
          <p:cNvSpPr txBox="1">
            <a:spLocks noChangeArrowheads="1"/>
          </p:cNvSpPr>
          <p:nvPr/>
        </p:nvSpPr>
        <p:spPr bwMode="auto">
          <a:xfrm>
            <a:off x="6934200" y="6553200"/>
            <a:ext cx="1905000" cy="228600"/>
          </a:xfrm>
          <a:prstGeom prst="rect">
            <a:avLst/>
          </a:prstGeom>
          <a:noFill/>
          <a:ln w="9525">
            <a:noFill/>
            <a:miter lim="800000"/>
            <a:headEnd/>
            <a:tailEnd/>
          </a:ln>
        </p:spPr>
        <p:txBody>
          <a:bodyPr/>
          <a:lstStyle>
            <a:lvl1pPr algn="r">
              <a:defRPr sz="1200"/>
            </a:lvl1pPr>
          </a:lstStyle>
          <a:p>
            <a:pPr defTabSz="457200" fontAlgn="auto">
              <a:spcBef>
                <a:spcPts val="0"/>
              </a:spcBef>
              <a:spcAft>
                <a:spcPts val="0"/>
              </a:spcAft>
              <a:defRPr/>
            </a:pPr>
            <a:fld id="{B7BE6683-94C8-4697-8645-212B34C96AC0}" type="slidenum">
              <a:rPr lang="en-US" smtClean="0">
                <a:latin typeface="+mn-lt"/>
                <a:ea typeface="+mn-ea"/>
                <a:cs typeface="+mn-cs"/>
              </a:rPr>
              <a:pPr defTabSz="457200" fontAlgn="auto">
                <a:spcBef>
                  <a:spcPts val="0"/>
                </a:spcBef>
                <a:spcAft>
                  <a:spcPts val="0"/>
                </a:spcAft>
                <a:defRPr/>
              </a:pPr>
              <a:t>‹#›</a:t>
            </a:fld>
            <a:endParaRPr lang="en-US" dirty="0" smtClean="0">
              <a:latin typeface="+mn-lt"/>
              <a:ea typeface="+mn-ea"/>
              <a:cs typeface="+mn-cs"/>
            </a:endParaRPr>
          </a:p>
        </p:txBody>
      </p:sp>
      <p:sp>
        <p:nvSpPr>
          <p:cNvPr id="8" name="Rectangle 13"/>
          <p:cNvSpPr/>
          <p:nvPr/>
        </p:nvSpPr>
        <p:spPr>
          <a:xfrm>
            <a:off x="1905000" y="6553200"/>
            <a:ext cx="5943600" cy="274638"/>
          </a:xfrm>
          <a:prstGeom prst="rect">
            <a:avLst/>
          </a:prstGeom>
        </p:spPr>
        <p:txBody>
          <a:bodyPr>
            <a:spAutoFit/>
          </a:bodyPr>
          <a:lstStyle/>
          <a:p>
            <a:pPr algn="ctr" eaLnBrk="0" hangingPunct="0">
              <a:defRPr/>
            </a:pPr>
            <a:r>
              <a:rPr lang="en-US" sz="1200" b="1" i="1" dirty="0" smtClean="0">
                <a:solidFill>
                  <a:srgbClr val="000090"/>
                </a:solidFill>
                <a:cs typeface="Arial" pitchFamily="34" charset="0"/>
              </a:rPr>
              <a:t>HFT PXL</a:t>
            </a:r>
            <a:r>
              <a:rPr lang="en-US" sz="1200" b="1" i="1" baseline="0" dirty="0" smtClean="0">
                <a:solidFill>
                  <a:srgbClr val="000090"/>
                </a:solidFill>
                <a:cs typeface="Arial" pitchFamily="34" charset="0"/>
              </a:rPr>
              <a:t> LBNL </a:t>
            </a:r>
            <a:r>
              <a:rPr lang="en-US" sz="1200" b="1" i="1" baseline="0" dirty="0" smtClean="0">
                <a:solidFill>
                  <a:srgbClr val="000090"/>
                </a:solidFill>
                <a:cs typeface="Arial" pitchFamily="34" charset="0"/>
              </a:rPr>
              <a:t>F2F </a:t>
            </a:r>
            <a:r>
              <a:rPr lang="en-US" sz="1200" b="1" i="1" dirty="0" smtClean="0">
                <a:solidFill>
                  <a:srgbClr val="000090"/>
                </a:solidFill>
                <a:cs typeface="Arial" pitchFamily="34" charset="0"/>
              </a:rPr>
              <a:t>– March</a:t>
            </a:r>
            <a:r>
              <a:rPr lang="en-US" sz="1200" b="1" i="1" baseline="0" dirty="0" smtClean="0">
                <a:solidFill>
                  <a:srgbClr val="000090"/>
                </a:solidFill>
                <a:cs typeface="Arial" pitchFamily="34" charset="0"/>
              </a:rPr>
              <a:t> 14, 2012</a:t>
            </a:r>
            <a:endParaRPr lang="en-US" sz="1200" b="1" i="1" dirty="0">
              <a:solidFill>
                <a:srgbClr val="000090"/>
              </a:solidFill>
              <a:cs typeface="Arial" pitchFamily="34" charset="0"/>
            </a:endParaRPr>
          </a:p>
        </p:txBody>
      </p:sp>
      <p:sp>
        <p:nvSpPr>
          <p:cNvPr id="11" name="Line 7"/>
          <p:cNvSpPr>
            <a:spLocks noChangeShapeType="1"/>
          </p:cNvSpPr>
          <p:nvPr/>
        </p:nvSpPr>
        <p:spPr bwMode="auto">
          <a:xfrm>
            <a:off x="304800" y="609600"/>
            <a:ext cx="7543800" cy="0"/>
          </a:xfrm>
          <a:prstGeom prst="line">
            <a:avLst/>
          </a:prstGeom>
          <a:noFill/>
          <a:ln w="57150">
            <a:solidFill>
              <a:srgbClr val="0C0572"/>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pic>
        <p:nvPicPr>
          <p:cNvPr id="12" name="Picture 4" descr="SC-Banner-CMYK-whitethumb[1]"/>
          <p:cNvPicPr>
            <a:picLocks noChangeAspect="1" noChangeArrowheads="1"/>
          </p:cNvPicPr>
          <p:nvPr/>
        </p:nvPicPr>
        <p:blipFill>
          <a:blip r:embed="rId3" cstate="print"/>
          <a:srcRect/>
          <a:stretch>
            <a:fillRect/>
          </a:stretch>
        </p:blipFill>
        <p:spPr bwMode="auto">
          <a:xfrm>
            <a:off x="7239000" y="6530975"/>
            <a:ext cx="838200" cy="3270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Slide Number Placeholder 6"/>
          <p:cNvSpPr>
            <a:spLocks noGrp="1"/>
          </p:cNvSpPr>
          <p:nvPr>
            <p:ph type="sldNum" sz="quarter" idx="10"/>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903F9056-7A3D-400D-8AE2-C1EF6BF489EE}" type="slidenum">
              <a:rPr lang="en-US"/>
              <a:pPr>
                <a:defRPr/>
              </a:pPr>
              <a:t>‹#›</a:t>
            </a:fld>
            <a:endParaRPr lang="en-US"/>
          </a:p>
        </p:txBody>
      </p:sp>
      <p:grpSp>
        <p:nvGrpSpPr>
          <p:cNvPr id="17" name="Group 16"/>
          <p:cNvGrpSpPr/>
          <p:nvPr userDrawn="1"/>
        </p:nvGrpSpPr>
        <p:grpSpPr>
          <a:xfrm>
            <a:off x="8046010" y="76200"/>
            <a:ext cx="1097990" cy="381000"/>
            <a:chOff x="5181600" y="1295400"/>
            <a:chExt cx="1097990" cy="381000"/>
          </a:xfrm>
        </p:grpSpPr>
        <p:sp>
          <p:nvSpPr>
            <p:cNvPr id="18" name="5-Point Star 17"/>
            <p:cNvSpPr/>
            <p:nvPr/>
          </p:nvSpPr>
          <p:spPr>
            <a:xfrm>
              <a:off x="5181600" y="1295400"/>
              <a:ext cx="381000"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221800" y="1364400"/>
              <a:ext cx="1057790" cy="307777"/>
            </a:xfrm>
            <a:prstGeom prst="rect">
              <a:avLst/>
            </a:prstGeom>
            <a:noFill/>
          </p:spPr>
          <p:txBody>
            <a:bodyPr wrap="none" rtlCol="0">
              <a:spAutoFit/>
            </a:bodyPr>
            <a:lstStyle/>
            <a:p>
              <a:r>
                <a:rPr lang="en-US" sz="1400" b="1" i="1" dirty="0" smtClean="0">
                  <a:solidFill>
                    <a:srgbClr val="0000FF"/>
                  </a:solidFill>
                </a:rPr>
                <a:t>STAR HFT</a:t>
              </a:r>
              <a:endParaRPr lang="en-US" sz="1400" b="1" i="1" dirty="0">
                <a:solidFill>
                  <a:srgbClr val="0000FF"/>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7D940315-6EC0-46C5-A2F0-8FD0A4E8F7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endParaRPr lang="en-US"/>
          </a:p>
        </p:txBody>
      </p:sp>
      <p:sp>
        <p:nvSpPr>
          <p:cNvPr id="4" name="Slide Number Placeholder 4"/>
          <p:cNvSpPr>
            <a:spLocks noGrp="1"/>
          </p:cNvSpPr>
          <p:nvPr>
            <p:ph type="sldNum" sz="quarter" idx="11"/>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F739B8E9-696B-4040-B617-F150A5CF22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LBNL_Alt_Logo_HorzRight_Final.jpg"/>
          <p:cNvPicPr>
            <a:picLocks noChangeAspect="1"/>
          </p:cNvPicPr>
          <p:nvPr userDrawn="1"/>
        </p:nvPicPr>
        <p:blipFill>
          <a:blip r:embed="rId8" cstate="print"/>
          <a:stretch>
            <a:fillRect/>
          </a:stretch>
        </p:blipFill>
        <p:spPr>
          <a:xfrm>
            <a:off x="76200" y="6532000"/>
            <a:ext cx="1447800" cy="305274"/>
          </a:xfrm>
          <a:prstGeom prst="rect">
            <a:avLst/>
          </a:prstGeom>
        </p:spPr>
      </p:pic>
      <p:sp>
        <p:nvSpPr>
          <p:cNvPr id="2050" name="Title Placeholder 1"/>
          <p:cNvSpPr>
            <a:spLocks noGrp="1"/>
          </p:cNvSpPr>
          <p:nvPr>
            <p:ph type="title"/>
          </p:nvPr>
        </p:nvSpPr>
        <p:spPr bwMode="auto">
          <a:xfrm>
            <a:off x="1066800" y="76200"/>
            <a:ext cx="7620000" cy="488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 name="Rectangle 4"/>
          <p:cNvSpPr txBox="1">
            <a:spLocks noChangeArrowheads="1"/>
          </p:cNvSpPr>
          <p:nvPr/>
        </p:nvSpPr>
        <p:spPr bwMode="auto">
          <a:xfrm>
            <a:off x="533400" y="6505075"/>
            <a:ext cx="1143000" cy="228600"/>
          </a:xfrm>
          <a:prstGeom prst="rect">
            <a:avLst/>
          </a:prstGeom>
          <a:noFill/>
          <a:ln w="9525">
            <a:noFill/>
            <a:miter lim="800000"/>
            <a:headEnd/>
            <a:tailEnd/>
          </a:ln>
        </p:spPr>
        <p:txBody>
          <a:bodyPr/>
          <a:lstStyle/>
          <a:p>
            <a:pPr defTabSz="457200">
              <a:defRPr/>
            </a:pPr>
            <a:r>
              <a:rPr lang="en-US" sz="1200" i="1" dirty="0">
                <a:solidFill>
                  <a:srgbClr val="002060"/>
                </a:solidFill>
                <a:latin typeface="Arial" charset="0"/>
              </a:rPr>
              <a:t>L. Greiner</a:t>
            </a:r>
            <a:endParaRPr lang="en-US" sz="1400" i="1" dirty="0">
              <a:solidFill>
                <a:srgbClr val="002060"/>
              </a:solidFill>
              <a:latin typeface="Arial" charset="0"/>
            </a:endParaRPr>
          </a:p>
        </p:txBody>
      </p:sp>
      <p:sp>
        <p:nvSpPr>
          <p:cNvPr id="12" name="Line 8"/>
          <p:cNvSpPr>
            <a:spLocks noChangeShapeType="1"/>
          </p:cNvSpPr>
          <p:nvPr/>
        </p:nvSpPr>
        <p:spPr bwMode="auto">
          <a:xfrm>
            <a:off x="381000" y="6477000"/>
            <a:ext cx="8382000" cy="0"/>
          </a:xfrm>
          <a:prstGeom prst="line">
            <a:avLst/>
          </a:prstGeom>
          <a:noFill/>
          <a:ln w="76200">
            <a:solidFill>
              <a:srgbClr val="68084E"/>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sp>
        <p:nvSpPr>
          <p:cNvPr id="13" name="Rectangle 6"/>
          <p:cNvSpPr txBox="1">
            <a:spLocks noChangeArrowheads="1"/>
          </p:cNvSpPr>
          <p:nvPr/>
        </p:nvSpPr>
        <p:spPr bwMode="auto">
          <a:xfrm>
            <a:off x="6934200" y="6553200"/>
            <a:ext cx="1905000" cy="228600"/>
          </a:xfrm>
          <a:prstGeom prst="rect">
            <a:avLst/>
          </a:prstGeom>
          <a:noFill/>
          <a:ln w="9525">
            <a:noFill/>
            <a:miter lim="800000"/>
            <a:headEnd/>
            <a:tailEnd/>
          </a:ln>
        </p:spPr>
        <p:txBody>
          <a:bodyPr/>
          <a:lstStyle>
            <a:lvl1pPr algn="r">
              <a:defRPr sz="1200"/>
            </a:lvl1pPr>
          </a:lstStyle>
          <a:p>
            <a:pPr defTabSz="457200" fontAlgn="auto">
              <a:spcBef>
                <a:spcPts val="0"/>
              </a:spcBef>
              <a:spcAft>
                <a:spcPts val="0"/>
              </a:spcAft>
              <a:defRPr/>
            </a:pPr>
            <a:fld id="{3DCE7A6A-D525-4D89-A45B-EBC2786C461D}" type="slidenum">
              <a:rPr lang="en-US" smtClean="0">
                <a:latin typeface="+mn-lt"/>
                <a:ea typeface="+mn-ea"/>
                <a:cs typeface="+mn-cs"/>
              </a:rPr>
              <a:pPr defTabSz="457200" fontAlgn="auto">
                <a:spcBef>
                  <a:spcPts val="0"/>
                </a:spcBef>
                <a:spcAft>
                  <a:spcPts val="0"/>
                </a:spcAft>
                <a:defRPr/>
              </a:pPr>
              <a:t>‹#›</a:t>
            </a:fld>
            <a:endParaRPr lang="en-US" dirty="0" smtClean="0">
              <a:latin typeface="+mn-lt"/>
              <a:ea typeface="+mn-ea"/>
              <a:cs typeface="+mn-cs"/>
            </a:endParaRPr>
          </a:p>
        </p:txBody>
      </p:sp>
      <p:sp>
        <p:nvSpPr>
          <p:cNvPr id="14" name="Rectangle 13"/>
          <p:cNvSpPr/>
          <p:nvPr/>
        </p:nvSpPr>
        <p:spPr>
          <a:xfrm>
            <a:off x="1905000" y="6553200"/>
            <a:ext cx="5943600" cy="274638"/>
          </a:xfrm>
          <a:prstGeom prst="rect">
            <a:avLst/>
          </a:prstGeom>
        </p:spPr>
        <p:txBody>
          <a:bodyPr>
            <a:spAutoFit/>
          </a:bodyPr>
          <a:lstStyle/>
          <a:p>
            <a:pPr algn="ctr" eaLnBrk="0" hangingPunct="0">
              <a:defRPr/>
            </a:pPr>
            <a:r>
              <a:rPr lang="en-US" sz="1200" b="1" i="1" dirty="0" smtClean="0">
                <a:solidFill>
                  <a:srgbClr val="000090"/>
                </a:solidFill>
                <a:cs typeface="Arial" pitchFamily="34" charset="0"/>
              </a:rPr>
              <a:t>HFT PXL</a:t>
            </a:r>
            <a:r>
              <a:rPr lang="en-US" sz="1200" b="1" i="1" baseline="0" dirty="0" smtClean="0">
                <a:solidFill>
                  <a:srgbClr val="000090"/>
                </a:solidFill>
                <a:cs typeface="Arial" pitchFamily="34" charset="0"/>
              </a:rPr>
              <a:t> LBNL </a:t>
            </a:r>
            <a:r>
              <a:rPr lang="en-US" sz="1200" b="1" i="1" baseline="0" dirty="0" smtClean="0">
                <a:solidFill>
                  <a:srgbClr val="000090"/>
                </a:solidFill>
                <a:cs typeface="Arial" pitchFamily="34" charset="0"/>
              </a:rPr>
              <a:t>F2F </a:t>
            </a:r>
            <a:r>
              <a:rPr lang="en-US" sz="1200" b="1" i="1" dirty="0" smtClean="0">
                <a:solidFill>
                  <a:srgbClr val="000090"/>
                </a:solidFill>
                <a:cs typeface="Arial" pitchFamily="34" charset="0"/>
              </a:rPr>
              <a:t>– March</a:t>
            </a:r>
            <a:r>
              <a:rPr lang="en-US" sz="1200" b="1" i="1" baseline="0" dirty="0" smtClean="0">
                <a:solidFill>
                  <a:srgbClr val="000090"/>
                </a:solidFill>
                <a:cs typeface="Arial" pitchFamily="34" charset="0"/>
              </a:rPr>
              <a:t> 14, 2012</a:t>
            </a:r>
            <a:endParaRPr lang="en-US" sz="1200" b="1" i="1" dirty="0">
              <a:solidFill>
                <a:srgbClr val="000090"/>
              </a:solidFill>
              <a:cs typeface="Arial" pitchFamily="34" charset="0"/>
            </a:endParaRPr>
          </a:p>
        </p:txBody>
      </p:sp>
      <p:sp>
        <p:nvSpPr>
          <p:cNvPr id="15" name="Line 7"/>
          <p:cNvSpPr>
            <a:spLocks noChangeShapeType="1"/>
          </p:cNvSpPr>
          <p:nvPr/>
        </p:nvSpPr>
        <p:spPr bwMode="auto">
          <a:xfrm>
            <a:off x="381000" y="609600"/>
            <a:ext cx="7543800" cy="0"/>
          </a:xfrm>
          <a:prstGeom prst="line">
            <a:avLst/>
          </a:prstGeom>
          <a:noFill/>
          <a:ln w="57150">
            <a:solidFill>
              <a:srgbClr val="0C0572"/>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pic>
        <p:nvPicPr>
          <p:cNvPr id="2058" name="Picture 4" descr="SC-Banner-CMYK-whitethumb[1]"/>
          <p:cNvPicPr>
            <a:picLocks noChangeAspect="1" noChangeArrowheads="1"/>
          </p:cNvPicPr>
          <p:nvPr/>
        </p:nvPicPr>
        <p:blipFill>
          <a:blip r:embed="rId9" cstate="print"/>
          <a:srcRect/>
          <a:stretch>
            <a:fillRect/>
          </a:stretch>
        </p:blipFill>
        <p:spPr bwMode="auto">
          <a:xfrm>
            <a:off x="7239000" y="6530975"/>
            <a:ext cx="838200" cy="327025"/>
          </a:xfrm>
          <a:prstGeom prst="rect">
            <a:avLst/>
          </a:prstGeom>
          <a:noFill/>
          <a:ln w="9525">
            <a:noFill/>
            <a:miter lim="800000"/>
            <a:headEnd/>
            <a:tailEnd/>
          </a:ln>
        </p:spPr>
      </p:pic>
      <p:grpSp>
        <p:nvGrpSpPr>
          <p:cNvPr id="17" name="Group 16"/>
          <p:cNvGrpSpPr/>
          <p:nvPr userDrawn="1"/>
        </p:nvGrpSpPr>
        <p:grpSpPr>
          <a:xfrm>
            <a:off x="8046010" y="76200"/>
            <a:ext cx="1097990" cy="381000"/>
            <a:chOff x="5181600" y="1295400"/>
            <a:chExt cx="1097990" cy="381000"/>
          </a:xfrm>
        </p:grpSpPr>
        <p:sp>
          <p:nvSpPr>
            <p:cNvPr id="18" name="5-Point Star 17"/>
            <p:cNvSpPr/>
            <p:nvPr/>
          </p:nvSpPr>
          <p:spPr>
            <a:xfrm>
              <a:off x="5181600" y="1295400"/>
              <a:ext cx="381000"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221800" y="1364400"/>
              <a:ext cx="1057790" cy="307777"/>
            </a:xfrm>
            <a:prstGeom prst="rect">
              <a:avLst/>
            </a:prstGeom>
            <a:noFill/>
          </p:spPr>
          <p:txBody>
            <a:bodyPr wrap="none" rtlCol="0">
              <a:spAutoFit/>
            </a:bodyPr>
            <a:lstStyle/>
            <a:p>
              <a:r>
                <a:rPr lang="en-US" sz="1400" b="1" i="1" dirty="0" smtClean="0">
                  <a:solidFill>
                    <a:srgbClr val="0000FF"/>
                  </a:solidFill>
                </a:rPr>
                <a:t>STAR HFT</a:t>
              </a:r>
              <a:endParaRPr lang="en-US" sz="1400" b="1" i="1" dirty="0">
                <a:solidFill>
                  <a:srgbClr val="0000FF"/>
                </a:solidFill>
              </a:endParaRPr>
            </a:p>
          </p:txBody>
        </p:sp>
      </p:gr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Lst>
  <p:hf sldNum="0" hdr="0" ftr="0" dt="0"/>
  <p:txStyles>
    <p:titleStyle>
      <a:lvl1pPr algn="ctr" defTabSz="457200" rtl="0" eaLnBrk="0" fontAlgn="base" hangingPunct="0">
        <a:spcBef>
          <a:spcPct val="0"/>
        </a:spcBef>
        <a:spcAft>
          <a:spcPct val="0"/>
        </a:spcAft>
        <a:defRPr sz="3600" kern="1200">
          <a:solidFill>
            <a:schemeClr val="tx1"/>
          </a:solidFill>
          <a:latin typeface="Arial"/>
          <a:ea typeface="+mj-ea"/>
          <a:cs typeface="Arial"/>
        </a:defRPr>
      </a:lvl1pPr>
      <a:lvl2pPr algn="ctr" defTabSz="457200" rtl="0" eaLnBrk="0" fontAlgn="base" hangingPunct="0">
        <a:spcBef>
          <a:spcPct val="0"/>
        </a:spcBef>
        <a:spcAft>
          <a:spcPct val="0"/>
        </a:spcAft>
        <a:defRPr sz="3600">
          <a:solidFill>
            <a:schemeClr val="tx1"/>
          </a:solidFill>
          <a:latin typeface="Arial" charset="0"/>
          <a:cs typeface="Arial" charset="0"/>
        </a:defRPr>
      </a:lvl2pPr>
      <a:lvl3pPr algn="ctr" defTabSz="457200" rtl="0" eaLnBrk="0" fontAlgn="base" hangingPunct="0">
        <a:spcBef>
          <a:spcPct val="0"/>
        </a:spcBef>
        <a:spcAft>
          <a:spcPct val="0"/>
        </a:spcAft>
        <a:defRPr sz="3600">
          <a:solidFill>
            <a:schemeClr val="tx1"/>
          </a:solidFill>
          <a:latin typeface="Arial" charset="0"/>
          <a:cs typeface="Arial" charset="0"/>
        </a:defRPr>
      </a:lvl3pPr>
      <a:lvl4pPr algn="ctr" defTabSz="457200" rtl="0" eaLnBrk="0" fontAlgn="base" hangingPunct="0">
        <a:spcBef>
          <a:spcPct val="0"/>
        </a:spcBef>
        <a:spcAft>
          <a:spcPct val="0"/>
        </a:spcAft>
        <a:defRPr sz="3600">
          <a:solidFill>
            <a:schemeClr val="tx1"/>
          </a:solidFill>
          <a:latin typeface="Arial" charset="0"/>
          <a:cs typeface="Arial" charset="0"/>
        </a:defRPr>
      </a:lvl4pPr>
      <a:lvl5pPr algn="ctr" defTabSz="457200" rtl="0" eaLnBrk="0" fontAlgn="base" hangingPunct="0">
        <a:spcBef>
          <a:spcPct val="0"/>
        </a:spcBef>
        <a:spcAft>
          <a:spcPct val="0"/>
        </a:spcAft>
        <a:defRPr sz="3600">
          <a:solidFill>
            <a:schemeClr val="tx1"/>
          </a:solidFill>
          <a:latin typeface="Arial" charset="0"/>
          <a:cs typeface="Arial" charset="0"/>
        </a:defRPr>
      </a:lvl5pPr>
      <a:lvl6pPr marL="457200" algn="ctr" defTabSz="457200" rtl="0" fontAlgn="base">
        <a:spcBef>
          <a:spcPct val="0"/>
        </a:spcBef>
        <a:spcAft>
          <a:spcPct val="0"/>
        </a:spcAft>
        <a:defRPr sz="3600">
          <a:solidFill>
            <a:schemeClr val="tx1"/>
          </a:solidFill>
          <a:latin typeface="Arial" charset="0"/>
          <a:cs typeface="Arial" charset="0"/>
        </a:defRPr>
      </a:lvl6pPr>
      <a:lvl7pPr marL="914400" algn="ctr" defTabSz="457200" rtl="0" fontAlgn="base">
        <a:spcBef>
          <a:spcPct val="0"/>
        </a:spcBef>
        <a:spcAft>
          <a:spcPct val="0"/>
        </a:spcAft>
        <a:defRPr sz="3600">
          <a:solidFill>
            <a:schemeClr val="tx1"/>
          </a:solidFill>
          <a:latin typeface="Arial" charset="0"/>
          <a:cs typeface="Arial" charset="0"/>
        </a:defRPr>
      </a:lvl7pPr>
      <a:lvl8pPr marL="1371600" algn="ctr" defTabSz="457200" rtl="0" fontAlgn="base">
        <a:spcBef>
          <a:spcPct val="0"/>
        </a:spcBef>
        <a:spcAft>
          <a:spcPct val="0"/>
        </a:spcAft>
        <a:defRPr sz="3600">
          <a:solidFill>
            <a:schemeClr val="tx1"/>
          </a:solidFill>
          <a:latin typeface="Arial" charset="0"/>
          <a:cs typeface="Arial" charset="0"/>
        </a:defRPr>
      </a:lvl8pPr>
      <a:lvl9pPr marL="1828800" algn="ctr" defTabSz="457200" rtl="0" fontAlgn="base">
        <a:spcBef>
          <a:spcPct val="0"/>
        </a:spcBef>
        <a:spcAft>
          <a:spcPct val="0"/>
        </a:spcAft>
        <a:defRPr sz="3600">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rnc.lbl.gov/hft/hardware/docs/yield_for_11_wafers_2011_12_13.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lum bright="24000" contrast="41000"/>
          </a:blip>
          <a:srcRect/>
          <a:stretch>
            <a:fillRect/>
          </a:stretch>
        </p:blipFill>
        <p:spPr bwMode="auto">
          <a:xfrm>
            <a:off x="1447800" y="2667000"/>
            <a:ext cx="5951275" cy="3505200"/>
          </a:xfrm>
          <a:prstGeom prst="rect">
            <a:avLst/>
          </a:prstGeom>
          <a:noFill/>
          <a:ln w="9525">
            <a:noFill/>
            <a:miter lim="800000"/>
            <a:headEnd/>
            <a:tailEnd/>
          </a:ln>
          <a:effectLst/>
        </p:spPr>
      </p:pic>
      <p:sp>
        <p:nvSpPr>
          <p:cNvPr id="9219" name="Rectangle 2"/>
          <p:cNvSpPr>
            <a:spLocks noChangeArrowheads="1"/>
          </p:cNvSpPr>
          <p:nvPr/>
        </p:nvSpPr>
        <p:spPr bwMode="auto">
          <a:xfrm>
            <a:off x="685800" y="914400"/>
            <a:ext cx="7772400" cy="2286000"/>
          </a:xfrm>
          <a:prstGeom prst="rect">
            <a:avLst/>
          </a:prstGeom>
          <a:noFill/>
          <a:ln w="9525">
            <a:noFill/>
            <a:miter lim="800000"/>
            <a:headEnd/>
            <a:tailEnd/>
          </a:ln>
        </p:spPr>
        <p:txBody>
          <a:bodyPr anchor="ctr"/>
          <a:lstStyle/>
          <a:p>
            <a:pPr algn="ctr" defTabSz="457200"/>
            <a:r>
              <a:rPr lang="en-US" sz="3200" dirty="0" smtClean="0"/>
              <a:t>The STAR-PXL sensor and electronics</a:t>
            </a:r>
          </a:p>
          <a:p>
            <a:pPr algn="ctr" defTabSz="457200"/>
            <a:r>
              <a:rPr lang="en-US" sz="3200" dirty="0" smtClean="0"/>
              <a:t>Progress report for </a:t>
            </a:r>
            <a:r>
              <a:rPr lang="en-US" sz="3200" dirty="0" smtClean="0"/>
              <a:t>F2F </a:t>
            </a:r>
            <a:r>
              <a:rPr lang="en-US" sz="3200" dirty="0"/>
              <a:t/>
            </a:r>
            <a:br>
              <a:rPr lang="en-US" sz="3200" dirty="0"/>
            </a:br>
            <a:endParaRPr lang="en-US" dirty="0"/>
          </a:p>
        </p:txBody>
      </p:sp>
      <p:sp>
        <p:nvSpPr>
          <p:cNvPr id="7" name="Rectangle 6"/>
          <p:cNvSpPr/>
          <p:nvPr/>
        </p:nvSpPr>
        <p:spPr>
          <a:xfrm>
            <a:off x="8521700" y="65405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620000" cy="488950"/>
          </a:xfrm>
        </p:spPr>
        <p:txBody>
          <a:bodyPr/>
          <a:lstStyle/>
          <a:p>
            <a:r>
              <a:rPr lang="en-US" dirty="0" smtClean="0"/>
              <a:t>Recent Documentation</a:t>
            </a:r>
            <a:endParaRPr lang="en-US" dirty="0"/>
          </a:p>
        </p:txBody>
      </p:sp>
      <p:sp>
        <p:nvSpPr>
          <p:cNvPr id="3" name="Content Placeholder 2"/>
          <p:cNvSpPr>
            <a:spLocks noGrp="1"/>
          </p:cNvSpPr>
          <p:nvPr>
            <p:ph idx="1"/>
          </p:nvPr>
        </p:nvSpPr>
        <p:spPr>
          <a:xfrm>
            <a:off x="457200" y="990600"/>
            <a:ext cx="8229600" cy="4525963"/>
          </a:xfrm>
        </p:spPr>
        <p:txBody>
          <a:bodyPr/>
          <a:lstStyle/>
          <a:p>
            <a:r>
              <a:rPr lang="en-US" dirty="0" smtClean="0"/>
              <a:t>Report on VHDCI cable testing</a:t>
            </a:r>
          </a:p>
          <a:p>
            <a:r>
              <a:rPr lang="en-US" dirty="0" smtClean="0"/>
              <a:t>Mechanical thinning yield report</a:t>
            </a:r>
          </a:p>
          <a:p>
            <a:r>
              <a:rPr lang="en-US" dirty="0" smtClean="0"/>
              <a:t>Draft ladder assembly documentation</a:t>
            </a:r>
          </a:p>
          <a:p>
            <a:r>
              <a:rPr lang="en-US" dirty="0" smtClean="0"/>
              <a:t>Draft slow controls plan</a:t>
            </a:r>
          </a:p>
          <a:p>
            <a:r>
              <a:rPr lang="en-US" dirty="0" smtClean="0"/>
              <a:t>Schematics and layout files for production prototype V1.1 RDO system</a:t>
            </a:r>
          </a:p>
          <a:p>
            <a:endParaRPr lang="en-US" dirty="0" smtClean="0"/>
          </a:p>
          <a:p>
            <a:endParaRPr lang="en-US" dirty="0"/>
          </a:p>
        </p:txBody>
      </p:sp>
      <p:sp>
        <p:nvSpPr>
          <p:cNvPr id="4" name="TextBox 3"/>
          <p:cNvSpPr txBox="1"/>
          <p:nvPr/>
        </p:nvSpPr>
        <p:spPr>
          <a:xfrm>
            <a:off x="1295400" y="5029200"/>
            <a:ext cx="6279283" cy="461665"/>
          </a:xfrm>
          <a:prstGeom prst="rect">
            <a:avLst/>
          </a:prstGeom>
          <a:noFill/>
        </p:spPr>
        <p:txBody>
          <a:bodyPr wrap="none" rtlCol="0">
            <a:spAutoFit/>
          </a:bodyPr>
          <a:lstStyle/>
          <a:p>
            <a:r>
              <a:rPr lang="en-US" dirty="0" smtClean="0">
                <a:solidFill>
                  <a:srgbClr val="00FF00"/>
                </a:solidFill>
              </a:rPr>
              <a:t>Is anything else required for the July review?</a:t>
            </a:r>
            <a:endParaRPr lang="en-US" dirty="0">
              <a:solidFill>
                <a:srgbClr val="00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schedule</a:t>
            </a:r>
            <a:endParaRPr lang="en-US" dirty="0"/>
          </a:p>
        </p:txBody>
      </p:sp>
      <p:pic>
        <p:nvPicPr>
          <p:cNvPr id="4" name="Picture 3" descr="abbreviated_schedule.jpg"/>
          <p:cNvPicPr>
            <a:picLocks noChangeAspect="1"/>
          </p:cNvPicPr>
          <p:nvPr/>
        </p:nvPicPr>
        <p:blipFill>
          <a:blip r:embed="rId2" cstate="print"/>
          <a:srcRect r="35000" b="72312"/>
          <a:stretch>
            <a:fillRect/>
          </a:stretch>
        </p:blipFill>
        <p:spPr>
          <a:xfrm>
            <a:off x="152400" y="914400"/>
            <a:ext cx="8817356" cy="33233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620000" cy="488950"/>
          </a:xfrm>
        </p:spPr>
        <p:txBody>
          <a:bodyPr/>
          <a:lstStyle/>
          <a:p>
            <a:pPr marL="514350" indent="-514350"/>
            <a:r>
              <a:rPr lang="en-US" dirty="0" smtClean="0"/>
              <a:t>directed points for </a:t>
            </a:r>
            <a:r>
              <a:rPr lang="en-US" dirty="0" smtClean="0"/>
              <a:t>sub-systems</a:t>
            </a:r>
            <a:endParaRPr lang="en-US" dirty="0" smtClean="0"/>
          </a:p>
        </p:txBody>
      </p:sp>
      <p:sp>
        <p:nvSpPr>
          <p:cNvPr id="3" name="Content Placeholder 2"/>
          <p:cNvSpPr>
            <a:spLocks noGrp="1"/>
          </p:cNvSpPr>
          <p:nvPr>
            <p:ph idx="1"/>
          </p:nvPr>
        </p:nvSpPr>
        <p:spPr>
          <a:xfrm>
            <a:off x="533400" y="914400"/>
            <a:ext cx="8229600" cy="4525963"/>
          </a:xfrm>
        </p:spPr>
        <p:txBody>
          <a:bodyPr/>
          <a:lstStyle/>
          <a:p>
            <a:r>
              <a:rPr lang="en-US" sz="2800" dirty="0" smtClean="0"/>
              <a:t>Critical items/tasks for run-13 installation</a:t>
            </a:r>
          </a:p>
          <a:p>
            <a:r>
              <a:rPr lang="en-US" sz="2800" dirty="0" smtClean="0"/>
              <a:t>Critical items/tasks for run-14 installation</a:t>
            </a:r>
          </a:p>
          <a:p>
            <a:r>
              <a:rPr lang="en-US" sz="2800" dirty="0" smtClean="0"/>
              <a:t>Needs for CF shop</a:t>
            </a:r>
          </a:p>
          <a:p>
            <a:r>
              <a:rPr lang="en-US" sz="2800" dirty="0" smtClean="0"/>
              <a:t>Revisit </a:t>
            </a:r>
            <a:r>
              <a:rPr lang="en-US" sz="2800" dirty="0" smtClean="0"/>
              <a:t>risk list </a:t>
            </a:r>
            <a:r>
              <a:rPr lang="en-US" sz="2800" dirty="0" smtClean="0"/>
              <a:t>in view of schedule updates, and task accomplished so far.</a:t>
            </a:r>
          </a:p>
          <a:p>
            <a:r>
              <a:rPr lang="en-US" sz="2800" dirty="0" smtClean="0"/>
              <a:t>Major upcoming procurements.</a:t>
            </a:r>
          </a:p>
          <a:p>
            <a:r>
              <a:rPr lang="en-US" sz="2800" dirty="0" smtClean="0"/>
              <a:t>Survey plans and software (</a:t>
            </a:r>
            <a:r>
              <a:rPr lang="en-US" sz="2800" dirty="0" err="1" smtClean="0"/>
              <a:t>Spiros</a:t>
            </a:r>
            <a:r>
              <a:rPr lang="en-US" sz="2800" dirty="0" smtClean="0"/>
              <a:t>)</a:t>
            </a:r>
          </a:p>
          <a:p>
            <a:r>
              <a:rPr lang="en-US" sz="2800" dirty="0" smtClean="0"/>
              <a:t>Upcoming internal Reviews </a:t>
            </a:r>
            <a:r>
              <a:rPr lang="en-US" sz="2800" dirty="0" smtClean="0">
                <a:solidFill>
                  <a:srgbClr val="00B050"/>
                </a:solidFill>
              </a:rPr>
              <a:t>– None? Mechanical?</a:t>
            </a:r>
          </a:p>
          <a:p>
            <a:r>
              <a:rPr lang="en-US" sz="2800" dirty="0" smtClean="0"/>
              <a:t>Cooling Plan </a:t>
            </a:r>
            <a:r>
              <a:rPr lang="en-US" sz="2800" dirty="0" smtClean="0">
                <a:solidFill>
                  <a:srgbClr val="00B050"/>
                </a:solidFill>
              </a:rPr>
              <a:t>– See HW’s talk</a:t>
            </a:r>
            <a:endParaRPr lang="en-US" sz="2800"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620000" cy="717550"/>
          </a:xfrm>
        </p:spPr>
        <p:txBody>
          <a:bodyPr/>
          <a:lstStyle/>
          <a:p>
            <a:r>
              <a:rPr lang="en-US" sz="3200" dirty="0" smtClean="0"/>
              <a:t>Critical items/tasks for run-13 installation</a:t>
            </a:r>
            <a:endParaRPr lang="en-US" sz="3200" dirty="0"/>
          </a:p>
        </p:txBody>
      </p:sp>
      <p:sp>
        <p:nvSpPr>
          <p:cNvPr id="3" name="Content Placeholder 2"/>
          <p:cNvSpPr>
            <a:spLocks noGrp="1"/>
          </p:cNvSpPr>
          <p:nvPr>
            <p:ph idx="1"/>
          </p:nvPr>
        </p:nvSpPr>
        <p:spPr>
          <a:xfrm>
            <a:off x="457200" y="838200"/>
            <a:ext cx="8229600" cy="4525963"/>
          </a:xfrm>
        </p:spPr>
        <p:txBody>
          <a:bodyPr/>
          <a:lstStyle/>
          <a:p>
            <a:r>
              <a:rPr lang="en-US" sz="2400" dirty="0" smtClean="0"/>
              <a:t>Full ladder development chain</a:t>
            </a:r>
          </a:p>
          <a:p>
            <a:pPr lvl="1"/>
            <a:r>
              <a:rPr lang="en-US" sz="2000" dirty="0" smtClean="0"/>
              <a:t>Probe testing</a:t>
            </a:r>
          </a:p>
          <a:p>
            <a:pPr lvl="1"/>
            <a:r>
              <a:rPr lang="en-US" sz="2000" dirty="0" smtClean="0"/>
              <a:t>Ladder testing</a:t>
            </a:r>
          </a:p>
          <a:p>
            <a:pPr lvl="1"/>
            <a:r>
              <a:rPr lang="en-US" sz="2000" dirty="0" smtClean="0"/>
              <a:t>Ladder assembly production</a:t>
            </a:r>
          </a:p>
          <a:p>
            <a:r>
              <a:rPr lang="en-US" sz="2400" dirty="0" smtClean="0"/>
              <a:t>Full mechanical production chain (see HWs talk)</a:t>
            </a:r>
          </a:p>
          <a:p>
            <a:pPr lvl="1"/>
            <a:r>
              <a:rPr lang="en-US" sz="2000" dirty="0" smtClean="0"/>
              <a:t>Sectors</a:t>
            </a:r>
          </a:p>
          <a:p>
            <a:pPr lvl="1"/>
            <a:r>
              <a:rPr lang="en-US" sz="2000" dirty="0" smtClean="0"/>
              <a:t>Cooling system</a:t>
            </a:r>
          </a:p>
          <a:p>
            <a:pPr lvl="1"/>
            <a:r>
              <a:rPr lang="en-US" sz="2000" dirty="0" smtClean="0"/>
              <a:t>Metrology</a:t>
            </a:r>
          </a:p>
          <a:p>
            <a:r>
              <a:rPr lang="en-US" sz="2400" dirty="0" smtClean="0"/>
              <a:t>Software</a:t>
            </a:r>
          </a:p>
          <a:p>
            <a:pPr lvl="1"/>
            <a:r>
              <a:rPr lang="en-US" sz="2000" dirty="0" smtClean="0"/>
              <a:t>Metrology to tracking points</a:t>
            </a:r>
          </a:p>
          <a:p>
            <a:pPr lvl="1"/>
            <a:r>
              <a:rPr lang="en-US" sz="2000" dirty="0" smtClean="0"/>
              <a:t>Tracking</a:t>
            </a:r>
          </a:p>
          <a:p>
            <a:pPr lvl="1"/>
            <a:r>
              <a:rPr lang="en-US" sz="2000" dirty="0" smtClean="0"/>
              <a:t>Firmware and software for cosmic ray / beam tests</a:t>
            </a:r>
          </a:p>
          <a:p>
            <a:pPr lvl="1"/>
            <a:r>
              <a:rPr lang="en-US" sz="2000" dirty="0" smtClean="0"/>
              <a:t>Slow control</a:t>
            </a:r>
          </a:p>
          <a:p>
            <a:pPr lvl="1"/>
            <a:endParaRPr lang="en-US" sz="2000" dirty="0" smtClean="0"/>
          </a:p>
          <a:p>
            <a:pPr lvl="1"/>
            <a:endParaRPr lang="en-US" sz="2000" dirty="0" smtClean="0"/>
          </a:p>
          <a:p>
            <a:pPr lvl="1">
              <a:buNone/>
            </a:pPr>
            <a:endParaRPr lang="en-US" sz="2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488950"/>
          </a:xfrm>
        </p:spPr>
        <p:txBody>
          <a:bodyPr/>
          <a:lstStyle/>
          <a:p>
            <a:r>
              <a:rPr lang="en-US" sz="3200" dirty="0" smtClean="0"/>
              <a:t>Critical items/tasks for run-14 installation</a:t>
            </a:r>
            <a:endParaRPr lang="en-US" sz="3200" dirty="0"/>
          </a:p>
        </p:txBody>
      </p:sp>
      <p:sp>
        <p:nvSpPr>
          <p:cNvPr id="3" name="Content Placeholder 2"/>
          <p:cNvSpPr>
            <a:spLocks noGrp="1"/>
          </p:cNvSpPr>
          <p:nvPr>
            <p:ph idx="1"/>
          </p:nvPr>
        </p:nvSpPr>
        <p:spPr>
          <a:xfrm>
            <a:off x="457200" y="960437"/>
            <a:ext cx="8229600" cy="4525963"/>
          </a:xfrm>
        </p:spPr>
        <p:txBody>
          <a:bodyPr/>
          <a:lstStyle/>
          <a:p>
            <a:r>
              <a:rPr lang="en-US" sz="2800" dirty="0" smtClean="0"/>
              <a:t>If the previous list of critical tasks for run-13 is completed successfully, the production of sensors, RDO electronics, sectors and mechanical components for run-14 should be a simple production of already vetted components. </a:t>
            </a:r>
          </a:p>
          <a:p>
            <a:r>
              <a:rPr lang="en-US" sz="2800" dirty="0" smtClean="0"/>
              <a:t>Problem(s) uncovered in the engineering run will form the core of the critical task list for run-14. We will need to see what develops.</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for CF shop</a:t>
            </a:r>
            <a:endParaRPr lang="en-US" dirty="0"/>
          </a:p>
        </p:txBody>
      </p:sp>
      <p:sp>
        <p:nvSpPr>
          <p:cNvPr id="5" name="TextBox 4"/>
          <p:cNvSpPr txBox="1"/>
          <p:nvPr/>
        </p:nvSpPr>
        <p:spPr>
          <a:xfrm>
            <a:off x="609600" y="1752600"/>
            <a:ext cx="7848600" cy="2677656"/>
          </a:xfrm>
          <a:prstGeom prst="rect">
            <a:avLst/>
          </a:prstGeom>
          <a:noFill/>
        </p:spPr>
        <p:txBody>
          <a:bodyPr wrap="square" rtlCol="0">
            <a:spAutoFit/>
          </a:bodyPr>
          <a:lstStyle/>
          <a:p>
            <a:r>
              <a:rPr lang="en-US" sz="2800" dirty="0" smtClean="0"/>
              <a:t>All mechanical parts for the PXL detector. This will be detailed in HW’s presentation.</a:t>
            </a:r>
          </a:p>
          <a:p>
            <a:endParaRPr lang="en-US" sz="2800" dirty="0" smtClean="0"/>
          </a:p>
          <a:p>
            <a:r>
              <a:rPr lang="en-US" sz="2800" dirty="0" smtClean="0"/>
              <a:t>Technician labor for ladder and sector assembly. This will be augmented by ETs including RW, JW, JB.</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 </a:t>
            </a:r>
            <a:r>
              <a:rPr lang="en-US" dirty="0" err="1" smtClean="0"/>
              <a:t>Risklist</a:t>
            </a:r>
            <a:endParaRPr lang="en-US" dirty="0"/>
          </a:p>
        </p:txBody>
      </p:sp>
      <p:sp>
        <p:nvSpPr>
          <p:cNvPr id="3" name="Content Placeholder 2"/>
          <p:cNvSpPr>
            <a:spLocks noGrp="1"/>
          </p:cNvSpPr>
          <p:nvPr>
            <p:ph idx="1"/>
          </p:nvPr>
        </p:nvSpPr>
        <p:spPr>
          <a:xfrm>
            <a:off x="457200" y="914400"/>
            <a:ext cx="8229600" cy="4525963"/>
          </a:xfrm>
        </p:spPr>
        <p:txBody>
          <a:bodyPr/>
          <a:lstStyle/>
          <a:p>
            <a:r>
              <a:rPr lang="en-US" sz="2800" dirty="0" smtClean="0"/>
              <a:t>We will expire the 1.2.2.2 “PXL sensor meet requirements” risk after testing the Ultimate 2 first run sensors </a:t>
            </a:r>
            <a:r>
              <a:rPr lang="en-US" sz="2800" dirty="0" smtClean="0"/>
              <a:t>(late summer </a:t>
            </a:r>
            <a:r>
              <a:rPr lang="en-US" sz="2800" dirty="0" smtClean="0"/>
              <a:t>2012).</a:t>
            </a:r>
          </a:p>
          <a:p>
            <a:r>
              <a:rPr lang="en-US" sz="2800" dirty="0" smtClean="0"/>
              <a:t>The “skilled non-</a:t>
            </a:r>
            <a:r>
              <a:rPr lang="en-US" sz="2800" dirty="0" err="1" smtClean="0"/>
              <a:t>costed</a:t>
            </a:r>
            <a:r>
              <a:rPr lang="en-US" sz="2800" dirty="0" smtClean="0"/>
              <a:t> staff unavailable” risk has been exercised.</a:t>
            </a:r>
          </a:p>
          <a:p>
            <a:r>
              <a:rPr lang="en-US" sz="2800" dirty="0" smtClean="0"/>
              <a:t>Other risks still appropriate.</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upcoming procurements.</a:t>
            </a:r>
            <a:endParaRPr lang="en-US" dirty="0"/>
          </a:p>
        </p:txBody>
      </p:sp>
      <p:sp>
        <p:nvSpPr>
          <p:cNvPr id="3" name="Content Placeholder 2"/>
          <p:cNvSpPr>
            <a:spLocks noGrp="1"/>
          </p:cNvSpPr>
          <p:nvPr>
            <p:ph idx="1"/>
          </p:nvPr>
        </p:nvSpPr>
        <p:spPr>
          <a:xfrm>
            <a:off x="609600" y="2209800"/>
            <a:ext cx="8229600" cy="2362200"/>
          </a:xfrm>
        </p:spPr>
        <p:txBody>
          <a:bodyPr/>
          <a:lstStyle/>
          <a:p>
            <a:r>
              <a:rPr lang="en-US" sz="2400" dirty="0" smtClean="0"/>
              <a:t>Production prototype sensors engineering run (~$171k)</a:t>
            </a:r>
          </a:p>
          <a:p>
            <a:r>
              <a:rPr lang="en-US" sz="2400" dirty="0" smtClean="0"/>
              <a:t>RDO production Motherboards (~ $40k)</a:t>
            </a:r>
          </a:p>
          <a:p>
            <a:r>
              <a:rPr lang="en-US" sz="2400" dirty="0" smtClean="0"/>
              <a:t>Flex Cables (~ $20k)</a:t>
            </a:r>
          </a:p>
          <a:p>
            <a:r>
              <a:rPr lang="en-US" sz="2400" dirty="0" smtClean="0"/>
              <a:t>RDO MTBs (~ $15k)</a:t>
            </a:r>
          </a:p>
          <a:p>
            <a:r>
              <a:rPr lang="en-US" sz="2400" dirty="0" smtClean="0"/>
              <a:t>SIU and </a:t>
            </a:r>
            <a:r>
              <a:rPr lang="en-US" sz="2400" dirty="0" smtClean="0"/>
              <a:t>RORC RDO modules (~$30k)</a:t>
            </a:r>
          </a:p>
        </p:txBody>
      </p:sp>
      <p:sp>
        <p:nvSpPr>
          <p:cNvPr id="4" name="TextBox 3"/>
          <p:cNvSpPr txBox="1"/>
          <p:nvPr/>
        </p:nvSpPr>
        <p:spPr>
          <a:xfrm>
            <a:off x="1981200" y="1000780"/>
            <a:ext cx="5565947" cy="523220"/>
          </a:xfrm>
          <a:prstGeom prst="rect">
            <a:avLst/>
          </a:prstGeom>
          <a:noFill/>
        </p:spPr>
        <p:txBody>
          <a:bodyPr wrap="none" rtlCol="0">
            <a:spAutoFit/>
          </a:bodyPr>
          <a:lstStyle/>
          <a:p>
            <a:r>
              <a:rPr lang="en-US" sz="2800" u="sng" dirty="0" smtClean="0"/>
              <a:t>Moderate procurements expected</a:t>
            </a:r>
            <a:endParaRPr lang="en-US" sz="2800"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457200" y="76200"/>
            <a:ext cx="7620000" cy="488950"/>
          </a:xfrm>
        </p:spPr>
        <p:txBody>
          <a:bodyPr/>
          <a:lstStyle/>
          <a:p>
            <a:r>
              <a:rPr lang="en-US" sz="3200" dirty="0" smtClean="0">
                <a:latin typeface="Arial" pitchFamily="34" charset="0"/>
                <a:cs typeface="Arial" pitchFamily="34" charset="0"/>
              </a:rPr>
              <a:t>Talk Outline</a:t>
            </a:r>
          </a:p>
        </p:txBody>
      </p:sp>
      <p:sp>
        <p:nvSpPr>
          <p:cNvPr id="10243" name="Rectangle 3"/>
          <p:cNvSpPr>
            <a:spLocks noChangeArrowheads="1"/>
          </p:cNvSpPr>
          <p:nvPr/>
        </p:nvSpPr>
        <p:spPr bwMode="auto">
          <a:xfrm>
            <a:off x="457200" y="1219200"/>
            <a:ext cx="8382000" cy="4572000"/>
          </a:xfrm>
          <a:prstGeom prst="rect">
            <a:avLst/>
          </a:prstGeom>
          <a:noFill/>
          <a:ln w="9525">
            <a:noFill/>
            <a:miter lim="800000"/>
            <a:headEnd/>
            <a:tailEnd/>
          </a:ln>
        </p:spPr>
        <p:txBody>
          <a:bodyPr/>
          <a:lstStyle/>
          <a:p>
            <a:pPr marL="342900" indent="-342900" defTabSz="457200">
              <a:spcBef>
                <a:spcPct val="20000"/>
              </a:spcBef>
            </a:pPr>
            <a:endParaRPr lang="en-US" sz="2800" dirty="0" smtClean="0"/>
          </a:p>
          <a:p>
            <a:pPr marL="514350" indent="-514350" defTabSz="457200">
              <a:spcBef>
                <a:spcPct val="20000"/>
              </a:spcBef>
              <a:buFont typeface="Arial" pitchFamily="34" charset="0"/>
              <a:buChar char="•"/>
            </a:pPr>
            <a:r>
              <a:rPr lang="en-US" sz="2800" dirty="0" smtClean="0"/>
              <a:t>Technical progress (since last </a:t>
            </a:r>
            <a:r>
              <a:rPr lang="en-US" sz="2800" dirty="0" smtClean="0"/>
              <a:t>F2F </a:t>
            </a:r>
            <a:r>
              <a:rPr lang="en-US" sz="2800" dirty="0" smtClean="0"/>
              <a:t>on </a:t>
            </a:r>
            <a:r>
              <a:rPr lang="en-US" sz="2800" dirty="0" smtClean="0"/>
              <a:t>January 10, 2012)</a:t>
            </a:r>
            <a:endParaRPr lang="en-US" sz="2800" dirty="0" smtClean="0"/>
          </a:p>
          <a:p>
            <a:pPr marL="514350" indent="-514350" defTabSz="457200">
              <a:spcBef>
                <a:spcPct val="20000"/>
              </a:spcBef>
              <a:buFont typeface="Arial" pitchFamily="34" charset="0"/>
              <a:buChar char="•"/>
            </a:pPr>
            <a:r>
              <a:rPr lang="en-US" sz="2800" dirty="0" smtClean="0"/>
              <a:t>Expected progress for the next 6 months</a:t>
            </a:r>
          </a:p>
          <a:p>
            <a:pPr marL="514350" indent="-514350">
              <a:buFont typeface="Arial" pitchFamily="34" charset="0"/>
              <a:buChar char="•"/>
            </a:pPr>
            <a:r>
              <a:rPr lang="en-US" sz="2800" dirty="0" smtClean="0"/>
              <a:t>Directed points for subsystems</a:t>
            </a:r>
          </a:p>
          <a:p>
            <a:pPr marL="342900" indent="-342900" defTabSz="457200">
              <a:spcBef>
                <a:spcPct val="20000"/>
              </a:spcBef>
              <a:buFont typeface="Arial" pitchFamily="34" charset="0"/>
              <a:buChar char="•"/>
            </a:pPr>
            <a:endParaRPr lang="en-US" sz="2800" dirty="0" smtClean="0"/>
          </a:p>
          <a:p>
            <a:pPr marL="342900" indent="-342900" defTabSz="457200">
              <a:spcBef>
                <a:spcPct val="20000"/>
              </a:spcBef>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p:cNvSpPr>
          <p:nvPr/>
        </p:nvSpPr>
        <p:spPr bwMode="auto">
          <a:xfrm>
            <a:off x="381000" y="76200"/>
            <a:ext cx="7620000" cy="488950"/>
          </a:xfrm>
          <a:prstGeom prst="rect">
            <a:avLst/>
          </a:prstGeom>
          <a:noFill/>
          <a:ln w="9525">
            <a:noFill/>
            <a:miter lim="800000"/>
            <a:headEnd/>
            <a:tailEnd/>
          </a:ln>
        </p:spPr>
        <p:txBody>
          <a:bodyPr anchor="ctr"/>
          <a:lstStyle/>
          <a:p>
            <a:pPr algn="ctr" defTabSz="457200" eaLnBrk="0" hangingPunct="0"/>
            <a:r>
              <a:rPr lang="en-US" sz="3200" dirty="0" smtClean="0"/>
              <a:t>Technical Progress (Sensor)</a:t>
            </a:r>
            <a:endParaRPr lang="en-US" sz="3200" dirty="0"/>
          </a:p>
        </p:txBody>
      </p:sp>
      <p:pic>
        <p:nvPicPr>
          <p:cNvPr id="14" name="Picture 13" descr="Mi28HR20@30C_vs_irradiation_mV.jpg"/>
          <p:cNvPicPr>
            <a:picLocks noChangeAspect="1"/>
          </p:cNvPicPr>
          <p:nvPr/>
        </p:nvPicPr>
        <p:blipFill>
          <a:blip r:embed="rId2" cstate="print"/>
          <a:stretch>
            <a:fillRect/>
          </a:stretch>
        </p:blipFill>
        <p:spPr>
          <a:xfrm>
            <a:off x="381000" y="762000"/>
            <a:ext cx="6324600" cy="4299112"/>
          </a:xfrm>
          <a:prstGeom prst="rect">
            <a:avLst/>
          </a:prstGeom>
        </p:spPr>
      </p:pic>
      <p:sp>
        <p:nvSpPr>
          <p:cNvPr id="4" name="TextBox 3"/>
          <p:cNvSpPr txBox="1"/>
          <p:nvPr/>
        </p:nvSpPr>
        <p:spPr>
          <a:xfrm>
            <a:off x="1295400" y="5257800"/>
            <a:ext cx="4905061" cy="830997"/>
          </a:xfrm>
          <a:prstGeom prst="rect">
            <a:avLst/>
          </a:prstGeom>
          <a:noFill/>
        </p:spPr>
        <p:txBody>
          <a:bodyPr wrap="none" rtlCol="0">
            <a:spAutoFit/>
          </a:bodyPr>
          <a:lstStyle/>
          <a:p>
            <a:r>
              <a:rPr lang="en-US" dirty="0" smtClean="0"/>
              <a:t>Tests conducted by IPHC at DESY</a:t>
            </a:r>
          </a:p>
          <a:p>
            <a:r>
              <a:rPr lang="en-US" dirty="0" smtClean="0"/>
              <a:t>Meets PXL sensor requirements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Progress (Sensor)</a:t>
            </a:r>
            <a:endParaRPr lang="en-US" dirty="0"/>
          </a:p>
        </p:txBody>
      </p:sp>
      <p:sp>
        <p:nvSpPr>
          <p:cNvPr id="5" name="TextBox 4"/>
          <p:cNvSpPr txBox="1"/>
          <p:nvPr/>
        </p:nvSpPr>
        <p:spPr>
          <a:xfrm>
            <a:off x="609600" y="1066800"/>
            <a:ext cx="8153400" cy="5016758"/>
          </a:xfrm>
          <a:prstGeom prst="rect">
            <a:avLst/>
          </a:prstGeom>
          <a:noFill/>
        </p:spPr>
        <p:txBody>
          <a:bodyPr wrap="square" rtlCol="0">
            <a:spAutoFit/>
          </a:bodyPr>
          <a:lstStyle/>
          <a:p>
            <a:pPr marL="457200" indent="-457200">
              <a:buFont typeface="Arial" pitchFamily="34" charset="0"/>
              <a:buChar char="•"/>
            </a:pPr>
            <a:r>
              <a:rPr lang="en-US" sz="2000" dirty="0" smtClean="0"/>
              <a:t>Mimosa-28 (PXL Sensor) redesign is complete. The list of modifications was shown in the last F2F meeting. All hardware including probe testing is compatible with both versions of the PXL sensor. The submission will take place after initial ladder testing at IPHC. This is to allow for as much testing as possible before final silicon is ordered.</a:t>
            </a:r>
          </a:p>
          <a:p>
            <a:pPr marL="457200" indent="-457200">
              <a:buFont typeface="Arial" pitchFamily="34" charset="0"/>
              <a:buChar char="•"/>
            </a:pPr>
            <a:r>
              <a:rPr lang="en-US" sz="2000" dirty="0" smtClean="0"/>
              <a:t>11 wafers of PXL sensors </a:t>
            </a:r>
            <a:r>
              <a:rPr lang="en-US" sz="2000" dirty="0" smtClean="0"/>
              <a:t>(version 1) are </a:t>
            </a:r>
            <a:r>
              <a:rPr lang="en-US" sz="2000" dirty="0" smtClean="0"/>
              <a:t>thinned and diced and awaiting probe testing. The yield for the mechanical processing was an acceptable 93%. A full report can be found at </a:t>
            </a:r>
            <a:r>
              <a:rPr lang="en-US" sz="2000" dirty="0" smtClean="0">
                <a:hlinkClick r:id="rId2"/>
              </a:rPr>
              <a:t>http://rnc.lbl.gov/hft/hardware/docs/yield_for_11_wafers_2011_12_13.docx</a:t>
            </a:r>
            <a:r>
              <a:rPr lang="en-US" sz="2000" dirty="0" smtClean="0"/>
              <a:t> </a:t>
            </a:r>
          </a:p>
          <a:p>
            <a:pPr marL="457200" indent="-457200">
              <a:buFont typeface="Arial" pitchFamily="34" charset="0"/>
              <a:buChar char="•"/>
            </a:pPr>
            <a:endParaRPr lang="en-US" sz="2000" dirty="0" smtClean="0"/>
          </a:p>
          <a:p>
            <a:pPr marL="457200" indent="-457200">
              <a:buFont typeface="Arial" pitchFamily="34" charset="0"/>
              <a:buChar char="•"/>
            </a:pPr>
            <a:endParaRPr lang="en-US" sz="2000" dirty="0" smtClean="0"/>
          </a:p>
          <a:p>
            <a:endParaRPr lang="en-US" sz="2000" dirty="0" smtClean="0"/>
          </a:p>
          <a:p>
            <a:endParaRPr lang="en-US" sz="2000" dirty="0" smtClean="0"/>
          </a:p>
          <a:p>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probe testing card</a:t>
            </a:r>
            <a:endParaRPr lang="en-US" dirty="0"/>
          </a:p>
        </p:txBody>
      </p:sp>
      <p:sp>
        <p:nvSpPr>
          <p:cNvPr id="5" name="TextBox 4"/>
          <p:cNvSpPr txBox="1"/>
          <p:nvPr/>
        </p:nvSpPr>
        <p:spPr>
          <a:xfrm>
            <a:off x="609600" y="762000"/>
            <a:ext cx="4572000" cy="1323439"/>
          </a:xfrm>
          <a:prstGeom prst="rect">
            <a:avLst/>
          </a:prstGeom>
          <a:noFill/>
          <a:ln>
            <a:solidFill>
              <a:schemeClr val="tx1"/>
            </a:solidFill>
          </a:ln>
        </p:spPr>
        <p:txBody>
          <a:bodyPr wrap="square" rtlCol="0">
            <a:spAutoFit/>
          </a:bodyPr>
          <a:lstStyle/>
          <a:p>
            <a:r>
              <a:rPr lang="en-US" sz="2000" dirty="0" smtClean="0"/>
              <a:t>Sensor wire bonded to the probe card to test the full functionality of the probe card and testing system before the probes are mounted to the card.</a:t>
            </a:r>
          </a:p>
        </p:txBody>
      </p:sp>
      <p:sp>
        <p:nvSpPr>
          <p:cNvPr id="6" name="TextBox 5"/>
          <p:cNvSpPr txBox="1"/>
          <p:nvPr/>
        </p:nvSpPr>
        <p:spPr>
          <a:xfrm>
            <a:off x="381000" y="2286000"/>
            <a:ext cx="5257800" cy="5262979"/>
          </a:xfrm>
          <a:prstGeom prst="rect">
            <a:avLst/>
          </a:prstGeom>
          <a:noFill/>
        </p:spPr>
        <p:txBody>
          <a:bodyPr wrap="square" rtlCol="0">
            <a:spAutoFit/>
          </a:bodyPr>
          <a:lstStyle/>
          <a:p>
            <a:pPr marL="457200" indent="-457200">
              <a:buFont typeface="Arial" pitchFamily="34" charset="0"/>
              <a:buChar char="•"/>
            </a:pPr>
            <a:r>
              <a:rPr lang="en-US" dirty="0" smtClean="0"/>
              <a:t>The probe cards have been tested for functionality and with the scripted testing. </a:t>
            </a:r>
          </a:p>
          <a:p>
            <a:pPr marL="457200" indent="-457200">
              <a:buFont typeface="Arial" pitchFamily="34" charset="0"/>
              <a:buChar char="•"/>
            </a:pPr>
            <a:endParaRPr lang="en-US" dirty="0" smtClean="0"/>
          </a:p>
          <a:p>
            <a:pPr marL="457200" indent="-457200">
              <a:buFont typeface="Arial" pitchFamily="34" charset="0"/>
              <a:buChar char="•"/>
            </a:pPr>
            <a:r>
              <a:rPr lang="en-US" dirty="0" smtClean="0"/>
              <a:t>Testing results allowed us to load and send out 2 probe cards to have the probe pins loaded. They will be at LBNL by Wednesday of this week. Testing by hand (not integrated into database) will begin soon thereafter.</a:t>
            </a:r>
          </a:p>
          <a:p>
            <a:pPr marL="457200" indent="-457200">
              <a:buFont typeface="Arial" pitchFamily="34" charset="0"/>
              <a:buChar char="•"/>
            </a:pPr>
            <a:endParaRPr lang="en-US" dirty="0" smtClean="0"/>
          </a:p>
          <a:p>
            <a:pPr marL="457200" indent="-457200">
              <a:buFont typeface="Arial" pitchFamily="34" charset="0"/>
              <a:buChar char="•"/>
            </a:pPr>
            <a:endParaRPr lang="en-US" dirty="0" smtClean="0"/>
          </a:p>
          <a:p>
            <a:pPr marL="457200" indent="-457200">
              <a:buFont typeface="Arial" pitchFamily="34" charset="0"/>
              <a:buChar char="•"/>
            </a:pPr>
            <a:endParaRPr lang="en-US" dirty="0"/>
          </a:p>
        </p:txBody>
      </p:sp>
      <p:pic>
        <p:nvPicPr>
          <p:cNvPr id="8" name="Picture 7" descr="P1000306.JPG"/>
          <p:cNvPicPr>
            <a:picLocks noChangeAspect="1"/>
          </p:cNvPicPr>
          <p:nvPr/>
        </p:nvPicPr>
        <p:blipFill>
          <a:blip r:embed="rId2" cstate="print"/>
          <a:srcRect l="18269" t="30529" r="14583" b="15865"/>
          <a:stretch>
            <a:fillRect/>
          </a:stretch>
        </p:blipFill>
        <p:spPr>
          <a:xfrm rot="5400000">
            <a:off x="4552181" y="2001019"/>
            <a:ext cx="5297438" cy="2819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20000" cy="488950"/>
          </a:xfrm>
        </p:spPr>
        <p:txBody>
          <a:bodyPr/>
          <a:lstStyle/>
          <a:p>
            <a:r>
              <a:rPr lang="en-US" dirty="0" smtClean="0"/>
              <a:t>PXL RDO Board Architecture</a:t>
            </a:r>
            <a:endParaRPr lang="en-US" dirty="0"/>
          </a:p>
        </p:txBody>
      </p:sp>
      <p:pic>
        <p:nvPicPr>
          <p:cNvPr id="4" name="Picture 5" descr="sector for note"/>
          <p:cNvPicPr>
            <a:picLocks noChangeAspect="1" noChangeArrowheads="1"/>
          </p:cNvPicPr>
          <p:nvPr/>
        </p:nvPicPr>
        <p:blipFill>
          <a:blip r:embed="rId2" cstate="print">
            <a:lum bright="14000" contrast="24000"/>
          </a:blip>
          <a:srcRect l="27106" t="6262" r="20769" b="11264"/>
          <a:stretch>
            <a:fillRect/>
          </a:stretch>
        </p:blipFill>
        <p:spPr bwMode="auto">
          <a:xfrm>
            <a:off x="7315200" y="685800"/>
            <a:ext cx="1700213" cy="1981200"/>
          </a:xfrm>
          <a:prstGeom prst="rect">
            <a:avLst/>
          </a:prstGeom>
          <a:noFill/>
          <a:ln w="9525">
            <a:noFill/>
            <a:miter lim="800000"/>
            <a:headEnd/>
            <a:tailEnd/>
          </a:ln>
        </p:spPr>
      </p:pic>
      <p:sp>
        <p:nvSpPr>
          <p:cNvPr id="5" name="Line 16"/>
          <p:cNvSpPr>
            <a:spLocks noChangeShapeType="1"/>
          </p:cNvSpPr>
          <p:nvPr/>
        </p:nvSpPr>
        <p:spPr bwMode="auto">
          <a:xfrm>
            <a:off x="5867400" y="1371600"/>
            <a:ext cx="1752600" cy="0"/>
          </a:xfrm>
          <a:prstGeom prst="line">
            <a:avLst/>
          </a:prstGeom>
          <a:noFill/>
          <a:ln w="25400">
            <a:solidFill>
              <a:srgbClr val="0000FF"/>
            </a:solidFill>
            <a:round/>
            <a:headEnd/>
            <a:tailEnd/>
          </a:ln>
        </p:spPr>
        <p:txBody>
          <a:bodyPr/>
          <a:lstStyle/>
          <a:p>
            <a:endParaRPr lang="en-US"/>
          </a:p>
        </p:txBody>
      </p:sp>
      <p:sp>
        <p:nvSpPr>
          <p:cNvPr id="6" name="Line 17"/>
          <p:cNvSpPr>
            <a:spLocks noChangeShapeType="1"/>
          </p:cNvSpPr>
          <p:nvPr/>
        </p:nvSpPr>
        <p:spPr bwMode="auto">
          <a:xfrm>
            <a:off x="5867400" y="1524000"/>
            <a:ext cx="1905000" cy="0"/>
          </a:xfrm>
          <a:prstGeom prst="line">
            <a:avLst/>
          </a:prstGeom>
          <a:noFill/>
          <a:ln w="25400">
            <a:solidFill>
              <a:srgbClr val="0000FF"/>
            </a:solidFill>
            <a:round/>
            <a:headEnd/>
            <a:tailEnd/>
          </a:ln>
        </p:spPr>
        <p:txBody>
          <a:bodyPr/>
          <a:lstStyle/>
          <a:p>
            <a:endParaRPr lang="en-US"/>
          </a:p>
        </p:txBody>
      </p:sp>
      <p:sp>
        <p:nvSpPr>
          <p:cNvPr id="7" name="Line 18"/>
          <p:cNvSpPr>
            <a:spLocks noChangeShapeType="1"/>
          </p:cNvSpPr>
          <p:nvPr/>
        </p:nvSpPr>
        <p:spPr bwMode="auto">
          <a:xfrm>
            <a:off x="5867400" y="1676400"/>
            <a:ext cx="1981200" cy="0"/>
          </a:xfrm>
          <a:prstGeom prst="line">
            <a:avLst/>
          </a:prstGeom>
          <a:noFill/>
          <a:ln w="25400">
            <a:solidFill>
              <a:srgbClr val="0000FF"/>
            </a:solidFill>
            <a:round/>
            <a:headEnd/>
            <a:tailEnd/>
          </a:ln>
        </p:spPr>
        <p:txBody>
          <a:bodyPr/>
          <a:lstStyle/>
          <a:p>
            <a:endParaRPr lang="en-US"/>
          </a:p>
        </p:txBody>
      </p:sp>
      <p:sp>
        <p:nvSpPr>
          <p:cNvPr id="8" name="Line 19"/>
          <p:cNvSpPr>
            <a:spLocks noChangeShapeType="1"/>
          </p:cNvSpPr>
          <p:nvPr/>
        </p:nvSpPr>
        <p:spPr bwMode="auto">
          <a:xfrm>
            <a:off x="5867400" y="1828800"/>
            <a:ext cx="2057400" cy="0"/>
          </a:xfrm>
          <a:prstGeom prst="line">
            <a:avLst/>
          </a:prstGeom>
          <a:noFill/>
          <a:ln w="25400">
            <a:solidFill>
              <a:srgbClr val="0000FF"/>
            </a:solidFill>
            <a:round/>
            <a:headEnd/>
            <a:tailEnd/>
          </a:ln>
        </p:spPr>
        <p:txBody>
          <a:bodyPr/>
          <a:lstStyle/>
          <a:p>
            <a:endParaRPr lang="en-US"/>
          </a:p>
        </p:txBody>
      </p:sp>
      <p:sp>
        <p:nvSpPr>
          <p:cNvPr id="9" name="Freeform 23"/>
          <p:cNvSpPr>
            <a:spLocks/>
          </p:cNvSpPr>
          <p:nvPr/>
        </p:nvSpPr>
        <p:spPr bwMode="auto">
          <a:xfrm>
            <a:off x="533400" y="1066800"/>
            <a:ext cx="2286000" cy="1524000"/>
          </a:xfrm>
          <a:custGeom>
            <a:avLst/>
            <a:gdLst>
              <a:gd name="T0" fmla="*/ 2147483647 w 1200"/>
              <a:gd name="T1" fmla="*/ 2147483647 h 1400"/>
              <a:gd name="T2" fmla="*/ 2147483647 w 1200"/>
              <a:gd name="T3" fmla="*/ 2147483647 h 1400"/>
              <a:gd name="T4" fmla="*/ 0 w 1200"/>
              <a:gd name="T5" fmla="*/ 2147483647 h 1400"/>
              <a:gd name="T6" fmla="*/ 0 60000 65536"/>
              <a:gd name="T7" fmla="*/ 0 60000 65536"/>
              <a:gd name="T8" fmla="*/ 0 60000 65536"/>
              <a:gd name="T9" fmla="*/ 0 w 1200"/>
              <a:gd name="T10" fmla="*/ 0 h 1400"/>
              <a:gd name="T11" fmla="*/ 1200 w 1200"/>
              <a:gd name="T12" fmla="*/ 1400 h 1400"/>
            </a:gdLst>
            <a:ahLst/>
            <a:cxnLst>
              <a:cxn ang="T6">
                <a:pos x="T0" y="T1"/>
              </a:cxn>
              <a:cxn ang="T7">
                <a:pos x="T2" y="T3"/>
              </a:cxn>
              <a:cxn ang="T8">
                <a:pos x="T4" y="T5"/>
              </a:cxn>
            </a:cxnLst>
            <a:rect l="T9" t="T10" r="T11" b="T12"/>
            <a:pathLst>
              <a:path w="1200" h="1400">
                <a:moveTo>
                  <a:pt x="1200" y="200"/>
                </a:moveTo>
                <a:cubicBezTo>
                  <a:pt x="844" y="100"/>
                  <a:pt x="488" y="0"/>
                  <a:pt x="288" y="200"/>
                </a:cubicBezTo>
                <a:cubicBezTo>
                  <a:pt x="88" y="400"/>
                  <a:pt x="44" y="900"/>
                  <a:pt x="0" y="1400"/>
                </a:cubicBezTo>
              </a:path>
            </a:pathLst>
          </a:custGeom>
          <a:noFill/>
          <a:ln w="28575" cmpd="sng">
            <a:solidFill>
              <a:srgbClr val="0000FF"/>
            </a:solidFill>
            <a:round/>
            <a:headEnd/>
            <a:tailEnd/>
          </a:ln>
        </p:spPr>
        <p:txBody>
          <a:bodyPr/>
          <a:lstStyle/>
          <a:p>
            <a:endParaRPr lang="en-US"/>
          </a:p>
        </p:txBody>
      </p:sp>
      <p:sp>
        <p:nvSpPr>
          <p:cNvPr id="10" name="Freeform 24"/>
          <p:cNvSpPr>
            <a:spLocks/>
          </p:cNvSpPr>
          <p:nvPr/>
        </p:nvSpPr>
        <p:spPr bwMode="auto">
          <a:xfrm>
            <a:off x="762000" y="1219200"/>
            <a:ext cx="2057400" cy="1371600"/>
          </a:xfrm>
          <a:custGeom>
            <a:avLst/>
            <a:gdLst>
              <a:gd name="T0" fmla="*/ 2147483647 w 1200"/>
              <a:gd name="T1" fmla="*/ 2147483647 h 1400"/>
              <a:gd name="T2" fmla="*/ 2147483647 w 1200"/>
              <a:gd name="T3" fmla="*/ 2147483647 h 1400"/>
              <a:gd name="T4" fmla="*/ 0 w 1200"/>
              <a:gd name="T5" fmla="*/ 2147483647 h 1400"/>
              <a:gd name="T6" fmla="*/ 0 60000 65536"/>
              <a:gd name="T7" fmla="*/ 0 60000 65536"/>
              <a:gd name="T8" fmla="*/ 0 60000 65536"/>
              <a:gd name="T9" fmla="*/ 0 w 1200"/>
              <a:gd name="T10" fmla="*/ 0 h 1400"/>
              <a:gd name="T11" fmla="*/ 1200 w 1200"/>
              <a:gd name="T12" fmla="*/ 1400 h 1400"/>
            </a:gdLst>
            <a:ahLst/>
            <a:cxnLst>
              <a:cxn ang="T6">
                <a:pos x="T0" y="T1"/>
              </a:cxn>
              <a:cxn ang="T7">
                <a:pos x="T2" y="T3"/>
              </a:cxn>
              <a:cxn ang="T8">
                <a:pos x="T4" y="T5"/>
              </a:cxn>
            </a:cxnLst>
            <a:rect l="T9" t="T10" r="T11" b="T12"/>
            <a:pathLst>
              <a:path w="1200" h="1400">
                <a:moveTo>
                  <a:pt x="1200" y="200"/>
                </a:moveTo>
                <a:cubicBezTo>
                  <a:pt x="844" y="100"/>
                  <a:pt x="488" y="0"/>
                  <a:pt x="288" y="200"/>
                </a:cubicBezTo>
                <a:cubicBezTo>
                  <a:pt x="88" y="400"/>
                  <a:pt x="44" y="900"/>
                  <a:pt x="0" y="1400"/>
                </a:cubicBezTo>
              </a:path>
            </a:pathLst>
          </a:custGeom>
          <a:noFill/>
          <a:ln w="28575" cmpd="sng">
            <a:solidFill>
              <a:srgbClr val="0000FF"/>
            </a:solidFill>
            <a:round/>
            <a:headEnd/>
            <a:tailEnd/>
          </a:ln>
        </p:spPr>
        <p:txBody>
          <a:bodyPr/>
          <a:lstStyle/>
          <a:p>
            <a:endParaRPr lang="en-US"/>
          </a:p>
        </p:txBody>
      </p:sp>
      <p:sp>
        <p:nvSpPr>
          <p:cNvPr id="11" name="Freeform 25"/>
          <p:cNvSpPr>
            <a:spLocks/>
          </p:cNvSpPr>
          <p:nvPr/>
        </p:nvSpPr>
        <p:spPr bwMode="auto">
          <a:xfrm>
            <a:off x="990600" y="1371600"/>
            <a:ext cx="1828800" cy="1219200"/>
          </a:xfrm>
          <a:custGeom>
            <a:avLst/>
            <a:gdLst>
              <a:gd name="T0" fmla="*/ 2147483647 w 1200"/>
              <a:gd name="T1" fmla="*/ 2147483647 h 1400"/>
              <a:gd name="T2" fmla="*/ 2147483647 w 1200"/>
              <a:gd name="T3" fmla="*/ 2147483647 h 1400"/>
              <a:gd name="T4" fmla="*/ 0 w 1200"/>
              <a:gd name="T5" fmla="*/ 2147483647 h 1400"/>
              <a:gd name="T6" fmla="*/ 0 60000 65536"/>
              <a:gd name="T7" fmla="*/ 0 60000 65536"/>
              <a:gd name="T8" fmla="*/ 0 60000 65536"/>
              <a:gd name="T9" fmla="*/ 0 w 1200"/>
              <a:gd name="T10" fmla="*/ 0 h 1400"/>
              <a:gd name="T11" fmla="*/ 1200 w 1200"/>
              <a:gd name="T12" fmla="*/ 1400 h 1400"/>
            </a:gdLst>
            <a:ahLst/>
            <a:cxnLst>
              <a:cxn ang="T6">
                <a:pos x="T0" y="T1"/>
              </a:cxn>
              <a:cxn ang="T7">
                <a:pos x="T2" y="T3"/>
              </a:cxn>
              <a:cxn ang="T8">
                <a:pos x="T4" y="T5"/>
              </a:cxn>
            </a:cxnLst>
            <a:rect l="T9" t="T10" r="T11" b="T12"/>
            <a:pathLst>
              <a:path w="1200" h="1400">
                <a:moveTo>
                  <a:pt x="1200" y="200"/>
                </a:moveTo>
                <a:cubicBezTo>
                  <a:pt x="844" y="100"/>
                  <a:pt x="488" y="0"/>
                  <a:pt x="288" y="200"/>
                </a:cubicBezTo>
                <a:cubicBezTo>
                  <a:pt x="88" y="400"/>
                  <a:pt x="44" y="900"/>
                  <a:pt x="0" y="1400"/>
                </a:cubicBezTo>
              </a:path>
            </a:pathLst>
          </a:custGeom>
          <a:noFill/>
          <a:ln w="28575" cmpd="sng">
            <a:solidFill>
              <a:srgbClr val="0000FF"/>
            </a:solidFill>
            <a:round/>
            <a:headEnd/>
            <a:tailEnd/>
          </a:ln>
        </p:spPr>
        <p:txBody>
          <a:bodyPr/>
          <a:lstStyle/>
          <a:p>
            <a:endParaRPr lang="en-US"/>
          </a:p>
        </p:txBody>
      </p:sp>
      <p:sp>
        <p:nvSpPr>
          <p:cNvPr id="12" name="Freeform 26"/>
          <p:cNvSpPr>
            <a:spLocks/>
          </p:cNvSpPr>
          <p:nvPr/>
        </p:nvSpPr>
        <p:spPr bwMode="auto">
          <a:xfrm>
            <a:off x="1219200" y="1524000"/>
            <a:ext cx="1600200" cy="1066800"/>
          </a:xfrm>
          <a:custGeom>
            <a:avLst/>
            <a:gdLst>
              <a:gd name="T0" fmla="*/ 2147483647 w 1200"/>
              <a:gd name="T1" fmla="*/ 2147483647 h 1400"/>
              <a:gd name="T2" fmla="*/ 2147483647 w 1200"/>
              <a:gd name="T3" fmla="*/ 2147483647 h 1400"/>
              <a:gd name="T4" fmla="*/ 0 w 1200"/>
              <a:gd name="T5" fmla="*/ 2147483647 h 1400"/>
              <a:gd name="T6" fmla="*/ 0 60000 65536"/>
              <a:gd name="T7" fmla="*/ 0 60000 65536"/>
              <a:gd name="T8" fmla="*/ 0 60000 65536"/>
              <a:gd name="T9" fmla="*/ 0 w 1200"/>
              <a:gd name="T10" fmla="*/ 0 h 1400"/>
              <a:gd name="T11" fmla="*/ 1200 w 1200"/>
              <a:gd name="T12" fmla="*/ 1400 h 1400"/>
            </a:gdLst>
            <a:ahLst/>
            <a:cxnLst>
              <a:cxn ang="T6">
                <a:pos x="T0" y="T1"/>
              </a:cxn>
              <a:cxn ang="T7">
                <a:pos x="T2" y="T3"/>
              </a:cxn>
              <a:cxn ang="T8">
                <a:pos x="T4" y="T5"/>
              </a:cxn>
            </a:cxnLst>
            <a:rect l="T9" t="T10" r="T11" b="T12"/>
            <a:pathLst>
              <a:path w="1200" h="1400">
                <a:moveTo>
                  <a:pt x="1200" y="200"/>
                </a:moveTo>
                <a:cubicBezTo>
                  <a:pt x="844" y="100"/>
                  <a:pt x="488" y="0"/>
                  <a:pt x="288" y="200"/>
                </a:cubicBezTo>
                <a:cubicBezTo>
                  <a:pt x="88" y="400"/>
                  <a:pt x="44" y="900"/>
                  <a:pt x="0" y="1400"/>
                </a:cubicBezTo>
              </a:path>
            </a:pathLst>
          </a:custGeom>
          <a:noFill/>
          <a:ln w="28575" cmpd="sng">
            <a:solidFill>
              <a:srgbClr val="0000FF"/>
            </a:solidFill>
            <a:round/>
            <a:headEnd/>
            <a:tailEnd/>
          </a:ln>
        </p:spPr>
        <p:txBody>
          <a:bodyPr/>
          <a:lstStyle/>
          <a:p>
            <a:endParaRPr lang="en-US"/>
          </a:p>
        </p:txBody>
      </p:sp>
      <p:sp>
        <p:nvSpPr>
          <p:cNvPr id="13" name="Text Box 27"/>
          <p:cNvSpPr txBox="1">
            <a:spLocks noChangeArrowheads="1"/>
          </p:cNvSpPr>
          <p:nvPr/>
        </p:nvSpPr>
        <p:spPr bwMode="auto">
          <a:xfrm>
            <a:off x="6096000" y="1066800"/>
            <a:ext cx="1397000" cy="274638"/>
          </a:xfrm>
          <a:prstGeom prst="rect">
            <a:avLst/>
          </a:prstGeom>
          <a:noFill/>
          <a:ln w="9525">
            <a:noFill/>
            <a:miter lim="800000"/>
            <a:headEnd/>
            <a:tailEnd/>
          </a:ln>
        </p:spPr>
        <p:txBody>
          <a:bodyPr wrap="none">
            <a:spAutoFit/>
          </a:bodyPr>
          <a:lstStyle/>
          <a:p>
            <a:r>
              <a:rPr lang="en-US" sz="1200"/>
              <a:t>2 m (42 AWG TP)</a:t>
            </a:r>
          </a:p>
        </p:txBody>
      </p:sp>
      <p:sp>
        <p:nvSpPr>
          <p:cNvPr id="14" name="Text Box 28"/>
          <p:cNvSpPr txBox="1">
            <a:spLocks noChangeArrowheads="1"/>
          </p:cNvSpPr>
          <p:nvPr/>
        </p:nvSpPr>
        <p:spPr bwMode="auto">
          <a:xfrm>
            <a:off x="457200" y="914400"/>
            <a:ext cx="1614488" cy="457200"/>
          </a:xfrm>
          <a:prstGeom prst="rect">
            <a:avLst/>
          </a:prstGeom>
          <a:noFill/>
          <a:ln w="9525">
            <a:noFill/>
            <a:miter lim="800000"/>
            <a:headEnd/>
            <a:tailEnd/>
          </a:ln>
        </p:spPr>
        <p:txBody>
          <a:bodyPr>
            <a:spAutoFit/>
          </a:bodyPr>
          <a:lstStyle/>
          <a:p>
            <a:r>
              <a:rPr lang="en-US" sz="1200"/>
              <a:t>6 m (24 AWG TP)</a:t>
            </a:r>
            <a:endParaRPr lang="en-GB" sz="1200"/>
          </a:p>
          <a:p>
            <a:endParaRPr lang="en-US" sz="1200"/>
          </a:p>
        </p:txBody>
      </p:sp>
      <p:sp>
        <p:nvSpPr>
          <p:cNvPr id="15" name="Line 31"/>
          <p:cNvSpPr>
            <a:spLocks noChangeShapeType="1"/>
          </p:cNvSpPr>
          <p:nvPr/>
        </p:nvSpPr>
        <p:spPr bwMode="auto">
          <a:xfrm>
            <a:off x="1600200" y="3886200"/>
            <a:ext cx="5105400" cy="0"/>
          </a:xfrm>
          <a:prstGeom prst="line">
            <a:avLst/>
          </a:prstGeom>
          <a:noFill/>
          <a:ln w="25400">
            <a:solidFill>
              <a:srgbClr val="0000FF"/>
            </a:solidFill>
            <a:round/>
            <a:headEnd/>
            <a:tailEnd/>
          </a:ln>
        </p:spPr>
        <p:txBody>
          <a:bodyPr/>
          <a:lstStyle/>
          <a:p>
            <a:endParaRPr lang="en-US"/>
          </a:p>
        </p:txBody>
      </p:sp>
      <p:sp>
        <p:nvSpPr>
          <p:cNvPr id="16" name="Text Box 32"/>
          <p:cNvSpPr txBox="1">
            <a:spLocks noChangeArrowheads="1"/>
          </p:cNvSpPr>
          <p:nvPr/>
        </p:nvSpPr>
        <p:spPr bwMode="auto">
          <a:xfrm>
            <a:off x="3048000" y="3620815"/>
            <a:ext cx="1409700" cy="274638"/>
          </a:xfrm>
          <a:prstGeom prst="rect">
            <a:avLst/>
          </a:prstGeom>
          <a:noFill/>
          <a:ln w="9525">
            <a:noFill/>
            <a:miter lim="800000"/>
            <a:headEnd/>
            <a:tailEnd/>
          </a:ln>
        </p:spPr>
        <p:txBody>
          <a:bodyPr wrap="none">
            <a:spAutoFit/>
          </a:bodyPr>
          <a:lstStyle/>
          <a:p>
            <a:r>
              <a:rPr lang="en-US" sz="1200" dirty="0"/>
              <a:t>100 m (fiber optic)</a:t>
            </a:r>
          </a:p>
        </p:txBody>
      </p:sp>
      <p:sp>
        <p:nvSpPr>
          <p:cNvPr id="17" name="Text Box 33"/>
          <p:cNvSpPr txBox="1">
            <a:spLocks noChangeArrowheads="1"/>
          </p:cNvSpPr>
          <p:nvPr/>
        </p:nvSpPr>
        <p:spPr bwMode="auto">
          <a:xfrm>
            <a:off x="3733800" y="4461808"/>
            <a:ext cx="5449569" cy="2000548"/>
          </a:xfrm>
          <a:prstGeom prst="rect">
            <a:avLst/>
          </a:prstGeom>
          <a:noFill/>
          <a:ln w="9525">
            <a:noFill/>
            <a:miter lim="800000"/>
            <a:headEnd/>
            <a:tailEnd/>
          </a:ln>
        </p:spPr>
        <p:txBody>
          <a:bodyPr wrap="none">
            <a:spAutoFit/>
          </a:bodyPr>
          <a:lstStyle/>
          <a:p>
            <a:pPr marL="228600" indent="-228600">
              <a:buSzPct val="75000"/>
            </a:pPr>
            <a:r>
              <a:rPr lang="en-US" dirty="0"/>
              <a:t> </a:t>
            </a:r>
            <a:r>
              <a:rPr lang="en-US" u="sng" dirty="0"/>
              <a:t>Highly parallel </a:t>
            </a:r>
            <a:r>
              <a:rPr lang="en-US" u="sng" dirty="0" smtClean="0"/>
              <a:t>system</a:t>
            </a:r>
            <a:endParaRPr lang="en-US" u="sng" dirty="0"/>
          </a:p>
          <a:p>
            <a:pPr marL="228600" indent="-228600">
              <a:buSzPct val="75000"/>
              <a:buFont typeface="Wingdings" pitchFamily="2" charset="2"/>
              <a:buChar char="l"/>
            </a:pPr>
            <a:r>
              <a:rPr lang="en-US" sz="2000" dirty="0"/>
              <a:t> 4 ladders per sector</a:t>
            </a:r>
          </a:p>
          <a:p>
            <a:pPr marL="228600" indent="-228600">
              <a:buSzPct val="75000"/>
              <a:buFont typeface="Wingdings" pitchFamily="2" charset="2"/>
              <a:buChar char="l"/>
            </a:pPr>
            <a:r>
              <a:rPr lang="en-US" sz="2000" dirty="0"/>
              <a:t> 1 Mass Termination Board (MTB) per sector</a:t>
            </a:r>
          </a:p>
          <a:p>
            <a:pPr marL="228600" indent="-228600">
              <a:buSzPct val="75000"/>
              <a:buFont typeface="Wingdings" pitchFamily="2" charset="2"/>
              <a:buChar char="l"/>
            </a:pPr>
            <a:r>
              <a:rPr lang="en-US" sz="2000" dirty="0"/>
              <a:t> 1 sector per RDO board</a:t>
            </a:r>
          </a:p>
          <a:p>
            <a:pPr marL="228600" indent="-228600">
              <a:buSzPct val="75000"/>
              <a:buFont typeface="Wingdings" pitchFamily="2" charset="2"/>
              <a:buChar char="l"/>
            </a:pPr>
            <a:r>
              <a:rPr lang="en-US" sz="2000" dirty="0"/>
              <a:t> 10 RDO boards in the PXL </a:t>
            </a:r>
            <a:r>
              <a:rPr lang="en-US" sz="2000" dirty="0" smtClean="0"/>
              <a:t>system</a:t>
            </a:r>
          </a:p>
          <a:p>
            <a:pPr marL="228600" indent="-228600">
              <a:buSzPct val="75000"/>
              <a:buFont typeface="Wingdings" pitchFamily="2" charset="2"/>
              <a:buChar char="l"/>
            </a:pPr>
            <a:r>
              <a:rPr lang="en-US" sz="2000" dirty="0" smtClean="0"/>
              <a:t> 1 Trigger TCD interface board</a:t>
            </a:r>
            <a:endParaRPr lang="en-US" sz="2000" dirty="0"/>
          </a:p>
        </p:txBody>
      </p:sp>
      <p:sp>
        <p:nvSpPr>
          <p:cNvPr id="18" name="Rectangle 23"/>
          <p:cNvSpPr>
            <a:spLocks noChangeArrowheads="1"/>
          </p:cNvSpPr>
          <p:nvPr/>
        </p:nvSpPr>
        <p:spPr bwMode="auto">
          <a:xfrm>
            <a:off x="304800" y="2819400"/>
            <a:ext cx="1219200" cy="1169551"/>
          </a:xfrm>
          <a:prstGeom prst="rect">
            <a:avLst/>
          </a:prstGeom>
          <a:noFill/>
          <a:ln w="9525">
            <a:noFill/>
            <a:miter lim="800000"/>
            <a:headEnd/>
            <a:tailEnd/>
          </a:ln>
        </p:spPr>
        <p:txBody>
          <a:bodyPr wrap="square">
            <a:spAutoFit/>
          </a:bodyPr>
          <a:lstStyle/>
          <a:p>
            <a:r>
              <a:rPr lang="en-GB" sz="1400" dirty="0"/>
              <a:t>RDO motherboard </a:t>
            </a:r>
          </a:p>
          <a:p>
            <a:r>
              <a:rPr lang="en-GB" sz="1400" dirty="0"/>
              <a:t>w/ Xilinx </a:t>
            </a:r>
            <a:r>
              <a:rPr lang="en-GB" sz="1400" dirty="0" smtClean="0"/>
              <a:t>Virtex-5/6 </a:t>
            </a:r>
            <a:r>
              <a:rPr lang="en-GB" sz="1400" dirty="0"/>
              <a:t>FPGA</a:t>
            </a:r>
            <a:endParaRPr lang="en-US" sz="1400" dirty="0"/>
          </a:p>
        </p:txBody>
      </p:sp>
      <p:sp>
        <p:nvSpPr>
          <p:cNvPr id="19" name="Rectangle 23"/>
          <p:cNvSpPr>
            <a:spLocks noChangeArrowheads="1"/>
          </p:cNvSpPr>
          <p:nvPr/>
        </p:nvSpPr>
        <p:spPr bwMode="auto">
          <a:xfrm>
            <a:off x="6858000" y="3591580"/>
            <a:ext cx="1752600" cy="523220"/>
          </a:xfrm>
          <a:prstGeom prst="rect">
            <a:avLst/>
          </a:prstGeom>
          <a:noFill/>
          <a:ln w="9525">
            <a:noFill/>
            <a:miter lim="800000"/>
            <a:headEnd/>
            <a:tailEnd/>
          </a:ln>
        </p:spPr>
        <p:txBody>
          <a:bodyPr wrap="square">
            <a:spAutoFit/>
          </a:bodyPr>
          <a:lstStyle/>
          <a:p>
            <a:r>
              <a:rPr lang="en-GB" sz="1400" dirty="0"/>
              <a:t>RDO PC with </a:t>
            </a:r>
            <a:r>
              <a:rPr lang="en-GB" sz="1400" dirty="0" err="1" smtClean="0"/>
              <a:t>fiber</a:t>
            </a:r>
            <a:r>
              <a:rPr lang="en-GB" sz="1400" dirty="0" smtClean="0"/>
              <a:t> </a:t>
            </a:r>
            <a:r>
              <a:rPr lang="en-GB" sz="1400" dirty="0"/>
              <a:t>link to RDO board</a:t>
            </a:r>
            <a:endParaRPr lang="en-US" sz="1400" dirty="0"/>
          </a:p>
        </p:txBody>
      </p:sp>
      <p:sp>
        <p:nvSpPr>
          <p:cNvPr id="20" name="Text Box 18"/>
          <p:cNvSpPr txBox="1">
            <a:spLocks noChangeArrowheads="1"/>
          </p:cNvSpPr>
          <p:nvPr/>
        </p:nvSpPr>
        <p:spPr bwMode="auto">
          <a:xfrm>
            <a:off x="3276600" y="1219200"/>
            <a:ext cx="2286000" cy="762000"/>
          </a:xfrm>
          <a:prstGeom prst="rect">
            <a:avLst/>
          </a:prstGeom>
          <a:noFill/>
          <a:ln w="9525">
            <a:noFill/>
            <a:round/>
            <a:headEnd/>
            <a:tailEnd/>
          </a:ln>
        </p:spPr>
        <p:txBody>
          <a:bodyPr lIns="0" tIns="0" rIns="0" bIns="0"/>
          <a:lstStyle/>
          <a:p>
            <a:pPr indent="3175" defTabSz="457200">
              <a:lnSpc>
                <a:spcPct val="87000"/>
              </a:lnSpc>
              <a:spcBef>
                <a:spcPts val="800"/>
              </a:spcBef>
              <a:buClr>
                <a:srgbClr val="000000"/>
              </a:buClr>
              <a:buSzPct val="100000"/>
              <a:buFont typeface="Arial"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dirty="0"/>
              <a:t>Mass Termination Board </a:t>
            </a:r>
            <a:r>
              <a:rPr lang="en-GB" sz="1400" dirty="0" smtClean="0"/>
              <a:t>(signal buffering) + latch-up </a:t>
            </a:r>
            <a:r>
              <a:rPr lang="en-GB" sz="1400" dirty="0"/>
              <a:t>protected </a:t>
            </a:r>
            <a:r>
              <a:rPr lang="en-GB" sz="1400" dirty="0" smtClean="0"/>
              <a:t>power</a:t>
            </a:r>
            <a:endParaRPr lang="en-GB" sz="1400" dirty="0"/>
          </a:p>
        </p:txBody>
      </p:sp>
      <p:sp>
        <p:nvSpPr>
          <p:cNvPr id="21" name="Text Box 23"/>
          <p:cNvSpPr txBox="1">
            <a:spLocks noChangeArrowheads="1"/>
          </p:cNvSpPr>
          <p:nvPr/>
        </p:nvSpPr>
        <p:spPr bwMode="auto">
          <a:xfrm>
            <a:off x="5943600" y="1905000"/>
            <a:ext cx="1773238" cy="274638"/>
          </a:xfrm>
          <a:prstGeom prst="rect">
            <a:avLst/>
          </a:prstGeom>
          <a:noFill/>
          <a:ln w="9525">
            <a:noFill/>
            <a:miter lim="800000"/>
            <a:headEnd/>
            <a:tailEnd/>
          </a:ln>
        </p:spPr>
        <p:txBody>
          <a:bodyPr wrap="none">
            <a:spAutoFit/>
          </a:bodyPr>
          <a:lstStyle/>
          <a:p>
            <a:r>
              <a:rPr lang="en-US" sz="1200"/>
              <a:t>Clk, config, data, power</a:t>
            </a:r>
          </a:p>
        </p:txBody>
      </p:sp>
      <p:sp>
        <p:nvSpPr>
          <p:cNvPr id="22" name="Rectangle 24"/>
          <p:cNvSpPr>
            <a:spLocks noChangeArrowheads="1"/>
          </p:cNvSpPr>
          <p:nvPr/>
        </p:nvSpPr>
        <p:spPr bwMode="auto">
          <a:xfrm>
            <a:off x="1295400" y="1905000"/>
            <a:ext cx="1274763" cy="274638"/>
          </a:xfrm>
          <a:prstGeom prst="rect">
            <a:avLst/>
          </a:prstGeom>
          <a:noFill/>
          <a:ln w="9525">
            <a:noFill/>
            <a:miter lim="800000"/>
            <a:headEnd/>
            <a:tailEnd/>
          </a:ln>
        </p:spPr>
        <p:txBody>
          <a:bodyPr wrap="none">
            <a:spAutoFit/>
          </a:bodyPr>
          <a:lstStyle/>
          <a:p>
            <a:r>
              <a:rPr lang="en-US" sz="1200" dirty="0" err="1"/>
              <a:t>Clk</a:t>
            </a:r>
            <a:r>
              <a:rPr lang="en-US" sz="1200" dirty="0"/>
              <a:t>, </a:t>
            </a:r>
            <a:r>
              <a:rPr lang="en-US" sz="1200" dirty="0" err="1"/>
              <a:t>config</a:t>
            </a:r>
            <a:r>
              <a:rPr lang="en-US" sz="1200" dirty="0"/>
              <a:t>, data</a:t>
            </a:r>
          </a:p>
        </p:txBody>
      </p:sp>
      <p:sp>
        <p:nvSpPr>
          <p:cNvPr id="23" name="Rectangle 25"/>
          <p:cNvSpPr>
            <a:spLocks noChangeArrowheads="1"/>
          </p:cNvSpPr>
          <p:nvPr/>
        </p:nvSpPr>
        <p:spPr bwMode="auto">
          <a:xfrm>
            <a:off x="3048000" y="3886200"/>
            <a:ext cx="1282700" cy="274638"/>
          </a:xfrm>
          <a:prstGeom prst="rect">
            <a:avLst/>
          </a:prstGeom>
          <a:noFill/>
          <a:ln w="9525">
            <a:noFill/>
            <a:miter lim="800000"/>
            <a:headEnd/>
            <a:tailEnd/>
          </a:ln>
        </p:spPr>
        <p:txBody>
          <a:bodyPr wrap="none">
            <a:spAutoFit/>
          </a:bodyPr>
          <a:lstStyle/>
          <a:p>
            <a:r>
              <a:rPr lang="en-US" sz="1200" dirty="0"/>
              <a:t>PXL built events</a:t>
            </a:r>
          </a:p>
        </p:txBody>
      </p:sp>
      <p:sp>
        <p:nvSpPr>
          <p:cNvPr id="24" name="Rounded Rectangle 23"/>
          <p:cNvSpPr/>
          <p:nvPr/>
        </p:nvSpPr>
        <p:spPr>
          <a:xfrm>
            <a:off x="2819400" y="914400"/>
            <a:ext cx="3048000" cy="12192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228600" y="2590800"/>
            <a:ext cx="1371600" cy="16764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V="1">
            <a:off x="838200" y="5867400"/>
            <a:ext cx="1588" cy="3048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7" name="Text Box 32"/>
          <p:cNvSpPr txBox="1">
            <a:spLocks noChangeArrowheads="1"/>
          </p:cNvSpPr>
          <p:nvPr/>
        </p:nvSpPr>
        <p:spPr bwMode="auto">
          <a:xfrm>
            <a:off x="554531" y="6096000"/>
            <a:ext cx="664669" cy="276999"/>
          </a:xfrm>
          <a:prstGeom prst="rect">
            <a:avLst/>
          </a:prstGeom>
          <a:noFill/>
          <a:ln w="9525">
            <a:noFill/>
            <a:miter lim="800000"/>
            <a:headEnd/>
            <a:tailEnd/>
          </a:ln>
        </p:spPr>
        <p:txBody>
          <a:bodyPr wrap="none">
            <a:spAutoFit/>
          </a:bodyPr>
          <a:lstStyle/>
          <a:p>
            <a:r>
              <a:rPr lang="en-US" sz="1200" dirty="0" smtClean="0"/>
              <a:t>Trigger</a:t>
            </a:r>
          </a:p>
        </p:txBody>
      </p:sp>
      <p:sp>
        <p:nvSpPr>
          <p:cNvPr id="28" name="Rounded Rectangle 27"/>
          <p:cNvSpPr/>
          <p:nvPr/>
        </p:nvSpPr>
        <p:spPr>
          <a:xfrm>
            <a:off x="6705600" y="3200400"/>
            <a:ext cx="1981200" cy="12192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152400" y="5181600"/>
            <a:ext cx="1524000" cy="6096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38815" y="5334000"/>
            <a:ext cx="1208985" cy="338554"/>
          </a:xfrm>
          <a:prstGeom prst="rect">
            <a:avLst/>
          </a:prstGeom>
          <a:noFill/>
        </p:spPr>
        <p:txBody>
          <a:bodyPr wrap="none" rtlCol="0">
            <a:spAutoFit/>
          </a:bodyPr>
          <a:lstStyle/>
          <a:p>
            <a:r>
              <a:rPr lang="en-US" sz="1600" dirty="0" smtClean="0"/>
              <a:t>TCD Board</a:t>
            </a:r>
            <a:endParaRPr lang="en-US" sz="1600" dirty="0"/>
          </a:p>
        </p:txBody>
      </p:sp>
      <p:sp>
        <p:nvSpPr>
          <p:cNvPr id="31" name="Rounded Rectangle 30"/>
          <p:cNvSpPr/>
          <p:nvPr/>
        </p:nvSpPr>
        <p:spPr>
          <a:xfrm>
            <a:off x="1600200" y="2667000"/>
            <a:ext cx="1447800" cy="6858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585086" y="2861846"/>
            <a:ext cx="1484702" cy="338554"/>
          </a:xfrm>
          <a:prstGeom prst="rect">
            <a:avLst/>
          </a:prstGeom>
          <a:noFill/>
        </p:spPr>
        <p:txBody>
          <a:bodyPr wrap="none" rtlCol="0">
            <a:spAutoFit/>
          </a:bodyPr>
          <a:lstStyle/>
          <a:p>
            <a:r>
              <a:rPr lang="en-US" sz="1600" dirty="0" smtClean="0"/>
              <a:t>Daughter card</a:t>
            </a:r>
            <a:endParaRPr lang="en-US" sz="1600" dirty="0"/>
          </a:p>
        </p:txBody>
      </p:sp>
      <p:sp>
        <p:nvSpPr>
          <p:cNvPr id="32" name="Rectangle 31"/>
          <p:cNvSpPr/>
          <p:nvPr/>
        </p:nvSpPr>
        <p:spPr>
          <a:xfrm>
            <a:off x="1828800" y="4343400"/>
            <a:ext cx="1447800" cy="738664"/>
          </a:xfrm>
          <a:prstGeom prst="rect">
            <a:avLst/>
          </a:prstGeom>
        </p:spPr>
        <p:txBody>
          <a:bodyPr wrap="square">
            <a:spAutoFit/>
          </a:bodyPr>
          <a:lstStyle/>
          <a:p>
            <a:r>
              <a:rPr lang="en-US" sz="1400" dirty="0" smtClean="0"/>
              <a:t>Slow control,</a:t>
            </a:r>
          </a:p>
          <a:p>
            <a:r>
              <a:rPr lang="en-US" sz="1400" dirty="0" smtClean="0"/>
              <a:t>Configuration,</a:t>
            </a:r>
          </a:p>
          <a:p>
            <a:r>
              <a:rPr lang="en-US" sz="1400" dirty="0" smtClean="0"/>
              <a:t>etc.</a:t>
            </a:r>
            <a:endParaRPr lang="en-US" sz="1400" dirty="0"/>
          </a:p>
        </p:txBody>
      </p:sp>
      <p:cxnSp>
        <p:nvCxnSpPr>
          <p:cNvPr id="35" name="Straight Arrow Connector 34"/>
          <p:cNvCxnSpPr/>
          <p:nvPr/>
        </p:nvCxnSpPr>
        <p:spPr>
          <a:xfrm flipV="1">
            <a:off x="533400" y="4267200"/>
            <a:ext cx="1588" cy="914400"/>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1143000" y="4267200"/>
            <a:ext cx="1588" cy="457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Line 31"/>
          <p:cNvSpPr>
            <a:spLocks noChangeShapeType="1"/>
          </p:cNvSpPr>
          <p:nvPr/>
        </p:nvSpPr>
        <p:spPr bwMode="auto">
          <a:xfrm>
            <a:off x="1143000" y="4724400"/>
            <a:ext cx="685800" cy="0"/>
          </a:xfrm>
          <a:prstGeom prst="line">
            <a:avLst/>
          </a:prstGeom>
          <a:noFill/>
          <a:ln w="25400">
            <a:solidFill>
              <a:srgbClr val="0000FF"/>
            </a:solidFill>
            <a:round/>
            <a:headEnd/>
            <a:tailEnd/>
          </a:ln>
        </p:spPr>
        <p:txBody>
          <a:bodyPr/>
          <a:lstStyle/>
          <a:p>
            <a:endParaRPr lang="en-US"/>
          </a:p>
        </p:txBody>
      </p:sp>
      <p:sp>
        <p:nvSpPr>
          <p:cNvPr id="40" name="Rounded Rectangle 39"/>
          <p:cNvSpPr/>
          <p:nvPr/>
        </p:nvSpPr>
        <p:spPr>
          <a:xfrm>
            <a:off x="4648200" y="2667000"/>
            <a:ext cx="1447800" cy="6858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4694654" y="2861846"/>
            <a:ext cx="1401346" cy="338554"/>
          </a:xfrm>
          <a:prstGeom prst="rect">
            <a:avLst/>
          </a:prstGeom>
          <a:noFill/>
        </p:spPr>
        <p:txBody>
          <a:bodyPr wrap="none" rtlCol="0">
            <a:spAutoFit/>
          </a:bodyPr>
          <a:lstStyle/>
          <a:p>
            <a:r>
              <a:rPr lang="en-US" sz="1600" dirty="0" err="1" smtClean="0"/>
              <a:t>SlowCont</a:t>
            </a:r>
            <a:r>
              <a:rPr lang="en-US" sz="1600" dirty="0" smtClean="0"/>
              <a:t> PC</a:t>
            </a:r>
            <a:endParaRPr lang="en-US" sz="1600" dirty="0"/>
          </a:p>
        </p:txBody>
      </p:sp>
      <p:sp>
        <p:nvSpPr>
          <p:cNvPr id="42" name="Line 31"/>
          <p:cNvSpPr>
            <a:spLocks noChangeShapeType="1"/>
          </p:cNvSpPr>
          <p:nvPr/>
        </p:nvSpPr>
        <p:spPr bwMode="auto">
          <a:xfrm>
            <a:off x="3048000" y="3008585"/>
            <a:ext cx="1600200" cy="0"/>
          </a:xfrm>
          <a:prstGeom prst="line">
            <a:avLst/>
          </a:prstGeom>
          <a:noFill/>
          <a:ln w="25400">
            <a:solidFill>
              <a:srgbClr val="0000FF"/>
            </a:solidFill>
            <a:round/>
            <a:headEnd/>
            <a:tailEnd/>
          </a:ln>
        </p:spPr>
        <p:txBody>
          <a:bodyPr/>
          <a:lstStyle/>
          <a:p>
            <a:endParaRPr lang="en-US"/>
          </a:p>
        </p:txBody>
      </p:sp>
      <p:sp>
        <p:nvSpPr>
          <p:cNvPr id="43" name="Text Box 32"/>
          <p:cNvSpPr txBox="1">
            <a:spLocks noChangeArrowheads="1"/>
          </p:cNvSpPr>
          <p:nvPr/>
        </p:nvSpPr>
        <p:spPr bwMode="auto">
          <a:xfrm>
            <a:off x="3581400" y="2743200"/>
            <a:ext cx="500458" cy="276999"/>
          </a:xfrm>
          <a:prstGeom prst="rect">
            <a:avLst/>
          </a:prstGeom>
          <a:noFill/>
          <a:ln w="9525">
            <a:noFill/>
            <a:miter lim="800000"/>
            <a:headEnd/>
            <a:tailEnd/>
          </a:ln>
        </p:spPr>
        <p:txBody>
          <a:bodyPr wrap="none">
            <a:spAutoFit/>
          </a:bodyPr>
          <a:lstStyle/>
          <a:p>
            <a:r>
              <a:rPr lang="en-US" sz="1200" dirty="0" smtClean="0"/>
              <a:t>USB</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620000" cy="488950"/>
          </a:xfrm>
        </p:spPr>
        <p:txBody>
          <a:bodyPr/>
          <a:lstStyle/>
          <a:p>
            <a:r>
              <a:rPr lang="en-US" sz="3200" dirty="0" smtClean="0"/>
              <a:t>Production Prototype RDO System V1.1</a:t>
            </a:r>
            <a:endParaRPr lang="en-US" sz="3200" dirty="0"/>
          </a:p>
        </p:txBody>
      </p:sp>
      <p:sp>
        <p:nvSpPr>
          <p:cNvPr id="19" name="TextBox 18"/>
          <p:cNvSpPr txBox="1"/>
          <p:nvPr/>
        </p:nvSpPr>
        <p:spPr>
          <a:xfrm>
            <a:off x="4876800" y="838200"/>
            <a:ext cx="3810000" cy="3785652"/>
          </a:xfrm>
          <a:prstGeom prst="rect">
            <a:avLst/>
          </a:prstGeom>
          <a:noFill/>
        </p:spPr>
        <p:txBody>
          <a:bodyPr wrap="square" rtlCol="0">
            <a:spAutoFit/>
          </a:bodyPr>
          <a:lstStyle/>
          <a:p>
            <a:pPr marL="457200" indent="-457200">
              <a:buFont typeface="Arial" pitchFamily="34" charset="0"/>
              <a:buChar char="•"/>
            </a:pPr>
            <a:r>
              <a:rPr lang="en-US" dirty="0" smtClean="0"/>
              <a:t>5 PCBs at LBNL and 2 are loaded.</a:t>
            </a:r>
          </a:p>
          <a:p>
            <a:pPr marL="457200" indent="-457200">
              <a:buFont typeface="Arial" pitchFamily="34" charset="0"/>
              <a:buChar char="•"/>
            </a:pPr>
            <a:endParaRPr lang="en-US" dirty="0" smtClean="0"/>
          </a:p>
          <a:p>
            <a:pPr marL="457200" indent="-457200">
              <a:buFont typeface="Arial" pitchFamily="34" charset="0"/>
              <a:buChar char="•"/>
            </a:pPr>
            <a:r>
              <a:rPr lang="en-US" dirty="0" smtClean="0"/>
              <a:t>2 boards loaded with </a:t>
            </a:r>
            <a:r>
              <a:rPr lang="en-US" dirty="0" err="1" smtClean="0"/>
              <a:t>solderless</a:t>
            </a:r>
            <a:r>
              <a:rPr lang="en-US" dirty="0" smtClean="0"/>
              <a:t> </a:t>
            </a:r>
            <a:r>
              <a:rPr lang="en-US" dirty="0" err="1" smtClean="0"/>
              <a:t>socketed</a:t>
            </a:r>
            <a:r>
              <a:rPr lang="en-US" dirty="0" smtClean="0"/>
              <a:t> FPGAs</a:t>
            </a:r>
          </a:p>
          <a:p>
            <a:pPr marL="457200" indent="-457200">
              <a:buFont typeface="Arial" pitchFamily="34" charset="0"/>
              <a:buChar char="•"/>
            </a:pPr>
            <a:endParaRPr lang="en-US" dirty="0" smtClean="0"/>
          </a:p>
          <a:p>
            <a:pPr marL="457200" indent="-457200">
              <a:buFont typeface="Arial" pitchFamily="34" charset="0"/>
              <a:buChar char="•"/>
            </a:pPr>
            <a:r>
              <a:rPr lang="en-US" dirty="0" smtClean="0"/>
              <a:t>All fixes from V1.0 implementation. New BUSY handling design.</a:t>
            </a:r>
            <a:endParaRPr lang="en-US" dirty="0"/>
          </a:p>
        </p:txBody>
      </p:sp>
      <p:sp>
        <p:nvSpPr>
          <p:cNvPr id="21" name="TextBox 20"/>
          <p:cNvSpPr txBox="1"/>
          <p:nvPr/>
        </p:nvSpPr>
        <p:spPr>
          <a:xfrm>
            <a:off x="533400" y="4800600"/>
            <a:ext cx="8153400" cy="1200329"/>
          </a:xfrm>
          <a:prstGeom prst="rect">
            <a:avLst/>
          </a:prstGeom>
          <a:noFill/>
        </p:spPr>
        <p:txBody>
          <a:bodyPr wrap="square" rtlCol="0">
            <a:spAutoFit/>
          </a:bodyPr>
          <a:lstStyle/>
          <a:p>
            <a:r>
              <a:rPr lang="en-US" dirty="0" smtClean="0"/>
              <a:t>FPGA configuration, configuration from </a:t>
            </a:r>
            <a:r>
              <a:rPr lang="en-US" dirty="0" err="1" smtClean="0"/>
              <a:t>flashXL</a:t>
            </a:r>
            <a:r>
              <a:rPr lang="en-US" dirty="0" smtClean="0"/>
              <a:t>, SIU (fiber optic connection) and USB all tested and working. Data path testing will continue.</a:t>
            </a:r>
            <a:endParaRPr lang="en-US" dirty="0"/>
          </a:p>
        </p:txBody>
      </p:sp>
      <p:pic>
        <p:nvPicPr>
          <p:cNvPr id="6" name="Picture 5" descr="P1000320.JPG"/>
          <p:cNvPicPr>
            <a:picLocks noChangeAspect="1"/>
          </p:cNvPicPr>
          <p:nvPr/>
        </p:nvPicPr>
        <p:blipFill>
          <a:blip r:embed="rId2" cstate="print"/>
          <a:srcRect l="11667" t="1302" r="9167" b="5048"/>
          <a:stretch>
            <a:fillRect/>
          </a:stretch>
        </p:blipFill>
        <p:spPr>
          <a:xfrm>
            <a:off x="304800" y="762000"/>
            <a:ext cx="4495800" cy="35493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488950"/>
          </a:xfrm>
        </p:spPr>
        <p:txBody>
          <a:bodyPr/>
          <a:lstStyle/>
          <a:p>
            <a:r>
              <a:rPr lang="en-US" sz="3200" dirty="0" smtClean="0"/>
              <a:t>Other PXL RDO system components</a:t>
            </a:r>
            <a:endParaRPr lang="en-US" sz="3200" dirty="0"/>
          </a:p>
        </p:txBody>
      </p:sp>
      <p:sp>
        <p:nvSpPr>
          <p:cNvPr id="3" name="Content Placeholder 2"/>
          <p:cNvSpPr>
            <a:spLocks noGrp="1"/>
          </p:cNvSpPr>
          <p:nvPr>
            <p:ph idx="1"/>
          </p:nvPr>
        </p:nvSpPr>
        <p:spPr/>
        <p:txBody>
          <a:bodyPr/>
          <a:lstStyle/>
          <a:p>
            <a:r>
              <a:rPr lang="en-US" sz="2400" dirty="0" smtClean="0"/>
              <a:t>MTB – schematic complete. Layout as per HW mechanical design envelopes is in progress at IPHC.</a:t>
            </a:r>
          </a:p>
          <a:p>
            <a:r>
              <a:rPr lang="en-US" sz="2400" dirty="0" smtClean="0"/>
              <a:t>Daughter-card (for RDO motherboard) – Layout complete and boards </a:t>
            </a:r>
            <a:r>
              <a:rPr lang="en-US" sz="2400" dirty="0" smtClean="0"/>
              <a:t>have been fabricated</a:t>
            </a:r>
            <a:r>
              <a:rPr lang="en-US" sz="2400" dirty="0" smtClean="0"/>
              <a:t>. Boards shipped and will arrive today. Loading and testing will follow shortly.</a:t>
            </a:r>
          </a:p>
          <a:p>
            <a:r>
              <a:rPr lang="en-US" sz="2400" dirty="0" smtClean="0"/>
              <a:t>TCD interface board – Boards are in hand and loaded. Testing will begin shortly.</a:t>
            </a:r>
          </a:p>
          <a:p>
            <a:r>
              <a:rPr lang="en-US" sz="2400" dirty="0" smtClean="0"/>
              <a:t>Interface boards – Design and layout complete. The fabrication PO will be sent out this week.</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0"/>
            <a:ext cx="5103705" cy="584775"/>
          </a:xfrm>
          <a:prstGeom prst="rect">
            <a:avLst/>
          </a:prstGeom>
        </p:spPr>
        <p:txBody>
          <a:bodyPr wrap="none">
            <a:spAutoFit/>
          </a:bodyPr>
          <a:lstStyle/>
          <a:p>
            <a:r>
              <a:rPr lang="en-US" sz="3200" dirty="0" smtClean="0"/>
              <a:t>Technical Progress (Cable)</a:t>
            </a:r>
            <a:endParaRPr lang="en-US" sz="3200" dirty="0"/>
          </a:p>
        </p:txBody>
      </p:sp>
      <p:sp>
        <p:nvSpPr>
          <p:cNvPr id="6" name="TextBox 5"/>
          <p:cNvSpPr txBox="1"/>
          <p:nvPr/>
        </p:nvSpPr>
        <p:spPr>
          <a:xfrm>
            <a:off x="914400" y="3962400"/>
            <a:ext cx="7620000" cy="1631216"/>
          </a:xfrm>
          <a:prstGeom prst="rect">
            <a:avLst/>
          </a:prstGeom>
          <a:noFill/>
        </p:spPr>
        <p:txBody>
          <a:bodyPr wrap="square" rtlCol="0">
            <a:spAutoFit/>
          </a:bodyPr>
          <a:lstStyle/>
          <a:p>
            <a:pPr marL="457200" indent="-457200">
              <a:buFont typeface="Arial" pitchFamily="34" charset="0"/>
              <a:buChar char="•"/>
            </a:pPr>
            <a:r>
              <a:rPr lang="en-US" sz="2000" dirty="0" smtClean="0"/>
              <a:t>FR-4 prototypes </a:t>
            </a:r>
            <a:r>
              <a:rPr lang="en-US" sz="2000" dirty="0" smtClean="0"/>
              <a:t>are at </a:t>
            </a:r>
            <a:r>
              <a:rPr lang="en-US" sz="2000" dirty="0" smtClean="0"/>
              <a:t>LBNL</a:t>
            </a:r>
          </a:p>
          <a:p>
            <a:pPr marL="457200" indent="-457200">
              <a:buFont typeface="Arial" pitchFamily="34" charset="0"/>
              <a:buChar char="•"/>
            </a:pPr>
            <a:r>
              <a:rPr lang="en-US" sz="2000" dirty="0" err="1" smtClean="0"/>
              <a:t>Kapton</a:t>
            </a:r>
            <a:r>
              <a:rPr lang="en-US" sz="2000" dirty="0" smtClean="0"/>
              <a:t> version under design (if testing shows that the existing design is satisfactory)</a:t>
            </a:r>
          </a:p>
          <a:p>
            <a:pPr marL="457200" indent="-457200">
              <a:buFont typeface="Arial" pitchFamily="34" charset="0"/>
              <a:buChar char="•"/>
            </a:pPr>
            <a:r>
              <a:rPr lang="en-US" sz="2000" dirty="0" smtClean="0"/>
              <a:t>Possible submission to CERN PCB shop after completion of ladder testing at IPHC</a:t>
            </a:r>
            <a:endParaRPr lang="en-US" sz="2000" dirty="0"/>
          </a:p>
        </p:txBody>
      </p:sp>
      <p:pic>
        <p:nvPicPr>
          <p:cNvPr id="5" name="Picture 4" descr="P1000289.JPG"/>
          <p:cNvPicPr/>
          <p:nvPr/>
        </p:nvPicPr>
        <p:blipFill>
          <a:blip r:embed="rId2" cstate="print"/>
          <a:srcRect t="45433" b="26923"/>
          <a:stretch>
            <a:fillRect/>
          </a:stretch>
        </p:blipFill>
        <p:spPr>
          <a:xfrm>
            <a:off x="1600200" y="1219200"/>
            <a:ext cx="5943600" cy="1095375"/>
          </a:xfrm>
          <a:prstGeom prst="rect">
            <a:avLst/>
          </a:prstGeom>
        </p:spPr>
      </p:pic>
      <p:pic>
        <p:nvPicPr>
          <p:cNvPr id="7" name="Picture 6" descr="P1000291.JPG"/>
          <p:cNvPicPr/>
          <p:nvPr/>
        </p:nvPicPr>
        <p:blipFill>
          <a:blip r:embed="rId3" cstate="print"/>
          <a:srcRect t="48317" b="31250"/>
          <a:stretch>
            <a:fillRect/>
          </a:stretch>
        </p:blipFill>
        <p:spPr>
          <a:xfrm>
            <a:off x="1600200" y="2743200"/>
            <a:ext cx="5943600" cy="809625"/>
          </a:xfrm>
          <a:prstGeom prst="rect">
            <a:avLst/>
          </a:prstGeom>
        </p:spPr>
      </p:pic>
    </p:spTree>
  </p:cSld>
  <p:clrMapOvr>
    <a:masterClrMapping/>
  </p:clrMapOvr>
</p:sld>
</file>

<file path=ppt/theme/theme1.xml><?xml version="1.0" encoding="utf-8"?>
<a:theme xmlns:a="http://schemas.openxmlformats.org/drawingml/2006/main" name="white CD-1 review November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white CD-1 review November 2009</Template>
  <TotalTime>26904</TotalTime>
  <Words>891</Words>
  <Application>Microsoft Office PowerPoint</Application>
  <PresentationFormat>On-screen Show (4:3)</PresentationFormat>
  <Paragraphs>116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white CD-1 review November 2009</vt:lpstr>
      <vt:lpstr>Slide 1</vt:lpstr>
      <vt:lpstr>Talk Outline</vt:lpstr>
      <vt:lpstr>Slide 3</vt:lpstr>
      <vt:lpstr>Technical Progress (Sensor)</vt:lpstr>
      <vt:lpstr>Ultimate probe testing card</vt:lpstr>
      <vt:lpstr>PXL RDO Board Architecture</vt:lpstr>
      <vt:lpstr>Production Prototype RDO System V1.1</vt:lpstr>
      <vt:lpstr>Other PXL RDO system components</vt:lpstr>
      <vt:lpstr>Slide 9</vt:lpstr>
      <vt:lpstr>Recent Documentation</vt:lpstr>
      <vt:lpstr>Simplified schedule</vt:lpstr>
      <vt:lpstr>directed points for sub-systems</vt:lpstr>
      <vt:lpstr>Critical items/tasks for run-13 installation</vt:lpstr>
      <vt:lpstr>Critical items/tasks for run-14 installation</vt:lpstr>
      <vt:lpstr>Needs for CF shop</vt:lpstr>
      <vt:lpstr>Revisit Risklist</vt:lpstr>
      <vt:lpstr>Major upcoming procurements.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Detector</dc:title>
  <dc:creator>ECAnderssen_local</dc:creator>
  <cp:lastModifiedBy>leo</cp:lastModifiedBy>
  <cp:revision>1642</cp:revision>
  <cp:lastPrinted>2009-10-06T19:02:25Z</cp:lastPrinted>
  <dcterms:created xsi:type="dcterms:W3CDTF">2009-10-25T18:41:13Z</dcterms:created>
  <dcterms:modified xsi:type="dcterms:W3CDTF">2012-03-14T05:15:24Z</dcterms:modified>
</cp:coreProperties>
</file>