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Microsoft_Equation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487" r:id="rId2"/>
    <p:sldId id="519" r:id="rId3"/>
    <p:sldId id="486" r:id="rId4"/>
    <p:sldId id="489" r:id="rId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0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1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1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21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2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30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73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841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4FF"/>
    <a:srgbClr val="AAF4FF"/>
    <a:srgbClr val="075014"/>
    <a:srgbClr val="0D8222"/>
    <a:srgbClr val="FFFF00"/>
    <a:srgbClr val="000099"/>
    <a:srgbClr val="FFFF99"/>
    <a:srgbClr val="FFF5E6"/>
    <a:srgbClr val="F0E0FF"/>
    <a:srgbClr val="E9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21" autoAdjust="0"/>
  </p:normalViewPr>
  <p:slideViewPr>
    <p:cSldViewPr>
      <p:cViewPr>
        <p:scale>
          <a:sx n="125" d="100"/>
          <a:sy n="125" d="100"/>
        </p:scale>
        <p:origin x="-424" y="-376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handoutMaster" Target="handoutMasters/handout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oleObject" Target="../embeddings/oleObject30.bin"/><Relationship Id="rId5" Type="http://schemas.openxmlformats.org/officeDocument/2006/relationships/oleObject" Target="../embeddings/oleObject31.bin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oleObject" Target="../embeddings/oleObject33.bin"/><Relationship Id="rId5" Type="http://schemas.openxmlformats.org/officeDocument/2006/relationships/oleObject" Target="../embeddings/oleObject34.bin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6.bin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oleObject" Target="../embeddings/oleObject18.bin"/><Relationship Id="rId5" Type="http://schemas.openxmlformats.org/officeDocument/2006/relationships/oleObject" Target="../embeddings/oleObject19.bin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oleObject" Target="../embeddings/oleObject21.bin"/><Relationship Id="rId5" Type="http://schemas.openxmlformats.org/officeDocument/2006/relationships/oleObject" Target="../embeddings/oleObject22.bin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oleObject" Target="../embeddings/oleObject24.bin"/><Relationship Id="rId5" Type="http://schemas.openxmlformats.org/officeDocument/2006/relationships/oleObject" Target="../embeddings/oleObject25.bin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oleObject" Target="../embeddings/oleObject27.bin"/><Relationship Id="rId5" Type="http://schemas.openxmlformats.org/officeDocument/2006/relationships/oleObject" Target="../embeddings/oleObject28.bin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3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3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3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55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56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57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AAEA-CCE8-5E49-BC51-45FA2FFB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79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80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81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3278-2F6C-344B-A623-16A741C6C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63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64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65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87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88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89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73B9-D3FB-C244-AADE-D7A237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11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12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13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D54C-26E4-1149-AD66-5B964545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35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36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37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2A36-4459-CB41-8D36-CB03AEDA6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59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60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61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83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84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85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7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8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9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20EE-628E-4041-919D-2F9BDDDE3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31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32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33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1044-B7E1-0B4A-ABF7-178C34404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2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1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" r:id="rId14" imgW="0" imgH="0" progId="PowerPoint.Show.8">
                  <p:embed/>
                </p:oleObj>
              </mc:Choice>
              <mc:Fallback>
                <p:oleObj r:id="rId14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1.bin"/><Relationship Id="rId12" Type="http://schemas.openxmlformats.org/officeDocument/2006/relationships/image" Target="../media/image8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5.bin"/><Relationship Id="rId4" Type="http://schemas.openxmlformats.org/officeDocument/2006/relationships/image" Target="../media/image4.emf"/><Relationship Id="rId5" Type="http://schemas.openxmlformats.org/officeDocument/2006/relationships/oleObject" Target="../embeddings/oleObject36.bin"/><Relationship Id="rId6" Type="http://schemas.openxmlformats.org/officeDocument/2006/relationships/image" Target="../media/image5.emf"/><Relationship Id="rId7" Type="http://schemas.openxmlformats.org/officeDocument/2006/relationships/oleObject" Target="../embeddings/oleObject37.bin"/><Relationship Id="rId8" Type="http://schemas.openxmlformats.org/officeDocument/2006/relationships/image" Target="../media/image6.emf"/><Relationship Id="rId9" Type="http://schemas.openxmlformats.org/officeDocument/2006/relationships/oleObject" Target="../embeddings/oleObject38.bin"/><Relationship Id="rId10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548680"/>
            <a:ext cx="2520280" cy="504056"/>
          </a:xfrm>
          <a:solidFill>
            <a:srgbClr val="FFFFFF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2400" b="0" dirty="0" smtClean="0">
                <a:solidFill>
                  <a:srgbClr val="0000FF"/>
                </a:solidFill>
              </a:rPr>
              <a:t>Definitions</a:t>
            </a:r>
            <a:endParaRPr lang="en-US" sz="2400" b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23528" y="2276872"/>
            <a:ext cx="3438739" cy="2457564"/>
            <a:chOff x="107504" y="2276872"/>
            <a:chExt cx="3438739" cy="2457564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1403648" y="2420888"/>
              <a:ext cx="0" cy="187220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" name="Straight Arrow Connector 5"/>
            <p:cNvCxnSpPr/>
            <p:nvPr/>
          </p:nvCxnSpPr>
          <p:spPr bwMode="auto">
            <a:xfrm flipV="1">
              <a:off x="1403648" y="2996952"/>
              <a:ext cx="1224136" cy="129614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 flipH="1">
              <a:off x="179512" y="4293096"/>
              <a:ext cx="122413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1481426" y="2276872"/>
              <a:ext cx="78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omic Sans MS"/>
                  <a:cs typeface="Comic Sans MS"/>
                </a:rPr>
                <a:t>y (up)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11760" y="3284984"/>
              <a:ext cx="1134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mic Sans MS"/>
                  <a:cs typeface="Comic Sans MS"/>
                </a:rPr>
                <a:t>z</a:t>
              </a:r>
              <a:r>
                <a:rPr lang="en-US" sz="1800" dirty="0" smtClean="0">
                  <a:latin typeface="Comic Sans MS"/>
                  <a:cs typeface="Comic Sans MS"/>
                </a:rPr>
                <a:t> (West)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7504" y="4365104"/>
              <a:ext cx="1202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mic Sans MS"/>
                  <a:cs typeface="Comic Sans MS"/>
                </a:rPr>
                <a:t>x</a:t>
              </a:r>
              <a:r>
                <a:rPr lang="en-US" sz="1800" dirty="0" smtClean="0">
                  <a:latin typeface="Comic Sans MS"/>
                  <a:cs typeface="Comic Sans MS"/>
                </a:rPr>
                <a:t> (South)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1403648" y="3501008"/>
              <a:ext cx="0" cy="7920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1403648" y="3861048"/>
              <a:ext cx="432048" cy="43204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H="1">
              <a:off x="827584" y="4293096"/>
              <a:ext cx="576064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1403648" y="3275692"/>
              <a:ext cx="4960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n,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b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9672" y="3861048"/>
              <a:ext cx="452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t,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2876" y="3907656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d,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a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39552" y="1588730"/>
            <a:ext cx="2892889" cy="369332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omic Sans MS"/>
                <a:cs typeface="Comic Sans MS"/>
              </a:rPr>
              <a:t>STAR Global Coordinates</a:t>
            </a:r>
            <a:endParaRPr lang="en-US" sz="1800" dirty="0">
              <a:latin typeface="Comic Sans MS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36920" y="1587272"/>
            <a:ext cx="2863472" cy="369332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omic Sans MS"/>
                <a:cs typeface="Comic Sans MS"/>
              </a:rPr>
              <a:t>Wafer Local Coordinates</a:t>
            </a:r>
            <a:endParaRPr lang="en-US" sz="1800" dirty="0">
              <a:latin typeface="Comic Sans MS"/>
              <a:cs typeface="Comic Sans M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499992" y="2276872"/>
            <a:ext cx="4657581" cy="2457564"/>
            <a:chOff x="107504" y="2276872"/>
            <a:chExt cx="4657581" cy="2457564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flipV="1">
              <a:off x="1403648" y="2420888"/>
              <a:ext cx="0" cy="187220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V="1">
              <a:off x="1403648" y="2996952"/>
              <a:ext cx="1224136" cy="129614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179512" y="4293096"/>
              <a:ext cx="122413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1481426" y="2276872"/>
              <a:ext cx="3283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mic Sans MS"/>
                  <a:cs typeface="Comic Sans MS"/>
                </a:rPr>
                <a:t>w</a:t>
              </a:r>
              <a:r>
                <a:rPr lang="en-US" sz="1800" dirty="0" smtClean="0">
                  <a:latin typeface="Comic Sans MS"/>
                  <a:cs typeface="Comic Sans MS"/>
                </a:rPr>
                <a:t> (normal/away from ladder)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11760" y="3284984"/>
              <a:ext cx="2144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omic Sans MS"/>
                  <a:cs typeface="Comic Sans MS"/>
                </a:rPr>
                <a:t>v (along ladder +z) 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7504" y="4365104"/>
              <a:ext cx="3082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mic Sans MS"/>
                  <a:cs typeface="Comic Sans MS"/>
                </a:rPr>
                <a:t>u</a:t>
              </a:r>
              <a:r>
                <a:rPr lang="en-US" sz="1800" dirty="0" smtClean="0">
                  <a:latin typeface="Comic Sans MS"/>
                  <a:cs typeface="Comic Sans MS"/>
                </a:rPr>
                <a:t> (r-phi direction for RHS)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 flipV="1">
              <a:off x="1403648" y="3501008"/>
              <a:ext cx="0" cy="7920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V="1">
              <a:off x="1403648" y="3861048"/>
              <a:ext cx="432048" cy="43204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flipH="1">
              <a:off x="827584" y="4293096"/>
              <a:ext cx="576064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1403648" y="3275692"/>
              <a:ext cx="4960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  <a:latin typeface="Comic Sans MS"/>
                  <a:cs typeface="Comic Sans MS"/>
                </a:rPr>
                <a:t>n,</a:t>
              </a:r>
              <a:r>
                <a:rPr lang="el-GR" sz="18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β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19672" y="3861048"/>
              <a:ext cx="509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  <a:latin typeface="Comic Sans MS"/>
                  <a:cs typeface="Comic Sans MS"/>
                </a:rPr>
                <a:t>t</a:t>
              </a:r>
              <a:r>
                <a:rPr lang="en-US" sz="18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,</a:t>
              </a:r>
              <a:r>
                <a:rPr lang="en-US" sz="1800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 g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42876" y="3907656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d,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a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51520" y="5517232"/>
            <a:ext cx="8640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Local v (along ladder) is fixed and along global +z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Local w (normal to u-v [wafer] plane). Points away from exposed surface  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Local u (r-phi on wafer plane) varies so it forms a RHS with v-w (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u,w,v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107504" y="-54768"/>
            <a:ext cx="3312368" cy="3874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10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6pPr>
            <a:lvl7pPr marL="91421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7pPr>
            <a:lvl8pPr marL="137131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8pPr>
            <a:lvl9pPr marL="1828421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9pPr>
          </a:lstStyle>
          <a:p>
            <a:r>
              <a:rPr lang="en-US" sz="2000" b="0" dirty="0" smtClean="0">
                <a:solidFill>
                  <a:srgbClr val="0000FF"/>
                </a:solidFill>
              </a:rPr>
              <a:t>Sensor Local System</a:t>
            </a:r>
            <a:endParaRPr lang="en-US" sz="2000" b="0" dirty="0">
              <a:solidFill>
                <a:srgbClr val="0000FF"/>
              </a:solidFill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539552" y="260648"/>
            <a:ext cx="2376264" cy="432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S. Margetis, KSU</a:t>
            </a:r>
          </a:p>
        </p:txBody>
      </p:sp>
    </p:spTree>
    <p:extLst>
      <p:ext uri="{BB962C8B-B14F-4D97-AF65-F5344CB8AC3E}">
        <p14:creationId xmlns:p14="http://schemas.microsoft.com/office/powerpoint/2010/main" val="149349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699792" y="116632"/>
            <a:ext cx="3935805" cy="369332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omic Sans MS"/>
                <a:cs typeface="Comic Sans MS"/>
              </a:rPr>
              <a:t>Wafer Local Coordinates Examples</a:t>
            </a:r>
            <a:endParaRPr lang="en-US" sz="1800" dirty="0">
              <a:latin typeface="Comic Sans MS"/>
              <a:cs typeface="Comic Sans M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11560" y="3140968"/>
            <a:ext cx="3198918" cy="1852456"/>
            <a:chOff x="107504" y="2276872"/>
            <a:chExt cx="4057071" cy="2431637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flipV="1">
              <a:off x="1403648" y="2420888"/>
              <a:ext cx="0" cy="187220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V="1">
              <a:off x="1403648" y="2996952"/>
              <a:ext cx="1224136" cy="129614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179512" y="4293096"/>
              <a:ext cx="122413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2411760" y="3284982"/>
              <a:ext cx="1752815" cy="343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omic Sans MS"/>
                  <a:cs typeface="Comic Sans MS"/>
                </a:rPr>
                <a:t>v (along ladder +z) </a:t>
              </a:r>
              <a:endParaRPr lang="en-US" sz="11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7504" y="4365105"/>
              <a:ext cx="2479885" cy="343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omic Sans MS"/>
                  <a:cs typeface="Comic Sans MS"/>
                </a:rPr>
                <a:t>u</a:t>
              </a:r>
              <a:r>
                <a:rPr lang="en-US" sz="1100" dirty="0" smtClean="0">
                  <a:latin typeface="Comic Sans MS"/>
                  <a:cs typeface="Comic Sans MS"/>
                </a:rPr>
                <a:t> (r-phi direction for RHS)</a:t>
              </a:r>
              <a:endParaRPr lang="en-US" sz="11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 flipV="1">
              <a:off x="1403648" y="3501008"/>
              <a:ext cx="0" cy="7920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V="1">
              <a:off x="1403648" y="3861048"/>
              <a:ext cx="432048" cy="43204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flipH="1">
              <a:off x="827584" y="4293096"/>
              <a:ext cx="576064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1403648" y="3275691"/>
              <a:ext cx="478168" cy="343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Comic Sans MS"/>
                  <a:cs typeface="Comic Sans MS"/>
                </a:rPr>
                <a:t>n,</a:t>
              </a:r>
              <a:r>
                <a:rPr lang="el-GR" sz="11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β</a:t>
              </a:r>
              <a:endParaRPr lang="en-US" sz="11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19674" y="3861048"/>
              <a:ext cx="486317" cy="343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Comic Sans MS"/>
                  <a:cs typeface="Comic Sans MS"/>
                </a:rPr>
                <a:t>t</a:t>
              </a:r>
              <a:r>
                <a:rPr lang="en-US" sz="11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,</a:t>
              </a:r>
              <a:r>
                <a:rPr lang="en-US" sz="1100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 g</a:t>
              </a:r>
              <a:endParaRPr lang="en-US" sz="11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42876" y="3907656"/>
              <a:ext cx="501692" cy="343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d,</a:t>
              </a:r>
              <a:r>
                <a:rPr lang="en-US" sz="11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a</a:t>
              </a:r>
              <a:endParaRPr lang="en-US" sz="11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427" y="2276872"/>
              <a:ext cx="2636080" cy="343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omic Sans MS"/>
                  <a:cs typeface="Comic Sans MS"/>
                </a:rPr>
                <a:t>w</a:t>
              </a:r>
              <a:r>
                <a:rPr lang="en-US" sz="1100" dirty="0" smtClean="0">
                  <a:latin typeface="Comic Sans MS"/>
                  <a:cs typeface="Comic Sans MS"/>
                </a:rPr>
                <a:t> (normal/away from ladder)</a:t>
              </a:r>
              <a:endParaRPr lang="en-US" sz="11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51520" y="5517232"/>
            <a:ext cx="8640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We use the above RHS notation (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u,w,v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</a:p>
        </p:txBody>
      </p:sp>
      <p:pic>
        <p:nvPicPr>
          <p:cNvPr id="8" name="Picture 7" descr="Screen Shot 2013-05-02 at 12.55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2942749" cy="11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6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17760" y="0"/>
            <a:ext cx="5309840" cy="476672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Local PXL system definitions (offline)</a:t>
            </a:r>
            <a:endParaRPr lang="en-US" b="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marL="0" indent="0">
              <a:buNone/>
            </a:pPr>
            <a:endParaRPr lang="en-US" sz="16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8" name="Picture 7" descr="Screen Shot 2012-10-18 at 10.18.3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t="30403" r="37498" b="6302"/>
          <a:stretch/>
        </p:blipFill>
        <p:spPr>
          <a:xfrm>
            <a:off x="971600" y="1268760"/>
            <a:ext cx="2499360" cy="2042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717032"/>
            <a:ext cx="7873506" cy="216024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rot="2251012">
            <a:off x="1876285" y="1536461"/>
            <a:ext cx="1590406" cy="977411"/>
            <a:chOff x="-378657" y="2591212"/>
            <a:chExt cx="4219428" cy="2223876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rot="19348988" flipV="1">
              <a:off x="1017513" y="3318026"/>
              <a:ext cx="180575" cy="103494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rot="19348988" flipV="1">
              <a:off x="1092151" y="3506501"/>
              <a:ext cx="1708903" cy="37959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rot="19348988" flipH="1" flipV="1">
              <a:off x="284585" y="3423304"/>
              <a:ext cx="764161" cy="119877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 rot="19348988">
              <a:off x="152491" y="2591212"/>
              <a:ext cx="2054975" cy="577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w</a:t>
              </a:r>
              <a:r>
                <a:rPr lang="en-US" sz="105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(away)</a:t>
              </a:r>
              <a:endParaRPr lang="en-US" sz="105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9348988">
              <a:off x="1847230" y="3147989"/>
              <a:ext cx="1993541" cy="577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v</a:t>
              </a:r>
              <a:r>
                <a:rPr lang="en-US" sz="105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(West)</a:t>
              </a:r>
              <a:endParaRPr lang="en-US" sz="105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376434">
              <a:off x="-378657" y="4237360"/>
              <a:ext cx="2225090" cy="577728"/>
            </a:xfrm>
            <a:prstGeom prst="rect">
              <a:avLst/>
            </a:prstGeom>
            <a:solidFill>
              <a:srgbClr val="3366FF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u</a:t>
              </a:r>
              <a:r>
                <a:rPr lang="en-US" sz="105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(across)</a:t>
              </a:r>
              <a:endParaRPr lang="en-US" sz="105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3261967">
            <a:off x="4830460" y="3638212"/>
            <a:ext cx="1351612" cy="1467700"/>
            <a:chOff x="-99833" y="1496220"/>
            <a:chExt cx="3585901" cy="3339418"/>
          </a:xfrm>
          <a:noFill/>
        </p:grpSpPr>
        <p:cxnSp>
          <p:nvCxnSpPr>
            <p:cNvPr id="26" name="Straight Arrow Connector 25"/>
            <p:cNvCxnSpPr/>
            <p:nvPr/>
          </p:nvCxnSpPr>
          <p:spPr bwMode="auto">
            <a:xfrm flipV="1">
              <a:off x="1403648" y="2420888"/>
              <a:ext cx="0" cy="1872208"/>
            </a:xfrm>
            <a:prstGeom prst="straightConnector1">
              <a:avLst/>
            </a:prstGeom>
            <a:grp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V="1">
              <a:off x="1403648" y="2996952"/>
              <a:ext cx="1224136" cy="1296144"/>
            </a:xfrm>
            <a:prstGeom prst="straightConnector1">
              <a:avLst/>
            </a:prstGeom>
            <a:grp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rot="19348988" flipH="1" flipV="1">
              <a:off x="341665" y="3567460"/>
              <a:ext cx="774628" cy="1034947"/>
            </a:xfrm>
            <a:prstGeom prst="straightConnector1">
              <a:avLst/>
            </a:prstGeom>
            <a:grp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 rot="18338033">
              <a:off x="1072921" y="1396016"/>
              <a:ext cx="779449" cy="979858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w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8338033">
              <a:off x="2488506" y="2577870"/>
              <a:ext cx="770302" cy="122482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v</a:t>
              </a:r>
              <a:endParaRPr lang="en-US" sz="24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8715781">
              <a:off x="120418" y="3831065"/>
              <a:ext cx="784322" cy="1224824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omic Sans MS"/>
                  <a:cs typeface="Comic Sans MS"/>
                </a:rPr>
                <a:t>u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763688" y="764704"/>
            <a:ext cx="100811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sensor</a:t>
            </a:r>
            <a:endParaRPr lang="en-US" sz="1800" dirty="0"/>
          </a:p>
        </p:txBody>
      </p:sp>
      <p:sp>
        <p:nvSpPr>
          <p:cNvPr id="48" name="TextBox 47"/>
          <p:cNvSpPr txBox="1"/>
          <p:nvPr/>
        </p:nvSpPr>
        <p:spPr>
          <a:xfrm>
            <a:off x="4211960" y="3284984"/>
            <a:ext cx="100811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ladder</a:t>
            </a:r>
            <a:endParaRPr lang="en-US" sz="1800" dirty="0"/>
          </a:p>
        </p:txBody>
      </p:sp>
      <p:sp>
        <p:nvSpPr>
          <p:cNvPr id="49" name="TextBox 48"/>
          <p:cNvSpPr txBox="1"/>
          <p:nvPr/>
        </p:nvSpPr>
        <p:spPr>
          <a:xfrm>
            <a:off x="4139952" y="1340768"/>
            <a:ext cx="482453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PXL Sector origin is the same as STAR global</a:t>
            </a:r>
          </a:p>
          <a:p>
            <a:pPr marL="742856" lvl="1" indent="-285750"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use same convention as in SSD/IST (as a whole) and IDS to simplify software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4149080"/>
            <a:ext cx="1075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EAST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64288" y="4293096"/>
            <a:ext cx="1155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WEST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8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2304256" cy="360040"/>
          </a:xfrm>
        </p:spPr>
        <p:txBody>
          <a:bodyPr/>
          <a:lstStyle/>
          <a:p>
            <a:r>
              <a:rPr lang="en-US" sz="1800" b="0" dirty="0" smtClean="0">
                <a:solidFill>
                  <a:srgbClr val="0000FF"/>
                </a:solidFill>
              </a:rPr>
              <a:t>Survey Info in </a:t>
            </a:r>
            <a:r>
              <a:rPr lang="en-US" sz="1800" b="0" dirty="0" err="1" smtClean="0">
                <a:solidFill>
                  <a:srgbClr val="0000FF"/>
                </a:solidFill>
              </a:rPr>
              <a:t>Db</a:t>
            </a:r>
            <a:endParaRPr lang="en-US" sz="1800" b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055009"/>
              </p:ext>
            </p:extLst>
          </p:nvPr>
        </p:nvGraphicFramePr>
        <p:xfrm>
          <a:off x="179512" y="3933056"/>
          <a:ext cx="1659973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3" name="Equation" r:id="rId3" imgW="927100" imgH="241300" progId="Equation.3">
                  <p:embed/>
                </p:oleObj>
              </mc:Choice>
              <mc:Fallback>
                <p:oleObj name="Equation" r:id="rId3" imgW="927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3933056"/>
                        <a:ext cx="1659973" cy="432048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107504" y="548680"/>
            <a:ext cx="8640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Survey info stores position information of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sensor,ladder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etc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center in STAR Global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Local-to-Global  positioning is done in terms of </a:t>
            </a:r>
            <a:r>
              <a:rPr lang="en-US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TGeoHMatrix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d,n,t</a:t>
            </a:r>
            <a:r>
              <a:rPr lang="en-US" sz="1600" dirty="0" smtClean="0">
                <a:latin typeface="Comic Sans MS"/>
                <a:cs typeface="Comic Sans MS"/>
              </a:rPr>
              <a:t> are unit vectors and 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cs typeface="Symbol" charset="2"/>
              </a:rPr>
              <a:t>a, </a:t>
            </a:r>
            <a:r>
              <a:rPr lang="en-US" sz="16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b,g</a:t>
            </a:r>
            <a:r>
              <a:rPr lang="en-US" sz="1600" dirty="0" smtClean="0">
                <a:latin typeface="Comic Sans MS"/>
                <a:cs typeface="Comic Sans MS"/>
              </a:rPr>
              <a:t> the corresponding rotation angles in </a:t>
            </a:r>
            <a:r>
              <a:rPr lang="en-US" sz="1600" dirty="0" err="1" smtClean="0">
                <a:latin typeface="Comic Sans MS"/>
                <a:cs typeface="Comic Sans MS"/>
              </a:rPr>
              <a:t>x,y,z</a:t>
            </a: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[</a:t>
            </a:r>
            <a:r>
              <a:rPr lang="en-US" sz="1600" dirty="0" err="1" smtClean="0">
                <a:latin typeface="Comic Sans MS"/>
                <a:cs typeface="Comic Sans MS"/>
              </a:rPr>
              <a:t>u,w,v</a:t>
            </a:r>
            <a:r>
              <a:rPr lang="en-US" sz="1600" dirty="0" smtClean="0">
                <a:latin typeface="Comic Sans MS"/>
                <a:cs typeface="Comic Sans MS"/>
              </a:rPr>
              <a:t>] directions [RHS] .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d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  <a:r>
              <a:rPr lang="en-US" sz="1600" dirty="0" smtClean="0">
                <a:latin typeface="Comic Sans MS"/>
                <a:cs typeface="Comic Sans MS"/>
              </a:rPr>
              <a:t> is the unit vector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d</a:t>
            </a:r>
            <a:r>
              <a:rPr lang="en-US" sz="1600" dirty="0" smtClean="0">
                <a:latin typeface="Comic Sans MS"/>
                <a:cs typeface="Comic Sans MS"/>
              </a:rPr>
              <a:t> projection on the x-axis </a:t>
            </a:r>
            <a:r>
              <a:rPr lang="en-US" sz="1600" dirty="0" err="1" smtClean="0">
                <a:latin typeface="Comic Sans MS"/>
                <a:cs typeface="Comic Sans MS"/>
              </a:rPr>
              <a:t>etc</a:t>
            </a:r>
            <a:endParaRPr lang="en-US" sz="1600" dirty="0">
              <a:latin typeface="Comic Sans MS"/>
              <a:cs typeface="Comic Sans MS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936278"/>
              </p:ext>
            </p:extLst>
          </p:nvPr>
        </p:nvGraphicFramePr>
        <p:xfrm>
          <a:off x="107505" y="2348880"/>
          <a:ext cx="2172376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4" name="Equation" r:id="rId5" imgW="2273300" imgH="1130300" progId="Equation.3">
                  <p:embed/>
                </p:oleObj>
              </mc:Choice>
              <mc:Fallback>
                <p:oleObj name="Equation" r:id="rId5" imgW="2273300" imgH="1130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505" y="2348880"/>
                        <a:ext cx="2172376" cy="1080120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860096"/>
              </p:ext>
            </p:extLst>
          </p:nvPr>
        </p:nvGraphicFramePr>
        <p:xfrm>
          <a:off x="35496" y="4365104"/>
          <a:ext cx="2376264" cy="36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5" name="Equation" r:id="rId7" imgW="1993900" imgH="317500" progId="Equation.3">
                  <p:embed/>
                </p:oleObj>
              </mc:Choice>
              <mc:Fallback>
                <p:oleObj name="Equation" r:id="rId7" imgW="1993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496" y="4365104"/>
                        <a:ext cx="2376264" cy="368950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251520" y="1988840"/>
            <a:ext cx="2232248" cy="276999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TGeoHMatrix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definition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3471391"/>
            <a:ext cx="2370736" cy="461665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Local to Global transformation </a:t>
            </a:r>
          </a:p>
          <a:p>
            <a:pPr algn="ctr"/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definition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90080"/>
              </p:ext>
            </p:extLst>
          </p:nvPr>
        </p:nvGraphicFramePr>
        <p:xfrm>
          <a:off x="5796136" y="2204864"/>
          <a:ext cx="3290929" cy="864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6" name="Equation" r:id="rId9" imgW="4305300" imgH="1130300" progId="Equation.3">
                  <p:embed/>
                </p:oleObj>
              </mc:Choice>
              <mc:Fallback>
                <p:oleObj name="Equation" r:id="rId9" imgW="4305300" imgH="1130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96136" y="2204864"/>
                        <a:ext cx="3290929" cy="864046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099682"/>
              </p:ext>
            </p:extLst>
          </p:nvPr>
        </p:nvGraphicFramePr>
        <p:xfrm>
          <a:off x="5316538" y="3789363"/>
          <a:ext cx="338772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7" name="Equation" r:id="rId11" imgW="4432300" imgH="1130300" progId="Equation.3">
                  <p:embed/>
                </p:oleObj>
              </mc:Choice>
              <mc:Fallback>
                <p:oleObj name="Equation" r:id="rId11" imgW="4432300" imgH="1130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16538" y="3789363"/>
                        <a:ext cx="3387725" cy="935037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" name="Group 54"/>
          <p:cNvGrpSpPr/>
          <p:nvPr/>
        </p:nvGrpSpPr>
        <p:grpSpPr>
          <a:xfrm>
            <a:off x="3059832" y="1815754"/>
            <a:ext cx="2447396" cy="2549350"/>
            <a:chOff x="3492756" y="1815754"/>
            <a:chExt cx="2447396" cy="2549350"/>
          </a:xfrm>
        </p:grpSpPr>
        <p:grpSp>
          <p:nvGrpSpPr>
            <p:cNvPr id="24" name="Group 23"/>
            <p:cNvGrpSpPr/>
            <p:nvPr/>
          </p:nvGrpSpPr>
          <p:grpSpPr>
            <a:xfrm>
              <a:off x="3492756" y="1815754"/>
              <a:ext cx="2447396" cy="2549350"/>
              <a:chOff x="4517636" y="1815754"/>
              <a:chExt cx="2447396" cy="2549350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5846398" y="2051556"/>
                <a:ext cx="0" cy="187220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Straight Arrow Connector 12"/>
              <p:cNvCxnSpPr/>
              <p:nvPr/>
            </p:nvCxnSpPr>
            <p:spPr bwMode="auto">
              <a:xfrm flipH="1">
                <a:off x="4591456" y="3923764"/>
                <a:ext cx="1254942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4" name="TextBox 13"/>
              <p:cNvSpPr txBox="1"/>
              <p:nvPr/>
            </p:nvSpPr>
            <p:spPr>
              <a:xfrm>
                <a:off x="4860032" y="1916832"/>
                <a:ext cx="8061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latin typeface="Comic Sans MS"/>
                    <a:cs typeface="Comic Sans MS"/>
                  </a:rPr>
                  <a:t>y (up)</a:t>
                </a:r>
                <a:endParaRPr lang="en-US" sz="18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517636" y="3995772"/>
                <a:ext cx="12328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Comic Sans MS"/>
                    <a:cs typeface="Comic Sans MS"/>
                  </a:rPr>
                  <a:t>x</a:t>
                </a:r>
                <a:r>
                  <a:rPr lang="en-US" sz="1800" dirty="0" smtClean="0">
                    <a:latin typeface="Comic Sans MS"/>
                    <a:cs typeface="Comic Sans MS"/>
                  </a:rPr>
                  <a:t> (South)</a:t>
                </a:r>
                <a:endParaRPr lang="en-US" sz="18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 bwMode="auto">
              <a:xfrm flipV="1">
                <a:off x="5846398" y="3131676"/>
                <a:ext cx="0" cy="79208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9" name="Straight Arrow Connector 18"/>
              <p:cNvCxnSpPr/>
              <p:nvPr/>
            </p:nvCxnSpPr>
            <p:spPr bwMode="auto">
              <a:xfrm flipH="1">
                <a:off x="5255837" y="3923764"/>
                <a:ext cx="590561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TextBox 19"/>
              <p:cNvSpPr txBox="1"/>
              <p:nvPr/>
            </p:nvSpPr>
            <p:spPr>
              <a:xfrm>
                <a:off x="5292080" y="3068960"/>
                <a:ext cx="5085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n,</a:t>
                </a:r>
                <a:r>
                  <a:rPr lang="en-US" sz="1800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b</a:t>
                </a:r>
                <a:endParaRPr lang="en-US" sz="18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168997" y="3538324"/>
                <a:ext cx="5442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d,</a:t>
                </a:r>
                <a:r>
                  <a:rPr lang="en-US" sz="1800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a</a:t>
                </a:r>
                <a:endParaRPr lang="en-US" sz="18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 bwMode="auto">
              <a:xfrm>
                <a:off x="6372200" y="2276872"/>
                <a:ext cx="360040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>
                <a:off x="6012160" y="2204864"/>
                <a:ext cx="43204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6660232" y="2420888"/>
                <a:ext cx="304800" cy="16078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6012160" y="3645024"/>
                <a:ext cx="360040" cy="144016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9" name="Group 8"/>
              <p:cNvGrpSpPr/>
              <p:nvPr/>
            </p:nvGrpSpPr>
            <p:grpSpPr>
              <a:xfrm rot="752903">
                <a:off x="6274723" y="1815754"/>
                <a:ext cx="447774" cy="477634"/>
                <a:chOff x="7206967" y="2420888"/>
                <a:chExt cx="779010" cy="944996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 bwMode="auto">
                <a:xfrm flipV="1">
                  <a:off x="7884368" y="2483604"/>
                  <a:ext cx="0" cy="792088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2" name="Straight Arrow Connector 41"/>
                <p:cNvCxnSpPr/>
                <p:nvPr/>
              </p:nvCxnSpPr>
              <p:spPr bwMode="auto">
                <a:xfrm flipH="1">
                  <a:off x="7293807" y="3275692"/>
                  <a:ext cx="590561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43" name="TextBox 42"/>
                <p:cNvSpPr txBox="1"/>
                <p:nvPr/>
              </p:nvSpPr>
              <p:spPr>
                <a:xfrm>
                  <a:off x="7330050" y="2420888"/>
                  <a:ext cx="655927" cy="5175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 smtClean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n,</a:t>
                  </a:r>
                  <a:r>
                    <a:rPr lang="en-US" sz="1050" dirty="0" err="1" smtClean="0">
                      <a:solidFill>
                        <a:srgbClr val="0000FF"/>
                      </a:solidFill>
                      <a:latin typeface="Symbol" charset="2"/>
                      <a:cs typeface="Symbol" charset="2"/>
                    </a:rPr>
                    <a:t>b</a:t>
                  </a:r>
                  <a:endParaRPr lang="en-US" sz="1050" dirty="0">
                    <a:solidFill>
                      <a:srgbClr val="0000FF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7206967" y="2848290"/>
                  <a:ext cx="688196" cy="5175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err="1" smtClean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d,</a:t>
                  </a:r>
                  <a:r>
                    <a:rPr lang="en-US" sz="1100" dirty="0" err="1" smtClean="0">
                      <a:solidFill>
                        <a:srgbClr val="0000FF"/>
                      </a:solidFill>
                      <a:latin typeface="Symbol" charset="2"/>
                      <a:cs typeface="Symbol" charset="2"/>
                    </a:rPr>
                    <a:t>a</a:t>
                  </a:r>
                  <a:endParaRPr lang="en-US" sz="1100" dirty="0">
                    <a:solidFill>
                      <a:srgbClr val="0000FF"/>
                    </a:solidFill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 rot="12077525">
                <a:off x="6018583" y="3751452"/>
                <a:ext cx="395574" cy="554261"/>
                <a:chOff x="7206967" y="2269279"/>
                <a:chExt cx="688196" cy="1096604"/>
              </a:xfrm>
            </p:grpSpPr>
            <p:cxnSp>
              <p:nvCxnSpPr>
                <p:cNvPr id="46" name="Straight Arrow Connector 45"/>
                <p:cNvCxnSpPr/>
                <p:nvPr/>
              </p:nvCxnSpPr>
              <p:spPr bwMode="auto">
                <a:xfrm flipV="1">
                  <a:off x="7884368" y="2483604"/>
                  <a:ext cx="0" cy="792088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7" name="Straight Arrow Connector 46"/>
                <p:cNvCxnSpPr/>
                <p:nvPr/>
              </p:nvCxnSpPr>
              <p:spPr bwMode="auto">
                <a:xfrm flipH="1">
                  <a:off x="7293807" y="3275692"/>
                  <a:ext cx="590561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48" name="TextBox 47"/>
                <p:cNvSpPr txBox="1"/>
                <p:nvPr/>
              </p:nvSpPr>
              <p:spPr>
                <a:xfrm rot="11043050">
                  <a:off x="7216984" y="2269279"/>
                  <a:ext cx="655928" cy="5175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 smtClean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n,</a:t>
                  </a:r>
                  <a:r>
                    <a:rPr lang="en-US" sz="1050" dirty="0" err="1" smtClean="0">
                      <a:solidFill>
                        <a:srgbClr val="0000FF"/>
                      </a:solidFill>
                      <a:latin typeface="Symbol" charset="2"/>
                      <a:cs typeface="Symbol" charset="2"/>
                    </a:rPr>
                    <a:t>b</a:t>
                  </a:r>
                  <a:endParaRPr lang="en-US" sz="1050" dirty="0">
                    <a:solidFill>
                      <a:srgbClr val="0000FF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 rot="10974392">
                  <a:off x="7206967" y="2848289"/>
                  <a:ext cx="688196" cy="5175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err="1" smtClean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d,</a:t>
                  </a:r>
                  <a:r>
                    <a:rPr lang="en-US" sz="1100" dirty="0" err="1" smtClean="0">
                      <a:solidFill>
                        <a:srgbClr val="0000FF"/>
                      </a:solidFill>
                      <a:latin typeface="Symbol" charset="2"/>
                      <a:cs typeface="Symbol" charset="2"/>
                    </a:rPr>
                    <a:t>a</a:t>
                  </a:r>
                  <a:endParaRPr lang="en-US" sz="1100" dirty="0">
                    <a:solidFill>
                      <a:srgbClr val="0000FF"/>
                    </a:solidFill>
                    <a:latin typeface="Comic Sans MS"/>
                    <a:cs typeface="Comic Sans MS"/>
                  </a:endParaRPr>
                </a:p>
              </p:txBody>
            </p:sp>
          </p:grpSp>
        </p:grpSp>
        <p:cxnSp>
          <p:nvCxnSpPr>
            <p:cNvPr id="53" name="Straight Arrow Connector 52"/>
            <p:cNvCxnSpPr/>
            <p:nvPr/>
          </p:nvCxnSpPr>
          <p:spPr bwMode="auto">
            <a:xfrm flipV="1">
              <a:off x="4829552" y="2338720"/>
              <a:ext cx="648072" cy="158417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4788024" y="3095382"/>
              <a:ext cx="3962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</a:t>
              </a:r>
              <a:r>
                <a:rPr lang="en-US" sz="1100" baseline="30000" dirty="0" smtClean="0"/>
                <a:t>0</a:t>
              </a:r>
              <a:endParaRPr lang="en-US" sz="1100" baseline="300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879533" y="2492896"/>
              <a:ext cx="5565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8.5cm</a:t>
              </a:r>
              <a:endParaRPr lang="en-US" sz="11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99543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23639</TotalTime>
  <Words>350</Words>
  <Application>Microsoft Macintosh PowerPoint</Application>
  <PresentationFormat>On-screen Show (4:3)</PresentationFormat>
  <Paragraphs>62</Paragraphs>
  <Slides>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Blank Presentation</vt:lpstr>
      <vt:lpstr>PowerPoint.Show.8</vt:lpstr>
      <vt:lpstr>Equation</vt:lpstr>
      <vt:lpstr>Microsoft Equation</vt:lpstr>
      <vt:lpstr>Definitions</vt:lpstr>
      <vt:lpstr>PowerPoint Presentation</vt:lpstr>
      <vt:lpstr>PowerPoint Presentation</vt:lpstr>
      <vt:lpstr>Survey Info in Db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547</cp:revision>
  <cp:lastPrinted>2005-05-03T16:20:45Z</cp:lastPrinted>
  <dcterms:created xsi:type="dcterms:W3CDTF">2010-12-08T17:11:25Z</dcterms:created>
  <dcterms:modified xsi:type="dcterms:W3CDTF">2013-05-07T17:24:10Z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