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67" r:id="rId2"/>
    <p:sldId id="466" r:id="rId3"/>
    <p:sldId id="470" r:id="rId4"/>
    <p:sldId id="469" r:id="rId5"/>
    <p:sldId id="468" r:id="rId6"/>
    <p:sldId id="471" r:id="rId7"/>
    <p:sldId id="472" r:id="rId8"/>
    <p:sldId id="473" r:id="rId9"/>
    <p:sldId id="474" r:id="rId10"/>
    <p:sldId id="476" r:id="rId11"/>
    <p:sldId id="477" r:id="rId12"/>
    <p:sldId id="481" r:id="rId13"/>
    <p:sldId id="482" r:id="rId14"/>
    <p:sldId id="483" r:id="rId15"/>
    <p:sldId id="478" r:id="rId16"/>
    <p:sldId id="479" r:id="rId17"/>
    <p:sldId id="484" r:id="rId18"/>
    <p:sldId id="485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2" autoAdjust="0"/>
    <p:restoredTop sz="97074" autoAdjust="0"/>
  </p:normalViewPr>
  <p:slideViewPr>
    <p:cSldViewPr>
      <p:cViewPr>
        <p:scale>
          <a:sx n="125" d="100"/>
          <a:sy n="125" d="100"/>
        </p:scale>
        <p:origin x="-272" y="-224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1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1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1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3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3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3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2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2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2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7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4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4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4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9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rupal.star.bnl.gov/STAR/system/files/istGeometryUpdate_20121019.pdf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332656"/>
            <a:ext cx="7772400" cy="792088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HFT Software – Update on activities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7"/>
            <a:ext cx="2066000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omic Sans MS" charset="0"/>
              </a:rPr>
              <a:t>S&amp;C meeting, 19 Dec 2012</a:t>
            </a:r>
            <a:endParaRPr lang="en-US" sz="1200" dirty="0">
              <a:latin typeface="Comic Sans MS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51520" y="2132856"/>
            <a:ext cx="8712968" cy="41044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en-US" sz="2400" dirty="0" smtClean="0"/>
              <a:t>Topics</a:t>
            </a:r>
          </a:p>
          <a:p>
            <a:pPr marL="342900" indent="-342900" algn="l">
              <a:buFont typeface="Arial"/>
              <a:buChar char="•"/>
            </a:pPr>
            <a:endParaRPr lang="en-US" sz="2400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Survey of detectors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Alignment work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Geometry modeling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Offline chain in STAR</a:t>
            </a:r>
          </a:p>
          <a:p>
            <a:pPr algn="l"/>
            <a:endParaRPr lang="en-US" sz="24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 descr="Screen Shot 2012-10-10 at 4.1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8" y="764704"/>
            <a:ext cx="3932695" cy="2477087"/>
          </a:xfrm>
          <a:prstGeom prst="rect">
            <a:avLst/>
          </a:prstGeom>
        </p:spPr>
      </p:pic>
      <p:pic>
        <p:nvPicPr>
          <p:cNvPr id="10" name="Picture 9" descr="Screen Shot 2012-10-10 at 2.06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17032"/>
            <a:ext cx="3761317" cy="2589626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 bwMode="auto">
          <a:xfrm>
            <a:off x="374369" y="207733"/>
            <a:ext cx="3329797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pPr algn="l"/>
            <a:r>
              <a:rPr lang="en-US" sz="2400" smtClean="0">
                <a:solidFill>
                  <a:srgbClr val="000000"/>
                </a:solidFill>
              </a:rPr>
              <a:t>Results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Screen Shot 2012-10-10 at 5.27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3861188" cy="2800350"/>
          </a:xfrm>
          <a:prstGeom prst="rect">
            <a:avLst/>
          </a:prstGeom>
        </p:spPr>
      </p:pic>
      <p:pic>
        <p:nvPicPr>
          <p:cNvPr id="15" name="Picture 14" descr="Screen Shot 2012-10-09 at 6.41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3951203" cy="2698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4077072"/>
            <a:ext cx="143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LADDER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1124744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SECTOR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1997" y="400506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FIXED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4168" y="206084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TEST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5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0648"/>
            <a:ext cx="7772400" cy="576064"/>
          </a:xfrm>
        </p:spPr>
        <p:txBody>
          <a:bodyPr/>
          <a:lstStyle/>
          <a:p>
            <a:pPr algn="l"/>
            <a:r>
              <a:rPr lang="en-US" sz="2400" b="0" dirty="0" smtClean="0">
                <a:solidFill>
                  <a:srgbClr val="000000"/>
                </a:solidFill>
              </a:rPr>
              <a:t>Alignment summary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1844824"/>
            <a:ext cx="8352928" cy="3960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We have a chain </a:t>
            </a: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for Run-13 alignment </a:t>
            </a:r>
            <a:endParaRPr lang="en-US" sz="18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endParaRPr lang="en-US" sz="18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Need to establish a VMC application for detailed studies/</a:t>
            </a: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debugging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Need to change the starting point from ideal to surveyed geometry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work started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one </a:t>
            </a: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of the goals of the engineering run </a:t>
            </a:r>
            <a:endParaRPr lang="en-US" sz="1800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0204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0648"/>
            <a:ext cx="7772400" cy="576064"/>
          </a:xfrm>
        </p:spPr>
        <p:txBody>
          <a:bodyPr/>
          <a:lstStyle/>
          <a:p>
            <a:pPr algn="l"/>
            <a:r>
              <a:rPr lang="en-US" sz="2400" b="0" dirty="0" smtClean="0">
                <a:solidFill>
                  <a:srgbClr val="000000"/>
                </a:solidFill>
              </a:rPr>
              <a:t>Geometry</a:t>
            </a:r>
            <a:r>
              <a:rPr lang="en-US" sz="2400" b="0" dirty="0" smtClean="0">
                <a:solidFill>
                  <a:srgbClr val="000000"/>
                </a:solidFill>
              </a:rPr>
              <a:t> 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1844824"/>
            <a:ext cx="8352928" cy="3960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We have a rather detailed </a:t>
            </a:r>
            <a:r>
              <a:rPr lang="en-US" sz="1800" b="0" dirty="0">
                <a:solidFill>
                  <a:srgbClr val="000000"/>
                </a:solidFill>
                <a:latin typeface="Comic Sans MS"/>
                <a:cs typeface="Comic Sans MS"/>
              </a:rPr>
              <a:t>G</a:t>
            </a: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eant model </a:t>
            </a: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for Run-13 </a:t>
            </a: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and Run-14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Work in putting dead material in progress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In AGML (thanks Jason for invaluable help)</a:t>
            </a:r>
            <a:endParaRPr lang="en-US" sz="1800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9451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120680" cy="576064"/>
          </a:xfrm>
        </p:spPr>
        <p:txBody>
          <a:bodyPr/>
          <a:lstStyle/>
          <a:p>
            <a:pPr algn="l"/>
            <a:r>
              <a:rPr lang="en-US" sz="20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PXL sector modeling in GEANT</a:t>
            </a:r>
            <a:endParaRPr lang="en-US" sz="2000" b="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876"/>
            <a:ext cx="7164288" cy="4732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50428"/>
            <a:ext cx="4419786" cy="294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7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0500"/>
            <a:ext cx="8064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5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712968" cy="3168352"/>
          </a:xfrm>
        </p:spPr>
        <p:txBody>
          <a:bodyPr/>
          <a:lstStyle/>
          <a:p>
            <a:pPr marL="0" indent="0">
              <a:buNone/>
            </a:pPr>
            <a:r>
              <a:rPr lang="en-US" sz="2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IST</a:t>
            </a:r>
            <a:endParaRPr lang="en-US" sz="28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1068518" lvl="2" indent="-342900">
              <a:buFont typeface="Arial"/>
              <a:buChar char="•"/>
            </a:pPr>
            <a:endParaRPr lang="en-US" sz="1400" b="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1068518" lvl="2" indent="-342900">
              <a:buFont typeface="Arial"/>
              <a:buChar char="•"/>
            </a:pPr>
            <a:endParaRPr lang="en-US" sz="14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6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IST </a:t>
            </a:r>
            <a:r>
              <a:rPr lang="en-US" sz="1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geometry vastly improved (</a:t>
            </a:r>
            <a:r>
              <a:rPr lang="en-US" sz="16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geant</a:t>
            </a:r>
            <a:r>
              <a:rPr lang="en-US" sz="1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 modeling) </a:t>
            </a:r>
          </a:p>
          <a:p>
            <a:pPr marL="268583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Details can be found e.g. here: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cs typeface="Comic Sans MS"/>
                <a:hlinkClick r:id="rId2"/>
              </a:rPr>
              <a:t>http://</a:t>
            </a:r>
            <a:r>
              <a:rPr lang="en-US" sz="1400" dirty="0" err="1">
                <a:solidFill>
                  <a:srgbClr val="000000"/>
                </a:solidFill>
                <a:cs typeface="Comic Sans MS"/>
                <a:hlinkClick r:id="rId2"/>
              </a:rPr>
              <a:t>drupal.star.bnl.gov</a:t>
            </a:r>
            <a:r>
              <a:rPr lang="en-US" sz="1400" dirty="0">
                <a:solidFill>
                  <a:srgbClr val="000000"/>
                </a:solidFill>
                <a:cs typeface="Comic Sans MS"/>
                <a:hlinkClick r:id="rId2"/>
              </a:rPr>
              <a:t>/STAR/system/files/istGeometryUpdate_20121019.pdf</a:t>
            </a:r>
            <a:endParaRPr lang="en-US" sz="1400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Screen Shot 2012-12-04 at 11.59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624"/>
            <a:ext cx="3372124" cy="2556205"/>
          </a:xfrm>
          <a:prstGeom prst="rect">
            <a:avLst/>
          </a:prstGeom>
        </p:spPr>
      </p:pic>
      <p:pic>
        <p:nvPicPr>
          <p:cNvPr id="8" name="Picture 7" descr="Screen Shot 2012-12-04 at 12.0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57606"/>
            <a:ext cx="7416824" cy="253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 descr="Screen Shot 2012-12-04 at 12.01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" y="60960"/>
            <a:ext cx="912180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3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veldd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99" y="620688"/>
            <a:ext cx="6483669" cy="4620252"/>
          </a:xfrm>
          <a:prstGeom prst="rect">
            <a:avLst/>
          </a:prstGeom>
        </p:spPr>
      </p:pic>
      <p:pic>
        <p:nvPicPr>
          <p:cNvPr id="4" name="Picture 3" descr="Notou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" y="3573016"/>
            <a:ext cx="4609867" cy="3284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624"/>
            <a:ext cx="4032448" cy="523220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(Old) SSD  reconfigured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76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5300"/>
            <a:ext cx="8165630" cy="787264"/>
          </a:xfrm>
        </p:spPr>
        <p:txBody>
          <a:bodyPr>
            <a:normAutofit/>
          </a:bodyPr>
          <a:lstStyle/>
          <a:p>
            <a:pPr algn="l"/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HFT </a:t>
            </a:r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Offline code in STAR</a:t>
            </a:r>
            <a:endParaRPr lang="en-US" sz="28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765" y="1220232"/>
            <a:ext cx="8730560" cy="5233103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Just started moving on this</a:t>
            </a:r>
          </a:p>
          <a:p>
            <a:pPr marL="457200" indent="-457200" algn="l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We 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agreed to start with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Simulation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 code, i.e. dev13 for this year’s run and dev14 for next year</a:t>
            </a:r>
          </a:p>
          <a:p>
            <a:pPr marL="1199996" lvl="1" indent="-4572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There are sort term 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goals (week[s]) 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and longer term (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month[s]) 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goals</a:t>
            </a:r>
          </a:p>
          <a:p>
            <a:pPr marL="1199996" lvl="1" indent="-4572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We have almost everything in private directories-people with Karma need to move them to final 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places</a:t>
            </a:r>
          </a:p>
          <a:p>
            <a:pPr marL="1028546" lvl="1" indent="-285750">
              <a:buFont typeface="Arial"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/>
                <a:cs typeface="Arial"/>
              </a:rPr>
              <a:t>Make the move from </a:t>
            </a:r>
            <a:r>
              <a:rPr lang="en-US" sz="1800" b="0" dirty="0" err="1">
                <a:solidFill>
                  <a:srgbClr val="000000"/>
                </a:solidFill>
                <a:latin typeface="Arial"/>
                <a:cs typeface="Arial"/>
              </a:rPr>
              <a:t>StRndHit</a:t>
            </a:r>
            <a:r>
              <a:rPr lang="en-US" sz="1800" b="0" dirty="0">
                <a:solidFill>
                  <a:srgbClr val="000000"/>
                </a:solidFill>
                <a:latin typeface="Arial"/>
                <a:cs typeface="Arial"/>
              </a:rPr>
              <a:t> -&gt; </a:t>
            </a:r>
            <a:r>
              <a:rPr lang="en-US" sz="1800" b="0" dirty="0" err="1" smtClean="0">
                <a:solidFill>
                  <a:srgbClr val="000000"/>
                </a:solidFill>
                <a:latin typeface="Arial"/>
                <a:cs typeface="Arial"/>
              </a:rPr>
              <a:t>StHftHit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Arial"/>
                <a:cs typeface="Arial"/>
              </a:rPr>
              <a:t>structure</a:t>
            </a:r>
          </a:p>
          <a:p>
            <a:pPr marL="1028546" lvl="1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Modify </a:t>
            </a:r>
            <a:r>
              <a:rPr lang="en-US" sz="1800" b="0" dirty="0">
                <a:solidFill>
                  <a:srgbClr val="000000"/>
                </a:solidFill>
                <a:latin typeface="Arial"/>
                <a:cs typeface="Arial"/>
              </a:rPr>
              <a:t>chain downstream to accept 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changes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 Data chain less developed (modulo SSD that most of it exists)</a:t>
            </a:r>
          </a:p>
          <a:p>
            <a:pPr marL="1028546" lvl="1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Identifying missing modules and people to build them</a:t>
            </a:r>
          </a:p>
          <a:p>
            <a:pPr marL="1428514" lvl="2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PXL cluster/hit finder</a:t>
            </a:r>
          </a:p>
          <a:p>
            <a:pPr marL="1028546" lvl="1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online environment is detector deliverable</a:t>
            </a:r>
          </a:p>
          <a:p>
            <a:pPr marL="1028546" lvl="1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fast offline/QA chain not existing</a:t>
            </a:r>
          </a:p>
          <a:p>
            <a:pPr marL="1028546" lvl="1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engineering run + data will be the driving force to coalesce</a:t>
            </a:r>
          </a:p>
          <a:p>
            <a:pPr marL="1028546" lvl="1" indent="-285750">
              <a:buFont typeface="Arial"/>
              <a:buChar char="•"/>
            </a:pPr>
            <a:endParaRPr lang="en-US" sz="18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 I will give more detailed reports on this in the near future </a:t>
            </a:r>
            <a:endParaRPr lang="en-US" sz="1800" b="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8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</a:pPr>
            <a:endParaRPr lang="en-US" sz="18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</a:pPr>
            <a:endParaRPr lang="en-US" sz="18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27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8" y="423759"/>
            <a:ext cx="8998396" cy="6389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16632"/>
            <a:ext cx="1823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Qiu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Hao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(LBL)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83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215900"/>
            <a:ext cx="8864600" cy="6426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87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20"/>
            <a:ext cx="8676456" cy="5414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4653136"/>
            <a:ext cx="1729656" cy="1737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229200"/>
            <a:ext cx="6264696" cy="163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87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51520" y="332656"/>
            <a:ext cx="8712968" cy="6048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Survey Summary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400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400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PXL in good shape, SSD/IST in the works (less demanding)</a:t>
            </a:r>
          </a:p>
          <a:p>
            <a:pPr marL="342900" indent="-342900" algn="l">
              <a:buFont typeface="Arial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Some issues with repeatability, stability </a:t>
            </a:r>
            <a:r>
              <a:rPr lang="en-US" b="0" dirty="0" err="1" smtClean="0">
                <a:solidFill>
                  <a:schemeClr val="tx1"/>
                </a:solidFill>
              </a:rPr>
              <a:t>vs</a:t>
            </a:r>
            <a:r>
              <a:rPr lang="en-US" b="0" dirty="0" smtClean="0">
                <a:solidFill>
                  <a:schemeClr val="tx1"/>
                </a:solidFill>
              </a:rPr>
              <a:t> Temp. or handling</a:t>
            </a:r>
          </a:p>
          <a:p>
            <a:pPr marL="1085696" lvl="1" indent="-342900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Possible use of laser probe</a:t>
            </a:r>
          </a:p>
          <a:p>
            <a:pPr marL="1085696" lvl="1" indent="-342900">
              <a:buFont typeface="Arial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Interface with Offline alignment in the works</a:t>
            </a:r>
          </a:p>
          <a:p>
            <a:pPr marL="342900" indent="-342900" algn="l">
              <a:buFont typeface="Arial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Waiting for prototypes to measure (~January)</a:t>
            </a:r>
            <a:endParaRPr lang="en-US" b="0" dirty="0" smtClean="0">
              <a:solidFill>
                <a:schemeClr val="tx1"/>
              </a:solidFill>
            </a:endParaRPr>
          </a:p>
          <a:p>
            <a:pPr algn="l"/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87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0648"/>
            <a:ext cx="2520280" cy="576064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90"/>
                </a:solidFill>
              </a:rPr>
              <a:t>Alignment</a:t>
            </a:r>
            <a:endParaRPr lang="en-US" sz="2800" b="0" dirty="0">
              <a:solidFill>
                <a:srgbClr val="00009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1628800"/>
            <a:ext cx="8352928" cy="41764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Procedures established and reviewed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We 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now have a fully functioning alignment environment, including the PXL, IST and SSD detectors based on 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Yuri et al.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SVT/SSD 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work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Simple tests (by hand) are done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We 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plan to use the chain for Run-13 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alignment, then think of upgrades</a:t>
            </a:r>
            <a:endParaRPr lang="en-US" sz="1800" b="0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320" y="0"/>
            <a:ext cx="5919832" cy="276999"/>
          </a:xfrm>
          <a:prstGeom prst="rect">
            <a:avLst/>
          </a:prstGeom>
          <a:solidFill>
            <a:srgbClr val="F39312"/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PXL sectors</a:t>
            </a:r>
            <a:endParaRPr lang="en-US" sz="1200" b="1" dirty="0"/>
          </a:p>
        </p:txBody>
      </p:sp>
      <p:sp>
        <p:nvSpPr>
          <p:cNvPr id="8" name="Rectangle 7"/>
          <p:cNvSpPr/>
          <p:nvPr/>
        </p:nvSpPr>
        <p:spPr>
          <a:xfrm>
            <a:off x="6084168" y="0"/>
            <a:ext cx="1728192" cy="276999"/>
          </a:xfrm>
          <a:prstGeom prst="rect">
            <a:avLst/>
          </a:prstGeom>
          <a:solidFill>
            <a:srgbClr val="F39312"/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PXL Halve 1/2      ALL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7848872" y="25177"/>
            <a:ext cx="1259632" cy="276999"/>
          </a:xfrm>
          <a:prstGeom prst="rect">
            <a:avLst/>
          </a:prstGeom>
          <a:solidFill>
            <a:srgbClr val="F39312"/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IST        SSD</a:t>
            </a:r>
            <a:endParaRPr lang="en-US" sz="1200" b="1" dirty="0"/>
          </a:p>
        </p:txBody>
      </p:sp>
      <p:pic>
        <p:nvPicPr>
          <p:cNvPr id="2" name="Picture 1" descr="Screen Shot 2012-12-05 at 1.11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2-12-07 at 12.38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/>
          <a:stretch/>
        </p:blipFill>
        <p:spPr>
          <a:xfrm>
            <a:off x="91440" y="2319020"/>
            <a:ext cx="9042400" cy="25704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2520280" cy="504056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solidFill>
                  <a:srgbClr val="000000"/>
                </a:solidFill>
              </a:rPr>
              <a:t>Test Results</a:t>
            </a: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824" y="1484784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 smtClean="0">
                <a:solidFill>
                  <a:srgbClr val="000090"/>
                </a:solidFill>
              </a:rPr>
              <a:t>FIXED </a:t>
            </a:r>
            <a:r>
              <a:rPr lang="nb-NO" sz="1400" b="1" dirty="0" err="1" smtClean="0">
                <a:solidFill>
                  <a:srgbClr val="000090"/>
                </a:solidFill>
              </a:rPr>
              <a:t>ALL+Vertex</a:t>
            </a:r>
            <a:r>
              <a:rPr lang="nb-NO" sz="1400" b="1" dirty="0" smtClean="0">
                <a:solidFill>
                  <a:srgbClr val="000090"/>
                </a:solidFill>
              </a:rPr>
              <a:t>– MEDIUM STATS</a:t>
            </a:r>
          </a:p>
          <a:p>
            <a:endParaRPr lang="nb-NO" sz="1200" b="1" dirty="0" smtClean="0">
              <a:solidFill>
                <a:srgbClr val="000090"/>
              </a:solidFill>
            </a:endParaRPr>
          </a:p>
          <a:p>
            <a:endParaRPr lang="nb-NO" sz="1200" b="1" dirty="0">
              <a:solidFill>
                <a:srgbClr val="000090"/>
              </a:solidFill>
            </a:endParaRPr>
          </a:p>
          <a:p>
            <a:endParaRPr lang="nb-NO" sz="1200" dirty="0"/>
          </a:p>
        </p:txBody>
      </p:sp>
      <p:sp>
        <p:nvSpPr>
          <p:cNvPr id="7" name="Rectangle 6"/>
          <p:cNvSpPr/>
          <p:nvPr/>
        </p:nvSpPr>
        <p:spPr>
          <a:xfrm>
            <a:off x="179512" y="1882465"/>
            <a:ext cx="885698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 dX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 </a:t>
            </a:r>
            <a:r>
              <a:rPr lang="nl-NL" sz="1200" b="1" dirty="0" err="1" smtClean="0"/>
              <a:t>dY</a:t>
            </a:r>
            <a:r>
              <a:rPr lang="nl-NL" sz="1200" b="1" dirty="0" smtClean="0"/>
              <a:t>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    </a:t>
            </a:r>
            <a:r>
              <a:rPr lang="nl-NL" sz="1200" b="1" dirty="0" err="1" smtClean="0"/>
              <a:t>dZ</a:t>
            </a:r>
            <a:r>
              <a:rPr lang="nl-NL" sz="1200" b="1" dirty="0" smtClean="0"/>
              <a:t>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</a:t>
            </a:r>
            <a:r>
              <a:rPr lang="nl-NL" sz="1200" b="1" dirty="0" err="1" smtClean="0"/>
              <a:t>alpha</a:t>
            </a:r>
            <a:r>
              <a:rPr lang="nl-NL" sz="1200" b="1" dirty="0" smtClean="0"/>
              <a:t> </a:t>
            </a:r>
            <a:r>
              <a:rPr lang="nl-NL" sz="1200" b="1" dirty="0" err="1"/>
              <a:t>mrad</a:t>
            </a:r>
            <a:r>
              <a:rPr lang="nl-NL" sz="1200" b="1" dirty="0"/>
              <a:t>     </a:t>
            </a:r>
            <a:r>
              <a:rPr lang="nl-NL" sz="1200" b="1" dirty="0" smtClean="0"/>
              <a:t>        </a:t>
            </a:r>
            <a:r>
              <a:rPr lang="nl-NL" sz="1200" b="1" dirty="0" err="1" smtClean="0"/>
              <a:t>beta</a:t>
            </a:r>
            <a:r>
              <a:rPr lang="nl-NL" sz="1200" b="1" dirty="0" smtClean="0"/>
              <a:t> </a:t>
            </a:r>
            <a:r>
              <a:rPr lang="nl-NL" sz="1200" b="1" dirty="0" err="1"/>
              <a:t>mrad</a:t>
            </a:r>
            <a:r>
              <a:rPr lang="nl-NL" sz="1200" b="1" dirty="0"/>
              <a:t>      </a:t>
            </a:r>
            <a:r>
              <a:rPr lang="nl-NL" sz="1200" b="1" dirty="0" smtClean="0"/>
              <a:t>      gamma </a:t>
            </a:r>
            <a:r>
              <a:rPr lang="nl-NL" sz="1200" b="1" dirty="0" err="1"/>
              <a:t>mrad</a:t>
            </a:r>
            <a:r>
              <a:rPr lang="nl-NL" sz="1200" b="1" dirty="0"/>
              <a:t>    </a:t>
            </a:r>
            <a:r>
              <a:rPr lang="nl-NL" sz="1200" b="1" dirty="0" smtClean="0"/>
              <a:t>        </a:t>
            </a:r>
            <a:r>
              <a:rPr lang="en-US" sz="1200" b="1" dirty="0" smtClean="0"/>
              <a:t>Comment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417" y="5710019"/>
            <a:ext cx="433965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Statistics matter (up to a point)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39312"/>
                </a:solidFill>
              </a:rPr>
              <a:t>Averages come from several </a:t>
            </a:r>
            <a:r>
              <a:rPr lang="en-US" sz="2000" dirty="0" err="1" smtClean="0">
                <a:solidFill>
                  <a:srgbClr val="F39312"/>
                </a:solidFill>
              </a:rPr>
              <a:t>histo</a:t>
            </a:r>
            <a:r>
              <a:rPr lang="en-US" sz="2000" dirty="0" smtClean="0">
                <a:solidFill>
                  <a:srgbClr val="F39312"/>
                </a:solidFill>
              </a:rPr>
              <a:t> fits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483768" y="4714096"/>
            <a:ext cx="1008112" cy="144016"/>
          </a:xfrm>
          <a:prstGeom prst="rect">
            <a:avLst/>
          </a:prstGeom>
          <a:solidFill>
            <a:srgbClr val="3366FF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8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2520280" cy="504056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solidFill>
                  <a:srgbClr val="000000"/>
                </a:solidFill>
              </a:rPr>
              <a:t>Test Results</a:t>
            </a: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824" y="1484784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>
                <a:solidFill>
                  <a:srgbClr val="000090"/>
                </a:solidFill>
              </a:rPr>
              <a:t>FIXED – </a:t>
            </a:r>
            <a:r>
              <a:rPr lang="nb-NO" sz="1400" b="1" dirty="0" smtClean="0">
                <a:solidFill>
                  <a:srgbClr val="000090"/>
                </a:solidFill>
              </a:rPr>
              <a:t>MED STATS</a:t>
            </a:r>
          </a:p>
          <a:p>
            <a:endParaRPr lang="nb-NO" sz="1200" b="1" dirty="0" smtClean="0">
              <a:solidFill>
                <a:srgbClr val="000090"/>
              </a:solidFill>
            </a:endParaRPr>
          </a:p>
          <a:p>
            <a:endParaRPr lang="nb-NO" sz="1200" b="1" dirty="0">
              <a:solidFill>
                <a:srgbClr val="000090"/>
              </a:solidFill>
            </a:endParaRPr>
          </a:p>
          <a:p>
            <a:endParaRPr lang="nb-NO" sz="1200" dirty="0"/>
          </a:p>
        </p:txBody>
      </p:sp>
      <p:sp>
        <p:nvSpPr>
          <p:cNvPr id="7" name="Rectangle 6"/>
          <p:cNvSpPr/>
          <p:nvPr/>
        </p:nvSpPr>
        <p:spPr>
          <a:xfrm>
            <a:off x="35496" y="1882465"/>
            <a:ext cx="728381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 dX </a:t>
            </a:r>
            <a:r>
              <a:rPr lang="nl-NL" sz="1200" b="1" dirty="0" err="1"/>
              <a:t>mkm</a:t>
            </a:r>
            <a:r>
              <a:rPr lang="nl-NL" sz="1200" b="1" dirty="0"/>
              <a:t>        </a:t>
            </a:r>
            <a:r>
              <a:rPr lang="nl-NL" sz="1200" b="1" dirty="0" err="1" smtClean="0"/>
              <a:t>dY</a:t>
            </a:r>
            <a:r>
              <a:rPr lang="nl-NL" sz="1200" b="1" dirty="0" smtClean="0"/>
              <a:t> </a:t>
            </a:r>
            <a:r>
              <a:rPr lang="nl-NL" sz="1200" b="1" dirty="0"/>
              <a:t>mkm         </a:t>
            </a:r>
            <a:r>
              <a:rPr lang="nl-NL" sz="1200" b="1" dirty="0" smtClean="0"/>
              <a:t>dZ </a:t>
            </a:r>
            <a:r>
              <a:rPr lang="nl-NL" sz="1200" b="1" dirty="0"/>
              <a:t>mkm         </a:t>
            </a:r>
            <a:r>
              <a:rPr lang="nl-NL" sz="1200" b="1" dirty="0" smtClean="0"/>
              <a:t>alpha </a:t>
            </a:r>
            <a:r>
              <a:rPr lang="nl-NL" sz="1200" b="1" dirty="0"/>
              <a:t>mrad     </a:t>
            </a:r>
            <a:r>
              <a:rPr lang="nl-NL" sz="1200" b="1" dirty="0" smtClean="0"/>
              <a:t>beta </a:t>
            </a:r>
            <a:r>
              <a:rPr lang="nl-NL" sz="1200" b="1" dirty="0"/>
              <a:t>mrad      </a:t>
            </a:r>
            <a:r>
              <a:rPr lang="nl-NL" sz="1200" b="1" dirty="0" smtClean="0"/>
              <a:t>gamma </a:t>
            </a:r>
            <a:r>
              <a:rPr lang="nl-NL" sz="1200" b="1" dirty="0"/>
              <a:t>mrad     </a:t>
            </a:r>
            <a:r>
              <a:rPr lang="en-US" sz="1200" b="1" dirty="0" smtClean="0"/>
              <a:t>Comment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417" y="5710019"/>
            <a:ext cx="378821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Averages result from several fits</a:t>
            </a:r>
          </a:p>
        </p:txBody>
      </p:sp>
      <p:pic>
        <p:nvPicPr>
          <p:cNvPr id="2" name="Picture 1" descr="Screen Shot 2012-12-04 at 9.46.2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6666"/>
          <a:stretch/>
        </p:blipFill>
        <p:spPr>
          <a:xfrm>
            <a:off x="0" y="2197100"/>
            <a:ext cx="9080406" cy="2600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01600" y="4642976"/>
            <a:ext cx="7380312" cy="144016"/>
          </a:xfrm>
          <a:prstGeom prst="rect">
            <a:avLst/>
          </a:prstGeom>
          <a:solidFill>
            <a:srgbClr val="F39312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11735</TotalTime>
  <Words>494</Words>
  <Application>Microsoft Macintosh PowerPoint</Application>
  <PresentationFormat>On-screen Show (4:3)</PresentationFormat>
  <Paragraphs>98</Paragraphs>
  <Slides>18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Blank Presentation</vt:lpstr>
      <vt:lpstr>PowerPoint.Show.8</vt:lpstr>
      <vt:lpstr>HFT Software – Update on activities </vt:lpstr>
      <vt:lpstr>PowerPoint Presentation</vt:lpstr>
      <vt:lpstr>PowerPoint Presentation</vt:lpstr>
      <vt:lpstr>PowerPoint Presentation</vt:lpstr>
      <vt:lpstr>PowerPoint Presentation</vt:lpstr>
      <vt:lpstr>Alignment</vt:lpstr>
      <vt:lpstr>PowerPoint Presentation</vt:lpstr>
      <vt:lpstr>Test Results</vt:lpstr>
      <vt:lpstr>Test Results</vt:lpstr>
      <vt:lpstr>PowerPoint Presentation</vt:lpstr>
      <vt:lpstr>Alignment summary</vt:lpstr>
      <vt:lpstr>Geometry </vt:lpstr>
      <vt:lpstr>PXL sector modeling in GEANT</vt:lpstr>
      <vt:lpstr>PowerPoint Presentation</vt:lpstr>
      <vt:lpstr>PowerPoint Presentation</vt:lpstr>
      <vt:lpstr>PowerPoint Presentation</vt:lpstr>
      <vt:lpstr>PowerPoint Presentation</vt:lpstr>
      <vt:lpstr>HFT Offline code in STAR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323</cp:revision>
  <cp:lastPrinted>2005-05-03T16:20:45Z</cp:lastPrinted>
  <dcterms:created xsi:type="dcterms:W3CDTF">2010-12-08T17:11:25Z</dcterms:created>
  <dcterms:modified xsi:type="dcterms:W3CDTF">2012-12-19T18:08:18Z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