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67" r:id="rId2"/>
    <p:sldId id="466" r:id="rId3"/>
    <p:sldId id="470" r:id="rId4"/>
    <p:sldId id="469" r:id="rId5"/>
    <p:sldId id="468" r:id="rId6"/>
    <p:sldId id="471" r:id="rId7"/>
    <p:sldId id="472" r:id="rId8"/>
    <p:sldId id="473" r:id="rId9"/>
    <p:sldId id="474" r:id="rId10"/>
    <p:sldId id="476" r:id="rId11"/>
    <p:sldId id="477" r:id="rId12"/>
    <p:sldId id="481" r:id="rId13"/>
    <p:sldId id="482" r:id="rId14"/>
    <p:sldId id="483" r:id="rId15"/>
    <p:sldId id="478" r:id="rId16"/>
    <p:sldId id="479" r:id="rId17"/>
    <p:sldId id="484" r:id="rId18"/>
    <p:sldId id="485" r:id="rId1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10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21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31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421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552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2630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19973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6841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5014"/>
    <a:srgbClr val="0D8222"/>
    <a:srgbClr val="FFFF00"/>
    <a:srgbClr val="000099"/>
    <a:srgbClr val="FFFF99"/>
    <a:srgbClr val="FFF5E6"/>
    <a:srgbClr val="F0E0FF"/>
    <a:srgbClr val="E9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92" autoAdjust="0"/>
    <p:restoredTop sz="97074" autoAdjust="0"/>
  </p:normalViewPr>
  <p:slideViewPr>
    <p:cSldViewPr>
      <p:cViewPr>
        <p:scale>
          <a:sx n="125" d="100"/>
          <a:sy n="125" d="100"/>
        </p:scale>
        <p:origin x="-272" y="-224"/>
      </p:cViewPr>
      <p:guideLst>
        <p:guide orient="horz" pos="24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0597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17788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10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21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3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42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552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30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3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41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oleObject" Target="../embeddings/oleObject3.bin"/><Relationship Id="rId5" Type="http://schemas.openxmlformats.org/officeDocument/2006/relationships/oleObject" Target="../embeddings/oleObject4.bin"/><Relationship Id="rId1" Type="http://schemas.openxmlformats.org/officeDocument/2006/relationships/vmlDrawing" Target="../drawings/vmlDrawing2.vml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4" Type="http://schemas.openxmlformats.org/officeDocument/2006/relationships/oleObject" Target="../embeddings/oleObject30.bin"/><Relationship Id="rId5" Type="http://schemas.openxmlformats.org/officeDocument/2006/relationships/oleObject" Target="../embeddings/oleObject31.bin"/><Relationship Id="rId1" Type="http://schemas.openxmlformats.org/officeDocument/2006/relationships/vmlDrawing" Target="../drawings/vmlDrawing11.vml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4" Type="http://schemas.openxmlformats.org/officeDocument/2006/relationships/oleObject" Target="../embeddings/oleObject33.bin"/><Relationship Id="rId5" Type="http://schemas.openxmlformats.org/officeDocument/2006/relationships/oleObject" Target="../embeddings/oleObject34.bin"/><Relationship Id="rId1" Type="http://schemas.openxmlformats.org/officeDocument/2006/relationships/vmlDrawing" Target="../drawings/vmlDrawing12.vml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oleObject" Target="../embeddings/oleObject6.bin"/><Relationship Id="rId5" Type="http://schemas.openxmlformats.org/officeDocument/2006/relationships/oleObject" Target="../embeddings/oleObject7.bin"/><Relationship Id="rId1" Type="http://schemas.openxmlformats.org/officeDocument/2006/relationships/vmlDrawing" Target="../drawings/vmlDrawing3.vml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oleObject" Target="../embeddings/oleObject9.bin"/><Relationship Id="rId5" Type="http://schemas.openxmlformats.org/officeDocument/2006/relationships/oleObject" Target="../embeddings/oleObject10.bin"/><Relationship Id="rId1" Type="http://schemas.openxmlformats.org/officeDocument/2006/relationships/vmlDrawing" Target="../drawings/vmlDrawing4.v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oleObject" Target="../embeddings/oleObject12.bin"/><Relationship Id="rId5" Type="http://schemas.openxmlformats.org/officeDocument/2006/relationships/oleObject" Target="../embeddings/oleObject13.bin"/><Relationship Id="rId1" Type="http://schemas.openxmlformats.org/officeDocument/2006/relationships/vmlDrawing" Target="../drawings/vmlDrawing5.vml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oleObject" Target="../embeddings/oleObject15.bin"/><Relationship Id="rId5" Type="http://schemas.openxmlformats.org/officeDocument/2006/relationships/oleObject" Target="../embeddings/oleObject16.bin"/><Relationship Id="rId1" Type="http://schemas.openxmlformats.org/officeDocument/2006/relationships/vmlDrawing" Target="../drawings/vmlDrawing6.vml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4" Type="http://schemas.openxmlformats.org/officeDocument/2006/relationships/oleObject" Target="../embeddings/oleObject18.bin"/><Relationship Id="rId5" Type="http://schemas.openxmlformats.org/officeDocument/2006/relationships/oleObject" Target="../embeddings/oleObject19.bin"/><Relationship Id="rId1" Type="http://schemas.openxmlformats.org/officeDocument/2006/relationships/vmlDrawing" Target="../drawings/vmlDrawing7.vml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4" Type="http://schemas.openxmlformats.org/officeDocument/2006/relationships/oleObject" Target="../embeddings/oleObject21.bin"/><Relationship Id="rId5" Type="http://schemas.openxmlformats.org/officeDocument/2006/relationships/oleObject" Target="../embeddings/oleObject22.bin"/><Relationship Id="rId1" Type="http://schemas.openxmlformats.org/officeDocument/2006/relationships/vmlDrawing" Target="../drawings/vmlDrawing8.vml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4" Type="http://schemas.openxmlformats.org/officeDocument/2006/relationships/oleObject" Target="../embeddings/oleObject24.bin"/><Relationship Id="rId5" Type="http://schemas.openxmlformats.org/officeDocument/2006/relationships/oleObject" Target="../embeddings/oleObject25.bin"/><Relationship Id="rId1" Type="http://schemas.openxmlformats.org/officeDocument/2006/relationships/vmlDrawing" Target="../drawings/vmlDrawing9.vml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4" Type="http://schemas.openxmlformats.org/officeDocument/2006/relationships/oleObject" Target="../embeddings/oleObject27.bin"/><Relationship Id="rId5" Type="http://schemas.openxmlformats.org/officeDocument/2006/relationships/oleObject" Target="../embeddings/oleObject28.bin"/><Relationship Id="rId1" Type="http://schemas.openxmlformats.org/officeDocument/2006/relationships/vmlDrawing" Target="../drawings/vmlDrawing10.vml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9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9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9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1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1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1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3AAEA-CCE8-5E49-BC51-45FA2FFB36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3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3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53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D3278-2F6C-344B-A623-16A741C6C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32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32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32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1AC4D-0739-984B-8047-6E97FCCB1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34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34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34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0" indent="0">
              <a:buNone/>
              <a:defRPr sz="1600"/>
            </a:lvl3pPr>
            <a:lvl4pPr marL="1371316" indent="0">
              <a:buNone/>
              <a:defRPr sz="1400"/>
            </a:lvl4pPr>
            <a:lvl5pPr marL="1828421" indent="0">
              <a:buNone/>
              <a:defRPr sz="1400"/>
            </a:lvl5pPr>
            <a:lvl6pPr marL="2285526" indent="0">
              <a:buNone/>
              <a:defRPr sz="1400"/>
            </a:lvl6pPr>
            <a:lvl7pPr marL="2742630" indent="0">
              <a:buNone/>
              <a:defRPr sz="1400"/>
            </a:lvl7pPr>
            <a:lvl8pPr marL="3199736" indent="0">
              <a:buNone/>
              <a:defRPr sz="1400"/>
            </a:lvl8pPr>
            <a:lvl9pPr marL="3656841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573B9-D3FB-C244-AADE-D7A237F16A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6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6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7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AD54C-26E4-1149-AD66-5B964545CD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9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9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9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2A36-4459-CB41-8D36-CB03AEDA69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41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41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41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1CF5-9CC1-A442-B6F0-FFA50AAE1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44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44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44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E1DB2-E436-114C-BB6C-60A34271D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820EE-628E-4041-919D-2F9BDDDE3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8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8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9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21044-B7E1-0B4A-ABF7-178C34404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vmlDrawing" Target="../drawings/vmlDrawing1.vml"/><Relationship Id="rId14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304802"/>
            <a:ext cx="670560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1"/>
            <a:ext cx="7772400" cy="457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400800"/>
            <a:ext cx="1371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fld id="{457A2924-550F-A844-B488-20E48614E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800" b="1">
                <a:latin typeface="Helvetica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graphicFrame>
        <p:nvGraphicFramePr>
          <p:cNvPr id="102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0" r:id="rId14" imgW="0" imgH="0" progId="PowerPoint.Show.8">
                  <p:embed/>
                </p:oleObj>
              </mc:Choice>
              <mc:Fallback>
                <p:oleObj r:id="rId14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5pPr>
      <a:lvl6pPr marL="45710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6pPr>
      <a:lvl7pPr marL="91421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7pPr>
      <a:lvl8pPr marL="137131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8pPr>
      <a:lvl9pPr marL="1828421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9pPr>
    </p:titleStyle>
    <p:bodyStyle>
      <a:lvl1pPr marL="342829" indent="-342829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rgbClr val="FF0000"/>
          </a:solidFill>
          <a:latin typeface="+mn-lt"/>
          <a:ea typeface="ＭＳ Ｐゴシック" charset="-128"/>
          <a:cs typeface="ＭＳ Ｐゴシック" charset="-128"/>
        </a:defRPr>
      </a:lvl1pPr>
      <a:lvl2pPr marL="742796" indent="-28569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b="1">
          <a:solidFill>
            <a:srgbClr val="000099"/>
          </a:solidFill>
          <a:latin typeface="+mn-lt"/>
          <a:ea typeface="ＭＳ Ｐゴシック" charset="-128"/>
        </a:defRPr>
      </a:lvl2pPr>
      <a:lvl3pPr marL="114276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ＭＳ Ｐゴシック" charset="-128"/>
        </a:defRPr>
      </a:lvl3pPr>
      <a:lvl4pPr marL="1599868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697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07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18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828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539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emf"/><Relationship Id="rId3" Type="http://schemas.openxmlformats.org/officeDocument/2006/relationships/image" Target="../media/image14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drupal.star.bnl.gov/STAR/system/files/istGeometryUpdate_20121019.pdf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Relationship Id="rId3" Type="http://schemas.openxmlformats.org/officeDocument/2006/relationships/image" Target="../media/image20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332656"/>
            <a:ext cx="7772400" cy="792088"/>
          </a:xfrm>
        </p:spPr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HFT Software – Update on activities 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9632" y="980728"/>
            <a:ext cx="6400800" cy="504056"/>
          </a:xfrm>
        </p:spPr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 S. Margetis, KSU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152400" y="6581777"/>
            <a:ext cx="2066000" cy="27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0" tIns="45711" rIns="91420" bIns="45711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latin typeface="Comic Sans MS" charset="0"/>
              </a:rPr>
              <a:t>S&amp;C meeting, 19 Dec 2012</a:t>
            </a:r>
            <a:endParaRPr lang="en-US" sz="1200" dirty="0">
              <a:latin typeface="Comic Sans MS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251520" y="2132856"/>
            <a:ext cx="8712968" cy="41044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Tx/>
              <a:buNone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algn="l"/>
            <a:r>
              <a:rPr lang="en-US" sz="2400" dirty="0" smtClean="0"/>
              <a:t>Topics</a:t>
            </a:r>
          </a:p>
          <a:p>
            <a:pPr marL="342900" indent="-342900" algn="l">
              <a:buFont typeface="Arial"/>
              <a:buChar char="•"/>
            </a:pPr>
            <a:endParaRPr lang="en-US" sz="2400" b="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algn="l">
              <a:buFont typeface="Arial"/>
              <a:buChar char="•"/>
            </a:pPr>
            <a:r>
              <a:rPr lang="en-US" sz="2400" b="0" dirty="0" smtClean="0">
                <a:solidFill>
                  <a:schemeClr val="accent6">
                    <a:lumMod val="50000"/>
                  </a:schemeClr>
                </a:solidFill>
              </a:rPr>
              <a:t>Survey of detectors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b="0" dirty="0" smtClean="0">
                <a:solidFill>
                  <a:schemeClr val="accent6">
                    <a:lumMod val="50000"/>
                  </a:schemeClr>
                </a:solidFill>
              </a:rPr>
              <a:t>Alignment work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b="0" dirty="0" smtClean="0">
                <a:solidFill>
                  <a:schemeClr val="accent6">
                    <a:lumMod val="50000"/>
                  </a:schemeClr>
                </a:solidFill>
              </a:rPr>
              <a:t>Geometry modeling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b="0" dirty="0" smtClean="0">
                <a:solidFill>
                  <a:schemeClr val="accent6">
                    <a:lumMod val="50000"/>
                  </a:schemeClr>
                </a:solidFill>
              </a:rPr>
              <a:t>Offline chain in STAR</a:t>
            </a:r>
          </a:p>
          <a:p>
            <a:pPr algn="l"/>
            <a:endParaRPr lang="en-US" sz="2400" b="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2" name="Picture 1" descr="Screen Shot 2012-10-10 at 4.18.1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48" y="764704"/>
            <a:ext cx="3932695" cy="2477087"/>
          </a:xfrm>
          <a:prstGeom prst="rect">
            <a:avLst/>
          </a:prstGeom>
        </p:spPr>
      </p:pic>
      <p:pic>
        <p:nvPicPr>
          <p:cNvPr id="10" name="Picture 9" descr="Screen Shot 2012-10-10 at 2.06.28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717032"/>
            <a:ext cx="3761317" cy="2589626"/>
          </a:xfrm>
          <a:prstGeom prst="rect">
            <a:avLst/>
          </a:prstGeom>
        </p:spPr>
      </p:pic>
      <p:sp>
        <p:nvSpPr>
          <p:cNvPr id="13" name="Title 2"/>
          <p:cNvSpPr txBox="1">
            <a:spLocks/>
          </p:cNvSpPr>
          <p:nvPr/>
        </p:nvSpPr>
        <p:spPr bwMode="auto">
          <a:xfrm>
            <a:off x="374369" y="207733"/>
            <a:ext cx="3329797" cy="5040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5pPr>
            <a:lvl6pPr marL="457106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6pPr>
            <a:lvl7pPr marL="91421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7pPr>
            <a:lvl8pPr marL="1371316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8pPr>
            <a:lvl9pPr marL="1828421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9pPr>
          </a:lstStyle>
          <a:p>
            <a:pPr algn="l"/>
            <a:r>
              <a:rPr lang="en-US" sz="2400" smtClean="0">
                <a:solidFill>
                  <a:srgbClr val="000000"/>
                </a:solidFill>
              </a:rPr>
              <a:t>Results</a:t>
            </a: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14" name="Picture 13" descr="Screen Shot 2012-10-10 at 5.27.07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861048"/>
            <a:ext cx="3861188" cy="2800350"/>
          </a:xfrm>
          <a:prstGeom prst="rect">
            <a:avLst/>
          </a:prstGeom>
        </p:spPr>
      </p:pic>
      <p:pic>
        <p:nvPicPr>
          <p:cNvPr id="15" name="Picture 14" descr="Screen Shot 2012-10-09 at 6.41.08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620688"/>
            <a:ext cx="3951203" cy="26983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15616" y="4077072"/>
            <a:ext cx="14327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LADDER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31640" y="1124744"/>
            <a:ext cx="13644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SECTOR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31997" y="4005064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</a:rPr>
              <a:t>FIXED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84168" y="2060848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</a:rPr>
              <a:t>TEST</a:t>
            </a:r>
            <a:endParaRPr 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254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260648"/>
            <a:ext cx="7772400" cy="576064"/>
          </a:xfrm>
        </p:spPr>
        <p:txBody>
          <a:bodyPr/>
          <a:lstStyle/>
          <a:p>
            <a:pPr algn="l"/>
            <a:r>
              <a:rPr lang="en-US" sz="2400" b="0" dirty="0" smtClean="0">
                <a:solidFill>
                  <a:srgbClr val="000000"/>
                </a:solidFill>
              </a:rPr>
              <a:t>Alignment summary</a:t>
            </a:r>
            <a:endParaRPr lang="en-US" sz="2400" b="0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23528" y="1844824"/>
            <a:ext cx="8352928" cy="396044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Tx/>
              <a:buNone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668550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We have a chain </a:t>
            </a:r>
            <a:r>
              <a:rPr lang="en-US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for Run-13 alignment </a:t>
            </a:r>
            <a:endParaRPr lang="en-US" sz="1800" b="0" dirty="0" smtClean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marL="668550" lvl="1" indent="-342900">
              <a:buFont typeface="Arial"/>
              <a:buChar char="•"/>
            </a:pPr>
            <a:endParaRPr lang="en-US" sz="1800" b="0" dirty="0" smtClean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marL="668550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Need to establish a VMC application for detailed studies/</a:t>
            </a:r>
            <a:r>
              <a:rPr lang="en-US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debugging</a:t>
            </a:r>
          </a:p>
          <a:p>
            <a:pPr marL="668550" lvl="1" indent="-342900">
              <a:buFont typeface="Arial"/>
              <a:buChar char="•"/>
            </a:pPr>
            <a:endParaRPr lang="en-US" sz="1800" b="0" dirty="0" smtClean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marL="668550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Need to change the starting point from ideal to surveyed geometry</a:t>
            </a:r>
          </a:p>
          <a:p>
            <a:pPr marL="1068518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work started</a:t>
            </a:r>
          </a:p>
          <a:p>
            <a:pPr marL="1068518" lvl="2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one </a:t>
            </a:r>
            <a:r>
              <a:rPr lang="en-US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of the goals of the engineering run </a:t>
            </a:r>
            <a:endParaRPr lang="en-US" sz="1800" dirty="0" smtClean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102044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260648"/>
            <a:ext cx="7772400" cy="576064"/>
          </a:xfrm>
        </p:spPr>
        <p:txBody>
          <a:bodyPr/>
          <a:lstStyle/>
          <a:p>
            <a:pPr algn="l"/>
            <a:r>
              <a:rPr lang="en-US" sz="2400" b="0" dirty="0" smtClean="0">
                <a:solidFill>
                  <a:srgbClr val="000000"/>
                </a:solidFill>
              </a:rPr>
              <a:t>Geometry</a:t>
            </a:r>
            <a:r>
              <a:rPr lang="en-US" sz="2400" b="0" dirty="0" smtClean="0">
                <a:solidFill>
                  <a:srgbClr val="000000"/>
                </a:solidFill>
              </a:rPr>
              <a:t> </a:t>
            </a:r>
            <a:endParaRPr lang="en-US" sz="2400" b="0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23528" y="1844824"/>
            <a:ext cx="8352928" cy="396044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Tx/>
              <a:buNone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668550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We have a rather detailed </a:t>
            </a:r>
            <a:r>
              <a:rPr lang="en-US" sz="1800" b="0" dirty="0">
                <a:solidFill>
                  <a:srgbClr val="000000"/>
                </a:solidFill>
                <a:latin typeface="Comic Sans MS"/>
                <a:cs typeface="Comic Sans MS"/>
              </a:rPr>
              <a:t>G</a:t>
            </a:r>
            <a:r>
              <a:rPr lang="en-US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eant model </a:t>
            </a:r>
            <a:r>
              <a:rPr lang="en-US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for Run-13 </a:t>
            </a:r>
            <a:r>
              <a:rPr lang="en-US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and Run-14</a:t>
            </a:r>
          </a:p>
          <a:p>
            <a:pPr marL="668550" lvl="1" indent="-342900">
              <a:buFont typeface="Arial"/>
              <a:buChar char="•"/>
            </a:pPr>
            <a:endParaRPr lang="en-US" sz="1800" b="0" dirty="0" smtClean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marL="668550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Work in putting dead material in progress</a:t>
            </a:r>
          </a:p>
          <a:p>
            <a:pPr marL="668550" lvl="1" indent="-342900">
              <a:buFont typeface="Arial"/>
              <a:buChar char="•"/>
            </a:pPr>
            <a:endParaRPr lang="en-US" sz="1800" b="0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marL="668550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In AGML (thanks Jason for invaluable help)</a:t>
            </a:r>
            <a:endParaRPr lang="en-US" sz="1800" dirty="0" smtClean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194510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6120680" cy="576064"/>
          </a:xfrm>
        </p:spPr>
        <p:txBody>
          <a:bodyPr/>
          <a:lstStyle/>
          <a:p>
            <a:pPr algn="l"/>
            <a:r>
              <a:rPr lang="en-US" sz="20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PXL sector modeling in GEANT</a:t>
            </a:r>
            <a:endParaRPr lang="en-US" sz="2000" b="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03876"/>
            <a:ext cx="7164288" cy="47321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012" y="50428"/>
            <a:ext cx="4419786" cy="2946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672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90500"/>
            <a:ext cx="80645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150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692696"/>
            <a:ext cx="8712968" cy="3168352"/>
          </a:xfrm>
        </p:spPr>
        <p:txBody>
          <a:bodyPr/>
          <a:lstStyle/>
          <a:p>
            <a:pPr marL="0" indent="0">
              <a:buNone/>
            </a:pPr>
            <a:r>
              <a:rPr lang="en-US" sz="28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IST</a:t>
            </a:r>
            <a:endParaRPr lang="en-US" sz="2800" b="0" dirty="0" smtClean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marL="1068518" lvl="2" indent="-342900">
              <a:buFont typeface="Arial"/>
              <a:buChar char="•"/>
            </a:pPr>
            <a:endParaRPr lang="en-US" sz="1400" b="0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marL="1068518" lvl="2" indent="-342900">
              <a:buFont typeface="Arial"/>
              <a:buChar char="•"/>
            </a:pPr>
            <a:endParaRPr lang="en-US" sz="1400" b="0" dirty="0" smtClean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marL="0" indent="0">
              <a:buNone/>
            </a:pPr>
            <a:endParaRPr lang="en-US" sz="1600" b="0" dirty="0" smtClean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marL="0" indent="0">
              <a:buNone/>
            </a:pPr>
            <a:endParaRPr lang="en-US" sz="1600" b="0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marL="268583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IST </a:t>
            </a:r>
            <a:r>
              <a:rPr lang="en-US" sz="16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geometry vastly improved (</a:t>
            </a:r>
            <a:r>
              <a:rPr lang="en-US" sz="1600" b="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geant</a:t>
            </a:r>
            <a:r>
              <a:rPr lang="en-US" sz="16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 modeling) </a:t>
            </a:r>
          </a:p>
          <a:p>
            <a:pPr marL="268583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00"/>
                </a:solidFill>
                <a:latin typeface="Comic Sans MS"/>
                <a:cs typeface="Comic Sans MS"/>
              </a:rPr>
              <a:t>Details can be found e.g. here:</a:t>
            </a:r>
          </a:p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  <a:cs typeface="Comic Sans MS"/>
                <a:hlinkClick r:id="rId2"/>
              </a:rPr>
              <a:t>http://</a:t>
            </a:r>
            <a:r>
              <a:rPr lang="en-US" sz="1400" dirty="0" err="1">
                <a:solidFill>
                  <a:srgbClr val="000000"/>
                </a:solidFill>
                <a:cs typeface="Comic Sans MS"/>
                <a:hlinkClick r:id="rId2"/>
              </a:rPr>
              <a:t>drupal.star.bnl.gov</a:t>
            </a:r>
            <a:r>
              <a:rPr lang="en-US" sz="1400" dirty="0">
                <a:solidFill>
                  <a:srgbClr val="000000"/>
                </a:solidFill>
                <a:cs typeface="Comic Sans MS"/>
                <a:hlinkClick r:id="rId2"/>
              </a:rPr>
              <a:t>/STAR/system/files/istGeometryUpdate_20121019.pdf</a:t>
            </a:r>
            <a:endParaRPr lang="en-US" sz="1400" dirty="0" smtClean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7" name="Picture 6" descr="Screen Shot 2012-12-04 at 11.59.45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4624"/>
            <a:ext cx="3372124" cy="2556205"/>
          </a:xfrm>
          <a:prstGeom prst="rect">
            <a:avLst/>
          </a:prstGeom>
        </p:spPr>
      </p:pic>
      <p:pic>
        <p:nvPicPr>
          <p:cNvPr id="8" name="Picture 7" descr="Screen Shot 2012-12-04 at 12.00.27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157606"/>
            <a:ext cx="7416824" cy="253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08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5" name="Picture 4" descr="Screen Shot 2012-12-04 at 12.01.5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6" y="60960"/>
            <a:ext cx="9121806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635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velddr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499" y="620688"/>
            <a:ext cx="6483669" cy="4620252"/>
          </a:xfrm>
          <a:prstGeom prst="rect">
            <a:avLst/>
          </a:prstGeom>
        </p:spPr>
      </p:pic>
      <p:pic>
        <p:nvPicPr>
          <p:cNvPr id="4" name="Picture 3" descr="Notouch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" y="3573016"/>
            <a:ext cx="4609867" cy="32849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44624"/>
            <a:ext cx="4032448" cy="523220"/>
          </a:xfrm>
          <a:prstGeom prst="rect">
            <a:avLst/>
          </a:prstGeom>
          <a:noFill/>
          <a:ln>
            <a:solidFill>
              <a:srgbClr val="00CC99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(Old) SSD  reconfigured</a:t>
            </a:r>
            <a:endParaRPr lang="en-US" sz="24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2767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185300"/>
            <a:ext cx="8165630" cy="787264"/>
          </a:xfrm>
        </p:spPr>
        <p:txBody>
          <a:bodyPr>
            <a:normAutofit/>
          </a:bodyPr>
          <a:lstStyle/>
          <a:p>
            <a:pPr algn="l"/>
            <a:r>
              <a:rPr lang="en-US" sz="2800" b="0" dirty="0" smtClean="0">
                <a:solidFill>
                  <a:srgbClr val="000000"/>
                </a:solidFill>
                <a:latin typeface="Arial"/>
                <a:cs typeface="Arial"/>
              </a:rPr>
              <a:t>HFT </a:t>
            </a:r>
            <a:r>
              <a:rPr lang="en-US" sz="2800" b="0" dirty="0" smtClean="0">
                <a:solidFill>
                  <a:srgbClr val="000000"/>
                </a:solidFill>
                <a:latin typeface="Arial"/>
                <a:cs typeface="Arial"/>
              </a:rPr>
              <a:t>Offline code in STAR</a:t>
            </a:r>
            <a:endParaRPr lang="en-US" sz="2800" b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1765" y="1220232"/>
            <a:ext cx="8730560" cy="5233103"/>
          </a:xfrm>
        </p:spPr>
        <p:txBody>
          <a:bodyPr>
            <a:normAutofit/>
          </a:bodyPr>
          <a:lstStyle/>
          <a:p>
            <a:pPr marL="457200" indent="-457200" algn="l">
              <a:buFont typeface="Arial"/>
              <a:buChar char="•"/>
            </a:pPr>
            <a:r>
              <a:rPr lang="en-US" sz="1800" b="0" dirty="0" smtClean="0">
                <a:solidFill>
                  <a:srgbClr val="000000"/>
                </a:solidFill>
                <a:latin typeface="Arial"/>
                <a:cs typeface="Arial"/>
              </a:rPr>
              <a:t>Just started moving on this</a:t>
            </a:r>
          </a:p>
          <a:p>
            <a:pPr marL="457200" indent="-457200" algn="l">
              <a:buFont typeface="Arial"/>
              <a:buChar char="•"/>
            </a:pPr>
            <a:r>
              <a:rPr lang="en-US" sz="1800" b="0" dirty="0" smtClean="0">
                <a:solidFill>
                  <a:srgbClr val="000000"/>
                </a:solidFill>
                <a:latin typeface="Arial"/>
                <a:cs typeface="Arial"/>
              </a:rPr>
              <a:t>We </a:t>
            </a:r>
            <a:r>
              <a:rPr lang="en-US" sz="1800" b="0" dirty="0" smtClean="0">
                <a:solidFill>
                  <a:srgbClr val="000000"/>
                </a:solidFill>
                <a:latin typeface="Arial"/>
                <a:cs typeface="Arial"/>
              </a:rPr>
              <a:t>agreed to start with </a:t>
            </a:r>
            <a:r>
              <a:rPr lang="en-US" sz="1800" dirty="0" smtClean="0">
                <a:solidFill>
                  <a:srgbClr val="000000"/>
                </a:solidFill>
                <a:latin typeface="Arial"/>
                <a:cs typeface="Arial"/>
              </a:rPr>
              <a:t>Simulation</a:t>
            </a:r>
            <a:r>
              <a:rPr lang="en-US" sz="1800" b="0" dirty="0" smtClean="0">
                <a:solidFill>
                  <a:srgbClr val="000000"/>
                </a:solidFill>
                <a:latin typeface="Arial"/>
                <a:cs typeface="Arial"/>
              </a:rPr>
              <a:t> code, i.e. dev13 for this year’s run and dev14 for next year</a:t>
            </a:r>
          </a:p>
          <a:p>
            <a:pPr marL="1199996" lvl="1" indent="-457200">
              <a:buFont typeface="Arial"/>
              <a:buChar char="•"/>
            </a:pPr>
            <a:r>
              <a:rPr lang="en-US" sz="1800" b="0" dirty="0" smtClean="0">
                <a:solidFill>
                  <a:srgbClr val="000000"/>
                </a:solidFill>
                <a:latin typeface="Arial"/>
                <a:cs typeface="Arial"/>
              </a:rPr>
              <a:t>There are sort term </a:t>
            </a:r>
            <a:r>
              <a:rPr lang="en-US" sz="1800" b="0" dirty="0" smtClean="0">
                <a:solidFill>
                  <a:srgbClr val="000000"/>
                </a:solidFill>
                <a:latin typeface="Arial"/>
                <a:cs typeface="Arial"/>
              </a:rPr>
              <a:t>goals (week[s]) </a:t>
            </a:r>
            <a:r>
              <a:rPr lang="en-US" sz="1800" b="0" dirty="0" smtClean="0">
                <a:solidFill>
                  <a:srgbClr val="000000"/>
                </a:solidFill>
                <a:latin typeface="Arial"/>
                <a:cs typeface="Arial"/>
              </a:rPr>
              <a:t>and longer term (</a:t>
            </a:r>
            <a:r>
              <a:rPr lang="en-US" sz="1800" b="0" dirty="0" smtClean="0">
                <a:solidFill>
                  <a:srgbClr val="000000"/>
                </a:solidFill>
                <a:latin typeface="Arial"/>
                <a:cs typeface="Arial"/>
              </a:rPr>
              <a:t>month[s]) </a:t>
            </a:r>
            <a:r>
              <a:rPr lang="en-US" sz="1800" b="0" dirty="0" smtClean="0">
                <a:solidFill>
                  <a:srgbClr val="000000"/>
                </a:solidFill>
                <a:latin typeface="Arial"/>
                <a:cs typeface="Arial"/>
              </a:rPr>
              <a:t>goals</a:t>
            </a:r>
          </a:p>
          <a:p>
            <a:pPr marL="1199996" lvl="1" indent="-457200">
              <a:buFont typeface="Arial"/>
              <a:buChar char="•"/>
            </a:pPr>
            <a:r>
              <a:rPr lang="en-US" sz="1800" b="0" dirty="0" smtClean="0">
                <a:solidFill>
                  <a:srgbClr val="000000"/>
                </a:solidFill>
                <a:latin typeface="Arial"/>
                <a:cs typeface="Arial"/>
              </a:rPr>
              <a:t>We have almost everything in private directories-people with Karma need to move them to final </a:t>
            </a:r>
            <a:r>
              <a:rPr lang="en-US" sz="1800" b="0" dirty="0" smtClean="0">
                <a:solidFill>
                  <a:srgbClr val="000000"/>
                </a:solidFill>
                <a:latin typeface="Arial"/>
                <a:cs typeface="Arial"/>
              </a:rPr>
              <a:t>places</a:t>
            </a:r>
          </a:p>
          <a:p>
            <a:pPr marL="1028546" lvl="1" indent="-285750">
              <a:buFont typeface="Arial"/>
              <a:buChar char="•"/>
            </a:pPr>
            <a:r>
              <a:rPr lang="en-US" sz="1800" b="0" dirty="0">
                <a:solidFill>
                  <a:srgbClr val="000000"/>
                </a:solidFill>
                <a:latin typeface="Arial"/>
                <a:cs typeface="Arial"/>
              </a:rPr>
              <a:t>Make the move from </a:t>
            </a:r>
            <a:r>
              <a:rPr lang="en-US" sz="1800" b="0" dirty="0" err="1">
                <a:solidFill>
                  <a:srgbClr val="000000"/>
                </a:solidFill>
                <a:latin typeface="Arial"/>
                <a:cs typeface="Arial"/>
              </a:rPr>
              <a:t>StRndHit</a:t>
            </a:r>
            <a:r>
              <a:rPr lang="en-US" sz="1800" b="0" dirty="0">
                <a:solidFill>
                  <a:srgbClr val="000000"/>
                </a:solidFill>
                <a:latin typeface="Arial"/>
                <a:cs typeface="Arial"/>
              </a:rPr>
              <a:t> -&gt; </a:t>
            </a:r>
            <a:r>
              <a:rPr lang="en-US" sz="1800" b="0" dirty="0" err="1" smtClean="0">
                <a:solidFill>
                  <a:srgbClr val="000000"/>
                </a:solidFill>
                <a:latin typeface="Arial"/>
                <a:cs typeface="Arial"/>
              </a:rPr>
              <a:t>StHftHit</a:t>
            </a:r>
            <a:r>
              <a:rPr lang="en-US" sz="1800" b="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800" b="0" dirty="0">
                <a:solidFill>
                  <a:srgbClr val="000000"/>
                </a:solidFill>
                <a:latin typeface="Arial"/>
                <a:cs typeface="Arial"/>
              </a:rPr>
              <a:t>structure</a:t>
            </a:r>
          </a:p>
          <a:p>
            <a:pPr marL="1028546" lvl="1" indent="-285750">
              <a:buFont typeface="Arial"/>
              <a:buChar char="•"/>
            </a:pPr>
            <a:r>
              <a:rPr lang="en-US" sz="1800" b="0" dirty="0" smtClean="0">
                <a:solidFill>
                  <a:srgbClr val="000000"/>
                </a:solidFill>
                <a:latin typeface="Arial"/>
                <a:cs typeface="Arial"/>
              </a:rPr>
              <a:t>Modify </a:t>
            </a:r>
            <a:r>
              <a:rPr lang="en-US" sz="1800" b="0" dirty="0">
                <a:solidFill>
                  <a:srgbClr val="000000"/>
                </a:solidFill>
                <a:latin typeface="Arial"/>
                <a:cs typeface="Arial"/>
              </a:rPr>
              <a:t>chain downstream to accept </a:t>
            </a:r>
            <a:r>
              <a:rPr lang="en-US" sz="1800" b="0" dirty="0" smtClean="0">
                <a:solidFill>
                  <a:srgbClr val="000000"/>
                </a:solidFill>
                <a:latin typeface="Arial"/>
                <a:cs typeface="Arial"/>
              </a:rPr>
              <a:t>changes</a:t>
            </a:r>
          </a:p>
          <a:p>
            <a:pPr marL="285750" indent="-285750" algn="l">
              <a:buFont typeface="Arial"/>
              <a:buChar char="•"/>
            </a:pPr>
            <a:r>
              <a:rPr lang="en-US" sz="1800" b="0" dirty="0" smtClean="0">
                <a:solidFill>
                  <a:srgbClr val="000000"/>
                </a:solidFill>
                <a:latin typeface="Arial"/>
                <a:cs typeface="Arial"/>
              </a:rPr>
              <a:t> Data chain less developed (modulo SSD that most of it exists)</a:t>
            </a:r>
          </a:p>
          <a:p>
            <a:pPr marL="1028546" lvl="1" indent="-285750">
              <a:buFont typeface="Arial"/>
              <a:buChar char="•"/>
            </a:pPr>
            <a:r>
              <a:rPr lang="en-US" sz="1800" b="0" dirty="0" smtClean="0">
                <a:solidFill>
                  <a:srgbClr val="000000"/>
                </a:solidFill>
                <a:latin typeface="Arial"/>
                <a:cs typeface="Arial"/>
              </a:rPr>
              <a:t>Identifying missing modules and people to build them</a:t>
            </a:r>
          </a:p>
          <a:p>
            <a:pPr marL="1428514" lvl="2" indent="-285750">
              <a:buFont typeface="Arial"/>
              <a:buChar char="•"/>
            </a:pPr>
            <a:r>
              <a:rPr lang="en-US" sz="1800" b="0" dirty="0" smtClean="0">
                <a:solidFill>
                  <a:srgbClr val="000000"/>
                </a:solidFill>
                <a:latin typeface="Arial"/>
                <a:cs typeface="Arial"/>
              </a:rPr>
              <a:t>PXL cluster/hit finder</a:t>
            </a:r>
          </a:p>
          <a:p>
            <a:pPr marL="1028546" lvl="1" indent="-285750">
              <a:buFont typeface="Arial"/>
              <a:buChar char="•"/>
            </a:pPr>
            <a:r>
              <a:rPr lang="en-US" sz="1800" b="0" dirty="0" smtClean="0">
                <a:solidFill>
                  <a:srgbClr val="000000"/>
                </a:solidFill>
                <a:latin typeface="Arial"/>
                <a:cs typeface="Arial"/>
              </a:rPr>
              <a:t>online environment is detector deliverable</a:t>
            </a:r>
          </a:p>
          <a:p>
            <a:pPr marL="1028546" lvl="1" indent="-285750">
              <a:buFont typeface="Arial"/>
              <a:buChar char="•"/>
            </a:pPr>
            <a:r>
              <a:rPr lang="en-US" sz="1800" b="0" dirty="0" smtClean="0">
                <a:solidFill>
                  <a:srgbClr val="000000"/>
                </a:solidFill>
                <a:latin typeface="Arial"/>
                <a:cs typeface="Arial"/>
              </a:rPr>
              <a:t>fast offline/QA chain not existing</a:t>
            </a:r>
          </a:p>
          <a:p>
            <a:pPr marL="1028546" lvl="1" indent="-285750">
              <a:buFont typeface="Arial"/>
              <a:buChar char="•"/>
            </a:pPr>
            <a:r>
              <a:rPr lang="en-US" sz="1800" b="0" dirty="0" smtClean="0">
                <a:solidFill>
                  <a:srgbClr val="000000"/>
                </a:solidFill>
                <a:latin typeface="Arial"/>
                <a:cs typeface="Arial"/>
              </a:rPr>
              <a:t>engineering run + data will be the driving force to coalesce</a:t>
            </a:r>
          </a:p>
          <a:p>
            <a:pPr marL="1028546" lvl="1" indent="-285750">
              <a:buFont typeface="Arial"/>
              <a:buChar char="•"/>
            </a:pPr>
            <a:endParaRPr lang="en-US" sz="1800" b="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 algn="l">
              <a:buFont typeface="Arial"/>
              <a:buChar char="•"/>
            </a:pPr>
            <a:r>
              <a:rPr lang="en-US" sz="1800" b="0" dirty="0" smtClean="0">
                <a:solidFill>
                  <a:srgbClr val="000000"/>
                </a:solidFill>
                <a:latin typeface="Arial"/>
                <a:cs typeface="Arial"/>
              </a:rPr>
              <a:t> I will give more detailed reports on this in the near future </a:t>
            </a:r>
            <a:endParaRPr lang="en-US" sz="1800" b="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sz="1800" b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457200" indent="-457200" algn="l">
              <a:buFont typeface="Arial"/>
              <a:buChar char="•"/>
            </a:pPr>
            <a:endParaRPr lang="en-US" sz="1800" b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457200" indent="-457200" algn="l">
              <a:buFont typeface="Arial"/>
              <a:buChar char="•"/>
            </a:pPr>
            <a:endParaRPr lang="en-US" sz="1800" b="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3278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08" y="423759"/>
            <a:ext cx="8998396" cy="63896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504" y="116632"/>
            <a:ext cx="18239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FF0000"/>
                </a:solidFill>
                <a:latin typeface="Arial"/>
                <a:cs typeface="Arial"/>
              </a:rPr>
              <a:t>Qiu</a:t>
            </a:r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/>
                <a:cs typeface="Arial"/>
              </a:rPr>
              <a:t>Hao</a:t>
            </a:r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 (LBL)</a:t>
            </a:r>
            <a:endParaRPr lang="en-US" sz="20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5832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215900"/>
            <a:ext cx="8864600" cy="64262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687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120"/>
            <a:ext cx="8676456" cy="54141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304" y="4653136"/>
            <a:ext cx="1729656" cy="17372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5229200"/>
            <a:ext cx="6264696" cy="163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687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251520" y="332656"/>
            <a:ext cx="8712968" cy="604867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Tx/>
              <a:buNone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Survey Summary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/>
              <a:buChar char="•"/>
            </a:pPr>
            <a:endParaRPr lang="en-US" sz="2400" b="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/>
              <a:buChar char="•"/>
            </a:pPr>
            <a:endParaRPr lang="en-US" sz="2400" b="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/>
              <a:buChar char="•"/>
            </a:pPr>
            <a:r>
              <a:rPr lang="en-US" b="0" dirty="0" smtClean="0">
                <a:solidFill>
                  <a:schemeClr val="tx1"/>
                </a:solidFill>
              </a:rPr>
              <a:t>PXL in good shape, SSD/IST in the works (less demanding)</a:t>
            </a:r>
          </a:p>
          <a:p>
            <a:pPr marL="342900" indent="-342900" algn="l">
              <a:buFont typeface="Arial"/>
              <a:buChar char="•"/>
            </a:pPr>
            <a:endParaRPr lang="en-US" b="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/>
              <a:buChar char="•"/>
            </a:pPr>
            <a:r>
              <a:rPr lang="en-US" b="0" dirty="0" smtClean="0">
                <a:solidFill>
                  <a:schemeClr val="tx1"/>
                </a:solidFill>
              </a:rPr>
              <a:t>Some issues with repeatability, stability </a:t>
            </a:r>
            <a:r>
              <a:rPr lang="en-US" b="0" dirty="0" err="1" smtClean="0">
                <a:solidFill>
                  <a:schemeClr val="tx1"/>
                </a:solidFill>
              </a:rPr>
              <a:t>vs</a:t>
            </a:r>
            <a:r>
              <a:rPr lang="en-US" b="0" dirty="0" smtClean="0">
                <a:solidFill>
                  <a:schemeClr val="tx1"/>
                </a:solidFill>
              </a:rPr>
              <a:t> Temp. or handling</a:t>
            </a:r>
          </a:p>
          <a:p>
            <a:pPr marL="1085696" lvl="1" indent="-342900">
              <a:buFont typeface="Arial"/>
              <a:buChar char="•"/>
            </a:pPr>
            <a:r>
              <a:rPr lang="en-US" b="0" dirty="0" smtClean="0">
                <a:solidFill>
                  <a:schemeClr val="tx1"/>
                </a:solidFill>
              </a:rPr>
              <a:t>Possible use of laser probe</a:t>
            </a:r>
          </a:p>
          <a:p>
            <a:pPr marL="1085696" lvl="1" indent="-342900">
              <a:buFont typeface="Arial"/>
              <a:buChar char="•"/>
            </a:pPr>
            <a:endParaRPr lang="en-US" b="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/>
              <a:buChar char="•"/>
            </a:pPr>
            <a:r>
              <a:rPr lang="en-US" b="0" dirty="0" smtClean="0">
                <a:solidFill>
                  <a:schemeClr val="tx1"/>
                </a:solidFill>
              </a:rPr>
              <a:t>Interface with Offline alignment in the works</a:t>
            </a:r>
          </a:p>
          <a:p>
            <a:pPr marL="342900" indent="-342900" algn="l">
              <a:buFont typeface="Arial"/>
              <a:buChar char="•"/>
            </a:pPr>
            <a:endParaRPr lang="en-US" b="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/>
              <a:buChar char="•"/>
            </a:pPr>
            <a:r>
              <a:rPr lang="en-US" b="0" dirty="0" smtClean="0">
                <a:solidFill>
                  <a:schemeClr val="tx1"/>
                </a:solidFill>
              </a:rPr>
              <a:t>Waiting for prototypes to measure (~January)</a:t>
            </a:r>
            <a:endParaRPr lang="en-US" b="0" dirty="0" smtClean="0">
              <a:solidFill>
                <a:schemeClr val="tx1"/>
              </a:solidFill>
            </a:endParaRPr>
          </a:p>
          <a:p>
            <a:pPr algn="l"/>
            <a:endParaRPr lang="en-US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687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260648"/>
            <a:ext cx="2520280" cy="576064"/>
          </a:xfrm>
        </p:spPr>
        <p:txBody>
          <a:bodyPr/>
          <a:lstStyle/>
          <a:p>
            <a:pPr algn="l"/>
            <a:r>
              <a:rPr lang="en-US" sz="2800" b="0" dirty="0" smtClean="0">
                <a:solidFill>
                  <a:srgbClr val="000090"/>
                </a:solidFill>
              </a:rPr>
              <a:t>Alignment</a:t>
            </a:r>
            <a:endParaRPr lang="en-US" sz="2800" b="0" dirty="0">
              <a:solidFill>
                <a:srgbClr val="000090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23528" y="1628800"/>
            <a:ext cx="8352928" cy="41764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Tx/>
              <a:buNone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668550" lvl="1" indent="-342900">
              <a:buFont typeface="Arial"/>
              <a:buChar char="•"/>
            </a:pPr>
            <a:r>
              <a:rPr lang="en-US" sz="1800" b="0" dirty="0" smtClean="0">
                <a:solidFill>
                  <a:schemeClr val="tx1"/>
                </a:solidFill>
                <a:latin typeface="Comic Sans MS"/>
                <a:cs typeface="Comic Sans MS"/>
              </a:rPr>
              <a:t>Procedures established and reviewed</a:t>
            </a:r>
          </a:p>
          <a:p>
            <a:pPr marL="668550" lvl="1" indent="-342900">
              <a:buFont typeface="Arial"/>
              <a:buChar char="•"/>
            </a:pPr>
            <a:endParaRPr lang="en-US" sz="1800" b="0" dirty="0" smtClean="0">
              <a:solidFill>
                <a:schemeClr val="tx1"/>
              </a:solidFill>
              <a:latin typeface="Comic Sans MS"/>
              <a:cs typeface="Comic Sans MS"/>
            </a:endParaRPr>
          </a:p>
          <a:p>
            <a:pPr marL="668550" lvl="1" indent="-342900">
              <a:buFont typeface="Arial"/>
              <a:buChar char="•"/>
            </a:pPr>
            <a:r>
              <a:rPr lang="en-US" sz="1800" b="0" dirty="0" smtClean="0">
                <a:solidFill>
                  <a:schemeClr val="tx1"/>
                </a:solidFill>
                <a:latin typeface="Comic Sans MS"/>
                <a:cs typeface="Comic Sans MS"/>
              </a:rPr>
              <a:t>We </a:t>
            </a:r>
            <a:r>
              <a:rPr lang="en-US" sz="1800" b="0" dirty="0" smtClean="0">
                <a:solidFill>
                  <a:schemeClr val="tx1"/>
                </a:solidFill>
                <a:latin typeface="Comic Sans MS"/>
                <a:cs typeface="Comic Sans MS"/>
              </a:rPr>
              <a:t>now have a fully functioning alignment environment, including the PXL, IST and SSD detectors based on </a:t>
            </a:r>
            <a:r>
              <a:rPr lang="en-US" sz="1800" b="0" dirty="0" smtClean="0">
                <a:solidFill>
                  <a:schemeClr val="tx1"/>
                </a:solidFill>
                <a:latin typeface="Comic Sans MS"/>
                <a:cs typeface="Comic Sans MS"/>
              </a:rPr>
              <a:t>Yuri et al.</a:t>
            </a:r>
            <a:r>
              <a:rPr lang="en-US" sz="1800" b="0" dirty="0" smtClean="0">
                <a:solidFill>
                  <a:schemeClr val="tx1"/>
                </a:solidFill>
                <a:latin typeface="Comic Sans MS"/>
                <a:cs typeface="Comic Sans MS"/>
              </a:rPr>
              <a:t> </a:t>
            </a:r>
            <a:r>
              <a:rPr lang="en-US" sz="1800" b="0" dirty="0" smtClean="0">
                <a:solidFill>
                  <a:schemeClr val="tx1"/>
                </a:solidFill>
                <a:latin typeface="Comic Sans MS"/>
                <a:cs typeface="Comic Sans MS"/>
              </a:rPr>
              <a:t>SVT/SSD </a:t>
            </a:r>
            <a:r>
              <a:rPr lang="en-US" sz="1800" b="0" dirty="0" smtClean="0">
                <a:solidFill>
                  <a:schemeClr val="tx1"/>
                </a:solidFill>
                <a:latin typeface="Comic Sans MS"/>
                <a:cs typeface="Comic Sans MS"/>
              </a:rPr>
              <a:t>work</a:t>
            </a:r>
          </a:p>
          <a:p>
            <a:pPr marL="668550" lvl="1" indent="-342900">
              <a:buFont typeface="Arial"/>
              <a:buChar char="•"/>
            </a:pPr>
            <a:endParaRPr lang="en-US" sz="1800" b="0" dirty="0" smtClean="0">
              <a:solidFill>
                <a:schemeClr val="tx1"/>
              </a:solidFill>
              <a:latin typeface="Comic Sans MS"/>
              <a:cs typeface="Comic Sans MS"/>
            </a:endParaRPr>
          </a:p>
          <a:p>
            <a:pPr marL="668550" lvl="1" indent="-342900">
              <a:buFont typeface="Arial"/>
              <a:buChar char="•"/>
            </a:pPr>
            <a:r>
              <a:rPr lang="en-US" sz="1800" b="0" dirty="0" smtClean="0">
                <a:solidFill>
                  <a:schemeClr val="tx1"/>
                </a:solidFill>
                <a:latin typeface="Comic Sans MS"/>
                <a:cs typeface="Comic Sans MS"/>
              </a:rPr>
              <a:t>Simple tests (by hand) are done</a:t>
            </a:r>
          </a:p>
          <a:p>
            <a:pPr marL="668550" lvl="1" indent="-342900">
              <a:buFont typeface="Arial"/>
              <a:buChar char="•"/>
            </a:pPr>
            <a:endParaRPr lang="en-US" sz="1800" b="0" dirty="0" smtClean="0">
              <a:solidFill>
                <a:schemeClr val="tx1"/>
              </a:solidFill>
              <a:latin typeface="Comic Sans MS"/>
              <a:cs typeface="Comic Sans MS"/>
            </a:endParaRPr>
          </a:p>
          <a:p>
            <a:pPr marL="668550" lvl="1" indent="-342900">
              <a:buFont typeface="Arial"/>
              <a:buChar char="•"/>
            </a:pPr>
            <a:r>
              <a:rPr lang="en-US" sz="1800" b="0" dirty="0" smtClean="0">
                <a:solidFill>
                  <a:schemeClr val="tx1"/>
                </a:solidFill>
                <a:latin typeface="Comic Sans MS"/>
                <a:cs typeface="Comic Sans MS"/>
              </a:rPr>
              <a:t>We </a:t>
            </a:r>
            <a:r>
              <a:rPr lang="en-US" sz="1800" b="0" dirty="0" smtClean="0">
                <a:solidFill>
                  <a:schemeClr val="tx1"/>
                </a:solidFill>
                <a:latin typeface="Comic Sans MS"/>
                <a:cs typeface="Comic Sans MS"/>
              </a:rPr>
              <a:t>plan to use the chain for Run-13 </a:t>
            </a:r>
            <a:r>
              <a:rPr lang="en-US" sz="1800" b="0" dirty="0" smtClean="0">
                <a:solidFill>
                  <a:schemeClr val="tx1"/>
                </a:solidFill>
                <a:latin typeface="Comic Sans MS"/>
                <a:cs typeface="Comic Sans MS"/>
              </a:rPr>
              <a:t>alignment, then think of upgrades</a:t>
            </a:r>
            <a:endParaRPr lang="en-US" sz="1800" b="0" dirty="0" smtClean="0">
              <a:solidFill>
                <a:schemeClr val="tx1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0320" y="0"/>
            <a:ext cx="5919832" cy="276999"/>
          </a:xfrm>
          <a:prstGeom prst="rect">
            <a:avLst/>
          </a:prstGeom>
          <a:solidFill>
            <a:srgbClr val="F39312"/>
          </a:solidFill>
        </p:spPr>
        <p:txBody>
          <a:bodyPr wrap="square">
            <a:spAutoFit/>
          </a:bodyPr>
          <a:lstStyle/>
          <a:p>
            <a:r>
              <a:rPr lang="nl-NL" sz="1200" b="1" dirty="0" smtClean="0"/>
              <a:t>PXL sectors</a:t>
            </a:r>
            <a:endParaRPr lang="en-US" sz="1200" b="1" dirty="0"/>
          </a:p>
        </p:txBody>
      </p:sp>
      <p:sp>
        <p:nvSpPr>
          <p:cNvPr id="8" name="Rectangle 7"/>
          <p:cNvSpPr/>
          <p:nvPr/>
        </p:nvSpPr>
        <p:spPr>
          <a:xfrm>
            <a:off x="6084168" y="0"/>
            <a:ext cx="1728192" cy="276999"/>
          </a:xfrm>
          <a:prstGeom prst="rect">
            <a:avLst/>
          </a:prstGeom>
          <a:solidFill>
            <a:srgbClr val="F39312"/>
          </a:solidFill>
        </p:spPr>
        <p:txBody>
          <a:bodyPr wrap="square">
            <a:spAutoFit/>
          </a:bodyPr>
          <a:lstStyle/>
          <a:p>
            <a:r>
              <a:rPr lang="nl-NL" sz="1200" b="1" dirty="0" smtClean="0"/>
              <a:t>PXL Halve 1/2      ALL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7848872" y="25177"/>
            <a:ext cx="1259632" cy="276999"/>
          </a:xfrm>
          <a:prstGeom prst="rect">
            <a:avLst/>
          </a:prstGeom>
          <a:solidFill>
            <a:srgbClr val="F39312"/>
          </a:solidFill>
        </p:spPr>
        <p:txBody>
          <a:bodyPr wrap="square">
            <a:spAutoFit/>
          </a:bodyPr>
          <a:lstStyle/>
          <a:p>
            <a:r>
              <a:rPr lang="nl-NL" sz="1200" b="1" dirty="0" smtClean="0"/>
              <a:t>   IST        SSD</a:t>
            </a:r>
            <a:endParaRPr lang="en-US" sz="1200" b="1" dirty="0"/>
          </a:p>
        </p:txBody>
      </p:sp>
      <p:pic>
        <p:nvPicPr>
          <p:cNvPr id="2" name="Picture 1" descr="Screen Shot 2012-12-05 at 1.11.5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44000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02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creen Shot 2012-12-07 at 12.38.04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"/>
          <a:stretch/>
        </p:blipFill>
        <p:spPr>
          <a:xfrm>
            <a:off x="91440" y="2319020"/>
            <a:ext cx="9042400" cy="257046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2520280" cy="504056"/>
          </a:xfrm>
        </p:spPr>
        <p:txBody>
          <a:bodyPr>
            <a:noAutofit/>
          </a:bodyPr>
          <a:lstStyle/>
          <a:p>
            <a:r>
              <a:rPr lang="en-US" sz="2800" b="0" dirty="0" smtClean="0">
                <a:solidFill>
                  <a:srgbClr val="000000"/>
                </a:solidFill>
              </a:rPr>
              <a:t>Test Results</a:t>
            </a:r>
            <a:endParaRPr lang="en-US" sz="2800" b="0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0824" y="1484784"/>
            <a:ext cx="903649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400" b="1" dirty="0" smtClean="0">
                <a:solidFill>
                  <a:srgbClr val="000090"/>
                </a:solidFill>
              </a:rPr>
              <a:t>FIXED </a:t>
            </a:r>
            <a:r>
              <a:rPr lang="nb-NO" sz="1400" b="1" dirty="0" err="1" smtClean="0">
                <a:solidFill>
                  <a:srgbClr val="000090"/>
                </a:solidFill>
              </a:rPr>
              <a:t>ALL+Vertex</a:t>
            </a:r>
            <a:r>
              <a:rPr lang="nb-NO" sz="1400" b="1" dirty="0" smtClean="0">
                <a:solidFill>
                  <a:srgbClr val="000090"/>
                </a:solidFill>
              </a:rPr>
              <a:t>– MEDIUM STATS</a:t>
            </a:r>
          </a:p>
          <a:p>
            <a:endParaRPr lang="nb-NO" sz="1200" b="1" dirty="0" smtClean="0">
              <a:solidFill>
                <a:srgbClr val="000090"/>
              </a:solidFill>
            </a:endParaRPr>
          </a:p>
          <a:p>
            <a:endParaRPr lang="nb-NO" sz="1200" b="1" dirty="0">
              <a:solidFill>
                <a:srgbClr val="000090"/>
              </a:solidFill>
            </a:endParaRPr>
          </a:p>
          <a:p>
            <a:endParaRPr lang="nb-NO" sz="1200" dirty="0"/>
          </a:p>
        </p:txBody>
      </p:sp>
      <p:sp>
        <p:nvSpPr>
          <p:cNvPr id="7" name="Rectangle 6"/>
          <p:cNvSpPr/>
          <p:nvPr/>
        </p:nvSpPr>
        <p:spPr>
          <a:xfrm>
            <a:off x="179512" y="1882465"/>
            <a:ext cx="8856984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nl-NL" sz="1200" b="1" dirty="0" smtClean="0"/>
              <a:t>    dX </a:t>
            </a:r>
            <a:r>
              <a:rPr lang="nl-NL" sz="1200" b="1" dirty="0" err="1"/>
              <a:t>mkm</a:t>
            </a:r>
            <a:r>
              <a:rPr lang="nl-NL" sz="1200" b="1" dirty="0"/>
              <a:t>         </a:t>
            </a:r>
            <a:r>
              <a:rPr lang="nl-NL" sz="1200" b="1" dirty="0" smtClean="0"/>
              <a:t>     </a:t>
            </a:r>
            <a:r>
              <a:rPr lang="nl-NL" sz="1200" b="1" dirty="0" err="1" smtClean="0"/>
              <a:t>dY</a:t>
            </a:r>
            <a:r>
              <a:rPr lang="nl-NL" sz="1200" b="1" dirty="0" smtClean="0"/>
              <a:t> </a:t>
            </a:r>
            <a:r>
              <a:rPr lang="nl-NL" sz="1200" b="1" dirty="0" err="1"/>
              <a:t>mkm</a:t>
            </a:r>
            <a:r>
              <a:rPr lang="nl-NL" sz="1200" b="1" dirty="0"/>
              <a:t>         </a:t>
            </a:r>
            <a:r>
              <a:rPr lang="nl-NL" sz="1200" b="1" dirty="0" smtClean="0"/>
              <a:t>        </a:t>
            </a:r>
            <a:r>
              <a:rPr lang="nl-NL" sz="1200" b="1" dirty="0" err="1" smtClean="0"/>
              <a:t>dZ</a:t>
            </a:r>
            <a:r>
              <a:rPr lang="nl-NL" sz="1200" b="1" dirty="0" smtClean="0"/>
              <a:t> </a:t>
            </a:r>
            <a:r>
              <a:rPr lang="nl-NL" sz="1200" b="1" dirty="0" err="1"/>
              <a:t>mkm</a:t>
            </a:r>
            <a:r>
              <a:rPr lang="nl-NL" sz="1200" b="1" dirty="0"/>
              <a:t>         </a:t>
            </a:r>
            <a:r>
              <a:rPr lang="nl-NL" sz="1200" b="1" dirty="0" smtClean="0"/>
              <a:t>    </a:t>
            </a:r>
            <a:r>
              <a:rPr lang="nl-NL" sz="1200" b="1" dirty="0" err="1" smtClean="0"/>
              <a:t>alpha</a:t>
            </a:r>
            <a:r>
              <a:rPr lang="nl-NL" sz="1200" b="1" dirty="0" smtClean="0"/>
              <a:t> </a:t>
            </a:r>
            <a:r>
              <a:rPr lang="nl-NL" sz="1200" b="1" dirty="0" err="1"/>
              <a:t>mrad</a:t>
            </a:r>
            <a:r>
              <a:rPr lang="nl-NL" sz="1200" b="1" dirty="0"/>
              <a:t>     </a:t>
            </a:r>
            <a:r>
              <a:rPr lang="nl-NL" sz="1200" b="1" dirty="0" smtClean="0"/>
              <a:t>        </a:t>
            </a:r>
            <a:r>
              <a:rPr lang="nl-NL" sz="1200" b="1" dirty="0" err="1" smtClean="0"/>
              <a:t>beta</a:t>
            </a:r>
            <a:r>
              <a:rPr lang="nl-NL" sz="1200" b="1" dirty="0" smtClean="0"/>
              <a:t> </a:t>
            </a:r>
            <a:r>
              <a:rPr lang="nl-NL" sz="1200" b="1" dirty="0" err="1"/>
              <a:t>mrad</a:t>
            </a:r>
            <a:r>
              <a:rPr lang="nl-NL" sz="1200" b="1" dirty="0"/>
              <a:t>      </a:t>
            </a:r>
            <a:r>
              <a:rPr lang="nl-NL" sz="1200" b="1" dirty="0" smtClean="0"/>
              <a:t>      gamma </a:t>
            </a:r>
            <a:r>
              <a:rPr lang="nl-NL" sz="1200" b="1" dirty="0" err="1"/>
              <a:t>mrad</a:t>
            </a:r>
            <a:r>
              <a:rPr lang="nl-NL" sz="1200" b="1" dirty="0"/>
              <a:t>    </a:t>
            </a:r>
            <a:r>
              <a:rPr lang="nl-NL" sz="1200" b="1" dirty="0" smtClean="0"/>
              <a:t>        </a:t>
            </a:r>
            <a:r>
              <a:rPr lang="en-US" sz="1200" b="1" dirty="0" smtClean="0"/>
              <a:t>Comment</a:t>
            </a:r>
            <a:endParaRPr lang="en-US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24417" y="5710019"/>
            <a:ext cx="433965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Statistics matter (up to a point)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F39312"/>
                </a:solidFill>
              </a:rPr>
              <a:t>Averages come from several </a:t>
            </a:r>
            <a:r>
              <a:rPr lang="en-US" sz="2000" dirty="0" err="1" smtClean="0">
                <a:solidFill>
                  <a:srgbClr val="F39312"/>
                </a:solidFill>
              </a:rPr>
              <a:t>histo</a:t>
            </a:r>
            <a:r>
              <a:rPr lang="en-US" sz="2000" dirty="0" smtClean="0">
                <a:solidFill>
                  <a:srgbClr val="F39312"/>
                </a:solidFill>
              </a:rPr>
              <a:t> fits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2483768" y="4714096"/>
            <a:ext cx="1008112" cy="144016"/>
          </a:xfrm>
          <a:prstGeom prst="rect">
            <a:avLst/>
          </a:prstGeom>
          <a:solidFill>
            <a:srgbClr val="3366FF">
              <a:alpha val="45000"/>
            </a:srgb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885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2520280" cy="504056"/>
          </a:xfrm>
        </p:spPr>
        <p:txBody>
          <a:bodyPr>
            <a:noAutofit/>
          </a:bodyPr>
          <a:lstStyle/>
          <a:p>
            <a:r>
              <a:rPr lang="en-US" sz="2800" b="0" dirty="0" smtClean="0">
                <a:solidFill>
                  <a:srgbClr val="000000"/>
                </a:solidFill>
              </a:rPr>
              <a:t>Test Results</a:t>
            </a:r>
            <a:endParaRPr lang="en-US" sz="2800" b="0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0824" y="1484784"/>
            <a:ext cx="903649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400" b="1" dirty="0">
                <a:solidFill>
                  <a:srgbClr val="000090"/>
                </a:solidFill>
              </a:rPr>
              <a:t>FIXED – </a:t>
            </a:r>
            <a:r>
              <a:rPr lang="nb-NO" sz="1400" b="1" dirty="0" smtClean="0">
                <a:solidFill>
                  <a:srgbClr val="000090"/>
                </a:solidFill>
              </a:rPr>
              <a:t>MED STATS</a:t>
            </a:r>
          </a:p>
          <a:p>
            <a:endParaRPr lang="nb-NO" sz="1200" b="1" dirty="0" smtClean="0">
              <a:solidFill>
                <a:srgbClr val="000090"/>
              </a:solidFill>
            </a:endParaRPr>
          </a:p>
          <a:p>
            <a:endParaRPr lang="nb-NO" sz="1200" b="1" dirty="0">
              <a:solidFill>
                <a:srgbClr val="000090"/>
              </a:solidFill>
            </a:endParaRPr>
          </a:p>
          <a:p>
            <a:endParaRPr lang="nb-NO" sz="1200" dirty="0"/>
          </a:p>
        </p:txBody>
      </p:sp>
      <p:sp>
        <p:nvSpPr>
          <p:cNvPr id="7" name="Rectangle 6"/>
          <p:cNvSpPr/>
          <p:nvPr/>
        </p:nvSpPr>
        <p:spPr>
          <a:xfrm>
            <a:off x="35496" y="1882465"/>
            <a:ext cx="7283813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nl-NL" sz="1200" b="1" dirty="0" smtClean="0"/>
              <a:t>    dX </a:t>
            </a:r>
            <a:r>
              <a:rPr lang="nl-NL" sz="1200" b="1" dirty="0" err="1"/>
              <a:t>mkm</a:t>
            </a:r>
            <a:r>
              <a:rPr lang="nl-NL" sz="1200" b="1" dirty="0"/>
              <a:t>        </a:t>
            </a:r>
            <a:r>
              <a:rPr lang="nl-NL" sz="1200" b="1" dirty="0" err="1" smtClean="0"/>
              <a:t>dY</a:t>
            </a:r>
            <a:r>
              <a:rPr lang="nl-NL" sz="1200" b="1" dirty="0" smtClean="0"/>
              <a:t> </a:t>
            </a:r>
            <a:r>
              <a:rPr lang="nl-NL" sz="1200" b="1" dirty="0"/>
              <a:t>mkm         </a:t>
            </a:r>
            <a:r>
              <a:rPr lang="nl-NL" sz="1200" b="1" dirty="0" smtClean="0"/>
              <a:t>dZ </a:t>
            </a:r>
            <a:r>
              <a:rPr lang="nl-NL" sz="1200" b="1" dirty="0"/>
              <a:t>mkm         </a:t>
            </a:r>
            <a:r>
              <a:rPr lang="nl-NL" sz="1200" b="1" dirty="0" smtClean="0"/>
              <a:t>alpha </a:t>
            </a:r>
            <a:r>
              <a:rPr lang="nl-NL" sz="1200" b="1" dirty="0"/>
              <a:t>mrad     </a:t>
            </a:r>
            <a:r>
              <a:rPr lang="nl-NL" sz="1200" b="1" dirty="0" smtClean="0"/>
              <a:t>beta </a:t>
            </a:r>
            <a:r>
              <a:rPr lang="nl-NL" sz="1200" b="1" dirty="0"/>
              <a:t>mrad      </a:t>
            </a:r>
            <a:r>
              <a:rPr lang="nl-NL" sz="1200" b="1" dirty="0" smtClean="0"/>
              <a:t>gamma </a:t>
            </a:r>
            <a:r>
              <a:rPr lang="nl-NL" sz="1200" b="1" dirty="0"/>
              <a:t>mrad     </a:t>
            </a:r>
            <a:r>
              <a:rPr lang="en-US" sz="1200" b="1" dirty="0" smtClean="0"/>
              <a:t>Comment</a:t>
            </a:r>
            <a:endParaRPr lang="en-US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24417" y="5710019"/>
            <a:ext cx="3788217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</a:rPr>
              <a:t>Averages result from several fits</a:t>
            </a:r>
          </a:p>
        </p:txBody>
      </p:sp>
      <p:pic>
        <p:nvPicPr>
          <p:cNvPr id="2" name="Picture 1" descr="Screen Shot 2012-12-04 at 9.46.26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6666"/>
          <a:stretch/>
        </p:blipFill>
        <p:spPr>
          <a:xfrm>
            <a:off x="0" y="2197100"/>
            <a:ext cx="9080406" cy="260005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101600" y="4642976"/>
            <a:ext cx="7380312" cy="144016"/>
          </a:xfrm>
          <a:prstGeom prst="rect">
            <a:avLst/>
          </a:prstGeom>
          <a:solidFill>
            <a:srgbClr val="F39312">
              <a:alpha val="45000"/>
            </a:srgb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06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11735</TotalTime>
  <Words>494</Words>
  <Application>Microsoft Macintosh PowerPoint</Application>
  <PresentationFormat>On-screen Show (4:3)</PresentationFormat>
  <Paragraphs>98</Paragraphs>
  <Slides>18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Blank Presentation</vt:lpstr>
      <vt:lpstr>PowerPoint.Show.8</vt:lpstr>
      <vt:lpstr>HFT Software – Update on activities </vt:lpstr>
      <vt:lpstr>PowerPoint Presentation</vt:lpstr>
      <vt:lpstr>PowerPoint Presentation</vt:lpstr>
      <vt:lpstr>PowerPoint Presentation</vt:lpstr>
      <vt:lpstr>PowerPoint Presentation</vt:lpstr>
      <vt:lpstr>Alignment</vt:lpstr>
      <vt:lpstr>PowerPoint Presentation</vt:lpstr>
      <vt:lpstr>Test Results</vt:lpstr>
      <vt:lpstr>Test Results</vt:lpstr>
      <vt:lpstr>PowerPoint Presentation</vt:lpstr>
      <vt:lpstr>Alignment summary</vt:lpstr>
      <vt:lpstr>Geometry </vt:lpstr>
      <vt:lpstr>PXL sector modeling in GEANT</vt:lpstr>
      <vt:lpstr>PowerPoint Presentation</vt:lpstr>
      <vt:lpstr>PowerPoint Presentation</vt:lpstr>
      <vt:lpstr>PowerPoint Presentation</vt:lpstr>
      <vt:lpstr>PowerPoint Presentation</vt:lpstr>
      <vt:lpstr>HFT Offline code in STAR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HFT Project Overview</dc:title>
  <dc:subject/>
  <dc:creator>HG HGR</dc:creator>
  <cp:keywords/>
  <dc:description/>
  <cp:lastModifiedBy>Spyridon Margetis</cp:lastModifiedBy>
  <cp:revision>323</cp:revision>
  <cp:lastPrinted>2005-05-03T16:20:45Z</cp:lastPrinted>
  <dcterms:created xsi:type="dcterms:W3CDTF">2010-12-08T17:11:25Z</dcterms:created>
  <dcterms:modified xsi:type="dcterms:W3CDTF">2012-12-19T18:08:18Z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74911593</vt:i4>
  </property>
  <property fmtid="{D5CDD505-2E9C-101B-9397-08002B2CF9AE}" pid="3" name="_EmailSubject">
    <vt:lpwstr/>
  </property>
  <property fmtid="{D5CDD505-2E9C-101B-9397-08002B2CF9AE}" pid="4" name="_AuthorEmail">
    <vt:lpwstr>HHWieman@lbl.gov</vt:lpwstr>
  </property>
  <property fmtid="{D5CDD505-2E9C-101B-9397-08002B2CF9AE}" pid="5" name="_AuthorEmailDisplayName">
    <vt:lpwstr>Howard Wieman</vt:lpwstr>
  </property>
  <property fmtid="{D5CDD505-2E9C-101B-9397-08002B2CF9AE}" pid="6" name="_ReviewingToolsShownOnce">
    <vt:lpwstr/>
  </property>
</Properties>
</file>