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  <p:sldMasterId id="2147483988" r:id="rId3"/>
  </p:sldMasterIdLst>
  <p:notesMasterIdLst>
    <p:notesMasterId r:id="rId28"/>
  </p:notesMasterIdLst>
  <p:handoutMasterIdLst>
    <p:handoutMasterId r:id="rId29"/>
  </p:handoutMasterIdLst>
  <p:sldIdLst>
    <p:sldId id="367" r:id="rId4"/>
    <p:sldId id="429" r:id="rId5"/>
    <p:sldId id="434" r:id="rId6"/>
    <p:sldId id="416" r:id="rId7"/>
    <p:sldId id="431" r:id="rId8"/>
    <p:sldId id="433" r:id="rId9"/>
    <p:sldId id="432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5" r:id="rId19"/>
    <p:sldId id="443" r:id="rId20"/>
    <p:sldId id="444" r:id="rId21"/>
    <p:sldId id="446" r:id="rId22"/>
    <p:sldId id="425" r:id="rId23"/>
    <p:sldId id="449" r:id="rId24"/>
    <p:sldId id="447" r:id="rId25"/>
    <p:sldId id="415" r:id="rId26"/>
    <p:sldId id="428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4" autoAdjust="0"/>
  </p:normalViewPr>
  <p:slideViewPr>
    <p:cSldViewPr>
      <p:cViewPr>
        <p:scale>
          <a:sx n="100" d="100"/>
          <a:sy n="100" d="100"/>
        </p:scale>
        <p:origin x="-632" y="-152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4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xfrm>
            <a:off x="3881439" y="8686512"/>
            <a:ext cx="2961154" cy="441614"/>
          </a:xfrm>
          <a:prstGeom prst="rect">
            <a:avLst/>
          </a:prstGeom>
          <a:ln/>
        </p:spPr>
        <p:txBody>
          <a:bodyPr lIns="82058" tIns="41029" rIns="82058" bIns="41029"/>
          <a:lstStyle/>
          <a:p>
            <a:fld id="{4655805B-162A-8D4F-B68A-66C853338E80}" type="slidenum">
              <a:rPr lang="en-US"/>
              <a:pPr/>
              <a:t>5</a:t>
            </a:fld>
            <a:endParaRPr lang="en-US"/>
          </a:p>
        </p:txBody>
      </p:sp>
      <p:sp>
        <p:nvSpPr>
          <p:cNvPr id="1740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65650" cy="34242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741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72673" cy="410007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xfrm>
            <a:off x="3881439" y="8686512"/>
            <a:ext cx="2961154" cy="441614"/>
          </a:xfrm>
          <a:prstGeom prst="rect">
            <a:avLst/>
          </a:prstGeom>
          <a:ln/>
        </p:spPr>
        <p:txBody>
          <a:bodyPr lIns="82058" tIns="41029" rIns="82058" bIns="41029"/>
          <a:lstStyle/>
          <a:p>
            <a:fld id="{A354DCA7-221A-1E40-ADE2-B1A3BFBE07FE}" type="slidenum">
              <a:rPr lang="en-US"/>
              <a:pPr/>
              <a:t>6</a:t>
            </a:fld>
            <a:endParaRPr lang="en-US"/>
          </a:p>
        </p:txBody>
      </p:sp>
      <p:sp>
        <p:nvSpPr>
          <p:cNvPr id="25601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3738"/>
            <a:ext cx="4560887" cy="34226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5602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72673" cy="410007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xfrm>
            <a:off x="3881439" y="8686512"/>
            <a:ext cx="2961154" cy="441614"/>
          </a:xfrm>
          <a:prstGeom prst="rect">
            <a:avLst/>
          </a:prstGeom>
          <a:ln/>
        </p:spPr>
        <p:txBody>
          <a:bodyPr lIns="82058" tIns="41029" rIns="82058" bIns="41029"/>
          <a:lstStyle/>
          <a:p>
            <a:fld id="{8959A0AF-AD98-F043-861A-520F8C0E0D91}" type="slidenum">
              <a:rPr lang="en-US"/>
              <a:pPr/>
              <a:t>7</a:t>
            </a:fld>
            <a:endParaRPr lang="en-US"/>
          </a:p>
        </p:txBody>
      </p:sp>
      <p:sp>
        <p:nvSpPr>
          <p:cNvPr id="1843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3738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843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361" y="4342535"/>
            <a:ext cx="5472673" cy="410007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A51DF329-A9C0-E74F-A296-F52655286E6C}" type="slidenum">
              <a:rPr lang="en-US">
                <a:solidFill>
                  <a:prstClr val="black"/>
                </a:solidFill>
                <a:latin typeface="Helvetica Neue Light" charset="0"/>
                <a:ea typeface="ヒラギノ角ゴ Pro W3" charset="-128"/>
                <a:cs typeface="ヒラギノ角ゴ Pro W3" charset="-128"/>
                <a:sym typeface="Helvetica Neue Light" charset="0"/>
              </a:rPr>
              <a:pPr/>
              <a:t>17</a:t>
            </a:fld>
            <a:endParaRPr lang="en-US">
              <a:solidFill>
                <a:prstClr val="black"/>
              </a:solidFill>
              <a:latin typeface="Helvetica Neue Light" charset="0"/>
              <a:ea typeface="ヒラギノ角ゴ Pro W3" charset="-128"/>
              <a:cs typeface="ヒラギノ角ゴ Pro W3" charset="-128"/>
              <a:sym typeface="Helvetica Neue Light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Helvetica Neue Ligh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20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23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83" indent="0" algn="ctr">
              <a:buNone/>
              <a:defRPr/>
            </a:lvl2pPr>
            <a:lvl3pPr marL="829366" indent="0" algn="ctr">
              <a:buNone/>
              <a:defRPr/>
            </a:lvl3pPr>
            <a:lvl4pPr marL="1244049" indent="0" algn="ctr">
              <a:buNone/>
              <a:defRPr/>
            </a:lvl4pPr>
            <a:lvl5pPr marL="1658732" indent="0" algn="ctr">
              <a:buNone/>
              <a:defRPr/>
            </a:lvl5pPr>
            <a:lvl6pPr marL="2073416" indent="0" algn="ctr">
              <a:buNone/>
              <a:defRPr/>
            </a:lvl6pPr>
            <a:lvl7pPr marL="2488099" indent="0" algn="ctr">
              <a:buNone/>
              <a:defRPr/>
            </a:lvl7pPr>
            <a:lvl8pPr marL="2902782" indent="0" algn="ctr">
              <a:buNone/>
              <a:defRPr/>
            </a:lvl8pPr>
            <a:lvl9pPr marL="3317465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4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3" indent="0">
              <a:buNone/>
              <a:defRPr sz="1600"/>
            </a:lvl2pPr>
            <a:lvl3pPr marL="829366" indent="0">
              <a:buNone/>
              <a:defRPr sz="1500"/>
            </a:lvl3pPr>
            <a:lvl4pPr marL="1244049" indent="0">
              <a:buNone/>
              <a:defRPr sz="1300"/>
            </a:lvl4pPr>
            <a:lvl5pPr marL="1658732" indent="0">
              <a:buNone/>
              <a:defRPr sz="1300"/>
            </a:lvl5pPr>
            <a:lvl6pPr marL="2073416" indent="0">
              <a:buNone/>
              <a:defRPr sz="1300"/>
            </a:lvl6pPr>
            <a:lvl7pPr marL="2488099" indent="0">
              <a:buNone/>
              <a:defRPr sz="1300"/>
            </a:lvl7pPr>
            <a:lvl8pPr marL="2902782" indent="0">
              <a:buNone/>
              <a:defRPr sz="1300"/>
            </a:lvl8pPr>
            <a:lvl9pPr marL="3317465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1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2" y="273630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2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2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2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83" indent="0">
              <a:buNone/>
              <a:defRPr sz="2500"/>
            </a:lvl2pPr>
            <a:lvl3pPr marL="829366" indent="0">
              <a:buNone/>
              <a:defRPr sz="2200"/>
            </a:lvl3pPr>
            <a:lvl4pPr marL="1244049" indent="0">
              <a:buNone/>
              <a:defRPr sz="1800"/>
            </a:lvl4pPr>
            <a:lvl5pPr marL="1658732" indent="0">
              <a:buNone/>
              <a:defRPr sz="1800"/>
            </a:lvl5pPr>
            <a:lvl6pPr marL="2073416" indent="0">
              <a:buNone/>
              <a:defRPr sz="1800"/>
            </a:lvl6pPr>
            <a:lvl7pPr marL="2488099" indent="0">
              <a:buNone/>
              <a:defRPr sz="1800"/>
            </a:lvl7pPr>
            <a:lvl8pPr marL="2902782" indent="0">
              <a:buNone/>
              <a:defRPr sz="1800"/>
            </a:lvl8pPr>
            <a:lvl9pPr marL="3317465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2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2" y="273630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2" y="273630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0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0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0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5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7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36" tIns="41469" rIns="82936" bIns="41469" anchor="ctr"/>
          <a:lstStyle/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7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36" tIns="41469" rIns="82936" bIns="41469" anchor="ctr"/>
          <a:lstStyle/>
          <a:p>
            <a:pPr defTabSz="41468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29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9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</p:sldLayoutIdLst>
  <p:txStyles>
    <p:titleStyle>
      <a:lvl1pPr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860" indent="-259178"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707" indent="-207341"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391" indent="-207341"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6074" indent="-207341"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758" indent="-207341"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440" indent="-207341"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10124" indent="-207341"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806" indent="-207341" algn="ctr" defTabSz="41468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1013" indent="-311013" algn="l" defTabSz="414683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860" indent="-259178" algn="l" defTabSz="414683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707" indent="-207341" algn="l" defTabSz="414683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391" indent="-207341" algn="l" defTabSz="414683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6074" indent="-207341" algn="l" defTabSz="414683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758" indent="-207341" algn="l" defTabSz="414683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440" indent="-207341" algn="l" defTabSz="414683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10124" indent="-207341" algn="l" defTabSz="414683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806" indent="-207341" algn="l" defTabSz="414683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41468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Software Update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685800"/>
          </a:xfrm>
        </p:spPr>
        <p:txBody>
          <a:bodyPr/>
          <a:lstStyle/>
          <a:p>
            <a:r>
              <a:rPr lang="en-US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26507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omic Sans MS" charset="0"/>
              </a:rPr>
              <a:t>TC-f2f, September 28, 2011, BNL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391400" y="6400800"/>
            <a:ext cx="1371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2" name="Picture 1" descr="Survey-Pla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25" b="33148"/>
          <a:stretch/>
        </p:blipFill>
        <p:spPr>
          <a:xfrm>
            <a:off x="251520" y="476672"/>
            <a:ext cx="8640960" cy="54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23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0" y="6400800"/>
            <a:ext cx="1905000" cy="457200"/>
          </a:xfrm>
          <a:prstGeom prst="rect">
            <a:avLst/>
          </a:prstGeom>
          <a:noFill/>
          <a:ln w="9525"/>
        </p:spPr>
        <p:txBody>
          <a:bodyPr/>
          <a:lstStyle/>
          <a:p>
            <a:pPr algn="l"/>
            <a:fld id="{8BD4DE42-4CFD-EF4E-9CDE-74FF1A5F6D7B}" type="slidenum">
              <a:rPr lang="en-US" sz="800" b="1">
                <a:latin typeface="Helvetica" charset="0"/>
              </a:rPr>
              <a:pPr algn="l"/>
              <a:t>11</a:t>
            </a:fld>
            <a:endParaRPr lang="en-US" sz="800" b="1">
              <a:latin typeface="Helvetica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76200"/>
            <a:ext cx="7620000" cy="472480"/>
          </a:xfrm>
        </p:spPr>
        <p:txBody>
          <a:bodyPr/>
          <a:lstStyle/>
          <a:p>
            <a:r>
              <a:rPr lang="en-US" sz="2800" dirty="0" smtClean="0"/>
              <a:t>Development </a:t>
            </a:r>
            <a:r>
              <a:rPr lang="en-US" sz="2800" dirty="0"/>
              <a:t>of spatial </a:t>
            </a:r>
            <a:r>
              <a:rPr lang="en-US" sz="2800" dirty="0" smtClean="0"/>
              <a:t>map-Tools (2)</a:t>
            </a:r>
            <a:endParaRPr lang="en-US" sz="2800" dirty="0"/>
          </a:p>
        </p:txBody>
      </p:sp>
      <p:pic>
        <p:nvPicPr>
          <p:cNvPr id="25604" name="Picture 3" descr="IMG_19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692696"/>
            <a:ext cx="3831378" cy="3022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 descr="IMG_19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933825"/>
            <a:ext cx="3656012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4211959" y="1340768"/>
            <a:ext cx="482453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charset="0"/>
              </a:rPr>
              <a:t>ZEISS: touch </a:t>
            </a:r>
            <a:r>
              <a:rPr lang="en-US" sz="2400" dirty="0">
                <a:latin typeface="Calibri" charset="0"/>
              </a:rPr>
              <a:t>probe 2-3 </a:t>
            </a:r>
            <a:r>
              <a:rPr lang="en-US" sz="2400" dirty="0">
                <a:latin typeface="Calibri" charset="0"/>
                <a:sym typeface="Symbol" charset="2"/>
              </a:rPr>
              <a:t>m (xyz) and</a:t>
            </a:r>
          </a:p>
          <a:p>
            <a:r>
              <a:rPr lang="en-US" sz="2400" dirty="0">
                <a:latin typeface="Calibri" charset="0"/>
                <a:sym typeface="Symbol" charset="2"/>
              </a:rPr>
              <a:t>visual 2-3 </a:t>
            </a:r>
            <a:r>
              <a:rPr lang="en-US" sz="2400" dirty="0" err="1">
                <a:latin typeface="Calibri" charset="0"/>
                <a:sym typeface="Symbol" charset="2"/>
              </a:rPr>
              <a:t>m</a:t>
            </a:r>
            <a:r>
              <a:rPr lang="en-US" sz="2400" dirty="0">
                <a:latin typeface="Calibri" charset="0"/>
                <a:sym typeface="Symbol" charset="2"/>
              </a:rPr>
              <a:t> (</a:t>
            </a:r>
            <a:r>
              <a:rPr lang="en-US" sz="2400" dirty="0" err="1">
                <a:latin typeface="Calibri" charset="0"/>
                <a:sym typeface="Symbol" charset="2"/>
              </a:rPr>
              <a:t>xy</a:t>
            </a:r>
            <a:r>
              <a:rPr lang="en-US" sz="2400" dirty="0">
                <a:latin typeface="Calibri" charset="0"/>
                <a:sym typeface="Symbol" charset="2"/>
              </a:rPr>
              <a:t>) 50 </a:t>
            </a:r>
            <a:r>
              <a:rPr lang="en-US" sz="2400" dirty="0" err="1">
                <a:latin typeface="Calibri" charset="0"/>
                <a:sym typeface="Symbol" charset="2"/>
              </a:rPr>
              <a:t>m</a:t>
            </a:r>
            <a:r>
              <a:rPr lang="en-US" sz="2400" dirty="0">
                <a:latin typeface="Calibri" charset="0"/>
                <a:sym typeface="Symbol" charset="2"/>
              </a:rPr>
              <a:t> (</a:t>
            </a:r>
            <a:r>
              <a:rPr lang="en-US" sz="2400" dirty="0" err="1">
                <a:latin typeface="Calibri" charset="0"/>
                <a:sym typeface="Symbol" charset="2"/>
              </a:rPr>
              <a:t>z</a:t>
            </a:r>
            <a:r>
              <a:rPr lang="en-US" sz="2400" dirty="0">
                <a:latin typeface="Calibri" charset="0"/>
                <a:sym typeface="Symbol" charset="2"/>
              </a:rPr>
              <a:t>)</a:t>
            </a:r>
            <a:r>
              <a:rPr lang="en-US" sz="2400" b="1" dirty="0">
                <a:latin typeface="Calibri" charset="0"/>
                <a:sym typeface="Symbol" charset="2"/>
              </a:rPr>
              <a:t> </a:t>
            </a:r>
          </a:p>
          <a:p>
            <a:endParaRPr lang="en-US" sz="2400" b="1" dirty="0">
              <a:latin typeface="Calibri" charset="0"/>
              <a:sym typeface="Symbol" charset="2"/>
            </a:endParaRPr>
          </a:p>
          <a:p>
            <a:r>
              <a:rPr lang="en-US" sz="2400" dirty="0">
                <a:latin typeface="Calibri" charset="0"/>
                <a:sym typeface="Symbol" charset="2"/>
              </a:rPr>
              <a:t>active volume: </a:t>
            </a:r>
            <a:r>
              <a:rPr lang="en-US" sz="2400" dirty="0" smtClean="0">
                <a:latin typeface="Calibri" charset="0"/>
                <a:sym typeface="Symbol" charset="2"/>
              </a:rPr>
              <a:t>huge (SSD/IST)</a:t>
            </a:r>
            <a:endParaRPr lang="en-US" sz="2400" dirty="0">
              <a:latin typeface="Calibri" charset="0"/>
              <a:sym typeface="Symbol" charset="2"/>
            </a:endParaRP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4211960" y="3766388"/>
            <a:ext cx="462833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Calibri" charset="0"/>
              </a:rPr>
              <a:t>VIEW-300:visual </a:t>
            </a:r>
            <a:r>
              <a:rPr lang="en-US" sz="2400" dirty="0">
                <a:latin typeface="Calibri" charset="0"/>
              </a:rPr>
              <a:t>sub micron</a:t>
            </a:r>
            <a:r>
              <a:rPr lang="en-US" sz="2400" dirty="0">
                <a:latin typeface="Calibri" charset="0"/>
                <a:sym typeface="Symbol" charset="2"/>
              </a:rPr>
              <a:t> (xyz) </a:t>
            </a:r>
            <a:r>
              <a:rPr lang="en-US" sz="2400" dirty="0" smtClean="0">
                <a:latin typeface="Calibri" charset="0"/>
                <a:sym typeface="Symbol" charset="2"/>
              </a:rPr>
              <a:t>repeatability </a:t>
            </a:r>
            <a:r>
              <a:rPr lang="en-US" sz="2400" dirty="0" smtClean="0">
                <a:latin typeface="Calibri" charset="0"/>
              </a:rPr>
              <a:t>5 </a:t>
            </a:r>
            <a:r>
              <a:rPr lang="en-US" sz="2400" dirty="0">
                <a:latin typeface="Calibri" charset="0"/>
                <a:sym typeface="Symbol" charset="2"/>
              </a:rPr>
              <a:t>m accuracy over active volume</a:t>
            </a:r>
          </a:p>
          <a:p>
            <a:endParaRPr lang="en-US" sz="2400" dirty="0">
              <a:latin typeface="Calibri" charset="0"/>
              <a:sym typeface="Symbol" charset="2"/>
            </a:endParaRPr>
          </a:p>
          <a:p>
            <a:r>
              <a:rPr lang="en-US" sz="2400" dirty="0">
                <a:latin typeface="Calibri" charset="0"/>
                <a:sym typeface="Symbol" charset="2"/>
              </a:rPr>
              <a:t>no touch </a:t>
            </a:r>
            <a:r>
              <a:rPr lang="en-US" sz="2400" dirty="0" smtClean="0">
                <a:latin typeface="Calibri" charset="0"/>
                <a:sym typeface="Symbol" charset="2"/>
              </a:rPr>
              <a:t>probe (coming!)</a:t>
            </a:r>
            <a:endParaRPr lang="en-US" sz="2400" dirty="0">
              <a:latin typeface="Calibri" charset="0"/>
              <a:sym typeface="Symbol" charset="2"/>
            </a:endParaRPr>
          </a:p>
          <a:p>
            <a:endParaRPr lang="en-US" sz="2400" dirty="0">
              <a:latin typeface="Calibri" charset="0"/>
              <a:sym typeface="Symbol" charset="2"/>
            </a:endParaRPr>
          </a:p>
          <a:p>
            <a:r>
              <a:rPr lang="en-US" sz="2400" dirty="0">
                <a:latin typeface="Calibri" charset="0"/>
                <a:sym typeface="Symbol" charset="2"/>
              </a:rPr>
              <a:t>active volume: </a:t>
            </a:r>
          </a:p>
          <a:p>
            <a:r>
              <a:rPr lang="en-US" sz="2400" dirty="0">
                <a:latin typeface="Calibri" charset="0"/>
                <a:sym typeface="Symbol" charset="2"/>
              </a:rPr>
              <a:t>30 in X 30 in X 12 </a:t>
            </a:r>
            <a:r>
              <a:rPr lang="en-US" sz="2400" dirty="0" smtClean="0">
                <a:latin typeface="Calibri" charset="0"/>
                <a:sym typeface="Symbol" charset="2"/>
              </a:rPr>
              <a:t>in (PXL)</a:t>
            </a:r>
            <a:endParaRPr lang="en-US" sz="2400" dirty="0">
              <a:latin typeface="Calibri" charset="0"/>
              <a:sym typeface="Symbol" charset="2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107504" y="3814440"/>
            <a:ext cx="878497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871736" y="448816"/>
            <a:ext cx="7444680" cy="747936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We want something like this with the chips glued 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on and measured in new machine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pic>
        <p:nvPicPr>
          <p:cNvPr id="27651" name="Content Placeholder 4" descr="HFT 6 Face Tube Vertica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750" r="-13750"/>
          <a:stretch>
            <a:fillRect/>
          </a:stretch>
        </p:blipFill>
        <p:spPr>
          <a:xfrm>
            <a:off x="683568" y="1737320"/>
            <a:ext cx="7772400" cy="4572000"/>
          </a:xfrm>
        </p:spPr>
      </p:pic>
      <p:sp>
        <p:nvSpPr>
          <p:cNvPr id="2765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391400" y="6400800"/>
            <a:ext cx="1371600" cy="457200"/>
          </a:xfrm>
          <a:prstGeom prst="rect">
            <a:avLst/>
          </a:prstGeom>
          <a:noFill/>
        </p:spPr>
        <p:txBody>
          <a:bodyPr/>
          <a:lstStyle/>
          <a:p>
            <a:fld id="{D02CCD90-A2E8-7148-8750-57FF75EB9C8B}" type="slidenum">
              <a:rPr lang="en-US" smtClean="0">
                <a:latin typeface="Times New Roman" charset="0"/>
              </a:rPr>
              <a:pPr/>
              <a:t>12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/>
          <a:srcRect b="220"/>
          <a:stretch/>
        </p:blipFill>
        <p:spPr bwMode="auto">
          <a:xfrm>
            <a:off x="68263" y="228600"/>
            <a:ext cx="8731250" cy="577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400800"/>
            <a:ext cx="1371600" cy="457200"/>
          </a:xfrm>
          <a:prstGeom prst="rect">
            <a:avLst/>
          </a:prstGeom>
          <a:noFill/>
        </p:spPr>
        <p:txBody>
          <a:bodyPr/>
          <a:lstStyle/>
          <a:p>
            <a:fld id="{1C26E777-7BDE-D246-B624-7DD6C0A09034}" type="slidenum">
              <a:rPr lang="en-US" smtClean="0">
                <a:latin typeface="Times New Roman" charset="0"/>
              </a:rPr>
              <a:pPr/>
              <a:t>13</a:t>
            </a:fld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66800"/>
            <a:ext cx="665003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990600" y="192088"/>
            <a:ext cx="5715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Prototype fixture</a:t>
            </a:r>
            <a:r>
              <a:rPr lang="en-US" sz="1800" dirty="0" smtClean="0">
                <a:solidFill>
                  <a:srgbClr val="000000"/>
                </a:solidFill>
                <a:latin typeface="Calibri" charset="0"/>
              </a:rPr>
              <a:t>…also </a:t>
            </a:r>
            <a:r>
              <a:rPr lang="en-US" sz="1800" dirty="0">
                <a:solidFill>
                  <a:srgbClr val="000000"/>
                </a:solidFill>
                <a:latin typeface="Calibri" charset="0"/>
              </a:rPr>
              <a:t>used for supporting half cylinder for CMM mapping of </a:t>
            </a:r>
            <a:r>
              <a:rPr lang="en-US" sz="1800" dirty="0" smtClean="0">
                <a:solidFill>
                  <a:srgbClr val="000000"/>
                </a:solidFill>
                <a:latin typeface="Calibri" charset="0"/>
              </a:rPr>
              <a:t>PIXEL </a:t>
            </a:r>
            <a:r>
              <a:rPr lang="en-US" sz="1800" dirty="0">
                <a:solidFill>
                  <a:srgbClr val="000000"/>
                </a:solidFill>
                <a:latin typeface="Calibri" charset="0"/>
              </a:rPr>
              <a:t>surfaces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391400" y="6400800"/>
            <a:ext cx="1371600" cy="457200"/>
          </a:xfrm>
          <a:prstGeom prst="rect">
            <a:avLst/>
          </a:prstGeom>
          <a:noFill/>
        </p:spPr>
        <p:txBody>
          <a:bodyPr/>
          <a:lstStyle/>
          <a:p>
            <a:fld id="{2B710397-D356-C547-8F2F-FBBAACAAB985}" type="slidenum">
              <a:rPr lang="en-US" smtClean="0">
                <a:solidFill>
                  <a:srgbClr val="000000"/>
                </a:solidFill>
                <a:latin typeface="Times New Roman" charset="0"/>
              </a:rPr>
              <a:pPr/>
              <a:t>14</a:t>
            </a:fld>
            <a:endParaRPr lang="en-US" smtClean="0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1"/>
            <a:ext cx="8213760" cy="491074"/>
          </a:xfrm>
        </p:spPr>
        <p:txBody>
          <a:bodyPr/>
          <a:lstStyle/>
          <a:p>
            <a:pPr algn="l"/>
            <a:r>
              <a:rPr lang="en-US" sz="2400" dirty="0" smtClean="0">
                <a:latin typeface="Comic Sans MS"/>
                <a:cs typeface="Comic Sans MS"/>
              </a:rPr>
              <a:t>Summary (partial) 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077200" cy="4968552"/>
          </a:xfrm>
        </p:spPr>
        <p:txBody>
          <a:bodyPr/>
          <a:lstStyle/>
          <a:p>
            <a:pPr marL="757539" lvl="1" indent="-342900">
              <a:buFont typeface="Arial"/>
              <a:buChar char="•"/>
            </a:pPr>
            <a:endParaRPr lang="en-US" sz="20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We are pretty familiar with the ZEISS machine and its measurements.</a:t>
            </a:r>
          </a:p>
          <a:p>
            <a:pPr marL="757539" lvl="1" indent="-342900">
              <a:buFont typeface="Arial"/>
              <a:buChar char="•"/>
            </a:pPr>
            <a:r>
              <a:rPr lang="en-US" sz="20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We still need to streamline the data translation code and put it in a final (CVS) place</a:t>
            </a:r>
          </a:p>
          <a:p>
            <a:pPr marL="757539" lvl="1" indent="-342900">
              <a:buFont typeface="Arial"/>
              <a:buChar char="•"/>
            </a:pPr>
            <a:r>
              <a:rPr lang="en-US" sz="20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The SSD/IST survey straightforward, but it has to happen sometime in the next 1-1.5 years.</a:t>
            </a:r>
          </a:p>
          <a:p>
            <a:pPr marL="757539" lvl="1" indent="-342900">
              <a:buFont typeface="Arial"/>
              <a:buChar char="•"/>
            </a:pPr>
            <a:endParaRPr lang="en-US" sz="20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We are about to start playing with the VIEW 3000</a:t>
            </a:r>
          </a:p>
          <a:p>
            <a:pPr marL="705709" lvl="1" indent="-342900">
              <a:buFont typeface="Arial"/>
              <a:buChar char="•"/>
            </a:pP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Needs to happen before the end of the year</a:t>
            </a:r>
            <a:endParaRPr lang="en-US" sz="20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sz="24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Manpower involved is still thin but finite.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5776" y="2708920"/>
            <a:ext cx="4104456" cy="720080"/>
          </a:xfrm>
        </p:spPr>
        <p:txBody>
          <a:bodyPr/>
          <a:lstStyle/>
          <a:p>
            <a:pPr marL="0" indent="0"/>
            <a:r>
              <a:rPr lang="en-US" sz="20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     </a:t>
            </a:r>
            <a:r>
              <a:rPr lang="en-US" sz="24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Geometry Model Update</a:t>
            </a:r>
          </a:p>
        </p:txBody>
      </p:sp>
    </p:spTree>
    <p:extLst>
      <p:ext uri="{BB962C8B-B14F-4D97-AF65-F5344CB8AC3E}">
        <p14:creationId xmlns:p14="http://schemas.microsoft.com/office/powerpoint/2010/main" val="3472435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3968" y="1846287"/>
            <a:ext cx="4525963" cy="4391025"/>
          </a:xfrm>
        </p:spPr>
      </p:pic>
      <p:sp>
        <p:nvSpPr>
          <p:cNvPr id="15363" name="Line 9"/>
          <p:cNvSpPr>
            <a:spLocks noChangeShapeType="1"/>
          </p:cNvSpPr>
          <p:nvPr/>
        </p:nvSpPr>
        <p:spPr bwMode="auto">
          <a:xfrm flipH="1" flipV="1">
            <a:off x="3779912" y="3933056"/>
            <a:ext cx="1584176" cy="216024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82296" tIns="41148" rIns="82296" bIns="41148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Arial"/>
            </a:endParaRPr>
          </a:p>
        </p:txBody>
      </p:sp>
      <p:sp>
        <p:nvSpPr>
          <p:cNvPr id="15364" name="Text Box 21"/>
          <p:cNvSpPr txBox="1">
            <a:spLocks/>
          </p:cNvSpPr>
          <p:nvPr/>
        </p:nvSpPr>
        <p:spPr bwMode="auto">
          <a:xfrm>
            <a:off x="7464425" y="68263"/>
            <a:ext cx="1705721" cy="3600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Arial"/>
              </a:rPr>
              <a:t>SSD+ </a:t>
            </a:r>
            <a:r>
              <a:rPr lang="en-US" sz="1800" dirty="0">
                <a:solidFill>
                  <a:prstClr val="black"/>
                </a:solidFill>
                <a:latin typeface="Arial"/>
              </a:rPr>
              <a:t>R=</a:t>
            </a:r>
            <a:r>
              <a:rPr lang="en-US" sz="1800" dirty="0" smtClean="0">
                <a:solidFill>
                  <a:prstClr val="black"/>
                </a:solidFill>
                <a:latin typeface="Arial"/>
              </a:rPr>
              <a:t>22cm</a:t>
            </a:r>
            <a:endParaRPr lang="en-US" sz="18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15365" name="Text Box 22"/>
          <p:cNvSpPr txBox="1">
            <a:spLocks/>
          </p:cNvSpPr>
          <p:nvPr/>
        </p:nvSpPr>
        <p:spPr bwMode="auto">
          <a:xfrm>
            <a:off x="611560" y="5373216"/>
            <a:ext cx="1363663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Arial"/>
              </a:rPr>
              <a:t>IST R=14cm</a:t>
            </a:r>
          </a:p>
        </p:txBody>
      </p:sp>
      <p:sp>
        <p:nvSpPr>
          <p:cNvPr id="15366" name="Text Box 23"/>
          <p:cNvSpPr txBox="1">
            <a:spLocks/>
          </p:cNvSpPr>
          <p:nvPr/>
        </p:nvSpPr>
        <p:spPr bwMode="auto">
          <a:xfrm>
            <a:off x="1475656" y="3717032"/>
            <a:ext cx="2304256" cy="3603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square" lIns="82296" tIns="41148" rIns="82296" bIns="41148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Arial"/>
              </a:rPr>
              <a:t>Pixel 1-2 R=2.5, 8cm</a:t>
            </a:r>
          </a:p>
        </p:txBody>
      </p:sp>
      <p:sp>
        <p:nvSpPr>
          <p:cNvPr id="15367" name="Line 6"/>
          <p:cNvSpPr>
            <a:spLocks noChangeShapeType="1"/>
          </p:cNvSpPr>
          <p:nvPr/>
        </p:nvSpPr>
        <p:spPr bwMode="auto">
          <a:xfrm flipV="1">
            <a:off x="7452321" y="479423"/>
            <a:ext cx="845542" cy="186945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82296" tIns="41148" rIns="82296" bIns="41148">
            <a:prstTxWarp prst="textNoShape">
              <a:avLst/>
            </a:prstTxWarp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  <a:latin typeface="Arial"/>
            </a:endParaRPr>
          </a:p>
        </p:txBody>
      </p:sp>
      <p:sp>
        <p:nvSpPr>
          <p:cNvPr id="15369" name="Rectangle 2"/>
          <p:cNvSpPr>
            <a:spLocks noGrp="1" noChangeArrowheads="1"/>
          </p:cNvSpPr>
          <p:nvPr>
            <p:ph type="title"/>
          </p:nvPr>
        </p:nvSpPr>
        <p:spPr>
          <a:xfrm>
            <a:off x="389415" y="0"/>
            <a:ext cx="3390497" cy="6096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0000FF"/>
                </a:solidFill>
                <a:latin typeface="Comic Sans MS"/>
                <a:cs typeface="Comic Sans MS"/>
              </a:rPr>
              <a:t>HFT Elements</a:t>
            </a:r>
          </a:p>
        </p:txBody>
      </p:sp>
      <p:pic>
        <p:nvPicPr>
          <p:cNvPr id="15373" name="Picture 24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4"/>
          <a:srcRect l="21875" t="10330" r="14583" b="8754"/>
          <a:stretch>
            <a:fillRect/>
          </a:stretch>
        </p:blipFill>
        <p:spPr bwMode="auto">
          <a:xfrm>
            <a:off x="179512" y="908720"/>
            <a:ext cx="3600400" cy="277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179512" y="5445224"/>
            <a:ext cx="3963988" cy="1276350"/>
            <a:chOff x="8569325" y="19308763"/>
            <a:chExt cx="4856163" cy="1612900"/>
          </a:xfrm>
        </p:grpSpPr>
        <p:pic>
          <p:nvPicPr>
            <p:cNvPr id="15379" name="Picture 26" descr="IST_layer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172825" y="19308763"/>
              <a:ext cx="2252663" cy="161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0" name="Picture 27" descr="IST_Ladd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569325" y="19851688"/>
              <a:ext cx="2197100" cy="8874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15381" name="Rectangle 28"/>
            <p:cNvSpPr>
              <a:spLocks noChangeArrowheads="1"/>
            </p:cNvSpPr>
            <p:nvPr/>
          </p:nvSpPr>
          <p:spPr bwMode="auto">
            <a:xfrm rot="1330168">
              <a:off x="11317288" y="19743738"/>
              <a:ext cx="1420812" cy="185737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5382" name="Line 338"/>
            <p:cNvSpPr>
              <a:spLocks noChangeShapeType="1"/>
            </p:cNvSpPr>
            <p:nvPr/>
          </p:nvSpPr>
          <p:spPr bwMode="auto">
            <a:xfrm flipV="1">
              <a:off x="10742613" y="19653250"/>
              <a:ext cx="635000" cy="19367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5383" name="Line 339"/>
            <p:cNvSpPr>
              <a:spLocks noChangeShapeType="1"/>
            </p:cNvSpPr>
            <p:nvPr/>
          </p:nvSpPr>
          <p:spPr bwMode="auto">
            <a:xfrm flipV="1">
              <a:off x="10775950" y="20200938"/>
              <a:ext cx="1897063" cy="542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Arial"/>
              </a:endParaRPr>
            </a:p>
          </p:txBody>
        </p:sp>
      </p:grpSp>
      <p:cxnSp>
        <p:nvCxnSpPr>
          <p:cNvPr id="15375" name="Straight Arrow Connector 32"/>
          <p:cNvCxnSpPr>
            <a:cxnSpLocks noChangeShapeType="1"/>
            <a:stCxn id="15366" idx="3"/>
          </p:cNvCxnSpPr>
          <p:nvPr/>
        </p:nvCxnSpPr>
        <p:spPr bwMode="auto">
          <a:xfrm>
            <a:off x="3779912" y="3897213"/>
            <a:ext cx="2520280" cy="17985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6" name="Straight Arrow Connector 34"/>
          <p:cNvCxnSpPr>
            <a:cxnSpLocks noChangeShapeType="1"/>
            <a:stCxn id="15379" idx="0"/>
          </p:cNvCxnSpPr>
          <p:nvPr/>
        </p:nvCxnSpPr>
        <p:spPr bwMode="auto">
          <a:xfrm flipV="1">
            <a:off x="3224099" y="4509120"/>
            <a:ext cx="2211997" cy="936104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6" name="TextBox 25"/>
          <p:cNvSpPr txBox="1"/>
          <p:nvPr/>
        </p:nvSpPr>
        <p:spPr>
          <a:xfrm>
            <a:off x="7164288" y="6309320"/>
            <a:ext cx="178854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Arial"/>
              </a:rPr>
              <a:t>New beam pipe</a:t>
            </a:r>
          </a:p>
        </p:txBody>
      </p:sp>
      <p:cxnSp>
        <p:nvCxnSpPr>
          <p:cNvPr id="15378" name="Straight Arrow Connector 27"/>
          <p:cNvCxnSpPr>
            <a:cxnSpLocks noChangeShapeType="1"/>
          </p:cNvCxnSpPr>
          <p:nvPr/>
        </p:nvCxnSpPr>
        <p:spPr bwMode="auto">
          <a:xfrm flipH="1" flipV="1">
            <a:off x="6660232" y="4149080"/>
            <a:ext cx="1579240" cy="2121024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1" y="0"/>
            <a:ext cx="2895600" cy="182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1"/>
            <a:ext cx="8213760" cy="779106"/>
          </a:xfrm>
        </p:spPr>
        <p:txBody>
          <a:bodyPr/>
          <a:lstStyle/>
          <a:p>
            <a:pPr algn="l"/>
            <a:r>
              <a:rPr lang="en-US" sz="2400" dirty="0" smtClean="0">
                <a:latin typeface="Comic Sans MS"/>
                <a:cs typeface="Comic Sans MS"/>
              </a:rPr>
              <a:t>Summary (partial) 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391400" y="6400800"/>
            <a:ext cx="1371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3528" y="1700808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We are ready to move on…and we will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We need interaction with the engineers: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To get the design drawings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For &lt;X</a:t>
            </a:r>
            <a:r>
              <a:rPr lang="en-US" sz="2400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0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&gt; estimates in sandwiched areas (glue </a:t>
            </a:r>
            <a:r>
              <a:rPr lang="en-US" sz="2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etc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)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Decide on appropriate abstraction level </a:t>
            </a:r>
            <a:b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</a:b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If 2-3 people devote 20-30% of their time to this I anticipate substantial progress in the next half year</a:t>
            </a:r>
          </a:p>
          <a:p>
            <a:pPr marL="914400" lvl="1" indent="-457200">
              <a:buFont typeface="Arial"/>
              <a:buChar char="•"/>
            </a:pP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 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476672"/>
            <a:ext cx="4896544" cy="720080"/>
          </a:xfrm>
        </p:spPr>
        <p:txBody>
          <a:bodyPr/>
          <a:lstStyle/>
          <a:p>
            <a:pPr marL="0" indent="0"/>
            <a:r>
              <a:rPr lang="en-US" sz="2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    </a:t>
            </a:r>
            <a:r>
              <a:rPr lang="en-US" sz="2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PXL response simulators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3528" y="1700808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We can benefit from IPHC work on this </a:t>
            </a:r>
          </a:p>
          <a:p>
            <a:pPr marL="914306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DIGIMAPS</a:t>
            </a:r>
          </a:p>
          <a:p>
            <a:pPr marL="914306" lvl="1" indent="-457200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Adapt it to our needs (we do not shoot for 2 microns resolution </a:t>
            </a:r>
            <a:r>
              <a:rPr lang="en-US" sz="2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etc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etc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)</a:t>
            </a:r>
          </a:p>
          <a:p>
            <a:pPr marL="457200" indent="-457200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We will move on this quickly</a:t>
            </a:r>
          </a:p>
          <a:p>
            <a:pPr marL="914306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Beam tests are important part of this, since it is a data driven model</a:t>
            </a:r>
          </a:p>
          <a:p>
            <a:pPr marL="914306" lvl="1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Hard to give a timeline estimate right now</a:t>
            </a:r>
          </a:p>
          <a:p>
            <a:pPr marL="914400" lvl="1" indent="-457200">
              <a:buFont typeface="Arial"/>
              <a:buChar char="•"/>
            </a:pP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33563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71600" y="1659285"/>
            <a:ext cx="6048672" cy="4154965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Technical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 progress and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issues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Expected progress for next ½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year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Resource overview and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needs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Comic Sans MS"/>
                <a:cs typeface="Comic Sans MS"/>
              </a:rPr>
              <a:t>Slow control considerations, interlocks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Comic Sans MS"/>
                <a:cs typeface="Comic Sans MS"/>
              </a:rPr>
              <a:t>.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Comic Sans MS"/>
                <a:cs typeface="Comic Sans MS"/>
              </a:rPr>
              <a:t>Lab space needs at BNL.</a:t>
            </a:r>
          </a:p>
          <a:p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 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600" y="304802"/>
            <a:ext cx="6705600" cy="609600"/>
          </a:xfrm>
        </p:spPr>
        <p:txBody>
          <a:bodyPr/>
          <a:lstStyle/>
          <a:p>
            <a:pPr algn="l"/>
            <a:r>
              <a:rPr lang="en-US" dirty="0" smtClean="0"/>
              <a:t>Content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20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2" name="Picture 1" descr="Screen shot 2011-09-27 at 7.54.3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5776" y="2708920"/>
            <a:ext cx="4680520" cy="720080"/>
          </a:xfrm>
        </p:spPr>
        <p:txBody>
          <a:bodyPr/>
          <a:lstStyle/>
          <a:p>
            <a:pPr marL="0" indent="0">
              <a:buNone/>
            </a:pPr>
            <a:r>
              <a:rPr lang="en-US" sz="20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     </a:t>
            </a:r>
            <a:r>
              <a:rPr lang="en-US" sz="24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Resources/Needs</a:t>
            </a:r>
          </a:p>
        </p:txBody>
      </p:sp>
    </p:spTree>
    <p:extLst>
      <p:ext uri="{BB962C8B-B14F-4D97-AF65-F5344CB8AC3E}">
        <p14:creationId xmlns:p14="http://schemas.microsoft.com/office/powerpoint/2010/main" val="4228267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" name="Picture 1" descr="Soft_FTE_shor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t="14629" r="8453" b="25186"/>
          <a:stretch/>
        </p:blipFill>
        <p:spPr>
          <a:xfrm>
            <a:off x="1259632" y="-1"/>
            <a:ext cx="6977366" cy="687164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624260" y="-14684"/>
            <a:ext cx="724277" cy="6324004"/>
            <a:chOff x="624260" y="-14684"/>
            <a:chExt cx="724277" cy="6324004"/>
          </a:xfrm>
        </p:grpSpPr>
        <p:sp>
          <p:nvSpPr>
            <p:cNvPr id="3" name="TextBox 2"/>
            <p:cNvSpPr txBox="1"/>
            <p:nvPr/>
          </p:nvSpPr>
          <p:spPr>
            <a:xfrm>
              <a:off x="827584" y="764704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19076" y="1277546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14884" y="2878336"/>
              <a:ext cx="295642" cy="351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3933056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1.1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24260" y="-14684"/>
              <a:ext cx="724277" cy="338554"/>
            </a:xfrm>
            <a:prstGeom prst="rect">
              <a:avLst/>
            </a:prstGeom>
            <a:solidFill>
              <a:srgbClr val="FFF5E6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FTEY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4884" y="1535584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5576" y="1794302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1.5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5576" y="2056934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4.7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7584" y="474663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0.8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5576" y="582675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Left Brace 13"/>
            <p:cNvSpPr/>
            <p:nvPr/>
          </p:nvSpPr>
          <p:spPr bwMode="auto">
            <a:xfrm>
              <a:off x="1115616" y="5733256"/>
              <a:ext cx="216024" cy="576064"/>
            </a:xfrm>
            <a:prstGeom prst="leftBrac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4342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23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980728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BNL: Infra, Tracking, support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UIC: New hire is expected to fill ‘MIT’ in software(?)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UCLA: Student (part time) to work on Geometry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Purdue: Mustafa (part time) on Simulators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China: Student to work on SSD slow controls + </a:t>
            </a:r>
            <a:r>
              <a:rPr lang="en-US" sz="24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Yifei’s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 contributions (expect the equivalent of 1+ FTEY)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LBL: Postdoc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(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fraction) on HFT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IPHC: ‘Lost” Postdoc position. We will get support on simulators.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KSU: Jonathan + 1 Student (part time)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NPI: Need to clarify</a:t>
            </a:r>
          </a:p>
        </p:txBody>
      </p:sp>
      <p:pic>
        <p:nvPicPr>
          <p:cNvPr id="8" name="Picture 7" descr="Soft_FTE_short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5" t="14628" r="6856" b="82257"/>
          <a:stretch/>
        </p:blipFill>
        <p:spPr>
          <a:xfrm>
            <a:off x="539552" y="203200"/>
            <a:ext cx="8313920" cy="5615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3" y="5949280"/>
            <a:ext cx="8280920" cy="707886"/>
          </a:xfrm>
          <a:prstGeom prst="rect">
            <a:avLst/>
          </a:prstGeom>
          <a:solidFill>
            <a:srgbClr val="FFF5E6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+mn-lt"/>
              </a:rPr>
              <a:t>At November’s Collaboration meeting Institutions willing/need to shift some effort should be approached/encouraged to join.</a:t>
            </a:r>
            <a:endParaRPr lang="en-US" sz="20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0" dirty="0" smtClean="0"/>
              <a:t>Summary </a:t>
            </a:r>
            <a:endParaRPr lang="en-US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2492896"/>
            <a:ext cx="5622776" cy="1872208"/>
          </a:xfrm>
        </p:spPr>
        <p:txBody>
          <a:bodyPr/>
          <a:lstStyle/>
          <a:p>
            <a:pPr lvl="1" algn="ctr">
              <a:buNone/>
            </a:pPr>
            <a:endParaRPr lang="en-US" b="0" dirty="0" smtClean="0">
              <a:solidFill>
                <a:srgbClr val="0000FF"/>
              </a:solidFill>
            </a:endParaRPr>
          </a:p>
          <a:p>
            <a:pPr marL="0" indent="0" algn="ctr">
              <a:buNone/>
            </a:pPr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To paraphrase </a:t>
            </a:r>
            <a:r>
              <a:rPr lang="en-US" b="0" dirty="0" err="1" smtClean="0">
                <a:solidFill>
                  <a:srgbClr val="0000FF"/>
                </a:solidFill>
                <a:cs typeface="Symbol" charset="2"/>
              </a:rPr>
              <a:t>Flemming’s</a:t>
            </a:r>
            <a:r>
              <a:rPr lang="en-US" b="0" dirty="0" smtClean="0">
                <a:solidFill>
                  <a:srgbClr val="0000FF"/>
                </a:solidFill>
                <a:cs typeface="Symbol" charset="2"/>
              </a:rPr>
              <a:t> statement:</a:t>
            </a:r>
          </a:p>
          <a:p>
            <a:pPr marL="0" indent="0" algn="ctr">
              <a:buNone/>
            </a:pPr>
            <a:endParaRPr lang="en-US" b="0" dirty="0">
              <a:solidFill>
                <a:srgbClr val="0000FF"/>
              </a:solidFill>
              <a:cs typeface="Symbol" charset="2"/>
            </a:endParaRPr>
          </a:p>
          <a:p>
            <a:pPr marL="0" indent="0" algn="ctr">
              <a:buNone/>
            </a:pPr>
            <a:r>
              <a:rPr lang="en-US" sz="2400" i="1" dirty="0" smtClean="0">
                <a:cs typeface="Symbol" charset="2"/>
              </a:rPr>
              <a:t>Software is ramping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Progress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524001"/>
            <a:ext cx="8458200" cy="4281263"/>
          </a:xfrm>
        </p:spPr>
        <p:txBody>
          <a:bodyPr/>
          <a:lstStyle/>
          <a:p>
            <a:r>
              <a:rPr lang="en-US" sz="2400" b="0" dirty="0" smtClean="0">
                <a:solidFill>
                  <a:srgbClr val="000090"/>
                </a:solidFill>
              </a:rPr>
              <a:t>No much progress since last meeting</a:t>
            </a:r>
          </a:p>
          <a:p>
            <a:pPr lvl="1"/>
            <a:r>
              <a:rPr lang="en-US" sz="2400" b="0" dirty="0" smtClean="0">
                <a:solidFill>
                  <a:srgbClr val="000090"/>
                </a:solidFill>
              </a:rPr>
              <a:t>Mainly due to QM efforts (</a:t>
            </a:r>
            <a:r>
              <a:rPr lang="en-US" sz="2400" b="0" dirty="0" smtClean="0">
                <a:solidFill>
                  <a:srgbClr val="0000FF"/>
                </a:solidFill>
              </a:rPr>
              <a:t>fact not excuse</a:t>
            </a:r>
            <a:r>
              <a:rPr lang="en-US" sz="2400" b="0" dirty="0" smtClean="0">
                <a:solidFill>
                  <a:srgbClr val="000090"/>
                </a:solidFill>
              </a:rPr>
              <a:t>!)</a:t>
            </a:r>
          </a:p>
          <a:p>
            <a:pPr lvl="1"/>
            <a:endParaRPr lang="en-US" sz="2400" b="0" dirty="0">
              <a:solidFill>
                <a:srgbClr val="000090"/>
              </a:solidFill>
            </a:endParaRPr>
          </a:p>
          <a:p>
            <a:r>
              <a:rPr lang="en-US" sz="2400" b="0" dirty="0" smtClean="0">
                <a:solidFill>
                  <a:srgbClr val="000090"/>
                </a:solidFill>
              </a:rPr>
              <a:t>Minor work for CD2/3 Q-A sessions</a:t>
            </a:r>
          </a:p>
          <a:p>
            <a:r>
              <a:rPr lang="en-US" sz="2400" b="0" dirty="0" smtClean="0">
                <a:solidFill>
                  <a:srgbClr val="000090"/>
                </a:solidFill>
              </a:rPr>
              <a:t>Some progress on B-meson (+MTD) studies by MTD-people (see next slides)</a:t>
            </a:r>
          </a:p>
          <a:p>
            <a:endParaRPr lang="en-US" sz="2400" b="0" dirty="0">
              <a:solidFill>
                <a:srgbClr val="000090"/>
              </a:solidFill>
            </a:endParaRPr>
          </a:p>
          <a:p>
            <a:r>
              <a:rPr lang="en-US" sz="2400" b="0" dirty="0" smtClean="0">
                <a:solidFill>
                  <a:srgbClr val="000090"/>
                </a:solidFill>
              </a:rPr>
              <a:t>But effort ramps up quickly</a:t>
            </a:r>
          </a:p>
          <a:p>
            <a:pPr lvl="1"/>
            <a:r>
              <a:rPr lang="en-US" sz="2400" b="0" dirty="0" smtClean="0">
                <a:solidFill>
                  <a:srgbClr val="000090"/>
                </a:solidFill>
              </a:rPr>
              <a:t>Mainly due to redirecting </a:t>
            </a:r>
            <a:r>
              <a:rPr lang="en-US" sz="2400" b="0" dirty="0" smtClean="0">
                <a:solidFill>
                  <a:srgbClr val="000090"/>
                </a:solidFill>
              </a:rPr>
              <a:t>of </a:t>
            </a:r>
            <a:r>
              <a:rPr lang="en-US" sz="2400" b="0" dirty="0" smtClean="0">
                <a:solidFill>
                  <a:srgbClr val="000090"/>
                </a:solidFill>
              </a:rPr>
              <a:t>effort into HFT</a:t>
            </a:r>
          </a:p>
          <a:p>
            <a:pPr lvl="1"/>
            <a:r>
              <a:rPr lang="en-US" sz="2400" b="0" dirty="0" smtClean="0">
                <a:solidFill>
                  <a:srgbClr val="000090"/>
                </a:solidFill>
              </a:rPr>
              <a:t>Weekly meeting restarted, Software day on Monday</a:t>
            </a:r>
            <a:endParaRPr lang="en-US" sz="2400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6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4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3200400"/>
          </a:xfrm>
        </p:spPr>
        <p:txBody>
          <a:bodyPr/>
          <a:lstStyle/>
          <a:p>
            <a:pPr lvl="1">
              <a:buNone/>
            </a:pPr>
            <a:endParaRPr lang="en-US" sz="1200" b="0" dirty="0">
              <a:solidFill>
                <a:srgbClr val="000090"/>
              </a:solidFill>
              <a:latin typeface="Forte" pitchFamily="66" charset="0"/>
            </a:endParaRPr>
          </a:p>
          <a:p>
            <a:r>
              <a:rPr lang="en-US" b="0" dirty="0" smtClean="0">
                <a:solidFill>
                  <a:srgbClr val="000090"/>
                </a:solidFill>
                <a:latin typeface="Forte" pitchFamily="66" charset="0"/>
              </a:rPr>
              <a:t>Still work in progress</a:t>
            </a:r>
          </a:p>
          <a:p>
            <a:endParaRPr lang="en-US" b="0" dirty="0" smtClean="0">
              <a:solidFill>
                <a:srgbClr val="000090"/>
              </a:solidFill>
              <a:latin typeface="Forte" pitchFamily="66" charset="0"/>
            </a:endParaRPr>
          </a:p>
          <a:p>
            <a:pPr lvl="1"/>
            <a:r>
              <a:rPr lang="en-US" b="0" dirty="0" smtClean="0">
                <a:solidFill>
                  <a:srgbClr val="000090"/>
                </a:solidFill>
                <a:latin typeface="Forte" pitchFamily="66" charset="0"/>
              </a:rPr>
              <a:t>Hand </a:t>
            </a:r>
            <a:r>
              <a:rPr lang="en-US" b="0" dirty="0" smtClean="0">
                <a:solidFill>
                  <a:srgbClr val="000090"/>
                </a:solidFill>
                <a:latin typeface="Forte" pitchFamily="66" charset="0"/>
              </a:rPr>
              <a:t>calculations are encouraging </a:t>
            </a:r>
          </a:p>
          <a:p>
            <a:pPr lvl="1"/>
            <a:endParaRPr lang="en-US" b="0" dirty="0">
              <a:solidFill>
                <a:srgbClr val="000090"/>
              </a:solidFill>
              <a:latin typeface="Forte" pitchFamily="66" charset="0"/>
            </a:endParaRPr>
          </a:p>
          <a:p>
            <a:r>
              <a:rPr lang="en-US" sz="2400" dirty="0" smtClean="0"/>
              <a:t>Yasser Mohammed </a:t>
            </a:r>
            <a:r>
              <a:rPr lang="en-US" b="0" dirty="0" smtClean="0">
                <a:solidFill>
                  <a:srgbClr val="000090"/>
                </a:solidFill>
                <a:latin typeface="Forte" pitchFamily="66" charset="0"/>
              </a:rPr>
              <a:t>(Texas A&amp;M) pursuing this (MTD group)</a:t>
            </a:r>
          </a:p>
          <a:p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295402"/>
            <a:ext cx="184666" cy="523220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97468"/>
            <a:ext cx="4214415" cy="523220"/>
          </a:xfrm>
          <a:prstGeom prst="rect">
            <a:avLst/>
          </a:prstGeom>
          <a:noFill/>
        </p:spPr>
        <p:txBody>
          <a:bodyPr wrap="none" lIns="91420" tIns="45711" rIns="91420" bIns="45711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Forte" pitchFamily="66" charset="0"/>
              </a:rPr>
              <a:t>B -&gt; J/</a:t>
            </a:r>
            <a:r>
              <a:rPr lang="en-US" b="1" dirty="0" smtClean="0">
                <a:solidFill>
                  <a:srgbClr val="0000FF"/>
                </a:solidFill>
                <a:latin typeface="Symbol" charset="2"/>
              </a:rPr>
              <a:t></a:t>
            </a:r>
            <a:r>
              <a:rPr lang="en-US" b="1" dirty="0" smtClean="0">
                <a:solidFill>
                  <a:srgbClr val="0000FF"/>
                </a:solidFill>
                <a:latin typeface="Forte" pitchFamily="66" charset="0"/>
              </a:rPr>
              <a:t>K -&gt; (</a:t>
            </a:r>
            <a:r>
              <a:rPr lang="en-US" b="1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m</a:t>
            </a:r>
            <a:r>
              <a:rPr lang="en-US" b="1" dirty="0" err="1" smtClean="0">
                <a:solidFill>
                  <a:srgbClr val="0000FF"/>
                </a:solidFill>
                <a:latin typeface="Forte" pitchFamily="66" charset="0"/>
              </a:rPr>
              <a:t>+</a:t>
            </a:r>
            <a:r>
              <a:rPr lang="en-US" b="1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m</a:t>
            </a:r>
            <a:r>
              <a:rPr lang="en-US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)</a:t>
            </a:r>
            <a:r>
              <a:rPr lang="en-US" b="1" dirty="0" smtClean="0">
                <a:solidFill>
                  <a:srgbClr val="0000FF"/>
                </a:solidFill>
                <a:latin typeface="Forte" pitchFamily="66" charset="0"/>
              </a:rPr>
              <a:t> + K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22082" y="56170"/>
            <a:ext cx="8223840" cy="565979"/>
          </a:xfrm>
          <a:ln/>
        </p:spPr>
        <p:txBody>
          <a:bodyPr/>
          <a:lstStyle/>
          <a:p>
            <a:pPr>
              <a:buClrTx/>
              <a:tabLst>
                <a:tab pos="0" algn="l"/>
                <a:tab pos="414597" algn="l"/>
                <a:tab pos="829194" algn="l"/>
                <a:tab pos="1243791" algn="l"/>
                <a:tab pos="1658388" algn="l"/>
                <a:tab pos="2072986" algn="l"/>
                <a:tab pos="2487583" algn="l"/>
                <a:tab pos="2902180" algn="l"/>
                <a:tab pos="3316777" algn="l"/>
                <a:tab pos="3731374" algn="l"/>
                <a:tab pos="4145971" algn="l"/>
                <a:tab pos="4560568" algn="l"/>
                <a:tab pos="4975165" algn="l"/>
                <a:tab pos="5389763" algn="l"/>
                <a:tab pos="5804361" algn="l"/>
                <a:tab pos="6218957" algn="l"/>
                <a:tab pos="6633554" algn="l"/>
                <a:tab pos="7048152" algn="l"/>
                <a:tab pos="7462748" algn="l"/>
                <a:tab pos="7877346" algn="l"/>
                <a:tab pos="8291944" algn="l"/>
              </a:tabLst>
            </a:pPr>
            <a:r>
              <a:rPr lang="en-US" sz="3300">
                <a:solidFill>
                  <a:srgbClr val="0084D1"/>
                </a:solidFill>
                <a:latin typeface="URW Chancery L" charset="0"/>
              </a:rPr>
              <a:t>In the Last presentation we show the next</a:t>
            </a:r>
            <a:r>
              <a:rPr lang="en-US">
                <a:solidFill>
                  <a:srgbClr val="0084D1"/>
                </a:solidFill>
                <a:latin typeface="URW Chancery L" charset="0"/>
              </a:rPr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920" y="622145"/>
            <a:ext cx="4354560" cy="3318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" y="4147639"/>
            <a:ext cx="4037760" cy="259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560" y="4147639"/>
            <a:ext cx="4049280" cy="259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07360" y="2695965"/>
            <a:ext cx="4354560" cy="87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15" tIns="40807" rIns="81615" bIns="40807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ctr" defTabSz="414597" eaLnBrk="1">
              <a:lnSpc>
                <a:spcPct val="93000"/>
              </a:lnSpc>
              <a:buSzPct val="100000"/>
            </a:pPr>
            <a:r>
              <a:rPr lang="en-US" sz="1600"/>
              <a:t>➢</a:t>
            </a:r>
            <a:r>
              <a:rPr lang="en-US" sz="2000">
                <a:solidFill>
                  <a:srgbClr val="7E0021"/>
                </a:solidFill>
              </a:rPr>
              <a:t>The B meson efficiency and the </a:t>
            </a:r>
          </a:p>
          <a:p>
            <a:pPr algn="ctr" defTabSz="414597" eaLnBrk="1">
              <a:lnSpc>
                <a:spcPct val="93000"/>
              </a:lnSpc>
              <a:buSzPct val="100000"/>
            </a:pPr>
            <a:r>
              <a:rPr lang="en-US" sz="2000">
                <a:solidFill>
                  <a:srgbClr val="7E0021"/>
                </a:solidFill>
              </a:rPr>
              <a:t>Primordial J/</a:t>
            </a:r>
            <a:r>
              <a:rPr lang="en-US" sz="2000">
                <a:solidFill>
                  <a:srgbClr val="7E0021"/>
                </a:solidFill>
                <a:cs typeface="Arial" charset="0"/>
              </a:rPr>
              <a:t>ψ</a:t>
            </a:r>
            <a:r>
              <a:rPr lang="en-US" sz="2000">
                <a:solidFill>
                  <a:srgbClr val="7E0021"/>
                </a:solidFill>
              </a:rPr>
              <a:t> rejection power</a:t>
            </a:r>
          </a:p>
          <a:p>
            <a:pPr defTabSz="414597" eaLnBrk="1">
              <a:lnSpc>
                <a:spcPct val="93000"/>
              </a:lnSpc>
              <a:buSzPct val="100000"/>
            </a:pPr>
            <a:endParaRPr lang="en-US" sz="2000">
              <a:solidFill>
                <a:srgbClr val="7E0021"/>
              </a:solidFill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ubTitle" idx="4294967295"/>
          </p:nvPr>
        </p:nvSpPr>
        <p:spPr>
          <a:xfrm>
            <a:off x="120960" y="1461754"/>
            <a:ext cx="4396320" cy="612064"/>
          </a:xfrm>
          <a:ln/>
        </p:spPr>
        <p:txBody>
          <a:bodyPr tIns="0" anchor="ctr"/>
          <a:lstStyle/>
          <a:p>
            <a:pPr marL="308069" indent="-305190">
              <a:spcAft>
                <a:spcPct val="0"/>
              </a:spcAft>
              <a:buSzPct val="70000"/>
              <a:buFont typeface="Wingdings" charset="0"/>
              <a:buChar char=""/>
              <a:tabLst>
                <a:tab pos="308069" algn="l"/>
                <a:tab pos="410280" algn="l"/>
                <a:tab pos="824876" algn="l"/>
                <a:tab pos="1239473" algn="l"/>
                <a:tab pos="1654070" algn="l"/>
                <a:tab pos="2068669" algn="l"/>
                <a:tab pos="2483264" algn="l"/>
                <a:tab pos="2897862" algn="l"/>
                <a:tab pos="3312460" algn="l"/>
                <a:tab pos="3727055" algn="l"/>
                <a:tab pos="4141654" algn="l"/>
                <a:tab pos="4556251" algn="l"/>
                <a:tab pos="4970847" algn="l"/>
                <a:tab pos="5385444" algn="l"/>
                <a:tab pos="5800042" algn="l"/>
                <a:tab pos="6214637" algn="l"/>
                <a:tab pos="6629236" algn="l"/>
                <a:tab pos="7043832" algn="l"/>
                <a:tab pos="7458432" algn="l"/>
                <a:tab pos="7873027" algn="l"/>
                <a:tab pos="8287626" algn="l"/>
              </a:tabLst>
            </a:pP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The decay length of the primordial </a:t>
            </a:r>
          </a:p>
          <a:p>
            <a:pPr marL="308069" indent="-305190">
              <a:spcAft>
                <a:spcPct val="0"/>
              </a:spcAft>
              <a:buClrTx/>
              <a:tabLst>
                <a:tab pos="308069" algn="l"/>
                <a:tab pos="410280" algn="l"/>
                <a:tab pos="824876" algn="l"/>
                <a:tab pos="1239473" algn="l"/>
                <a:tab pos="1654070" algn="l"/>
                <a:tab pos="2068669" algn="l"/>
                <a:tab pos="2483264" algn="l"/>
                <a:tab pos="2897862" algn="l"/>
                <a:tab pos="3312460" algn="l"/>
                <a:tab pos="3727055" algn="l"/>
                <a:tab pos="4141654" algn="l"/>
                <a:tab pos="4556251" algn="l"/>
                <a:tab pos="4970847" algn="l"/>
                <a:tab pos="5385444" algn="l"/>
                <a:tab pos="5800042" algn="l"/>
                <a:tab pos="6214637" algn="l"/>
                <a:tab pos="6629236" algn="l"/>
                <a:tab pos="7043832" algn="l"/>
                <a:tab pos="7458432" algn="l"/>
                <a:tab pos="7873027" algn="l"/>
                <a:tab pos="8287626" algn="l"/>
              </a:tabLst>
            </a:pP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  J/</a:t>
            </a:r>
            <a:r>
              <a:rPr lang="en-US" sz="2000">
                <a:solidFill>
                  <a:srgbClr val="7E0021"/>
                </a:solidFill>
                <a:latin typeface="Courier New" charset="0"/>
                <a:cs typeface="Courier New" charset="0"/>
              </a:rPr>
              <a:t>ψ</a:t>
            </a: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 vs J/</a:t>
            </a:r>
            <a:r>
              <a:rPr lang="en-US" sz="2000">
                <a:solidFill>
                  <a:srgbClr val="7E0021"/>
                </a:solidFill>
                <a:latin typeface="Courier New" charset="0"/>
                <a:cs typeface="Courier New" charset="0"/>
              </a:rPr>
              <a:t>ψ </a:t>
            </a: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( B</a:t>
            </a:r>
            <a:r>
              <a:rPr lang="en-US" sz="2200" baseline="33000">
                <a:solidFill>
                  <a:srgbClr val="7E0021"/>
                </a:solidFill>
                <a:latin typeface="Century Schoolbook L" charset="0"/>
              </a:rPr>
              <a:t>+</a:t>
            </a: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 decay)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036800" y="799287"/>
            <a:ext cx="6917760" cy="75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</a:pPr>
            <a:endParaRPr lang="en-US" sz="160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95536" y="6181149"/>
            <a:ext cx="8501760" cy="416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23" tIns="40811" rIns="81623" bIns="40811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defTabSz="414640" eaLnBrk="1">
              <a:lnSpc>
                <a:spcPct val="93000"/>
              </a:lnSpc>
              <a:buClr>
                <a:srgbClr val="C5000B"/>
              </a:buClr>
              <a:buSzPct val="111000"/>
              <a:buFont typeface="Wingdings" charset="0"/>
              <a:buChar char=""/>
            </a:pPr>
            <a:r>
              <a:rPr lang="en-US" sz="2400" b="1" dirty="0" smtClean="0">
                <a:solidFill>
                  <a:srgbClr val="008000"/>
                </a:solidFill>
              </a:rPr>
              <a:t> This cut reject the primordial  J/</a:t>
            </a:r>
            <a:r>
              <a:rPr lang="en-US" sz="2400" b="1" dirty="0" err="1" smtClean="0">
                <a:solidFill>
                  <a:srgbClr val="008000"/>
                </a:solidFill>
                <a:latin typeface="Courier New" charset="0"/>
                <a:cs typeface="Courier New" charset="0"/>
              </a:rPr>
              <a:t>ψ</a:t>
            </a:r>
            <a:r>
              <a:rPr lang="en-US" sz="2400" b="1" dirty="0" smtClean="0">
                <a:solidFill>
                  <a:srgbClr val="008000"/>
                </a:solidFill>
                <a:cs typeface="Courier New" charset="0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</a:rPr>
              <a:t>decay length tail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07360" y="23042"/>
            <a:ext cx="8709120" cy="957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23" tIns="40811" rIns="81623" bIns="40811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ctr" defTabSz="414640" eaLnBrk="1">
              <a:lnSpc>
                <a:spcPct val="93000"/>
              </a:lnSpc>
              <a:buSzPct val="100000"/>
            </a:pPr>
            <a:r>
              <a:rPr lang="en-US" sz="3200" dirty="0">
                <a:solidFill>
                  <a:srgbClr val="0084D1"/>
                </a:solidFill>
                <a:latin typeface="URW Chancery L" charset="0"/>
              </a:rPr>
              <a:t>Require agreement between Rec and MC Event Vertex to within 0.03 cm.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60" y="1036909"/>
            <a:ext cx="8501760" cy="5063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110400" y="404664"/>
            <a:ext cx="2270880" cy="599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23" tIns="42443" rIns="81623" bIns="42443"/>
          <a:lstStyle/>
          <a:p>
            <a:pPr defTabSz="414640" eaLnBrk="1">
              <a:lnSpc>
                <a:spcPct val="93000"/>
              </a:lnSpc>
              <a:buSzPct val="45000"/>
              <a:tabLst>
                <a:tab pos="0" algn="l"/>
                <a:tab pos="414640" algn="l"/>
                <a:tab pos="829280" algn="l"/>
                <a:tab pos="1243920" algn="l"/>
                <a:tab pos="1658560" algn="l"/>
                <a:tab pos="2073201" algn="l"/>
                <a:tab pos="2487841" algn="l"/>
                <a:tab pos="2902481" algn="l"/>
                <a:tab pos="3317121" algn="l"/>
                <a:tab pos="3731761" algn="l"/>
                <a:tab pos="4146401" algn="l"/>
                <a:tab pos="4561041" algn="l"/>
                <a:tab pos="4975681" algn="l"/>
                <a:tab pos="5390322" algn="l"/>
                <a:tab pos="5804962" algn="l"/>
                <a:tab pos="6219602" algn="l"/>
                <a:tab pos="6634242" algn="l"/>
                <a:tab pos="7048882" algn="l"/>
                <a:tab pos="7463522" algn="l"/>
                <a:tab pos="7878163" algn="l"/>
                <a:tab pos="8292803" algn="l"/>
              </a:tabLst>
            </a:pPr>
            <a:r>
              <a:rPr lang="en-US" sz="3600" u="sng" dirty="0">
                <a:solidFill>
                  <a:srgbClr val="004586"/>
                </a:solidFill>
                <a:latin typeface="URW Chancery L" charset="0"/>
                <a:ea typeface="ＭＳ Ｐゴシック" charset="0"/>
                <a:cs typeface="DejaVu Sans" charset="0"/>
              </a:rPr>
              <a:t>To do list 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76480" y="3501008"/>
            <a:ext cx="8180640" cy="95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23" tIns="42443" rIns="81623" bIns="42443"/>
          <a:lstStyle/>
          <a:p>
            <a:pPr algn="ctr"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"/>
              <a:tabLst>
                <a:tab pos="0" algn="l"/>
                <a:tab pos="414640" algn="l"/>
                <a:tab pos="829280" algn="l"/>
                <a:tab pos="1243920" algn="l"/>
                <a:tab pos="1658560" algn="l"/>
                <a:tab pos="2073201" algn="l"/>
                <a:tab pos="2487841" algn="l"/>
                <a:tab pos="2902481" algn="l"/>
                <a:tab pos="3317121" algn="l"/>
                <a:tab pos="3731761" algn="l"/>
                <a:tab pos="4146401" algn="l"/>
                <a:tab pos="4561041" algn="l"/>
                <a:tab pos="4975681" algn="l"/>
                <a:tab pos="5390322" algn="l"/>
                <a:tab pos="5804962" algn="l"/>
                <a:tab pos="6219602" algn="l"/>
                <a:tab pos="6634242" algn="l"/>
                <a:tab pos="7048882" algn="l"/>
                <a:tab pos="7463522" algn="l"/>
                <a:tab pos="7878163" algn="l"/>
                <a:tab pos="8292803" algn="l"/>
              </a:tabLst>
            </a:pPr>
            <a:r>
              <a:rPr lang="en-US" sz="200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  Signal significance using HFT+MTD- need realistic backgrounds </a:t>
            </a:r>
          </a:p>
          <a:p>
            <a:pPr algn="ctr" defTabSz="414640" eaLnBrk="1">
              <a:lnSpc>
                <a:spcPct val="93000"/>
              </a:lnSpc>
              <a:buSzPct val="45000"/>
              <a:tabLst>
                <a:tab pos="0" algn="l"/>
                <a:tab pos="414640" algn="l"/>
                <a:tab pos="829280" algn="l"/>
                <a:tab pos="1243920" algn="l"/>
                <a:tab pos="1658560" algn="l"/>
                <a:tab pos="2073201" algn="l"/>
                <a:tab pos="2487841" algn="l"/>
                <a:tab pos="2902481" algn="l"/>
                <a:tab pos="3317121" algn="l"/>
                <a:tab pos="3731761" algn="l"/>
                <a:tab pos="4146401" algn="l"/>
                <a:tab pos="4561041" algn="l"/>
                <a:tab pos="4975681" algn="l"/>
                <a:tab pos="5390322" algn="l"/>
                <a:tab pos="5804962" algn="l"/>
                <a:tab pos="6219602" algn="l"/>
                <a:tab pos="6634242" algn="l"/>
                <a:tab pos="7048882" algn="l"/>
                <a:tab pos="7463522" algn="l"/>
                <a:tab pos="7878163" algn="l"/>
                <a:tab pos="8292803" algn="l"/>
              </a:tabLst>
            </a:pPr>
            <a:r>
              <a:rPr lang="en-US" sz="200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from hadron contamination (currently embedded output only</a:t>
            </a:r>
          </a:p>
          <a:p>
            <a:pPr algn="ctr" defTabSz="414640" eaLnBrk="1">
              <a:lnSpc>
                <a:spcPct val="93000"/>
              </a:lnSpc>
              <a:buSzPct val="45000"/>
              <a:tabLst>
                <a:tab pos="0" algn="l"/>
                <a:tab pos="414640" algn="l"/>
                <a:tab pos="829280" algn="l"/>
                <a:tab pos="1243920" algn="l"/>
                <a:tab pos="1658560" algn="l"/>
                <a:tab pos="2073201" algn="l"/>
                <a:tab pos="2487841" algn="l"/>
                <a:tab pos="2902481" algn="l"/>
                <a:tab pos="3317121" algn="l"/>
                <a:tab pos="3731761" algn="l"/>
                <a:tab pos="4146401" algn="l"/>
                <a:tab pos="4561041" algn="l"/>
                <a:tab pos="4975681" algn="l"/>
                <a:tab pos="5390322" algn="l"/>
                <a:tab pos="5804962" algn="l"/>
                <a:tab pos="6219602" algn="l"/>
                <a:tab pos="6634242" algn="l"/>
                <a:tab pos="7048882" algn="l"/>
                <a:tab pos="7463522" algn="l"/>
                <a:tab pos="7878163" algn="l"/>
                <a:tab pos="8292803" algn="l"/>
              </a:tabLst>
            </a:pPr>
            <a:r>
              <a:rPr lang="en-US" sz="200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 includes decay products from simulated particles).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76320" y="4596963"/>
            <a:ext cx="7084800" cy="416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23" tIns="40811" rIns="81623" bIns="40811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ctr"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"/>
            </a:pPr>
            <a:r>
              <a:rPr lang="en-US" sz="2000">
                <a:latin typeface="Century Schoolbook L" charset="0"/>
              </a:rPr>
              <a:t> </a:t>
            </a: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Run simulation with MTD response (When available ).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44320" y="1116118"/>
            <a:ext cx="8294400" cy="1036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23" tIns="40811" rIns="81623" bIns="40811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ctr" defTabSz="414640" eaLnBrk="1">
              <a:lnSpc>
                <a:spcPct val="93000"/>
              </a:lnSpc>
              <a:buSzPct val="100000"/>
            </a:pPr>
            <a:endParaRPr lang="en-US" sz="2000">
              <a:latin typeface="Bitstream Charter" charset="0"/>
            </a:endParaRPr>
          </a:p>
          <a:p>
            <a:pPr algn="ctr" defTabSz="414640" eaLnBrk="1">
              <a:lnSpc>
                <a:spcPct val="93000"/>
              </a:lnSpc>
              <a:buSzPct val="100000"/>
            </a:pPr>
            <a:endParaRPr lang="en-US" sz="2000">
              <a:latin typeface="Bitstream Charter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44000" y="1244292"/>
            <a:ext cx="7891200" cy="82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1623" tIns="42443" rIns="81623" bIns="42443"/>
          <a:lstStyle/>
          <a:p>
            <a:pPr algn="ctr"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"/>
              <a:tabLst>
                <a:tab pos="0" algn="l"/>
                <a:tab pos="414640" algn="l"/>
                <a:tab pos="829280" algn="l"/>
                <a:tab pos="1243920" algn="l"/>
                <a:tab pos="1658560" algn="l"/>
                <a:tab pos="2073201" algn="l"/>
                <a:tab pos="2487841" algn="l"/>
                <a:tab pos="2902481" algn="l"/>
                <a:tab pos="3317121" algn="l"/>
                <a:tab pos="3731761" algn="l"/>
                <a:tab pos="4146401" algn="l"/>
                <a:tab pos="4561041" algn="l"/>
                <a:tab pos="4975681" algn="l"/>
                <a:tab pos="5390322" algn="l"/>
                <a:tab pos="5804962" algn="l"/>
                <a:tab pos="6219602" algn="l"/>
                <a:tab pos="6634242" algn="l"/>
                <a:tab pos="7048882" algn="l"/>
                <a:tab pos="7463522" algn="l"/>
                <a:tab pos="7878163" algn="l"/>
                <a:tab pos="8292803" algn="l"/>
              </a:tabLst>
            </a:pPr>
            <a:r>
              <a:rPr lang="en-US" sz="2000" dirty="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  Plot the pseudo proper decay length figure for b-decay J/</a:t>
            </a:r>
            <a:r>
              <a:rPr lang="en-US" sz="2000" dirty="0" err="1">
                <a:solidFill>
                  <a:srgbClr val="7E0021"/>
                </a:solidFill>
                <a:latin typeface="Comic Sans MS" charset="0"/>
                <a:ea typeface="ＭＳ Ｐゴシック" charset="0"/>
                <a:cs typeface="Comic Sans MS" charset="0"/>
              </a:rPr>
              <a:t>ψ</a:t>
            </a:r>
            <a:r>
              <a:rPr lang="en-US" sz="2000" dirty="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 </a:t>
            </a:r>
          </a:p>
          <a:p>
            <a:pPr algn="ctr" defTabSz="414640" eaLnBrk="1">
              <a:lnSpc>
                <a:spcPct val="93000"/>
              </a:lnSpc>
              <a:buSzPct val="100000"/>
              <a:tabLst>
                <a:tab pos="0" algn="l"/>
                <a:tab pos="414640" algn="l"/>
                <a:tab pos="829280" algn="l"/>
                <a:tab pos="1243920" algn="l"/>
                <a:tab pos="1658560" algn="l"/>
                <a:tab pos="2073201" algn="l"/>
                <a:tab pos="2487841" algn="l"/>
                <a:tab pos="2902481" algn="l"/>
                <a:tab pos="3317121" algn="l"/>
                <a:tab pos="3731761" algn="l"/>
                <a:tab pos="4146401" algn="l"/>
                <a:tab pos="4561041" algn="l"/>
                <a:tab pos="4975681" algn="l"/>
                <a:tab pos="5390322" algn="l"/>
                <a:tab pos="5804962" algn="l"/>
                <a:tab pos="6219602" algn="l"/>
                <a:tab pos="6634242" algn="l"/>
                <a:tab pos="7048882" algn="l"/>
                <a:tab pos="7463522" algn="l"/>
                <a:tab pos="7878163" algn="l"/>
                <a:tab pos="8292803" algn="l"/>
              </a:tabLst>
            </a:pPr>
            <a:r>
              <a:rPr lang="en-US" sz="2000" dirty="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        </a:t>
            </a:r>
            <a:r>
              <a:rPr lang="en-US" sz="2000" dirty="0" err="1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vs</a:t>
            </a:r>
            <a:r>
              <a:rPr lang="en-US" sz="2000" dirty="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 primordial J/ </a:t>
            </a:r>
            <a:r>
              <a:rPr lang="en-US" sz="2000" dirty="0" err="1">
                <a:solidFill>
                  <a:srgbClr val="7E0021"/>
                </a:solidFill>
                <a:latin typeface="Arial" charset="0"/>
                <a:ea typeface="ＭＳ Ｐゴシック" charset="0"/>
                <a:cs typeface="Arial" charset="0"/>
              </a:rPr>
              <a:t>ψ</a:t>
            </a:r>
            <a:r>
              <a:rPr lang="en-US" sz="2000" dirty="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 and investigating the long tail </a:t>
            </a:r>
          </a:p>
          <a:p>
            <a:pPr algn="ctr" defTabSz="414640" eaLnBrk="1">
              <a:lnSpc>
                <a:spcPct val="93000"/>
              </a:lnSpc>
              <a:buSzPct val="100000"/>
              <a:tabLst>
                <a:tab pos="0" algn="l"/>
                <a:tab pos="414640" algn="l"/>
                <a:tab pos="829280" algn="l"/>
                <a:tab pos="1243920" algn="l"/>
                <a:tab pos="1658560" algn="l"/>
                <a:tab pos="2073201" algn="l"/>
                <a:tab pos="2487841" algn="l"/>
                <a:tab pos="2902481" algn="l"/>
                <a:tab pos="3317121" algn="l"/>
                <a:tab pos="3731761" algn="l"/>
                <a:tab pos="4146401" algn="l"/>
                <a:tab pos="4561041" algn="l"/>
                <a:tab pos="4975681" algn="l"/>
                <a:tab pos="5390322" algn="l"/>
                <a:tab pos="5804962" algn="l"/>
                <a:tab pos="6219602" algn="l"/>
                <a:tab pos="6634242" algn="l"/>
                <a:tab pos="7048882" algn="l"/>
                <a:tab pos="7463522" algn="l"/>
                <a:tab pos="7878163" algn="l"/>
                <a:tab pos="8292803" algn="l"/>
              </a:tabLst>
            </a:pPr>
            <a:r>
              <a:rPr lang="en-US" sz="2000" dirty="0">
                <a:solidFill>
                  <a:srgbClr val="7E0021"/>
                </a:solidFill>
                <a:latin typeface="Century Schoolbook L" charset="0"/>
                <a:ea typeface="ＭＳ Ｐゴシック" charset="0"/>
                <a:cs typeface="DejaVu Sans" charset="0"/>
              </a:rPr>
              <a:t>in the primordial decay length 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83681" y="2488581"/>
            <a:ext cx="8359200" cy="64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23" tIns="40811" rIns="81623" bIns="40811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 algn="ctr"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Wingdings" charset="0"/>
              <a:buChar char=""/>
            </a:pPr>
            <a:r>
              <a:rPr lang="en-US" sz="2000">
                <a:latin typeface="Bell MT" charset="0"/>
              </a:rPr>
              <a:t> </a:t>
            </a: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Estimate realistic input to calculate Actual background from </a:t>
            </a:r>
          </a:p>
          <a:p>
            <a:pPr algn="ctr" defTabSz="414640" eaLnBrk="1">
              <a:lnSpc>
                <a:spcPct val="93000"/>
              </a:lnSpc>
              <a:buSzPct val="100000"/>
            </a:pP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                Primordial J/</a:t>
            </a:r>
            <a:r>
              <a:rPr lang="en-US" sz="2000">
                <a:solidFill>
                  <a:srgbClr val="7E0021"/>
                </a:solidFill>
                <a:latin typeface="Comic Sans MS" charset="0"/>
                <a:cs typeface="Comic Sans MS" charset="0"/>
              </a:rPr>
              <a:t>ψ</a:t>
            </a:r>
            <a:r>
              <a:rPr lang="en-US" sz="2000">
                <a:solidFill>
                  <a:srgbClr val="7E0021"/>
                </a:solidFill>
                <a:latin typeface="Century Schoolbook L" charset="0"/>
              </a:rPr>
              <a:t> in B-meson measurement.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116632"/>
            <a:ext cx="8213760" cy="707098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Issues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Prioritized list of activities for the next year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CMM + related work (on-scope)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‘online’ data format/slow controls/online QA/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Db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considerations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Kalman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fitter for decays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Hit reconstruction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finders</a:t>
            </a: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0514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391400" y="6400800"/>
            <a:ext cx="1371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2" name="Picture 1" descr="Survey-Pla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8" b="57238"/>
          <a:stretch/>
        </p:blipFill>
        <p:spPr>
          <a:xfrm>
            <a:off x="755576" y="504056"/>
            <a:ext cx="7848872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04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7762</TotalTime>
  <Words>905</Words>
  <Application>Microsoft Macintosh PowerPoint</Application>
  <PresentationFormat>On-screen Show (4:3)</PresentationFormat>
  <Paragraphs>158</Paragraphs>
  <Slides>24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Blank Presentation</vt:lpstr>
      <vt:lpstr>Office Theme</vt:lpstr>
      <vt:lpstr>1_Office Theme</vt:lpstr>
      <vt:lpstr>PowerPoint.Show.8</vt:lpstr>
      <vt:lpstr>Software Update </vt:lpstr>
      <vt:lpstr>Content </vt:lpstr>
      <vt:lpstr>Progress</vt:lpstr>
      <vt:lpstr>PowerPoint Presentation</vt:lpstr>
      <vt:lpstr>In the Last presentation we show the next </vt:lpstr>
      <vt:lpstr>PowerPoint Presentation</vt:lpstr>
      <vt:lpstr>PowerPoint Presentation</vt:lpstr>
      <vt:lpstr>Issues</vt:lpstr>
      <vt:lpstr>PowerPoint Presentation</vt:lpstr>
      <vt:lpstr>PowerPoint Presentation</vt:lpstr>
      <vt:lpstr>Development of spatial map-Tools (2)</vt:lpstr>
      <vt:lpstr>We want something like this with the chips glued on and measured in new machine</vt:lpstr>
      <vt:lpstr>PowerPoint Presentation</vt:lpstr>
      <vt:lpstr>PowerPoint Presentation</vt:lpstr>
      <vt:lpstr>Summary (partial) </vt:lpstr>
      <vt:lpstr>PowerPoint Presentation</vt:lpstr>
      <vt:lpstr>HFT Elements</vt:lpstr>
      <vt:lpstr>Summary (partial)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 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253</cp:revision>
  <cp:lastPrinted>2005-05-03T16:20:45Z</cp:lastPrinted>
  <dcterms:created xsi:type="dcterms:W3CDTF">2010-12-08T17:11:25Z</dcterms:created>
  <dcterms:modified xsi:type="dcterms:W3CDTF">2011-09-28T12:53:40Z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