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vml" ContentType="application/vnd.openxmlformats-officedocument.vmlDrawing"/>
  <Default Extension="png" ContentType="image/png"/>
  <Default Extension="emf" ContentType="image/x-em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embeddings/oleObject18.bin" ContentType="application/vnd.openxmlformats-officedocument.oleObject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22.bin" ContentType="application/vnd.openxmlformats-officedocument.oleObject"/>
  <Override PartName="/ppt/embeddings/oleObject23.bin" ContentType="application/vnd.openxmlformats-officedocument.oleObject"/>
  <Override PartName="/ppt/embeddings/oleObject24.bin" ContentType="application/vnd.openxmlformats-officedocument.oleObject"/>
  <Override PartName="/ppt/embeddings/oleObject25.bin" ContentType="application/vnd.openxmlformats-officedocument.oleObject"/>
  <Override PartName="/ppt/embeddings/oleObject26.bin" ContentType="application/vnd.openxmlformats-officedocument.oleObject"/>
  <Override PartName="/ppt/embeddings/oleObject27.bin" ContentType="application/vnd.openxmlformats-officedocument.oleObject"/>
  <Override PartName="/ppt/embeddings/oleObject28.bin" ContentType="application/vnd.openxmlformats-officedocument.oleObject"/>
  <Override PartName="/ppt/embeddings/oleObject29.bin" ContentType="application/vnd.openxmlformats-officedocument.oleObject"/>
  <Override PartName="/ppt/embeddings/oleObject30.bin" ContentType="application/vnd.openxmlformats-officedocument.oleObject"/>
  <Override PartName="/ppt/embeddings/oleObject31.bin" ContentType="application/vnd.openxmlformats-officedocument.oleObject"/>
  <Override PartName="/ppt/embeddings/oleObject32.bin" ContentType="application/vnd.openxmlformats-officedocument.oleObject"/>
  <Override PartName="/ppt/embeddings/oleObject33.bin" ContentType="application/vnd.openxmlformats-officedocument.oleObject"/>
  <Override PartName="/ppt/embeddings/oleObject34.bin" ContentType="application/vnd.openxmlformats-officedocument.oleObject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  <p:sldMasterId id="2147483975" r:id="rId2"/>
    <p:sldMasterId id="2147483988" r:id="rId3"/>
  </p:sldMasterIdLst>
  <p:notesMasterIdLst>
    <p:notesMasterId r:id="rId28"/>
  </p:notesMasterIdLst>
  <p:handoutMasterIdLst>
    <p:handoutMasterId r:id="rId29"/>
  </p:handoutMasterIdLst>
  <p:sldIdLst>
    <p:sldId id="367" r:id="rId4"/>
    <p:sldId id="496" r:id="rId5"/>
    <p:sldId id="497" r:id="rId6"/>
    <p:sldId id="480" r:id="rId7"/>
    <p:sldId id="495" r:id="rId8"/>
    <p:sldId id="466" r:id="rId9"/>
    <p:sldId id="481" r:id="rId10"/>
    <p:sldId id="486" r:id="rId11"/>
    <p:sldId id="487" r:id="rId12"/>
    <p:sldId id="489" r:id="rId13"/>
    <p:sldId id="490" r:id="rId14"/>
    <p:sldId id="491" r:id="rId15"/>
    <p:sldId id="482" r:id="rId16"/>
    <p:sldId id="483" r:id="rId17"/>
    <p:sldId id="492" r:id="rId18"/>
    <p:sldId id="500" r:id="rId19"/>
    <p:sldId id="501" r:id="rId20"/>
    <p:sldId id="502" r:id="rId21"/>
    <p:sldId id="488" r:id="rId22"/>
    <p:sldId id="493" r:id="rId23"/>
    <p:sldId id="499" r:id="rId24"/>
    <p:sldId id="494" r:id="rId25"/>
    <p:sldId id="429" r:id="rId26"/>
    <p:sldId id="498" r:id="rId2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106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21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316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421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5526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2630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199736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6841" algn="l" defTabSz="457106" rtl="0" eaLnBrk="1" latinLnBrk="0" hangingPunct="1">
      <a:defRPr sz="28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ECFF"/>
    <a:srgbClr val="F39312"/>
    <a:srgbClr val="E94E62"/>
    <a:srgbClr val="FF5C6C"/>
    <a:srgbClr val="075014"/>
    <a:srgbClr val="0D8222"/>
    <a:srgbClr val="FFFF00"/>
    <a:srgbClr val="000099"/>
    <a:srgbClr val="FFFF99"/>
    <a:srgbClr val="FFF5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989" autoAdjust="0"/>
  </p:normalViewPr>
  <p:slideViewPr>
    <p:cSldViewPr>
      <p:cViewPr>
        <p:scale>
          <a:sx n="110" d="100"/>
          <a:sy n="110" d="100"/>
        </p:scale>
        <p:origin x="-280" y="-96"/>
      </p:cViewPr>
      <p:guideLst>
        <p:guide orient="horz" pos="244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notesMaster" Target="notesMasters/notesMaster1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6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05973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0938" y="692150"/>
            <a:ext cx="4556125" cy="34163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17788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ＭＳ Ｐゴシック" charset="-128"/>
      </a:defRPr>
    </a:lvl1pPr>
    <a:lvl2pPr marL="45710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21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31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421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5526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30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36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841" algn="l" defTabSz="4571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oleObject" Target="../embeddings/oleObject3.bin"/><Relationship Id="rId5" Type="http://schemas.openxmlformats.org/officeDocument/2006/relationships/oleObject" Target="../embeddings/oleObject4.bin"/><Relationship Id="rId1" Type="http://schemas.openxmlformats.org/officeDocument/2006/relationships/vmlDrawing" Target="../drawings/vmlDrawing2.vml"/><Relationship Id="rId2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4" Type="http://schemas.openxmlformats.org/officeDocument/2006/relationships/oleObject" Target="../embeddings/oleObject30.bin"/><Relationship Id="rId5" Type="http://schemas.openxmlformats.org/officeDocument/2006/relationships/oleObject" Target="../embeddings/oleObject31.bin"/><Relationship Id="rId1" Type="http://schemas.openxmlformats.org/officeDocument/2006/relationships/vmlDrawing" Target="../drawings/vmlDrawing11.vml"/><Relationship Id="rId2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4" Type="http://schemas.openxmlformats.org/officeDocument/2006/relationships/oleObject" Target="../embeddings/oleObject33.bin"/><Relationship Id="rId5" Type="http://schemas.openxmlformats.org/officeDocument/2006/relationships/oleObject" Target="../embeddings/oleObject34.bin"/><Relationship Id="rId1" Type="http://schemas.openxmlformats.org/officeDocument/2006/relationships/vmlDrawing" Target="../drawings/vmlDrawing12.vml"/><Relationship Id="rId2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4" Type="http://schemas.openxmlformats.org/officeDocument/2006/relationships/oleObject" Target="../embeddings/oleObject6.bin"/><Relationship Id="rId5" Type="http://schemas.openxmlformats.org/officeDocument/2006/relationships/oleObject" Target="../embeddings/oleObject7.bin"/><Relationship Id="rId1" Type="http://schemas.openxmlformats.org/officeDocument/2006/relationships/vmlDrawing" Target="../drawings/vmlDrawing3.vml"/><Relationship Id="rId2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4" Type="http://schemas.openxmlformats.org/officeDocument/2006/relationships/oleObject" Target="../embeddings/oleObject9.bin"/><Relationship Id="rId5" Type="http://schemas.openxmlformats.org/officeDocument/2006/relationships/oleObject" Target="../embeddings/oleObject10.bin"/><Relationship Id="rId1" Type="http://schemas.openxmlformats.org/officeDocument/2006/relationships/vmlDrawing" Target="../drawings/vmlDrawing4.vml"/><Relationship Id="rId2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4" Type="http://schemas.openxmlformats.org/officeDocument/2006/relationships/oleObject" Target="../embeddings/oleObject12.bin"/><Relationship Id="rId5" Type="http://schemas.openxmlformats.org/officeDocument/2006/relationships/oleObject" Target="../embeddings/oleObject13.bin"/><Relationship Id="rId1" Type="http://schemas.openxmlformats.org/officeDocument/2006/relationships/vmlDrawing" Target="../drawings/vmlDrawing5.vml"/><Relationship Id="rId2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4" Type="http://schemas.openxmlformats.org/officeDocument/2006/relationships/oleObject" Target="../embeddings/oleObject15.bin"/><Relationship Id="rId5" Type="http://schemas.openxmlformats.org/officeDocument/2006/relationships/oleObject" Target="../embeddings/oleObject16.bin"/><Relationship Id="rId1" Type="http://schemas.openxmlformats.org/officeDocument/2006/relationships/vmlDrawing" Target="../drawings/vmlDrawing6.vml"/><Relationship Id="rId2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4" Type="http://schemas.openxmlformats.org/officeDocument/2006/relationships/oleObject" Target="../embeddings/oleObject18.bin"/><Relationship Id="rId5" Type="http://schemas.openxmlformats.org/officeDocument/2006/relationships/oleObject" Target="../embeddings/oleObject19.bin"/><Relationship Id="rId1" Type="http://schemas.openxmlformats.org/officeDocument/2006/relationships/vmlDrawing" Target="../drawings/vmlDrawing7.vml"/><Relationship Id="rId2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4" Type="http://schemas.openxmlformats.org/officeDocument/2006/relationships/oleObject" Target="../embeddings/oleObject21.bin"/><Relationship Id="rId5" Type="http://schemas.openxmlformats.org/officeDocument/2006/relationships/oleObject" Target="../embeddings/oleObject22.bin"/><Relationship Id="rId1" Type="http://schemas.openxmlformats.org/officeDocument/2006/relationships/vmlDrawing" Target="../drawings/vmlDrawing8.vml"/><Relationship Id="rId2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4" Type="http://schemas.openxmlformats.org/officeDocument/2006/relationships/oleObject" Target="../embeddings/oleObject24.bin"/><Relationship Id="rId5" Type="http://schemas.openxmlformats.org/officeDocument/2006/relationships/oleObject" Target="../embeddings/oleObject25.bin"/><Relationship Id="rId1" Type="http://schemas.openxmlformats.org/officeDocument/2006/relationships/vmlDrawing" Target="../drawings/vmlDrawing9.vml"/><Relationship Id="rId2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4" Type="http://schemas.openxmlformats.org/officeDocument/2006/relationships/oleObject" Target="../embeddings/oleObject27.bin"/><Relationship Id="rId5" Type="http://schemas.openxmlformats.org/officeDocument/2006/relationships/oleObject" Target="../embeddings/oleObject28.bin"/><Relationship Id="rId1" Type="http://schemas.openxmlformats.org/officeDocument/2006/relationships/vmlDrawing" Target="../drawings/vmlDrawing10.vml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490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491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492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706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707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708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3AAEA-CCE8-5E49-BC51-45FA2FFB36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730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731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732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D3278-2F6C-344B-A623-16A741C6CF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440" y="2129984"/>
            <a:ext cx="7773120" cy="14703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2321" y="3885528"/>
            <a:ext cx="6400800" cy="1752664"/>
          </a:xfrm>
        </p:spPr>
        <p:txBody>
          <a:bodyPr/>
          <a:lstStyle>
            <a:lvl1pPr marL="0" indent="0" algn="ctr">
              <a:buNone/>
              <a:defRPr/>
            </a:lvl1pPr>
            <a:lvl2pPr marL="414640" indent="0" algn="ctr">
              <a:buNone/>
              <a:defRPr/>
            </a:lvl2pPr>
            <a:lvl3pPr marL="829280" indent="0" algn="ctr">
              <a:buNone/>
              <a:defRPr/>
            </a:lvl3pPr>
            <a:lvl4pPr marL="1243920" indent="0" algn="ctr">
              <a:buNone/>
              <a:defRPr/>
            </a:lvl4pPr>
            <a:lvl5pPr marL="1658560" indent="0" algn="ctr">
              <a:buNone/>
              <a:defRPr/>
            </a:lvl5pPr>
            <a:lvl6pPr marL="2073201" indent="0" algn="ctr">
              <a:buNone/>
              <a:defRPr/>
            </a:lvl6pPr>
            <a:lvl7pPr marL="2487841" indent="0" algn="ctr">
              <a:buNone/>
              <a:defRPr/>
            </a:lvl7pPr>
            <a:lvl8pPr marL="2902481" indent="0" algn="ctr">
              <a:buNone/>
              <a:defRPr/>
            </a:lvl8pPr>
            <a:lvl9pPr marL="3317121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1644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3872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880" y="4406865"/>
            <a:ext cx="7771680" cy="1362383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880" y="2906225"/>
            <a:ext cx="7771680" cy="1500638"/>
          </a:xfrm>
        </p:spPr>
        <p:txBody>
          <a:bodyPr anchor="b"/>
          <a:lstStyle>
            <a:lvl1pPr marL="0" indent="0">
              <a:buNone/>
              <a:defRPr sz="1800"/>
            </a:lvl1pPr>
            <a:lvl2pPr marL="414640" indent="0">
              <a:buNone/>
              <a:defRPr sz="1600"/>
            </a:lvl2pPr>
            <a:lvl3pPr marL="829280" indent="0">
              <a:buNone/>
              <a:defRPr sz="1500"/>
            </a:lvl3pPr>
            <a:lvl4pPr marL="1243920" indent="0">
              <a:buNone/>
              <a:defRPr sz="1300"/>
            </a:lvl4pPr>
            <a:lvl5pPr marL="1658560" indent="0">
              <a:buNone/>
              <a:defRPr sz="1300"/>
            </a:lvl5pPr>
            <a:lvl6pPr marL="2073201" indent="0">
              <a:buNone/>
              <a:defRPr sz="1300"/>
            </a:lvl6pPr>
            <a:lvl7pPr marL="2487841" indent="0">
              <a:buNone/>
              <a:defRPr sz="1300"/>
            </a:lvl7pPr>
            <a:lvl8pPr marL="2902481" indent="0">
              <a:buNone/>
              <a:defRPr sz="1300"/>
            </a:lvl8pPr>
            <a:lvl9pPr marL="3317121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645005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6480" y="1604328"/>
            <a:ext cx="4037760" cy="4510554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2480" y="1604328"/>
            <a:ext cx="4037760" cy="4510554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300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922" y="275072"/>
            <a:ext cx="8229600" cy="1142039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920" y="1535201"/>
            <a:ext cx="403920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40" indent="0">
              <a:buNone/>
              <a:defRPr sz="1800" b="1"/>
            </a:lvl2pPr>
            <a:lvl3pPr marL="829280" indent="0">
              <a:buNone/>
              <a:defRPr sz="1600" b="1"/>
            </a:lvl3pPr>
            <a:lvl4pPr marL="1243920" indent="0">
              <a:buNone/>
              <a:defRPr sz="1500" b="1"/>
            </a:lvl4pPr>
            <a:lvl5pPr marL="1658560" indent="0">
              <a:buNone/>
              <a:defRPr sz="1500" b="1"/>
            </a:lvl5pPr>
            <a:lvl6pPr marL="2073201" indent="0">
              <a:buNone/>
              <a:defRPr sz="1500" b="1"/>
            </a:lvl6pPr>
            <a:lvl7pPr marL="2487841" indent="0">
              <a:buNone/>
              <a:defRPr sz="1500" b="1"/>
            </a:lvl7pPr>
            <a:lvl8pPr marL="2902481" indent="0">
              <a:buNone/>
              <a:defRPr sz="1500" b="1"/>
            </a:lvl8pPr>
            <a:lvl9pPr marL="3317121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920" y="2174628"/>
            <a:ext cx="403920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442" y="1535201"/>
            <a:ext cx="404208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40" indent="0">
              <a:buNone/>
              <a:defRPr sz="1800" b="1"/>
            </a:lvl2pPr>
            <a:lvl3pPr marL="829280" indent="0">
              <a:buNone/>
              <a:defRPr sz="1600" b="1"/>
            </a:lvl3pPr>
            <a:lvl4pPr marL="1243920" indent="0">
              <a:buNone/>
              <a:defRPr sz="1500" b="1"/>
            </a:lvl4pPr>
            <a:lvl5pPr marL="1658560" indent="0">
              <a:buNone/>
              <a:defRPr sz="1500" b="1"/>
            </a:lvl5pPr>
            <a:lvl6pPr marL="2073201" indent="0">
              <a:buNone/>
              <a:defRPr sz="1500" b="1"/>
            </a:lvl6pPr>
            <a:lvl7pPr marL="2487841" indent="0">
              <a:buNone/>
              <a:defRPr sz="1500" b="1"/>
            </a:lvl7pPr>
            <a:lvl8pPr marL="2902481" indent="0">
              <a:buNone/>
              <a:defRPr sz="1500" b="1"/>
            </a:lvl8pPr>
            <a:lvl9pPr marL="3317121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442" y="2174628"/>
            <a:ext cx="404208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6372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8481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12568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920" y="273629"/>
            <a:ext cx="3008160" cy="1160762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523" y="273631"/>
            <a:ext cx="5112000" cy="585277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920" y="1434393"/>
            <a:ext cx="3008160" cy="4692013"/>
          </a:xfrm>
        </p:spPr>
        <p:txBody>
          <a:bodyPr/>
          <a:lstStyle>
            <a:lvl1pPr marL="0" indent="0">
              <a:buNone/>
              <a:defRPr sz="1300"/>
            </a:lvl1pPr>
            <a:lvl2pPr marL="414640" indent="0">
              <a:buNone/>
              <a:defRPr sz="1100"/>
            </a:lvl2pPr>
            <a:lvl3pPr marL="829280" indent="0">
              <a:buNone/>
              <a:defRPr sz="900"/>
            </a:lvl3pPr>
            <a:lvl4pPr marL="1243920" indent="0">
              <a:buNone/>
              <a:defRPr sz="800"/>
            </a:lvl4pPr>
            <a:lvl5pPr marL="1658560" indent="0">
              <a:buNone/>
              <a:defRPr sz="800"/>
            </a:lvl5pPr>
            <a:lvl6pPr marL="2073201" indent="0">
              <a:buNone/>
              <a:defRPr sz="800"/>
            </a:lvl6pPr>
            <a:lvl7pPr marL="2487841" indent="0">
              <a:buNone/>
              <a:defRPr sz="800"/>
            </a:lvl7pPr>
            <a:lvl8pPr marL="2902481" indent="0">
              <a:buNone/>
              <a:defRPr sz="800"/>
            </a:lvl8pPr>
            <a:lvl9pPr marL="3317121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39719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514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515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516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1AC4D-0739-984B-8047-6E97FCCB1F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803" y="4800026"/>
            <a:ext cx="5486400" cy="56742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803" y="612065"/>
            <a:ext cx="5486400" cy="4115952"/>
          </a:xfrm>
        </p:spPr>
        <p:txBody>
          <a:bodyPr/>
          <a:lstStyle>
            <a:lvl1pPr marL="0" indent="0">
              <a:buNone/>
              <a:defRPr sz="2900"/>
            </a:lvl1pPr>
            <a:lvl2pPr marL="414640" indent="0">
              <a:buNone/>
              <a:defRPr sz="2500"/>
            </a:lvl2pPr>
            <a:lvl3pPr marL="829280" indent="0">
              <a:buNone/>
              <a:defRPr sz="2200"/>
            </a:lvl3pPr>
            <a:lvl4pPr marL="1243920" indent="0">
              <a:buNone/>
              <a:defRPr sz="1800"/>
            </a:lvl4pPr>
            <a:lvl5pPr marL="1658560" indent="0">
              <a:buNone/>
              <a:defRPr sz="1800"/>
            </a:lvl5pPr>
            <a:lvl6pPr marL="2073201" indent="0">
              <a:buNone/>
              <a:defRPr sz="1800"/>
            </a:lvl6pPr>
            <a:lvl7pPr marL="2487841" indent="0">
              <a:buNone/>
              <a:defRPr sz="1800"/>
            </a:lvl7pPr>
            <a:lvl8pPr marL="2902481" indent="0">
              <a:buNone/>
              <a:defRPr sz="1800"/>
            </a:lvl8pPr>
            <a:lvl9pPr marL="3317121" indent="0">
              <a:buNone/>
              <a:defRPr sz="1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803" y="5367444"/>
            <a:ext cx="5486400" cy="805044"/>
          </a:xfrm>
        </p:spPr>
        <p:txBody>
          <a:bodyPr/>
          <a:lstStyle>
            <a:lvl1pPr marL="0" indent="0">
              <a:buNone/>
              <a:defRPr sz="1300"/>
            </a:lvl1pPr>
            <a:lvl2pPr marL="414640" indent="0">
              <a:buNone/>
              <a:defRPr sz="1100"/>
            </a:lvl2pPr>
            <a:lvl3pPr marL="829280" indent="0">
              <a:buNone/>
              <a:defRPr sz="900"/>
            </a:lvl3pPr>
            <a:lvl4pPr marL="1243920" indent="0">
              <a:buNone/>
              <a:defRPr sz="800"/>
            </a:lvl4pPr>
            <a:lvl5pPr marL="1658560" indent="0">
              <a:buNone/>
              <a:defRPr sz="800"/>
            </a:lvl5pPr>
            <a:lvl6pPr marL="2073201" indent="0">
              <a:buNone/>
              <a:defRPr sz="800"/>
            </a:lvl6pPr>
            <a:lvl7pPr marL="2487841" indent="0">
              <a:buNone/>
              <a:defRPr sz="800"/>
            </a:lvl7pPr>
            <a:lvl8pPr marL="2902481" indent="0">
              <a:buNone/>
              <a:defRPr sz="800"/>
            </a:lvl8pPr>
            <a:lvl9pPr marL="3317121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714605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8913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6803" y="273631"/>
            <a:ext cx="2053440" cy="584125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6483" y="273631"/>
            <a:ext cx="6022080" cy="584125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4807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0" y="273630"/>
            <a:ext cx="8213760" cy="112907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7173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8/9/11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SST STAR reconstruction chain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1385-23C3-A849-A005-A35F788EB321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8/9/11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SST STAR reconstruction chain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1385-23C3-A849-A005-A35F788EB321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8/9/11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SST STAR reconstruction chain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1385-23C3-A849-A005-A35F788EB321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8/9/11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SST STAR reconstruction chain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1385-23C3-A849-A005-A35F788EB321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8/9/11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SST STAR reconstruction chain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1385-23C3-A849-A005-A35F788EB321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8/9/11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SST STAR reconstruction chain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1385-23C3-A849-A005-A35F788EB321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538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539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540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06" indent="0">
              <a:buNone/>
              <a:defRPr sz="1800"/>
            </a:lvl2pPr>
            <a:lvl3pPr marL="914210" indent="0">
              <a:buNone/>
              <a:defRPr sz="1600"/>
            </a:lvl3pPr>
            <a:lvl4pPr marL="1371316" indent="0">
              <a:buNone/>
              <a:defRPr sz="1400"/>
            </a:lvl4pPr>
            <a:lvl5pPr marL="1828421" indent="0">
              <a:buNone/>
              <a:defRPr sz="1400"/>
            </a:lvl5pPr>
            <a:lvl6pPr marL="2285526" indent="0">
              <a:buNone/>
              <a:defRPr sz="1400"/>
            </a:lvl6pPr>
            <a:lvl7pPr marL="2742630" indent="0">
              <a:buNone/>
              <a:defRPr sz="1400"/>
            </a:lvl7pPr>
            <a:lvl8pPr marL="3199736" indent="0">
              <a:buNone/>
              <a:defRPr sz="1400"/>
            </a:lvl8pPr>
            <a:lvl9pPr marL="3656841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573B9-D3FB-C244-AADE-D7A237F16A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8/9/11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SST STAR reconstruction chain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1385-23C3-A849-A005-A35F788EB321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8/9/11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SST STAR reconstruction chain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1385-23C3-A849-A005-A35F788EB321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8/9/11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SST STAR reconstruction chain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1385-23C3-A849-A005-A35F788EB321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8/9/11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SST STAR reconstruction chain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1385-23C3-A849-A005-A35F788EB321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8/9/11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SST STAR reconstruction chain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1385-23C3-A849-A005-A35F788EB321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562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563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564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1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1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AD54C-26E4-1149-AD66-5B964545CD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586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587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588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F2A36-4459-CB41-8D36-CB03AEDA69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610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611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612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571CF5-9CC1-A442-B6F0-FFA50AAE12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634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635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636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oter Placeholder 4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E1DB2-E436-114C-BB6C-60A34271D7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58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59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60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2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820EE-628E-4041-919D-2F9BDDDE30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682" r:id="rId3" imgW="0" imgH="0" progId="PowerPoint.Show.8">
                  <p:embed/>
                </p:oleObj>
              </mc:Choice>
              <mc:Fallback>
                <p:oleObj r:id="rId3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683" r:id="rId4" imgW="0" imgH="0" progId="PowerPoint.Show.8">
                  <p:embed/>
                </p:oleObj>
              </mc:Choice>
              <mc:Fallback>
                <p:oleObj r:id="rId4" imgW="0" imgH="0" progId="PowerPoint.Show.8">
                  <p:embed/>
                  <p:pic>
                    <p:nvPicPr>
                      <p:cNvPr id="0" name="Rectangle 3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Rectangle 4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684" r:id="rId5" imgW="0" imgH="0" progId="PowerPoint.Show.8">
                  <p:embed/>
                </p:oleObj>
              </mc:Choice>
              <mc:Fallback>
                <p:oleObj r:id="rId5" imgW="0" imgH="0" progId="PowerPoint.Show.8">
                  <p:embed/>
                  <p:pic>
                    <p:nvPicPr>
                      <p:cNvPr id="0" name="Rectangle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06" indent="0">
              <a:buNone/>
              <a:defRPr sz="2800"/>
            </a:lvl2pPr>
            <a:lvl3pPr marL="914210" indent="0">
              <a:buNone/>
              <a:defRPr sz="2400"/>
            </a:lvl3pPr>
            <a:lvl4pPr marL="1371316" indent="0">
              <a:buNone/>
              <a:defRPr sz="2000"/>
            </a:lvl4pPr>
            <a:lvl5pPr marL="1828421" indent="0">
              <a:buNone/>
              <a:defRPr sz="2000"/>
            </a:lvl5pPr>
            <a:lvl6pPr marL="2285526" indent="0">
              <a:buNone/>
              <a:defRPr sz="2000"/>
            </a:lvl6pPr>
            <a:lvl7pPr marL="2742630" indent="0">
              <a:buNone/>
              <a:defRPr sz="2000"/>
            </a:lvl7pPr>
            <a:lvl8pPr marL="3199736" indent="0">
              <a:buNone/>
              <a:defRPr sz="2000"/>
            </a:lvl8pPr>
            <a:lvl9pPr marL="3656841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0"/>
          </p:nvPr>
        </p:nvSpPr>
        <p:spPr>
          <a:xfrm>
            <a:off x="2438400" y="6324600"/>
            <a:ext cx="4800600" cy="381000"/>
          </a:xfrm>
          <a:prstGeom prst="rect">
            <a:avLst/>
          </a:prstGeom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21044-B7E1-0B4A-ABF7-178C344045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vmlDrawing" Target="../drawings/vmlDrawing1.vml"/><Relationship Id="rId14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304802"/>
            <a:ext cx="6705600" cy="609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24001"/>
            <a:ext cx="7772400" cy="4572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400800"/>
            <a:ext cx="1371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-111" charset="0"/>
              </a:defRPr>
            </a:lvl1pPr>
          </a:lstStyle>
          <a:p>
            <a:pPr>
              <a:defRPr/>
            </a:pPr>
            <a:fld id="{457A2924-550F-A844-B488-20E48614E0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>
              <a:defRPr sz="800" b="1">
                <a:latin typeface="Helvetica" pitchFamily="-111" charset="0"/>
              </a:defRPr>
            </a:lvl1pPr>
          </a:lstStyle>
          <a:p>
            <a:pPr>
              <a:defRPr/>
            </a:pPr>
            <a:endParaRPr lang="en-US"/>
          </a:p>
        </p:txBody>
      </p:sp>
      <p:graphicFrame>
        <p:nvGraphicFramePr>
          <p:cNvPr id="1026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8" r:id="rId14" imgW="0" imgH="0" progId="PowerPoint.Show.8">
                  <p:embed/>
                </p:oleObj>
              </mc:Choice>
              <mc:Fallback>
                <p:oleObj r:id="rId14" imgW="0" imgH="0" progId="PowerPoint.Show.8">
                  <p:embed/>
                  <p:pic>
                    <p:nvPicPr>
                      <p:cNvPr id="0" name="Base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CC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  <a:ea typeface="ＭＳ Ｐゴシック" charset="-128"/>
          <a:cs typeface="ＭＳ Ｐゴシック" charset="-128"/>
        </a:defRPr>
      </a:lvl5pPr>
      <a:lvl6pPr marL="457106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6pPr>
      <a:lvl7pPr marL="91421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7pPr>
      <a:lvl8pPr marL="1371316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8pPr>
      <a:lvl9pPr marL="1828421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Comic Sans MS" charset="0"/>
        </a:defRPr>
      </a:lvl9pPr>
    </p:titleStyle>
    <p:bodyStyle>
      <a:lvl1pPr marL="342829" indent="-342829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b="1">
          <a:solidFill>
            <a:srgbClr val="FF0000"/>
          </a:solidFill>
          <a:latin typeface="+mn-lt"/>
          <a:ea typeface="ＭＳ Ｐゴシック" charset="-128"/>
          <a:cs typeface="ＭＳ Ｐゴシック" charset="-128"/>
        </a:defRPr>
      </a:lvl1pPr>
      <a:lvl2pPr marL="742796" indent="-285690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 b="1">
          <a:solidFill>
            <a:srgbClr val="000099"/>
          </a:solidFill>
          <a:latin typeface="+mn-lt"/>
          <a:ea typeface="ＭＳ Ｐゴシック" charset="-128"/>
        </a:defRPr>
      </a:lvl2pPr>
      <a:lvl3pPr marL="114276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b="1">
          <a:solidFill>
            <a:schemeClr val="tx1"/>
          </a:solidFill>
          <a:latin typeface="+mn-lt"/>
          <a:ea typeface="ＭＳ Ｐゴシック" charset="-128"/>
        </a:defRPr>
      </a:lvl3pPr>
      <a:lvl4pPr marL="1599868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697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079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18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8289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5394" indent="-228553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1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1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2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30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36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41" algn="l" defTabSz="4571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56480" y="6247378"/>
            <a:ext cx="2119680" cy="462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927" tIns="41464" rIns="82927" bIns="41464" anchor="ctr"/>
          <a:lstStyle/>
          <a:p>
            <a:pPr defTabSz="414640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sz="1800" smtClean="0">
              <a:solidFill>
                <a:srgbClr val="FFFFFF"/>
              </a:solidFill>
              <a:latin typeface="Arial" charset="0"/>
              <a:ea typeface="ＭＳ Ｐゴシック" charset="0"/>
              <a:cs typeface="DejaVu Sans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127680" y="6247378"/>
            <a:ext cx="2888640" cy="462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927" tIns="41464" rIns="82927" bIns="41464" anchor="ctr"/>
          <a:lstStyle/>
          <a:p>
            <a:pPr defTabSz="414640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sz="1800" smtClean="0">
              <a:solidFill>
                <a:srgbClr val="FFFFFF"/>
              </a:solidFill>
              <a:latin typeface="Arial" charset="0"/>
              <a:ea typeface="ＭＳ Ｐゴシック" charset="0"/>
              <a:cs typeface="DejaVu Sans" charset="0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6480" y="273630"/>
            <a:ext cx="8213760" cy="1129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title text format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6480" y="1604328"/>
            <a:ext cx="8213760" cy="4510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25466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the outline text format</a:t>
            </a:r>
          </a:p>
          <a:p>
            <a:pPr lvl="1"/>
            <a:r>
              <a:rPr lang="en-GB"/>
              <a:t>Second Outline Level</a:t>
            </a:r>
          </a:p>
          <a:p>
            <a:pPr lvl="2"/>
            <a:r>
              <a:rPr lang="en-GB"/>
              <a:t>Third Outline Level</a:t>
            </a:r>
          </a:p>
          <a:p>
            <a:pPr lvl="3"/>
            <a:r>
              <a:rPr lang="en-GB"/>
              <a:t>Fourth Outline Level</a:t>
            </a:r>
          </a:p>
          <a:p>
            <a:pPr lvl="4"/>
            <a:r>
              <a:rPr lang="en-GB"/>
              <a:t>Fifth Outline Level</a:t>
            </a:r>
          </a:p>
          <a:p>
            <a:pPr lvl="4"/>
            <a:r>
              <a:rPr lang="en-GB"/>
              <a:t>Sixth Outline Level</a:t>
            </a:r>
          </a:p>
          <a:p>
            <a:pPr lvl="4"/>
            <a:r>
              <a:rPr lang="en-GB"/>
              <a:t>Seventh Outline Level</a:t>
            </a:r>
          </a:p>
          <a:p>
            <a:pPr lvl="4"/>
            <a:r>
              <a:rPr lang="en-GB"/>
              <a:t>Eighth Outline Level</a:t>
            </a:r>
          </a:p>
          <a:p>
            <a:pPr lvl="4"/>
            <a:r>
              <a:rPr lang="en-GB"/>
              <a:t>Ninth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6" r:id="rId1"/>
    <p:sldLayoutId id="2147483977" r:id="rId2"/>
    <p:sldLayoutId id="2147483978" r:id="rId3"/>
    <p:sldLayoutId id="2147483979" r:id="rId4"/>
    <p:sldLayoutId id="2147483980" r:id="rId5"/>
    <p:sldLayoutId id="2147483981" r:id="rId6"/>
    <p:sldLayoutId id="2147483982" r:id="rId7"/>
    <p:sldLayoutId id="2147483983" r:id="rId8"/>
    <p:sldLayoutId id="2147483984" r:id="rId9"/>
    <p:sldLayoutId id="2147483985" r:id="rId10"/>
    <p:sldLayoutId id="2147483986" r:id="rId11"/>
    <p:sldLayoutId id="2147483987" r:id="rId12"/>
  </p:sldLayoutIdLst>
  <p:txStyles>
    <p:titleStyle>
      <a:lvl1pPr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+mj-lt"/>
          <a:ea typeface="+mj-ea"/>
          <a:cs typeface="+mj-cs"/>
        </a:defRPr>
      </a:lvl1pPr>
      <a:lvl2pPr marL="673790" indent="-259151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2pPr>
      <a:lvl3pPr marL="1036599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3pPr>
      <a:lvl4pPr marL="1451240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4pPr>
      <a:lvl5pPr marL="1865880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5pPr>
      <a:lvl6pPr marL="2280522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6pPr>
      <a:lvl7pPr marL="2695161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7pPr>
      <a:lvl8pPr marL="3109802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8pPr>
      <a:lvl9pPr marL="3524441" indent="-207320" algn="ctr" defTabSz="41464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000">
          <a:solidFill>
            <a:srgbClr val="000000"/>
          </a:solidFill>
          <a:latin typeface="Arial" charset="0"/>
          <a:ea typeface="ＭＳ Ｐゴシック" charset="0"/>
          <a:cs typeface="DejaVu Sans" charset="0"/>
        </a:defRPr>
      </a:lvl9pPr>
    </p:titleStyle>
    <p:bodyStyle>
      <a:lvl1pPr marL="310981" indent="-310981" algn="l" defTabSz="414640" rtl="0" fontAlgn="base" hangingPunct="0">
        <a:lnSpc>
          <a:spcPct val="93000"/>
        </a:lnSpc>
        <a:spcBef>
          <a:spcPct val="0"/>
        </a:spcBef>
        <a:spcAft>
          <a:spcPts val="1293"/>
        </a:spcAft>
        <a:buClr>
          <a:srgbClr val="000000"/>
        </a:buClr>
        <a:buSzPct val="100000"/>
        <a:buFont typeface="Times New Roman" charset="0"/>
        <a:defRPr sz="2900">
          <a:solidFill>
            <a:srgbClr val="000000"/>
          </a:solidFill>
          <a:latin typeface="+mn-lt"/>
          <a:ea typeface="+mn-ea"/>
          <a:cs typeface="+mn-cs"/>
        </a:defRPr>
      </a:lvl1pPr>
      <a:lvl2pPr marL="673790" indent="-259151" algn="l" defTabSz="414640" rtl="0" fontAlgn="base" hangingPunct="0">
        <a:lnSpc>
          <a:spcPct val="93000"/>
        </a:lnSpc>
        <a:spcBef>
          <a:spcPct val="0"/>
        </a:spcBef>
        <a:spcAft>
          <a:spcPts val="1032"/>
        </a:spcAft>
        <a:buClr>
          <a:srgbClr val="000000"/>
        </a:buClr>
        <a:buSzPct val="100000"/>
        <a:buFont typeface="Times New Roman" charset="0"/>
        <a:defRPr sz="2500">
          <a:solidFill>
            <a:srgbClr val="000000"/>
          </a:solidFill>
          <a:latin typeface="+mn-lt"/>
          <a:ea typeface="+mn-ea"/>
          <a:cs typeface="+mn-cs"/>
        </a:defRPr>
      </a:lvl2pPr>
      <a:lvl3pPr marL="1036599" indent="-207320" algn="l" defTabSz="414640" rtl="0" fontAlgn="base" hangingPunct="0">
        <a:lnSpc>
          <a:spcPct val="93000"/>
        </a:lnSpc>
        <a:spcBef>
          <a:spcPct val="0"/>
        </a:spcBef>
        <a:spcAft>
          <a:spcPts val="771"/>
        </a:spcAft>
        <a:buClr>
          <a:srgbClr val="000000"/>
        </a:buClr>
        <a:buSzPct val="100000"/>
        <a:buFont typeface="Times New Roman" charset="0"/>
        <a:defRPr sz="2200">
          <a:solidFill>
            <a:srgbClr val="000000"/>
          </a:solidFill>
          <a:latin typeface="+mn-lt"/>
          <a:ea typeface="+mn-ea"/>
          <a:cs typeface="+mn-cs"/>
        </a:defRPr>
      </a:lvl3pPr>
      <a:lvl4pPr marL="1451240" indent="-207320" algn="l" defTabSz="414640" rtl="0" fontAlgn="base" hangingPunct="0">
        <a:lnSpc>
          <a:spcPct val="93000"/>
        </a:lnSpc>
        <a:spcBef>
          <a:spcPct val="0"/>
        </a:spcBef>
        <a:spcAft>
          <a:spcPts val="522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4pPr>
      <a:lvl5pPr marL="1865880" indent="-207320" algn="l" defTabSz="414640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5pPr>
      <a:lvl6pPr marL="2280522" indent="-207320" algn="l" defTabSz="414640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6pPr>
      <a:lvl7pPr marL="2695161" indent="-207320" algn="l" defTabSz="414640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7pPr>
      <a:lvl8pPr marL="3109802" indent="-207320" algn="l" defTabSz="414640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8pPr>
      <a:lvl9pPr marL="3524441" indent="-207320" algn="l" defTabSz="414640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charset="0"/>
        <a:defRPr sz="18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640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280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3920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560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201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7841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2481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121" algn="l" defTabSz="41464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8/9/11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SST STAR reconstruction chain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fld id="{C33E1385-23C3-A849-A005-A35F788EB321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9" r:id="rId1"/>
    <p:sldLayoutId id="2147483990" r:id="rId2"/>
    <p:sldLayoutId id="2147483991" r:id="rId3"/>
    <p:sldLayoutId id="2147483992" r:id="rId4"/>
    <p:sldLayoutId id="2147483993" r:id="rId5"/>
    <p:sldLayoutId id="2147483994" r:id="rId6"/>
    <p:sldLayoutId id="2147483995" r:id="rId7"/>
    <p:sldLayoutId id="2147483996" r:id="rId8"/>
    <p:sldLayoutId id="2147483997" r:id="rId9"/>
    <p:sldLayoutId id="2147483998" r:id="rId10"/>
    <p:sldLayoutId id="2147483999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4" Type="http://schemas.openxmlformats.org/officeDocument/2006/relationships/image" Target="../media/image15.emf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3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6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7.emf"/><Relationship Id="rId3" Type="http://schemas.openxmlformats.org/officeDocument/2006/relationships/image" Target="../media/image18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9.emf"/><Relationship Id="rId3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0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4" Type="http://schemas.openxmlformats.org/officeDocument/2006/relationships/image" Target="../media/image20.emf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1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3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4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4" Type="http://schemas.openxmlformats.org/officeDocument/2006/relationships/image" Target="../media/image8.emf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4" Type="http://schemas.openxmlformats.org/officeDocument/2006/relationships/image" Target="../media/image11.emf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9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576" y="548680"/>
            <a:ext cx="7772400" cy="576064"/>
          </a:xfrm>
        </p:spPr>
        <p:txBody>
          <a:bodyPr/>
          <a:lstStyle/>
          <a:p>
            <a:r>
              <a:rPr lang="en-US" b="0" dirty="0" smtClean="0">
                <a:solidFill>
                  <a:srgbClr val="0000FF"/>
                </a:solidFill>
              </a:rPr>
              <a:t>HFT Software Status </a:t>
            </a:r>
            <a:endParaRPr lang="en-US" b="0" dirty="0">
              <a:solidFill>
                <a:srgbClr val="0000FF"/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47664" y="1340768"/>
            <a:ext cx="6400800" cy="504056"/>
          </a:xfrm>
        </p:spPr>
        <p:txBody>
          <a:bodyPr/>
          <a:lstStyle/>
          <a:p>
            <a:r>
              <a:rPr lang="en-US" b="0" dirty="0" smtClean="0">
                <a:solidFill>
                  <a:srgbClr val="0000FF"/>
                </a:solidFill>
              </a:rPr>
              <a:t> S. Margetis, KSU</a:t>
            </a:r>
          </a:p>
        </p:txBody>
      </p:sp>
      <p:sp>
        <p:nvSpPr>
          <p:cNvPr id="15364" name="TextBox 3"/>
          <p:cNvSpPr txBox="1">
            <a:spLocks noChangeArrowheads="1"/>
          </p:cNvSpPr>
          <p:nvPr/>
        </p:nvSpPr>
        <p:spPr bwMode="auto">
          <a:xfrm>
            <a:off x="152400" y="6597352"/>
            <a:ext cx="2979440" cy="276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0" tIns="45711" rIns="91420" bIns="45711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latin typeface="Comic Sans MS" charset="0"/>
              </a:rPr>
              <a:t>HF Workshop, June 17, 2012, UIC</a:t>
            </a:r>
            <a:endParaRPr lang="en-US" sz="1200" dirty="0">
              <a:latin typeface="Comic Sans MS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lum bright="24000" contrast="41000"/>
          </a:blip>
          <a:srcRect/>
          <a:stretch>
            <a:fillRect/>
          </a:stretch>
        </p:blipFill>
        <p:spPr bwMode="auto">
          <a:xfrm>
            <a:off x="1547664" y="1844823"/>
            <a:ext cx="6480720" cy="438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9" descr="phase1_run8_50k_sensor4.bmp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156176" y="1844824"/>
            <a:ext cx="1872208" cy="18722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60648"/>
            <a:ext cx="7920880" cy="3024336"/>
          </a:xfrm>
        </p:spPr>
        <p:txBody>
          <a:bodyPr/>
          <a:lstStyle/>
          <a:p>
            <a:pPr marL="0" indent="0"/>
            <a:r>
              <a:rPr lang="en-US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HFT Survey work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PXL+SSD work has already begun</a:t>
            </a:r>
          </a:p>
          <a:p>
            <a:pPr marL="1068518" lvl="2" indent="-342900">
              <a:buFont typeface="Arial"/>
              <a:buChar char="•"/>
            </a:pPr>
            <a:r>
              <a:rPr lang="en-US" sz="1500" dirty="0" smtClean="0">
                <a:solidFill>
                  <a:srgbClr val="000090"/>
                </a:solidFill>
                <a:latin typeface="Comic Sans MS"/>
                <a:cs typeface="Comic Sans MS"/>
              </a:rPr>
              <a:t>Single chip and 3-chip ladder done. Full PXL sector (photo) ready to </a:t>
            </a:r>
            <a:r>
              <a:rPr lang="en-US" sz="1500" dirty="0" smtClean="0">
                <a:solidFill>
                  <a:srgbClr val="000090"/>
                </a:solidFill>
                <a:latin typeface="Comic Sans MS"/>
                <a:cs typeface="Comic Sans MS"/>
              </a:rPr>
              <a:t>go</a:t>
            </a:r>
            <a:endParaRPr lang="en-US" sz="150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1068518" lvl="2" indent="-342900">
              <a:buFont typeface="Arial"/>
              <a:buChar char="•"/>
            </a:pPr>
            <a:r>
              <a:rPr lang="en-US" sz="1500" dirty="0" smtClean="0">
                <a:solidFill>
                  <a:srgbClr val="000090"/>
                </a:solidFill>
                <a:latin typeface="Comic Sans MS"/>
                <a:cs typeface="Comic Sans MS"/>
              </a:rPr>
              <a:t>SSD ladder preliminary survey done</a:t>
            </a:r>
          </a:p>
          <a:p>
            <a:pPr marL="1068518" lvl="2" indent="-342900">
              <a:buFont typeface="Arial"/>
              <a:buChar char="•"/>
            </a:pPr>
            <a:r>
              <a:rPr lang="en-US" sz="1500" dirty="0" smtClean="0">
                <a:solidFill>
                  <a:srgbClr val="000090"/>
                </a:solidFill>
                <a:latin typeface="Comic Sans MS"/>
                <a:cs typeface="Comic Sans MS"/>
              </a:rPr>
              <a:t>IST preliminary work on prototype ladder about to begin at BNL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We had an internal review on procedures/general scheme in May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A lot of detailed work in front of us, but expertise is building up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Manpower issue addressed but there are tasks available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4975" t="8430" r="18056" b="8787"/>
          <a:stretch/>
        </p:blipFill>
        <p:spPr>
          <a:xfrm>
            <a:off x="1" y="3717032"/>
            <a:ext cx="4067944" cy="29523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024" y="3501008"/>
            <a:ext cx="4352636" cy="31935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5856" y="5085184"/>
            <a:ext cx="1800200" cy="1767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5451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2119" b="2119"/>
          <a:stretch>
            <a:fillRect/>
          </a:stretch>
        </p:blipFill>
        <p:spPr>
          <a:xfrm>
            <a:off x="107504" y="980728"/>
            <a:ext cx="8856984" cy="5134154"/>
          </a:xfr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6696744" cy="576064"/>
          </a:xfrm>
          <a:solidFill>
            <a:srgbClr val="FFF5E6"/>
          </a:solidFill>
          <a:ln>
            <a:solidFill>
              <a:schemeClr val="tx1"/>
            </a:solidFill>
          </a:ln>
        </p:spPr>
        <p:txBody>
          <a:bodyPr/>
          <a:lstStyle/>
          <a:p>
            <a:pPr algn="l"/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Sensor’s features for individual pixel coordinates</a:t>
            </a: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 </a:t>
            </a: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identified</a:t>
            </a:r>
            <a:b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</a:br>
            <a:r>
              <a:rPr lang="en-US" sz="1800" dirty="0">
                <a:solidFill>
                  <a:srgbClr val="000090"/>
                </a:solidFill>
                <a:latin typeface="Comic Sans MS"/>
                <a:cs typeface="Comic Sans MS"/>
              </a:rPr>
              <a:t>	</a:t>
            </a: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- Need be programmable </a:t>
            </a:r>
            <a:endParaRPr lang="en-US" sz="18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500937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77" r="594"/>
          <a:stretch/>
        </p:blipFill>
        <p:spPr>
          <a:xfrm>
            <a:off x="-108520" y="0"/>
            <a:ext cx="5904656" cy="3929844"/>
          </a:xfrm>
        </p:spPr>
      </p:pic>
      <p:sp>
        <p:nvSpPr>
          <p:cNvPr id="5" name="TextBox 4"/>
          <p:cNvSpPr txBox="1"/>
          <p:nvPr/>
        </p:nvSpPr>
        <p:spPr>
          <a:xfrm>
            <a:off x="7236296" y="188640"/>
            <a:ext cx="843375" cy="523220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SSD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9873" y="3861047"/>
            <a:ext cx="5724128" cy="298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8395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60648"/>
            <a:ext cx="8458200" cy="2808312"/>
          </a:xfrm>
        </p:spPr>
        <p:txBody>
          <a:bodyPr/>
          <a:lstStyle/>
          <a:p>
            <a:pPr marL="0" indent="0"/>
            <a:r>
              <a:rPr lang="en-US" sz="20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Slow/Fast PXL response simulation</a:t>
            </a:r>
          </a:p>
          <a:p>
            <a:pPr marL="705709" lvl="1" indent="-342900">
              <a:buFont typeface="Arial"/>
              <a:buChar char="•"/>
            </a:pP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Most work done by IPHC (Strasburg) people</a:t>
            </a:r>
          </a:p>
          <a:p>
            <a:pPr marL="705709" lvl="1" indent="-342900">
              <a:buFont typeface="Arial"/>
              <a:buChar char="•"/>
            </a:pP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The have developed a </a:t>
            </a: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Root </a:t>
            </a: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program, DIGMAPS, for response studies</a:t>
            </a:r>
          </a:p>
          <a:p>
            <a:pPr marL="705709" lvl="1" indent="-342900">
              <a:buFont typeface="Arial"/>
              <a:buChar char="•"/>
            </a:pP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Analyzed CERN test-beam data with our sensors to fix parameters</a:t>
            </a:r>
          </a:p>
          <a:p>
            <a:pPr marL="705709" lvl="1" indent="-342900">
              <a:buFont typeface="Arial"/>
              <a:buChar char="•"/>
            </a:pP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We are about to get their tune to use for our studies and compare with default “geometrical mean” approach. Then, build fast simulator with appropriate errors.</a:t>
            </a:r>
          </a:p>
          <a:p>
            <a:pPr marL="705709" lvl="1" indent="-342900">
              <a:buFont typeface="Arial"/>
              <a:buChar char="•"/>
            </a:pP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SSD exists, IST is relatively simple (but still not there yet)</a:t>
            </a:r>
          </a:p>
          <a:p>
            <a:pPr marL="705709" lvl="1" indent="-342900">
              <a:buFont typeface="Arial"/>
              <a:buChar char="•"/>
            </a:pP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Need people to actively pursue these tasks</a:t>
            </a:r>
          </a:p>
          <a:p>
            <a:pPr marL="705709" lvl="1" indent="-342900">
              <a:buFont typeface="Arial"/>
              <a:buChar char="•"/>
            </a:pPr>
            <a:endParaRPr lang="en-US" sz="20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pic>
        <p:nvPicPr>
          <p:cNvPr id="10" name="Picture 9" descr="Simulation_besson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6" t="8741" r="4768" b="3852"/>
          <a:stretch/>
        </p:blipFill>
        <p:spPr>
          <a:xfrm>
            <a:off x="3743137" y="3068960"/>
            <a:ext cx="5293359" cy="3744416"/>
          </a:xfrm>
          <a:prstGeom prst="rect">
            <a:avLst/>
          </a:prstGeom>
          <a:solidFill>
            <a:srgbClr val="FFF5E6"/>
          </a:solidFill>
          <a:ln>
            <a:solidFill>
              <a:srgbClr val="000090"/>
            </a:solidFill>
          </a:ln>
        </p:spPr>
      </p:pic>
      <p:pic>
        <p:nvPicPr>
          <p:cNvPr id="4" name="Picture 3" descr="phase1_run8_50k_sensor4.bmp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9512" y="3861048"/>
            <a:ext cx="2304256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8517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60648"/>
            <a:ext cx="8136904" cy="3456384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Tracking (Physics?) with TPC+PXL prototype</a:t>
            </a:r>
            <a:r>
              <a:rPr lang="el-GR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latin typeface="Comic Sans MS"/>
                <a:cs typeface="Comic Sans MS"/>
              </a:rPr>
              <a:t>?</a:t>
            </a:r>
            <a:r>
              <a:rPr lang="el-GR" sz="2000" dirty="0" smtClean="0">
                <a:latin typeface="Comic Sans MS"/>
                <a:cs typeface="Comic Sans MS"/>
              </a:rPr>
              <a:t> </a:t>
            </a:r>
            <a:endParaRPr lang="en-US" sz="2000" dirty="0" smtClean="0"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BUR simulations done</a:t>
            </a:r>
            <a:r>
              <a:rPr lang="en-US" sz="1600" dirty="0">
                <a:solidFill>
                  <a:srgbClr val="000090"/>
                </a:solidFill>
                <a:latin typeface="Comic Sans MS"/>
                <a:cs typeface="Comic Sans MS"/>
              </a:rPr>
              <a:t> </a:t>
            </a: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and presented (</a:t>
            </a:r>
            <a:r>
              <a:rPr lang="en-US" sz="16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Hao</a:t>
            </a: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/Jonathan)</a:t>
            </a:r>
          </a:p>
          <a:p>
            <a:pPr marL="705709" lvl="1" indent="-342900">
              <a:buFont typeface="Arial"/>
              <a:buChar char="•"/>
            </a:pP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Simulations show (see next slide too) that there are physics opportunities but reality might be different</a:t>
            </a:r>
          </a:p>
          <a:p>
            <a:pPr marL="705709" lvl="1" indent="-342900">
              <a:buFont typeface="Arial"/>
              <a:buChar char="•"/>
            </a:pP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This connects to the bigger issue of Tracking and whether inside-out tracking is possible. Is CA useful ? We work in that direction.</a:t>
            </a:r>
          </a:p>
          <a:p>
            <a:pPr marL="705709" lvl="1" indent="-342900">
              <a:buFont typeface="Arial"/>
              <a:buChar char="•"/>
            </a:pP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This is vital work for the project. ANY help and idea is invaluable.</a:t>
            </a:r>
            <a:endParaRPr lang="en-US" sz="12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1142835" lvl="2" indent="-342900">
              <a:buFont typeface="Arial"/>
              <a:buChar char="•"/>
            </a:pPr>
            <a:endParaRPr lang="en-US" sz="1600" b="0" dirty="0" smtClean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/>
          <a:srcRect t="47244"/>
          <a:stretch/>
        </p:blipFill>
        <p:spPr>
          <a:xfrm>
            <a:off x="251520" y="3382818"/>
            <a:ext cx="8623300" cy="3470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1708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0" y="273631"/>
            <a:ext cx="6707808" cy="707098"/>
          </a:xfrm>
          <a:solidFill>
            <a:srgbClr val="FFF5E6"/>
          </a:solidFill>
          <a:ln>
            <a:solidFill>
              <a:srgbClr val="000000"/>
            </a:solidFill>
          </a:ln>
        </p:spPr>
        <p:txBody>
          <a:bodyPr/>
          <a:lstStyle/>
          <a:p>
            <a:r>
              <a:rPr lang="en-US" sz="2400" dirty="0" smtClean="0">
                <a:solidFill>
                  <a:srgbClr val="000090"/>
                </a:solidFill>
                <a:latin typeface="Comic Sans MS"/>
                <a:cs typeface="Comic Sans MS"/>
              </a:rPr>
              <a:t>BUR (</a:t>
            </a:r>
            <a:r>
              <a:rPr lang="en-US" sz="24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Hao</a:t>
            </a:r>
            <a:r>
              <a:rPr lang="en-US" sz="2400" dirty="0" smtClean="0">
                <a:solidFill>
                  <a:srgbClr val="000090"/>
                </a:solidFill>
                <a:latin typeface="Comic Sans MS"/>
                <a:cs typeface="Comic Sans MS"/>
              </a:rPr>
              <a:t>) </a:t>
            </a:r>
            <a:r>
              <a:rPr lang="en-US" sz="2400" dirty="0" smtClean="0">
                <a:solidFill>
                  <a:srgbClr val="000090"/>
                </a:solidFill>
                <a:latin typeface="Comic Sans MS"/>
                <a:cs typeface="Comic Sans MS"/>
              </a:rPr>
              <a:t>results based on full simulations </a:t>
            </a:r>
            <a:endParaRPr lang="en-US" sz="24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384" t="2301" r="5152" b="8101"/>
          <a:stretch/>
        </p:blipFill>
        <p:spPr>
          <a:xfrm>
            <a:off x="4860032" y="2924944"/>
            <a:ext cx="4104456" cy="3384376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8" y="3402632"/>
            <a:ext cx="4427984" cy="34107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26656" t="47244" r="51900" b="21707"/>
          <a:stretch/>
        </p:blipFill>
        <p:spPr>
          <a:xfrm>
            <a:off x="2915816" y="2235344"/>
            <a:ext cx="1411456" cy="155915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81245" t="47649" r="848" b="26042"/>
          <a:stretch/>
        </p:blipFill>
        <p:spPr>
          <a:xfrm>
            <a:off x="5364088" y="2420888"/>
            <a:ext cx="1178560" cy="132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7086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546526" y="1605568"/>
            <a:ext cx="5417962" cy="4991784"/>
            <a:chOff x="3403668" y="764360"/>
            <a:chExt cx="5417962" cy="4991784"/>
          </a:xfrm>
        </p:grpSpPr>
        <p:sp>
          <p:nvSpPr>
            <p:cNvPr id="8" name="TextBox 7"/>
            <p:cNvSpPr txBox="1"/>
            <p:nvPr/>
          </p:nvSpPr>
          <p:spPr>
            <a:xfrm>
              <a:off x="4364002" y="2273592"/>
              <a:ext cx="2281093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b="1" dirty="0" err="1" smtClean="0">
                  <a:solidFill>
                    <a:srgbClr val="FF0000"/>
                  </a:solidFill>
                  <a:latin typeface="Calibri"/>
                </a:rPr>
                <a:t>StPixelFastSimMaker</a:t>
              </a:r>
              <a:r>
                <a:rPr lang="en-US" sz="1800" b="1" dirty="0">
                  <a:solidFill>
                    <a:srgbClr val="FF0000"/>
                  </a:solidFill>
                  <a:latin typeface="Calibri"/>
                </a:rPr>
                <a:t>/</a:t>
              </a:r>
            </a:p>
          </p:txBody>
        </p:sp>
        <p:sp>
          <p:nvSpPr>
            <p:cNvPr id="15375" name="TextBox 15"/>
            <p:cNvSpPr txBox="1">
              <a:spLocks noChangeArrowheads="1"/>
            </p:cNvSpPr>
            <p:nvPr/>
          </p:nvSpPr>
          <p:spPr bwMode="auto">
            <a:xfrm>
              <a:off x="3403668" y="3302428"/>
              <a:ext cx="4022030" cy="369332"/>
            </a:xfrm>
            <a:prstGeom prst="rect">
              <a:avLst/>
            </a:prstGeom>
            <a:solidFill>
              <a:srgbClr val="FFFF00"/>
            </a:solidFill>
            <a:ln w="12700">
              <a:noFill/>
              <a:round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dirty="0" err="1">
                  <a:solidFill>
                    <a:prstClr val="black"/>
                  </a:solidFill>
                  <a:latin typeface="Calibri"/>
                </a:rPr>
                <a:t>StEvent</a:t>
              </a:r>
              <a:r>
                <a:rPr lang="en-US" sz="1800" dirty="0" smtClean="0">
                  <a:solidFill>
                    <a:prstClr val="black"/>
                  </a:solidFill>
                  <a:latin typeface="Calibri"/>
                </a:rPr>
                <a:t> containing PIXEL and IST Hits </a:t>
              </a:r>
              <a:r>
                <a:rPr lang="en-US" sz="1800" dirty="0">
                  <a:solidFill>
                    <a:prstClr val="black"/>
                  </a:solidFill>
                  <a:latin typeface="Calibri"/>
                </a:rPr>
                <a:t>hits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072377" y="764360"/>
              <a:ext cx="838691" cy="369332"/>
            </a:xfrm>
            <a:prstGeom prst="rect">
              <a:avLst/>
            </a:prstGeom>
            <a:noFill/>
            <a:ln w="9525" cap="flat" cmpd="sng" algn="ctr">
              <a:solidFill>
                <a:srgbClr val="000000"/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prstClr val="black"/>
                  </a:solidFill>
                  <a:latin typeface="Calibri"/>
                </a:rPr>
                <a:t>GEANT</a:t>
              </a:r>
            </a:p>
          </p:txBody>
        </p:sp>
        <p:cxnSp>
          <p:nvCxnSpPr>
            <p:cNvPr id="15380" name="Straight Arrow Connector 39"/>
            <p:cNvCxnSpPr>
              <a:cxnSpLocks noChangeShapeType="1"/>
            </p:cNvCxnSpPr>
            <p:nvPr/>
          </p:nvCxnSpPr>
          <p:spPr bwMode="auto">
            <a:xfrm rot="5400000">
              <a:off x="5027181" y="1747952"/>
              <a:ext cx="953148" cy="1588"/>
            </a:xfrm>
            <a:prstGeom prst="straightConnector1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15393" name="Down Arrow 70"/>
            <p:cNvSpPr>
              <a:spLocks noChangeArrowheads="1"/>
            </p:cNvSpPr>
            <p:nvPr/>
          </p:nvSpPr>
          <p:spPr bwMode="auto">
            <a:xfrm flipH="1">
              <a:off x="4465147" y="2688848"/>
              <a:ext cx="152400" cy="53340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7" name="Down Arrow 70"/>
            <p:cNvSpPr>
              <a:spLocks noChangeArrowheads="1"/>
            </p:cNvSpPr>
            <p:nvPr/>
          </p:nvSpPr>
          <p:spPr bwMode="auto">
            <a:xfrm flipH="1">
              <a:off x="6215287" y="2686488"/>
              <a:ext cx="152400" cy="53340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0" name="Down Arrow 70"/>
            <p:cNvSpPr>
              <a:spLocks noChangeArrowheads="1"/>
            </p:cNvSpPr>
            <p:nvPr/>
          </p:nvSpPr>
          <p:spPr bwMode="auto">
            <a:xfrm flipH="1">
              <a:off x="4467607" y="4439088"/>
              <a:ext cx="152400" cy="53340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1" name="Down Arrow 70"/>
            <p:cNvSpPr>
              <a:spLocks noChangeArrowheads="1"/>
            </p:cNvSpPr>
            <p:nvPr/>
          </p:nvSpPr>
          <p:spPr bwMode="auto">
            <a:xfrm flipH="1">
              <a:off x="6217747" y="4436728"/>
              <a:ext cx="152400" cy="53340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045135" y="3883232"/>
              <a:ext cx="881897" cy="369332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wrap="none" rtlCol="0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 err="1" smtClean="0">
                  <a:solidFill>
                    <a:srgbClr val="4F81BD"/>
                  </a:solidFill>
                  <a:latin typeface="Calibri"/>
                </a:rPr>
                <a:t>StiPixel</a:t>
              </a:r>
              <a:endParaRPr lang="en-US" sz="1800" b="1" dirty="0">
                <a:solidFill>
                  <a:srgbClr val="4F81BD"/>
                </a:solidFill>
                <a:latin typeface="Calibri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5867313" y="3878512"/>
              <a:ext cx="659969" cy="369332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wrap="none" rtlCol="0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 err="1" smtClean="0">
                  <a:solidFill>
                    <a:srgbClr val="4F81BD"/>
                  </a:solidFill>
                  <a:latin typeface="Calibri"/>
                </a:rPr>
                <a:t>StiIst</a:t>
              </a:r>
              <a:endParaRPr lang="en-US" sz="1800" b="1" dirty="0">
                <a:solidFill>
                  <a:srgbClr val="4F81BD"/>
                </a:solidFill>
                <a:latin typeface="Calibri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7087812" y="2081608"/>
              <a:ext cx="1733818" cy="707886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wrap="none" rtlCol="0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2000" b="1" dirty="0" smtClean="0">
                  <a:solidFill>
                    <a:srgbClr val="FF0000"/>
                  </a:solidFill>
                  <a:latin typeface="Calibri"/>
                </a:rPr>
                <a:t>Hit </a:t>
              </a:r>
            </a:p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2000" b="1" dirty="0" smtClean="0">
                  <a:solidFill>
                    <a:srgbClr val="FF0000"/>
                  </a:solidFill>
                  <a:latin typeface="Calibri"/>
                </a:rPr>
                <a:t>reconstruction</a:t>
              </a:r>
              <a:endParaRPr lang="en-US" sz="2000" b="1" dirty="0">
                <a:solidFill>
                  <a:srgbClr val="FF0000"/>
                </a:solidFill>
                <a:latin typeface="Calibri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7253821" y="3834701"/>
              <a:ext cx="1063312" cy="400110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wrap="none" rtlCol="0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2000" b="1" dirty="0" smtClean="0">
                  <a:solidFill>
                    <a:srgbClr val="4F81BD"/>
                  </a:solidFill>
                  <a:latin typeface="Calibri"/>
                </a:rPr>
                <a:t>Tracking</a:t>
              </a:r>
              <a:endParaRPr lang="en-US" sz="2000" b="1" dirty="0">
                <a:solidFill>
                  <a:srgbClr val="4F81BD"/>
                </a:solidFill>
                <a:latin typeface="Calibri"/>
              </a:endParaRPr>
            </a:p>
          </p:txBody>
        </p:sp>
        <p:sp>
          <p:nvSpPr>
            <p:cNvPr id="46" name="TextBox 15"/>
            <p:cNvSpPr txBox="1">
              <a:spLocks noChangeArrowheads="1"/>
            </p:cNvSpPr>
            <p:nvPr/>
          </p:nvSpPr>
          <p:spPr bwMode="auto">
            <a:xfrm>
              <a:off x="4087372" y="5109813"/>
              <a:ext cx="2755833" cy="646331"/>
            </a:xfrm>
            <a:prstGeom prst="rect">
              <a:avLst/>
            </a:prstGeom>
            <a:solidFill>
              <a:srgbClr val="FFFF00"/>
            </a:solidFill>
            <a:ln w="12700">
              <a:noFill/>
              <a:round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dirty="0" err="1">
                  <a:solidFill>
                    <a:prstClr val="black"/>
                  </a:solidFill>
                  <a:latin typeface="Calibri"/>
                </a:rPr>
                <a:t>StEvent</a:t>
              </a:r>
              <a:r>
                <a:rPr lang="en-US" sz="1800" dirty="0" smtClean="0">
                  <a:solidFill>
                    <a:prstClr val="black"/>
                  </a:solidFill>
                  <a:latin typeface="Calibri"/>
                </a:rPr>
                <a:t> containing tracks</a:t>
              </a:r>
            </a:p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dirty="0" smtClean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US" sz="1800" dirty="0">
                  <a:solidFill>
                    <a:prstClr val="black"/>
                  </a:solidFill>
                  <a:latin typeface="Calibri"/>
                </a:rPr>
                <a:t>with</a:t>
              </a:r>
              <a:r>
                <a:rPr lang="en-US" sz="1800" dirty="0" smtClean="0">
                  <a:solidFill>
                    <a:prstClr val="black"/>
                  </a:solidFill>
                  <a:latin typeface="Calibri"/>
                </a:rPr>
                <a:t> PIXEL and IST Hits </a:t>
              </a:r>
              <a:r>
                <a:rPr lang="en-US" sz="1800" dirty="0">
                  <a:solidFill>
                    <a:prstClr val="black"/>
                  </a:solidFill>
                  <a:latin typeface="Calibri"/>
                </a:rPr>
                <a:t>hits</a:t>
              </a:r>
            </a:p>
          </p:txBody>
        </p:sp>
      </p:grpSp>
      <p:sp>
        <p:nvSpPr>
          <p:cNvPr id="16" name="Content Placeholder 2"/>
          <p:cNvSpPr txBox="1">
            <a:spLocks/>
          </p:cNvSpPr>
          <p:nvPr/>
        </p:nvSpPr>
        <p:spPr>
          <a:xfrm>
            <a:off x="107504" y="116632"/>
            <a:ext cx="4104456" cy="3456384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Offline chain</a:t>
            </a:r>
          </a:p>
          <a:p>
            <a:pPr marL="0" indent="0">
              <a:buNone/>
            </a:pPr>
            <a:endParaRPr lang="en-US" sz="1600" dirty="0" smtClean="0">
              <a:latin typeface="Comic Sans MS"/>
              <a:cs typeface="Comic Sans MS"/>
            </a:endParaRPr>
          </a:p>
          <a:p>
            <a:pPr marL="305659"/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Need to establish working chain</a:t>
            </a:r>
          </a:p>
          <a:p>
            <a:pPr marL="305659"/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Modify structures/makers to our needs</a:t>
            </a:r>
          </a:p>
          <a:p>
            <a:pPr marL="305659"/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Closely tied to S&amp;C territory, one needs to be careful </a:t>
            </a:r>
          </a:p>
          <a:p>
            <a:pPr marL="305659"/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Need to stay informed on new strategies (e.g. no </a:t>
            </a:r>
            <a:r>
              <a:rPr lang="en-US" sz="16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minimc</a:t>
            </a: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 need </a:t>
            </a:r>
            <a:r>
              <a:rPr lang="en-US" sz="16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etc</a:t>
            </a: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)</a:t>
            </a:r>
          </a:p>
          <a:p>
            <a:pPr marL="305659"/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We ‘ve gone through initial loops but far from being done (see 2 slides)</a:t>
            </a:r>
          </a:p>
          <a:p>
            <a:pPr marL="305659"/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Expert help invaluable</a:t>
            </a:r>
            <a:endParaRPr lang="en-US" sz="120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1142835" lvl="2" indent="-342900"/>
            <a:endParaRPr lang="en-US" sz="1600" dirty="0" smtClean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46717" y="1137624"/>
            <a:ext cx="8689779" cy="5603744"/>
            <a:chOff x="58685" y="152400"/>
            <a:chExt cx="8689779" cy="5603744"/>
          </a:xfrm>
        </p:grpSpPr>
        <p:sp>
          <p:nvSpPr>
            <p:cNvPr id="38" name="Rounded Rectangle 37"/>
            <p:cNvSpPr/>
            <p:nvPr/>
          </p:nvSpPr>
          <p:spPr>
            <a:xfrm>
              <a:off x="58685" y="971244"/>
              <a:ext cx="2006754" cy="4552077"/>
            </a:xfrm>
            <a:prstGeom prst="roundRect">
              <a:avLst/>
            </a:prstGeom>
            <a:solidFill>
              <a:schemeClr val="bg1">
                <a:lumMod val="85000"/>
                <a:alpha val="21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324600" y="1941246"/>
              <a:ext cx="2281093" cy="36933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b="1" dirty="0" err="1" smtClean="0">
                  <a:solidFill>
                    <a:srgbClr val="FF0000"/>
                  </a:solidFill>
                  <a:latin typeface="Calibri"/>
                </a:rPr>
                <a:t>StPixelFastSimMaker</a:t>
              </a:r>
              <a:r>
                <a:rPr lang="en-US" sz="1800" b="1" dirty="0">
                  <a:solidFill>
                    <a:srgbClr val="FF0000"/>
                  </a:solidFill>
                  <a:latin typeface="Calibri"/>
                </a:rPr>
                <a:t>/</a:t>
              </a:r>
            </a:p>
          </p:txBody>
        </p:sp>
        <p:sp>
          <p:nvSpPr>
            <p:cNvPr id="15375" name="TextBox 15"/>
            <p:cNvSpPr txBox="1">
              <a:spLocks noChangeArrowheads="1"/>
            </p:cNvSpPr>
            <p:nvPr/>
          </p:nvSpPr>
          <p:spPr bwMode="auto">
            <a:xfrm>
              <a:off x="3403668" y="3302428"/>
              <a:ext cx="4022030" cy="369332"/>
            </a:xfrm>
            <a:prstGeom prst="rect">
              <a:avLst/>
            </a:prstGeom>
            <a:solidFill>
              <a:srgbClr val="FFFF00"/>
            </a:solidFill>
            <a:ln w="12700">
              <a:noFill/>
              <a:round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dirty="0" err="1">
                  <a:solidFill>
                    <a:prstClr val="black"/>
                  </a:solidFill>
                  <a:latin typeface="Calibri"/>
                </a:rPr>
                <a:t>StEvent</a:t>
              </a:r>
              <a:r>
                <a:rPr lang="en-US" sz="1800" dirty="0" smtClean="0">
                  <a:solidFill>
                    <a:prstClr val="black"/>
                  </a:solidFill>
                  <a:latin typeface="Calibri"/>
                </a:rPr>
                <a:t> containing PIXEL and IST Hits </a:t>
              </a:r>
              <a:r>
                <a:rPr lang="en-US" sz="1800" dirty="0">
                  <a:solidFill>
                    <a:prstClr val="black"/>
                  </a:solidFill>
                  <a:latin typeface="Calibri"/>
                </a:rPr>
                <a:t>hits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072377" y="601912"/>
              <a:ext cx="838691" cy="369332"/>
            </a:xfrm>
            <a:prstGeom prst="rect">
              <a:avLst/>
            </a:prstGeom>
            <a:noFill/>
            <a:ln w="9525" cap="flat" cmpd="sng" algn="ctr">
              <a:noFill/>
              <a:prstDash val="dash"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prstClr val="black"/>
                  </a:solidFill>
                  <a:latin typeface="Calibri"/>
                </a:rPr>
                <a:t>GEANT</a:t>
              </a:r>
            </a:p>
          </p:txBody>
        </p:sp>
        <p:cxnSp>
          <p:nvCxnSpPr>
            <p:cNvPr id="15380" name="Straight Arrow Connector 39"/>
            <p:cNvCxnSpPr>
              <a:cxnSpLocks noChangeShapeType="1"/>
            </p:cNvCxnSpPr>
            <p:nvPr/>
          </p:nvCxnSpPr>
          <p:spPr bwMode="auto">
            <a:xfrm rot="5400000">
              <a:off x="5099831" y="1514442"/>
              <a:ext cx="809436" cy="1588"/>
            </a:xfrm>
            <a:prstGeom prst="straightConnector1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15393" name="Down Arrow 70"/>
            <p:cNvSpPr>
              <a:spLocks noChangeArrowheads="1"/>
            </p:cNvSpPr>
            <p:nvPr/>
          </p:nvSpPr>
          <p:spPr bwMode="auto">
            <a:xfrm flipH="1">
              <a:off x="4465147" y="2310578"/>
              <a:ext cx="152400" cy="91167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7" name="Down Arrow 70"/>
            <p:cNvSpPr>
              <a:spLocks noChangeArrowheads="1"/>
            </p:cNvSpPr>
            <p:nvPr/>
          </p:nvSpPr>
          <p:spPr bwMode="auto">
            <a:xfrm flipH="1">
              <a:off x="6215287" y="2686488"/>
              <a:ext cx="152400" cy="53340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0" name="Down Arrow 70"/>
            <p:cNvSpPr>
              <a:spLocks noChangeArrowheads="1"/>
            </p:cNvSpPr>
            <p:nvPr/>
          </p:nvSpPr>
          <p:spPr bwMode="auto">
            <a:xfrm flipH="1">
              <a:off x="4467607" y="4439088"/>
              <a:ext cx="152400" cy="53340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1" name="Down Arrow 70"/>
            <p:cNvSpPr>
              <a:spLocks noChangeArrowheads="1"/>
            </p:cNvSpPr>
            <p:nvPr/>
          </p:nvSpPr>
          <p:spPr bwMode="auto">
            <a:xfrm flipH="1">
              <a:off x="6217747" y="4436728"/>
              <a:ext cx="152400" cy="53340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045135" y="3883232"/>
              <a:ext cx="8818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 err="1" smtClean="0">
                  <a:solidFill>
                    <a:srgbClr val="4F81BD"/>
                  </a:solidFill>
                  <a:latin typeface="Calibri"/>
                </a:rPr>
                <a:t>StiPixel</a:t>
              </a:r>
              <a:endParaRPr lang="en-US" sz="1800" b="1" dirty="0">
                <a:solidFill>
                  <a:srgbClr val="4F81BD"/>
                </a:solidFill>
                <a:latin typeface="Calibri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5867313" y="3878512"/>
              <a:ext cx="6599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 err="1" smtClean="0">
                  <a:solidFill>
                    <a:srgbClr val="4F81BD"/>
                  </a:solidFill>
                  <a:latin typeface="Calibri"/>
                </a:rPr>
                <a:t>StiIst</a:t>
              </a:r>
              <a:endParaRPr lang="en-US" sz="1800" b="1" dirty="0">
                <a:solidFill>
                  <a:srgbClr val="4F81BD"/>
                </a:solidFill>
                <a:latin typeface="Calibri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6588224" y="1435664"/>
              <a:ext cx="21602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2000" b="1" dirty="0" smtClean="0">
                  <a:solidFill>
                    <a:srgbClr val="FF0000"/>
                  </a:solidFill>
                  <a:latin typeface="Calibri"/>
                </a:rPr>
                <a:t>Hit  reconstruction</a:t>
              </a:r>
              <a:endParaRPr lang="en-US" sz="2000" b="1" dirty="0">
                <a:solidFill>
                  <a:srgbClr val="FF0000"/>
                </a:solidFill>
                <a:latin typeface="Calibri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7604620" y="3790899"/>
              <a:ext cx="106331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2000" b="1" dirty="0" smtClean="0">
                  <a:solidFill>
                    <a:srgbClr val="4F81BD"/>
                  </a:solidFill>
                  <a:latin typeface="Calibri"/>
                </a:rPr>
                <a:t>Tracking</a:t>
              </a:r>
              <a:endParaRPr lang="en-US" sz="2000" b="1" dirty="0">
                <a:solidFill>
                  <a:srgbClr val="4F81BD"/>
                </a:solidFill>
                <a:latin typeface="Calibri"/>
              </a:endParaRPr>
            </a:p>
          </p:txBody>
        </p:sp>
        <p:sp>
          <p:nvSpPr>
            <p:cNvPr id="46" name="TextBox 15"/>
            <p:cNvSpPr txBox="1">
              <a:spLocks noChangeArrowheads="1"/>
            </p:cNvSpPr>
            <p:nvPr/>
          </p:nvSpPr>
          <p:spPr bwMode="auto">
            <a:xfrm>
              <a:off x="4087372" y="5109813"/>
              <a:ext cx="2755833" cy="646331"/>
            </a:xfrm>
            <a:prstGeom prst="rect">
              <a:avLst/>
            </a:prstGeom>
            <a:solidFill>
              <a:srgbClr val="FFFF00"/>
            </a:solidFill>
            <a:ln w="12700">
              <a:noFill/>
              <a:round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dirty="0" err="1">
                  <a:solidFill>
                    <a:prstClr val="black"/>
                  </a:solidFill>
                  <a:latin typeface="Calibri"/>
                </a:rPr>
                <a:t>StEvent</a:t>
              </a:r>
              <a:r>
                <a:rPr lang="en-US" sz="1800" dirty="0" smtClean="0">
                  <a:solidFill>
                    <a:prstClr val="black"/>
                  </a:solidFill>
                  <a:latin typeface="Calibri"/>
                </a:rPr>
                <a:t> containing tracks</a:t>
              </a:r>
            </a:p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dirty="0" smtClean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US" sz="1800" dirty="0">
                  <a:solidFill>
                    <a:prstClr val="black"/>
                  </a:solidFill>
                  <a:latin typeface="Calibri"/>
                </a:rPr>
                <a:t>with</a:t>
              </a:r>
              <a:r>
                <a:rPr lang="en-US" sz="1800" dirty="0" smtClean="0">
                  <a:solidFill>
                    <a:prstClr val="black"/>
                  </a:solidFill>
                  <a:latin typeface="Calibri"/>
                </a:rPr>
                <a:t> PIXEL and IST Hits </a:t>
              </a:r>
              <a:r>
                <a:rPr lang="en-US" sz="1800" dirty="0">
                  <a:solidFill>
                    <a:prstClr val="black"/>
                  </a:solidFill>
                  <a:latin typeface="Calibri"/>
                </a:rPr>
                <a:t>hits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229600" y="2273592"/>
              <a:ext cx="2059165" cy="36933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b="1" dirty="0" err="1" smtClean="0">
                  <a:solidFill>
                    <a:srgbClr val="FF0000"/>
                  </a:solidFill>
                  <a:latin typeface="Calibri"/>
                </a:rPr>
                <a:t>StIstFastSimMaker</a:t>
              </a:r>
              <a:r>
                <a:rPr lang="en-US" sz="1800" b="1" dirty="0">
                  <a:solidFill>
                    <a:srgbClr val="FF0000"/>
                  </a:solidFill>
                  <a:latin typeface="Calibri"/>
                </a:rPr>
                <a:t>/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54399" y="1297818"/>
              <a:ext cx="1431815" cy="646331"/>
            </a:xfrm>
            <a:prstGeom prst="rect">
              <a:avLst/>
            </a:prstGeom>
            <a:noFill/>
            <a:ln w="9525" cap="flat" cmpd="sng" algn="ctr">
              <a:noFill/>
              <a:prstDash val="dash"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 err="1">
                  <a:solidFill>
                    <a:prstClr val="black"/>
                  </a:solidFill>
                  <a:latin typeface="Calibri"/>
                </a:rPr>
                <a:t>StDaqMaker</a:t>
              </a:r>
              <a:r>
                <a:rPr lang="en-US" sz="1800" dirty="0" smtClean="0">
                  <a:solidFill>
                    <a:prstClr val="black"/>
                  </a:solidFill>
                  <a:latin typeface="Calibri"/>
                </a:rPr>
                <a:t>/</a:t>
              </a:r>
            </a:p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 err="1" smtClean="0">
                  <a:solidFill>
                    <a:prstClr val="black"/>
                  </a:solidFill>
                  <a:latin typeface="Calibri"/>
                </a:rPr>
                <a:t>StDaqLib</a:t>
              </a:r>
              <a:r>
                <a:rPr lang="en-US" sz="1800" dirty="0" smtClean="0">
                  <a:solidFill>
                    <a:prstClr val="black"/>
                  </a:solidFill>
                  <a:latin typeface="Calibri"/>
                </a:rPr>
                <a:t>/</a:t>
              </a:r>
              <a:endParaRPr lang="en-US" sz="180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20301" y="2809097"/>
              <a:ext cx="186575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 err="1" smtClean="0">
                  <a:solidFill>
                    <a:prstClr val="black"/>
                  </a:solidFill>
                  <a:latin typeface="Calibri"/>
                </a:rPr>
                <a:t>StPixelDaqMaker</a:t>
              </a:r>
              <a:r>
                <a:rPr lang="en-US" sz="1800" dirty="0">
                  <a:solidFill>
                    <a:prstClr val="black"/>
                  </a:solidFill>
                  <a:latin typeface="Calibri"/>
                </a:rPr>
                <a:t>/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8685" y="3927034"/>
              <a:ext cx="2006754" cy="36933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b="1" dirty="0" err="1" smtClean="0">
                  <a:solidFill>
                    <a:srgbClr val="FF0000"/>
                  </a:solidFill>
                  <a:latin typeface="Calibri"/>
                </a:rPr>
                <a:t>StPixelRecoMaker</a:t>
              </a:r>
              <a:r>
                <a:rPr lang="en-US" sz="1800" b="1" dirty="0">
                  <a:solidFill>
                    <a:srgbClr val="FF0000"/>
                  </a:solidFill>
                  <a:latin typeface="Calibri"/>
                </a:rPr>
                <a:t>/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27398" y="4296366"/>
              <a:ext cx="1784826" cy="36933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b="1" dirty="0" err="1" smtClean="0">
                  <a:solidFill>
                    <a:srgbClr val="FF0000"/>
                  </a:solidFill>
                  <a:latin typeface="Calibri"/>
                </a:rPr>
                <a:t>StIstRecoMaker</a:t>
              </a:r>
              <a:r>
                <a:rPr lang="en-US" sz="1800" b="1" dirty="0">
                  <a:solidFill>
                    <a:srgbClr val="FF0000"/>
                  </a:solidFill>
                  <a:latin typeface="Calibri"/>
                </a:rPr>
                <a:t>/</a:t>
              </a:r>
            </a:p>
          </p:txBody>
        </p:sp>
        <p:cxnSp>
          <p:nvCxnSpPr>
            <p:cNvPr id="27" name="Straight Arrow Connector 26"/>
            <p:cNvCxnSpPr/>
            <p:nvPr/>
          </p:nvCxnSpPr>
          <p:spPr>
            <a:xfrm flipV="1">
              <a:off x="2178050" y="3607347"/>
              <a:ext cx="1143900" cy="454708"/>
            </a:xfrm>
            <a:prstGeom prst="straightConnector1">
              <a:avLst/>
            </a:prstGeom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 flipV="1">
              <a:off x="2163248" y="3730833"/>
              <a:ext cx="1210889" cy="708255"/>
            </a:xfrm>
            <a:prstGeom prst="straightConnector1">
              <a:avLst/>
            </a:prstGeom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Down Arrow 33"/>
            <p:cNvSpPr/>
            <p:nvPr/>
          </p:nvSpPr>
          <p:spPr>
            <a:xfrm>
              <a:off x="664484" y="2131138"/>
              <a:ext cx="484632" cy="491660"/>
            </a:xfrm>
            <a:prstGeom prst="down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5" name="Down Arrow 34"/>
            <p:cNvSpPr/>
            <p:nvPr/>
          </p:nvSpPr>
          <p:spPr>
            <a:xfrm>
              <a:off x="694016" y="3342548"/>
              <a:ext cx="484632" cy="491660"/>
            </a:xfrm>
            <a:prstGeom prst="down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79512" y="188640"/>
              <a:ext cx="2066717" cy="369332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000000"/>
              </a:solidFill>
            </a:ln>
          </p:spPr>
          <p:txBody>
            <a:bodyPr wrap="none" rtlCol="0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 smtClean="0">
                  <a:solidFill>
                    <a:prstClr val="black"/>
                  </a:solidFill>
                  <a:latin typeface="Calibri"/>
                </a:rPr>
                <a:t>REAL DATA STREAM</a:t>
              </a:r>
              <a:endParaRPr lang="en-US" sz="1800" b="1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9" name="Rounded Rectangle 38"/>
            <p:cNvSpPr/>
            <p:nvPr/>
          </p:nvSpPr>
          <p:spPr>
            <a:xfrm>
              <a:off x="3374136" y="152400"/>
              <a:ext cx="4051561" cy="2760205"/>
            </a:xfrm>
            <a:prstGeom prst="roundRect">
              <a:avLst/>
            </a:prstGeom>
            <a:solidFill>
              <a:schemeClr val="bg1">
                <a:lumMod val="85000"/>
                <a:alpha val="21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5932444" y="152400"/>
              <a:ext cx="2816020" cy="369332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000000"/>
              </a:solidFill>
            </a:ln>
          </p:spPr>
          <p:txBody>
            <a:bodyPr wrap="none" rtlCol="0">
              <a:spAutoFit/>
            </a:bodyPr>
            <a:lstStyle/>
            <a:p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800" b="1" dirty="0" smtClean="0">
                  <a:solidFill>
                    <a:prstClr val="black"/>
                  </a:solidFill>
                  <a:latin typeface="Calibri"/>
                </a:rPr>
                <a:t>SIMULATION DATA STREAM</a:t>
              </a:r>
              <a:endParaRPr lang="en-US" sz="1800" b="1" dirty="0">
                <a:solidFill>
                  <a:prstClr val="black"/>
                </a:solidFill>
                <a:latin typeface="Calibri"/>
              </a:endParaRP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63167" y="1055917"/>
            <a:ext cx="2093685" cy="914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 err="1" smtClean="0">
                <a:solidFill>
                  <a:prstClr val="white"/>
                </a:solidFill>
                <a:latin typeface="Calibri"/>
              </a:rPr>
              <a:t>StEvent</a:t>
            </a:r>
            <a:endParaRPr lang="en-US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83008" y="2848424"/>
            <a:ext cx="2171704" cy="914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dirty="0" err="1" smtClean="0">
                <a:solidFill>
                  <a:prstClr val="white"/>
                </a:solidFill>
                <a:latin typeface="Calibri"/>
              </a:rPr>
              <a:t>StRndHitCollection</a:t>
            </a:r>
            <a:endParaRPr lang="en-US" sz="2000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2569" y="2848424"/>
            <a:ext cx="1801581" cy="914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 err="1" smtClean="0">
                <a:solidFill>
                  <a:prstClr val="white"/>
                </a:solidFill>
                <a:latin typeface="Calibri"/>
              </a:rPr>
              <a:t>StRndHit</a:t>
            </a:r>
            <a:endParaRPr lang="en-US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1795121" y="2177140"/>
            <a:ext cx="484632" cy="507350"/>
          </a:xfrm>
          <a:prstGeom prst="downArrow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52455" y="1055917"/>
            <a:ext cx="2093685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 err="1" smtClean="0">
                <a:solidFill>
                  <a:prstClr val="white"/>
                </a:solidFill>
                <a:latin typeface="Calibri"/>
              </a:rPr>
              <a:t>StEvent</a:t>
            </a:r>
            <a:endParaRPr lang="en-US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972296" y="2848424"/>
            <a:ext cx="2171704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b="1" dirty="0" err="1" smtClean="0">
                <a:solidFill>
                  <a:prstClr val="white"/>
                </a:solidFill>
                <a:latin typeface="Calibri"/>
              </a:rPr>
              <a:t>StHftHitCollection</a:t>
            </a:r>
            <a:endParaRPr lang="en-US" sz="2000" b="1" baseline="30000" dirty="0" smtClea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061857" y="2848424"/>
            <a:ext cx="1801581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 err="1" smtClean="0">
                <a:solidFill>
                  <a:prstClr val="white"/>
                </a:solidFill>
                <a:latin typeface="Calibri"/>
              </a:rPr>
              <a:t>StHftHit</a:t>
            </a:r>
            <a:endParaRPr lang="en-US" b="1" baseline="30000" dirty="0" smtClea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Down Arrow 11"/>
          <p:cNvSpPr/>
          <p:nvPr/>
        </p:nvSpPr>
        <p:spPr>
          <a:xfrm>
            <a:off x="6784409" y="2177140"/>
            <a:ext cx="484632" cy="507350"/>
          </a:xfrm>
          <a:prstGeom prst="downArrow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Striped Right Arrow 12"/>
          <p:cNvSpPr/>
          <p:nvPr/>
        </p:nvSpPr>
        <p:spPr>
          <a:xfrm>
            <a:off x="4260641" y="1934824"/>
            <a:ext cx="978408" cy="484632"/>
          </a:xfrm>
          <a:prstGeom prst="stripedRightArrow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4833" y="232620"/>
            <a:ext cx="2306040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>
                <a:solidFill>
                  <a:prstClr val="black"/>
                </a:solidFill>
                <a:latin typeface="Calibri"/>
              </a:rPr>
              <a:t>Actual structures</a:t>
            </a:r>
            <a:endParaRPr lang="en-US" sz="2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973859" y="232620"/>
            <a:ext cx="2697824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>
                <a:solidFill>
                  <a:prstClr val="black"/>
                </a:solidFill>
                <a:latin typeface="Calibri"/>
              </a:rPr>
              <a:t>Proposed structures</a:t>
            </a:r>
            <a:endParaRPr lang="en-US" sz="2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>
          <a:xfrm>
            <a:off x="57803" y="4106702"/>
            <a:ext cx="9071431" cy="2335481"/>
          </a:xfrm>
        </p:spPr>
        <p:txBody>
          <a:bodyPr>
            <a:noAutofit/>
          </a:bodyPr>
          <a:lstStyle/>
          <a:p>
            <a:r>
              <a:rPr lang="en-US" sz="2400" dirty="0" smtClean="0"/>
              <a:t>A unique </a:t>
            </a:r>
            <a:r>
              <a:rPr lang="en-US" sz="2400" b="1" dirty="0" smtClean="0"/>
              <a:t>PIXEL</a:t>
            </a:r>
            <a:r>
              <a:rPr lang="en-US" sz="2400" dirty="0"/>
              <a:t>/</a:t>
            </a:r>
            <a:r>
              <a:rPr lang="en-US" sz="2400" b="1" dirty="0" smtClean="0"/>
              <a:t>IST </a:t>
            </a:r>
            <a:r>
              <a:rPr lang="en-US" sz="2400" dirty="0" smtClean="0"/>
              <a:t>hit structure and hit </a:t>
            </a:r>
            <a:r>
              <a:rPr lang="en-US" sz="2400" dirty="0" smtClean="0"/>
              <a:t>collection</a:t>
            </a:r>
            <a:endParaRPr lang="en-US" sz="2400" dirty="0" smtClean="0"/>
          </a:p>
          <a:p>
            <a:r>
              <a:rPr lang="en-US" sz="2400" dirty="0" smtClean="0"/>
              <a:t>No sub collection (</a:t>
            </a:r>
            <a:r>
              <a:rPr lang="en-US" sz="2400" dirty="0" err="1" smtClean="0"/>
              <a:t>LayerHitCollection</a:t>
            </a:r>
            <a:r>
              <a:rPr lang="en-US" sz="2400" dirty="0" smtClean="0"/>
              <a:t>, </a:t>
            </a:r>
            <a:r>
              <a:rPr lang="en-US" sz="2400" dirty="0" err="1" smtClean="0"/>
              <a:t>SectorHitCollection</a:t>
            </a:r>
            <a:r>
              <a:rPr lang="en-US" sz="2400" dirty="0" smtClean="0"/>
              <a:t>) because it is redundant :</a:t>
            </a:r>
          </a:p>
          <a:p>
            <a:pPr lvl="1"/>
            <a:r>
              <a:rPr lang="en-US" sz="2400" dirty="0" smtClean="0"/>
              <a:t>Make the hits collection </a:t>
            </a:r>
            <a:r>
              <a:rPr lang="en-US" sz="2400" b="1" i="1" dirty="0" err="1" smtClean="0"/>
              <a:t>isSortable</a:t>
            </a:r>
            <a:r>
              <a:rPr lang="en-US" sz="2400" b="1" i="1" dirty="0" smtClean="0"/>
              <a:t>()</a:t>
            </a:r>
            <a:r>
              <a:rPr lang="en-US" sz="2400" i="1" dirty="0" smtClean="0"/>
              <a:t> </a:t>
            </a:r>
            <a:r>
              <a:rPr lang="en-US" sz="2400" dirty="0" smtClean="0"/>
              <a:t>to retrieve the hits the way we want. </a:t>
            </a:r>
          </a:p>
          <a:p>
            <a:pPr lvl="1">
              <a:buNone/>
            </a:pPr>
            <a:endParaRPr lang="en-US"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88640"/>
            <a:ext cx="7416824" cy="2520280"/>
          </a:xfrm>
        </p:spPr>
        <p:txBody>
          <a:bodyPr/>
          <a:lstStyle/>
          <a:p>
            <a:pPr marL="0" indent="0"/>
            <a:r>
              <a:rPr lang="en-US" sz="1600" dirty="0" smtClean="0">
                <a:solidFill>
                  <a:srgbClr val="FF0000"/>
                </a:solidFill>
                <a:latin typeface="Comic Sans MS"/>
                <a:cs typeface="Comic Sans MS"/>
              </a:rPr>
              <a:t>Numbering convention for detector elements</a:t>
            </a:r>
            <a:endParaRPr lang="en-US" dirty="0" smtClean="0">
              <a:latin typeface="Comic Sans MS"/>
              <a:cs typeface="Comic Sans MS"/>
            </a:endParaRPr>
          </a:p>
          <a:p>
            <a:pPr marL="742867" lvl="1" indent="-342900">
              <a:buFont typeface="Arial"/>
              <a:buChar char="•"/>
            </a:pP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We have defined and documented the scheme for all HFT elements</a:t>
            </a:r>
          </a:p>
          <a:p>
            <a:pPr marL="742867" lvl="1" indent="-342900">
              <a:buFont typeface="Arial"/>
              <a:buChar char="•"/>
            </a:pPr>
            <a:r>
              <a:rPr lang="en-US" sz="16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Complies with STAR conventions</a:t>
            </a:r>
          </a:p>
          <a:p>
            <a:pPr marL="742867" lvl="1" indent="-342900">
              <a:buFont typeface="Arial"/>
              <a:buChar char="•"/>
            </a:pPr>
            <a:r>
              <a:rPr lang="en-US" sz="1600" dirty="0" smtClean="0">
                <a:solidFill>
                  <a:srgbClr val="000090"/>
                </a:solidFill>
                <a:latin typeface="Comic Sans MS"/>
                <a:cs typeface="Comic Sans MS"/>
              </a:rPr>
              <a:t>IST example is shown below</a:t>
            </a:r>
            <a:endParaRPr lang="en-US" sz="1600" b="0" dirty="0" smtClean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6474822"/>
            <a:ext cx="7821272" cy="338554"/>
          </a:xfrm>
          <a:prstGeom prst="rect">
            <a:avLst/>
          </a:prstGeom>
          <a:solidFill>
            <a:srgbClr val="FFFFFF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/>
              <a:t>http://</a:t>
            </a:r>
            <a:r>
              <a:rPr lang="en-US" sz="1600" dirty="0" err="1"/>
              <a:t>drupal.star.bnl.gov</a:t>
            </a:r>
            <a:r>
              <a:rPr lang="en-US" sz="1600" dirty="0"/>
              <a:t>/STAR/event/2012/03/09/</a:t>
            </a:r>
            <a:r>
              <a:rPr lang="en-US" sz="1600" dirty="0" err="1"/>
              <a:t>hft</a:t>
            </a:r>
            <a:r>
              <a:rPr lang="en-US" sz="1600" dirty="0"/>
              <a:t>-software/hft-numbering-schemedoc-10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850" y="2172940"/>
            <a:ext cx="5720454" cy="428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673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1259632" y="1268760"/>
            <a:ext cx="6336704" cy="23762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Tx/>
              <a:buNone/>
              <a:defRPr sz="2000" b="1">
                <a:solidFill>
                  <a:srgbClr val="FF0000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796" indent="-28569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rgbClr val="000099"/>
                </a:solidFill>
                <a:latin typeface="+mn-lt"/>
                <a:ea typeface="ＭＳ Ｐゴシック" charset="-128"/>
              </a:defRPr>
            </a:lvl2pPr>
            <a:lvl3pPr marL="114276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 b="1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599868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697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07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18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828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539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marL="1314180" lvl="2" indent="-457106">
              <a:buFont typeface="Arial"/>
              <a:buChar char="•"/>
            </a:pPr>
            <a:r>
              <a:rPr lang="en-US" b="0" dirty="0" smtClean="0">
                <a:solidFill>
                  <a:srgbClr val="0000FF"/>
                </a:solidFill>
                <a:cs typeface="Comic Sans MS"/>
              </a:rPr>
              <a:t>Schedule</a:t>
            </a:r>
            <a:r>
              <a:rPr lang="en-US" b="0" dirty="0">
                <a:solidFill>
                  <a:srgbClr val="0000FF"/>
                </a:solidFill>
                <a:cs typeface="Comic Sans MS"/>
              </a:rPr>
              <a:t>/timeline - </a:t>
            </a:r>
            <a:r>
              <a:rPr lang="en-US" b="0" dirty="0" smtClean="0">
                <a:solidFill>
                  <a:srgbClr val="0000FF"/>
                </a:solidFill>
                <a:cs typeface="Comic Sans MS"/>
              </a:rPr>
              <a:t>Milestones</a:t>
            </a:r>
          </a:p>
          <a:p>
            <a:pPr marL="1314180" lvl="2" indent="-457106">
              <a:buFont typeface="Arial"/>
              <a:buChar char="•"/>
            </a:pPr>
            <a:r>
              <a:rPr lang="en-US" b="0" dirty="0" smtClean="0">
                <a:solidFill>
                  <a:srgbClr val="0000FF"/>
                </a:solidFill>
                <a:cs typeface="Comic Sans MS"/>
              </a:rPr>
              <a:t>Manpower update</a:t>
            </a:r>
          </a:p>
          <a:p>
            <a:pPr marL="1199974" lvl="2" indent="-342900"/>
            <a:r>
              <a:rPr lang="en-US" b="0" dirty="0">
                <a:solidFill>
                  <a:srgbClr val="0000FF"/>
                </a:solidFill>
                <a:cs typeface="Comic Sans MS"/>
              </a:rPr>
              <a:t>General Update</a:t>
            </a:r>
          </a:p>
          <a:p>
            <a:pPr marL="1771284" lvl="3" indent="-457106">
              <a:buFont typeface="Arial"/>
              <a:buChar char="•"/>
            </a:pPr>
            <a:r>
              <a:rPr lang="en-US" dirty="0">
                <a:solidFill>
                  <a:srgbClr val="0000FF"/>
                </a:solidFill>
                <a:cs typeface="Comic Sans MS"/>
              </a:rPr>
              <a:t>Activities</a:t>
            </a:r>
          </a:p>
          <a:p>
            <a:pPr marL="1771284" lvl="3" indent="-457106">
              <a:buFont typeface="Arial"/>
              <a:buChar char="•"/>
            </a:pPr>
            <a:r>
              <a:rPr lang="en-US" dirty="0">
                <a:solidFill>
                  <a:srgbClr val="0000FF"/>
                </a:solidFill>
                <a:cs typeface="Comic Sans MS"/>
              </a:rPr>
              <a:t>Activities for next calendar year</a:t>
            </a:r>
          </a:p>
          <a:p>
            <a:pPr marL="857074" lvl="2" indent="0">
              <a:buNone/>
            </a:pPr>
            <a:endParaRPr lang="en-US" b="0" dirty="0">
              <a:solidFill>
                <a:srgbClr val="0000FF"/>
              </a:solidFill>
              <a:cs typeface="Comic Sans MS"/>
            </a:endParaRPr>
          </a:p>
          <a:p>
            <a:pPr marL="1314180" lvl="2" indent="-457106">
              <a:buFont typeface="Arial"/>
              <a:buChar char="•"/>
            </a:pPr>
            <a:endParaRPr lang="en-US" b="0" dirty="0" smtClean="0">
              <a:solidFill>
                <a:srgbClr val="0000FF"/>
              </a:solidFill>
              <a:cs typeface="Comic Sans MS"/>
            </a:endParaRPr>
          </a:p>
          <a:p>
            <a:pPr marL="742867" lvl="1" indent="-342900">
              <a:buFont typeface="Arial"/>
              <a:buChar char="•"/>
            </a:pPr>
            <a:endParaRPr lang="en-US" sz="2400" b="0" dirty="0" smtClean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611560" y="4221088"/>
            <a:ext cx="8280920" cy="2376264"/>
          </a:xfrm>
          <a:prstGeom prst="rect">
            <a:avLst/>
          </a:prstGeom>
          <a:solidFill>
            <a:srgbClr val="FFF5E6"/>
          </a:solidFill>
          <a:ln w="12700">
            <a:solidFill>
              <a:srgbClr val="000090"/>
            </a:solidFill>
            <a:miter lim="800000"/>
            <a:headEnd/>
            <a:tailEnd/>
          </a:ln>
        </p:spPr>
        <p:txBody>
          <a:bodyPr vert="horz" wrap="square" lIns="90469" tIns="44441" rIns="90469" bIns="44441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Tx/>
              <a:buNone/>
              <a:defRPr sz="2000" b="1">
                <a:solidFill>
                  <a:srgbClr val="FF0000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796" indent="-28569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 b="1">
                <a:solidFill>
                  <a:srgbClr val="000099"/>
                </a:solidFill>
                <a:latin typeface="+mn-lt"/>
                <a:ea typeface="ＭＳ Ｐゴシック" charset="-128"/>
              </a:defRPr>
            </a:lvl2pPr>
            <a:lvl3pPr marL="114276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 b="1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599868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697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07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18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8289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5394" indent="-228553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marL="342900" indent="-342900" algn="l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</a:rPr>
              <a:t>Dates that drive the priorities/schedule are:</a:t>
            </a:r>
          </a:p>
          <a:p>
            <a:pPr marL="342900" indent="-342900" algn="l">
              <a:buFont typeface="Arial"/>
              <a:buChar char="•"/>
            </a:pPr>
            <a:endParaRPr lang="en-US" sz="1800" b="0" dirty="0" smtClean="0">
              <a:solidFill>
                <a:srgbClr val="000090"/>
              </a:solidFill>
            </a:endParaRPr>
          </a:p>
          <a:p>
            <a:pPr lvl="1"/>
            <a:r>
              <a:rPr lang="en-US" sz="1800" i="1" dirty="0" smtClean="0">
                <a:solidFill>
                  <a:srgbClr val="0000FF"/>
                </a:solidFill>
              </a:rPr>
              <a:t>PIXEL prototype </a:t>
            </a:r>
            <a:r>
              <a:rPr lang="en-US" sz="1800" b="0" dirty="0" smtClean="0">
                <a:solidFill>
                  <a:srgbClr val="000090"/>
                </a:solidFill>
              </a:rPr>
              <a:t>installation next Fall (2012) for Run-13</a:t>
            </a:r>
          </a:p>
          <a:p>
            <a:pPr lvl="2"/>
            <a:r>
              <a:rPr lang="en-US" sz="1800" b="0" dirty="0" smtClean="0">
                <a:solidFill>
                  <a:srgbClr val="000090"/>
                </a:solidFill>
              </a:rPr>
              <a:t>2-4 PXL re-configurable sectors</a:t>
            </a:r>
          </a:p>
          <a:p>
            <a:pPr lvl="2"/>
            <a:r>
              <a:rPr lang="en-US" sz="1800" b="0" i="1" dirty="0" smtClean="0">
                <a:solidFill>
                  <a:srgbClr val="000090"/>
                </a:solidFill>
              </a:rPr>
              <a:t>NO SSD/IST </a:t>
            </a:r>
          </a:p>
          <a:p>
            <a:pPr lvl="2"/>
            <a:endParaRPr lang="en-US" sz="1800" b="0" i="1" dirty="0" smtClean="0">
              <a:solidFill>
                <a:srgbClr val="000090"/>
              </a:solidFill>
            </a:endParaRPr>
          </a:p>
          <a:p>
            <a:pPr lvl="1"/>
            <a:r>
              <a:rPr lang="en-US" sz="1800" i="1" dirty="0" smtClean="0">
                <a:solidFill>
                  <a:srgbClr val="0000FF"/>
                </a:solidFill>
              </a:rPr>
              <a:t>Full HFT </a:t>
            </a:r>
            <a:r>
              <a:rPr lang="en-US" sz="1800" dirty="0" smtClean="0">
                <a:solidFill>
                  <a:srgbClr val="0000FF"/>
                </a:solidFill>
              </a:rPr>
              <a:t>installation </a:t>
            </a:r>
            <a:r>
              <a:rPr lang="en-US" sz="1800" b="0" dirty="0" smtClean="0">
                <a:solidFill>
                  <a:srgbClr val="000090"/>
                </a:solidFill>
              </a:rPr>
              <a:t>in Fall-2013 for Run-14 data taking</a:t>
            </a:r>
            <a:endParaRPr lang="en-US" sz="1800" b="0" dirty="0">
              <a:solidFill>
                <a:srgbClr val="000090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990600" y="304802"/>
            <a:ext cx="6705600" cy="609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69" tIns="44441" rIns="90469" bIns="44441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  <a:ea typeface="ＭＳ Ｐゴシック" charset="-128"/>
                <a:cs typeface="ＭＳ Ｐゴシック" charset="-128"/>
              </a:defRPr>
            </a:lvl5pPr>
            <a:lvl6pPr marL="457106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</a:defRPr>
            </a:lvl6pPr>
            <a:lvl7pPr marL="914210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</a:defRPr>
            </a:lvl7pPr>
            <a:lvl8pPr marL="1371316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</a:defRPr>
            </a:lvl8pPr>
            <a:lvl9pPr marL="1828421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0000"/>
                </a:solidFill>
                <a:latin typeface="Comic Sans MS" charset="0"/>
              </a:defRPr>
            </a:lvl9pPr>
          </a:lstStyle>
          <a:p>
            <a:pPr algn="l"/>
            <a:r>
              <a:rPr lang="en-US" sz="2800" b="0" smtClean="0"/>
              <a:t>Outline </a:t>
            </a:r>
            <a:endParaRPr lang="en-US" sz="2800" b="0" dirty="0"/>
          </a:p>
        </p:txBody>
      </p:sp>
    </p:spTree>
    <p:extLst>
      <p:ext uri="{BB962C8B-B14F-4D97-AF65-F5344CB8AC3E}">
        <p14:creationId xmlns:p14="http://schemas.microsoft.com/office/powerpoint/2010/main" val="14803635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244408" y="6400800"/>
            <a:ext cx="518592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BD41AC4D-0739-984B-8047-6E97FCCB1FDD}" type="slidenum">
              <a:rPr lang="en-US" sz="1600" smtClean="0">
                <a:solidFill>
                  <a:srgbClr val="000090"/>
                </a:solidFill>
                <a:latin typeface="Comic Sans MS"/>
                <a:cs typeface="Comic Sans MS"/>
              </a:rPr>
              <a:pPr>
                <a:defRPr/>
              </a:pPr>
              <a:t>20</a:t>
            </a:fld>
            <a:endParaRPr lang="en-US" sz="16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60648"/>
            <a:ext cx="2645296" cy="504056"/>
          </a:xfrm>
          <a:solidFill>
            <a:srgbClr val="FFFFFF"/>
          </a:solidFill>
        </p:spPr>
        <p:txBody>
          <a:bodyPr/>
          <a:lstStyle/>
          <a:p>
            <a:pPr algn="l"/>
            <a:r>
              <a:rPr lang="en-US" sz="28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Miscellaneous </a:t>
            </a:r>
            <a:endParaRPr lang="en-US" sz="2800" b="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62272" y="1268760"/>
            <a:ext cx="8458200" cy="4968551"/>
          </a:xfrm>
        </p:spPr>
        <p:txBody>
          <a:bodyPr/>
          <a:lstStyle/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Simulation environment (UPC e</a:t>
            </a:r>
            <a:r>
              <a:rPr lang="en-US" sz="1800" b="0" baseline="30000" dirty="0" smtClean="0">
                <a:solidFill>
                  <a:srgbClr val="000090"/>
                </a:solidFill>
                <a:latin typeface="Comic Sans MS"/>
                <a:cs typeface="Comic Sans MS"/>
              </a:rPr>
              <a:t>-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 background, </a:t>
            </a:r>
            <a:r>
              <a:rPr lang="en-US" sz="1800" b="0" dirty="0" smtClean="0">
                <a:solidFill>
                  <a:srgbClr val="0000FF"/>
                </a:solidFill>
                <a:latin typeface="Comic Sans MS"/>
                <a:cs typeface="Comic Sans MS"/>
              </a:rPr>
              <a:t>Pileup mechanism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)</a:t>
            </a:r>
          </a:p>
          <a:p>
            <a:pPr marL="1068518" lvl="2" indent="-342900">
              <a:buFont typeface="Arial"/>
              <a:buChar char="•"/>
            </a:pPr>
            <a:r>
              <a:rPr lang="en-US" sz="1500" dirty="0" smtClean="0">
                <a:solidFill>
                  <a:srgbClr val="000090"/>
                </a:solidFill>
                <a:latin typeface="Comic Sans MS"/>
                <a:cs typeface="Comic Sans MS"/>
              </a:rPr>
              <a:t>We did improve our understanding and way of generating this</a:t>
            </a:r>
          </a:p>
          <a:p>
            <a:pPr marL="1068518" lvl="2" indent="-342900">
              <a:buFont typeface="Arial"/>
              <a:buChar char="•"/>
            </a:pPr>
            <a:r>
              <a:rPr lang="en-US" sz="15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We still need to put all this to work with STAR’s official pileup scheme</a:t>
            </a:r>
          </a:p>
          <a:p>
            <a:pPr marL="362809" lvl="1" indent="0"/>
            <a:endParaRPr lang="en-US" sz="18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Event vertex </a:t>
            </a:r>
            <a:r>
              <a:rPr lang="en-US" sz="1800" b="0" dirty="0" smtClean="0">
                <a:solidFill>
                  <a:srgbClr val="0000FF"/>
                </a:solidFill>
                <a:latin typeface="Comic Sans MS"/>
                <a:cs typeface="Comic Sans MS"/>
              </a:rPr>
              <a:t>finders</a:t>
            </a:r>
          </a:p>
          <a:p>
            <a:pPr marL="1068518" lvl="2" indent="-342900">
              <a:buFont typeface="Arial"/>
              <a:buChar char="•"/>
            </a:pPr>
            <a:r>
              <a:rPr lang="en-US" sz="1500" dirty="0" smtClean="0">
                <a:solidFill>
                  <a:srgbClr val="000090"/>
                </a:solidFill>
                <a:latin typeface="Comic Sans MS"/>
                <a:cs typeface="Comic Sans MS"/>
              </a:rPr>
              <a:t>Important evaluation work goes on now</a:t>
            </a:r>
            <a:endParaRPr lang="en-US" sz="15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endParaRPr lang="en-US" sz="1800" b="0" dirty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FF"/>
                </a:solidFill>
                <a:latin typeface="Comic Sans MS"/>
                <a:cs typeface="Comic Sans MS"/>
              </a:rPr>
              <a:t>Web Docs</a:t>
            </a:r>
          </a:p>
          <a:p>
            <a:pPr marL="1068518" lvl="2" indent="-342900">
              <a:buFont typeface="Arial"/>
              <a:buChar char="•"/>
            </a:pPr>
            <a:r>
              <a:rPr lang="en-US" sz="1500" dirty="0" smtClean="0">
                <a:solidFill>
                  <a:srgbClr val="000090"/>
                </a:solidFill>
                <a:latin typeface="Comic Sans MS"/>
                <a:cs typeface="Comic Sans MS"/>
              </a:rPr>
              <a:t>Jonathan and I are organizing better our Off-Drupal personal doc areas</a:t>
            </a:r>
          </a:p>
          <a:p>
            <a:pPr marL="1068518" lvl="2" indent="-342900">
              <a:buFont typeface="Arial"/>
              <a:buChar char="•"/>
            </a:pPr>
            <a:r>
              <a:rPr lang="en-US" sz="15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Jerome provided an </a:t>
            </a:r>
            <a:r>
              <a:rPr lang="en-US" sz="1500" b="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afs</a:t>
            </a:r>
            <a:r>
              <a:rPr lang="en-US" sz="15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 area for Off-Drupal (really public) access</a:t>
            </a:r>
          </a:p>
          <a:p>
            <a:pPr marL="1068518" lvl="2" indent="-342900">
              <a:buFont typeface="Arial"/>
              <a:buChar char="•"/>
            </a:pPr>
            <a:r>
              <a:rPr lang="en-US" sz="1500" dirty="0" smtClean="0">
                <a:solidFill>
                  <a:srgbClr val="000090"/>
                </a:solidFill>
                <a:latin typeface="Comic Sans MS"/>
                <a:cs typeface="Comic Sans MS"/>
              </a:rPr>
              <a:t>Drupal pages </a:t>
            </a:r>
            <a:r>
              <a:rPr lang="en-US" sz="1500" dirty="0" smtClean="0">
                <a:solidFill>
                  <a:srgbClr val="000090"/>
                </a:solidFill>
                <a:latin typeface="Comic Sans MS"/>
                <a:cs typeface="Comic Sans MS"/>
              </a:rPr>
              <a:t>need rework </a:t>
            </a:r>
            <a:r>
              <a:rPr lang="en-US" sz="1500" dirty="0" smtClean="0">
                <a:solidFill>
                  <a:srgbClr val="000090"/>
                </a:solidFill>
                <a:latin typeface="Comic Sans MS"/>
                <a:cs typeface="Comic Sans MS"/>
              </a:rPr>
              <a:t>from scratch</a:t>
            </a:r>
            <a:endParaRPr lang="en-US" sz="1500" b="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9838984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244408" y="6400800"/>
            <a:ext cx="518592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BD41AC4D-0739-984B-8047-6E97FCCB1FDD}" type="slidenum">
              <a:rPr lang="en-US" sz="1600" smtClean="0">
                <a:solidFill>
                  <a:srgbClr val="000090"/>
                </a:solidFill>
                <a:latin typeface="Comic Sans MS"/>
                <a:cs typeface="Comic Sans MS"/>
              </a:rPr>
              <a:pPr>
                <a:defRPr/>
              </a:pPr>
              <a:t>21</a:t>
            </a:fld>
            <a:endParaRPr lang="en-US" sz="16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60648"/>
            <a:ext cx="2645296" cy="504056"/>
          </a:xfrm>
          <a:solidFill>
            <a:srgbClr val="FFFFFF"/>
          </a:solidFill>
        </p:spPr>
        <p:txBody>
          <a:bodyPr/>
          <a:lstStyle/>
          <a:p>
            <a:pPr algn="l"/>
            <a:r>
              <a:rPr lang="en-US" sz="2800" dirty="0" smtClean="0">
                <a:solidFill>
                  <a:srgbClr val="FF0000"/>
                </a:solidFill>
                <a:latin typeface="Comic Sans MS"/>
                <a:cs typeface="Comic Sans MS"/>
              </a:rPr>
              <a:t>Still to do</a:t>
            </a:r>
            <a:r>
              <a:rPr lang="en-US" sz="2800" b="0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endParaRPr lang="en-US" sz="2800" b="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62272" y="1412776"/>
            <a:ext cx="8458200" cy="4824535"/>
          </a:xfrm>
        </p:spPr>
        <p:txBody>
          <a:bodyPr/>
          <a:lstStyle/>
          <a:p>
            <a:pPr marL="362809" lvl="1" indent="0"/>
            <a:r>
              <a:rPr lang="en-US" sz="1800" i="1" dirty="0" smtClean="0">
                <a:solidFill>
                  <a:schemeClr val="tx1"/>
                </a:solidFill>
                <a:latin typeface="Comic Sans MS"/>
                <a:cs typeface="Comic Sans MS"/>
              </a:rPr>
              <a:t>Besides things I have already mentioned above</a:t>
            </a:r>
          </a:p>
          <a:p>
            <a:pPr marL="705709" lvl="1" indent="-342900">
              <a:buFont typeface="Arial"/>
              <a:buChar char="•"/>
            </a:pPr>
            <a:endParaRPr lang="en-US" sz="1800" dirty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Raw data </a:t>
            </a:r>
            <a:r>
              <a:rPr lang="en-US" sz="18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unpackers</a:t>
            </a: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/Cluster-Hit finders</a:t>
            </a:r>
          </a:p>
          <a:p>
            <a:pPr marL="705709" lvl="1" indent="-342900">
              <a:buFont typeface="Arial"/>
              <a:buChar char="•"/>
            </a:pPr>
            <a:endParaRPr lang="en-US" sz="18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Tests of new STV tracker, VMC environment</a:t>
            </a:r>
          </a:p>
          <a:p>
            <a:pPr marL="362809" lvl="1" indent="0"/>
            <a:endParaRPr lang="en-US" sz="1800" dirty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dirty="0">
                <a:solidFill>
                  <a:srgbClr val="FF6600"/>
                </a:solidFill>
                <a:latin typeface="Comic Sans MS"/>
                <a:cs typeface="Comic Sans MS"/>
              </a:rPr>
              <a:t>‘Online’ data format/slow controls/online QA/</a:t>
            </a:r>
            <a:r>
              <a:rPr lang="en-US" sz="1800" dirty="0" err="1">
                <a:solidFill>
                  <a:srgbClr val="FF6600"/>
                </a:solidFill>
                <a:latin typeface="Comic Sans MS"/>
                <a:cs typeface="Comic Sans MS"/>
              </a:rPr>
              <a:t>Db</a:t>
            </a:r>
            <a:r>
              <a:rPr lang="en-US" sz="1800" dirty="0">
                <a:solidFill>
                  <a:srgbClr val="FF6600"/>
                </a:solidFill>
                <a:latin typeface="Comic Sans MS"/>
                <a:cs typeface="Comic Sans MS"/>
              </a:rPr>
              <a:t> </a:t>
            </a:r>
            <a:r>
              <a:rPr lang="en-US" sz="1800" dirty="0" smtClean="0">
                <a:solidFill>
                  <a:srgbClr val="FF6600"/>
                </a:solidFill>
                <a:latin typeface="Comic Sans MS"/>
                <a:cs typeface="Comic Sans MS"/>
              </a:rPr>
              <a:t>considerations</a:t>
            </a:r>
          </a:p>
          <a:p>
            <a:pPr marL="705709" lvl="1" indent="-342900">
              <a:buFont typeface="Arial"/>
              <a:buChar char="•"/>
            </a:pPr>
            <a:endParaRPr lang="en-US" sz="1800" b="1" dirty="0">
              <a:solidFill>
                <a:srgbClr val="FF6600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endParaRPr lang="en-US" sz="1800" b="1" dirty="0" smtClean="0">
              <a:solidFill>
                <a:srgbClr val="FF6600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Make sure we are ready when data starts flowing</a:t>
            </a:r>
            <a:endParaRPr lang="en-US" sz="1800" b="1" dirty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362809" lvl="1" indent="0"/>
            <a:endParaRPr lang="en-US" sz="18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7007379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6037"/>
          <a:stretch/>
        </p:blipFill>
        <p:spPr>
          <a:xfrm>
            <a:off x="1403648" y="25400"/>
            <a:ext cx="7295852" cy="6794500"/>
          </a:xfrm>
          <a:prstGeom prst="rect">
            <a:avLst/>
          </a:prstGeom>
          <a:solidFill>
            <a:srgbClr val="FFF5E6"/>
          </a:solidFill>
          <a:ln>
            <a:solidFill>
              <a:srgbClr val="00009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495976" y="713016"/>
            <a:ext cx="7416824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noFill/>
                <a:effectLst/>
              </a:rPr>
              <a:t>NEEDS</a:t>
            </a:r>
          </a:p>
          <a:p>
            <a:pPr algn="ctr"/>
            <a:r>
              <a:rPr lang="en-US" sz="13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noFill/>
                <a:effectLst/>
              </a:rPr>
              <a:t>UPDATE</a:t>
            </a:r>
            <a:endParaRPr lang="en-US" sz="138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noFill/>
              <a:effectLst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91076" y="-5030"/>
            <a:ext cx="6199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X</a:t>
            </a:r>
          </a:p>
          <a:p>
            <a:pPr algn="ctr"/>
            <a:r>
              <a:rPr lang="en-US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UIC</a:t>
            </a:r>
            <a:endParaRPr lang="en-US" sz="18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35896" y="1340768"/>
            <a:ext cx="6022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Comic Sans MS"/>
                <a:cs typeface="Comic Sans MS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6108776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32794"/>
            <a:ext cx="6705600" cy="603918"/>
          </a:xfrm>
        </p:spPr>
        <p:txBody>
          <a:bodyPr/>
          <a:lstStyle/>
          <a:p>
            <a:pPr algn="l"/>
            <a:r>
              <a:rPr lang="en-US" sz="2800" b="0" dirty="0" smtClean="0"/>
              <a:t>Summary</a:t>
            </a:r>
            <a:endParaRPr lang="en-US" sz="2800" b="0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62272" y="1556792"/>
            <a:ext cx="8458200" cy="4680519"/>
          </a:xfrm>
        </p:spPr>
        <p:txBody>
          <a:bodyPr/>
          <a:lstStyle/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In my opinion we are just warming up as a group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Most of the work is still ahead of us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Many and diverse areas need attention, work, people</a:t>
            </a:r>
          </a:p>
          <a:p>
            <a:pPr marL="705709" lvl="1" indent="-342900">
              <a:buFont typeface="Arial"/>
              <a:buChar char="•"/>
            </a:pPr>
            <a:endParaRPr lang="en-US" sz="1800" b="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5662525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53782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3347864" y="0"/>
            <a:ext cx="4248472" cy="476672"/>
          </a:xfrm>
          <a:solidFill>
            <a:srgbClr val="FDEADA"/>
          </a:solidFill>
        </p:spPr>
        <p:txBody>
          <a:bodyPr/>
          <a:lstStyle/>
          <a:p>
            <a:r>
              <a:rPr lang="en-US" sz="2000" dirty="0" smtClean="0">
                <a:solidFill>
                  <a:srgbClr val="0000FF"/>
                </a:solidFill>
              </a:rPr>
              <a:t>Task Overview and FTE needs</a:t>
            </a:r>
            <a:endParaRPr lang="en-US" sz="2000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D41AC4D-0739-984B-8047-6E97FCCB1FDD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2" name="Picture 1" descr="Soft_FTE_short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1" t="14629" r="66837" b="25186"/>
          <a:stretch/>
        </p:blipFill>
        <p:spPr>
          <a:xfrm>
            <a:off x="1259632" y="404664"/>
            <a:ext cx="1826468" cy="6466984"/>
          </a:xfrm>
          <a:prstGeom prst="rect">
            <a:avLst/>
          </a:prstGeom>
          <a:solidFill>
            <a:srgbClr val="FFF5E6"/>
          </a:solidFill>
        </p:spPr>
      </p:pic>
      <p:grpSp>
        <p:nvGrpSpPr>
          <p:cNvPr id="15" name="Group 14"/>
          <p:cNvGrpSpPr/>
          <p:nvPr/>
        </p:nvGrpSpPr>
        <p:grpSpPr>
          <a:xfrm>
            <a:off x="565224" y="620688"/>
            <a:ext cx="766416" cy="5688632"/>
            <a:chOff x="565224" y="240903"/>
            <a:chExt cx="766416" cy="6068417"/>
          </a:xfrm>
        </p:grpSpPr>
        <p:sp>
          <p:nvSpPr>
            <p:cNvPr id="3" name="TextBox 2"/>
            <p:cNvSpPr txBox="1"/>
            <p:nvPr/>
          </p:nvSpPr>
          <p:spPr>
            <a:xfrm>
              <a:off x="827584" y="764704"/>
              <a:ext cx="2872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0000"/>
                  </a:solidFill>
                </a:rPr>
                <a:t>2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819076" y="1277546"/>
              <a:ext cx="441146" cy="3611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0000"/>
                  </a:solidFill>
                </a:rPr>
                <a:t>0.2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814884" y="2878336"/>
              <a:ext cx="295642" cy="3611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55576" y="3933056"/>
              <a:ext cx="44114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0000"/>
                  </a:solidFill>
                </a:rPr>
                <a:t>1.1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65224" y="240903"/>
              <a:ext cx="659155" cy="328325"/>
            </a:xfrm>
            <a:prstGeom prst="rect">
              <a:avLst/>
            </a:prstGeom>
            <a:solidFill>
              <a:srgbClr val="FFF5E6"/>
            </a:solidFill>
            <a:ln>
              <a:solidFill>
                <a:srgbClr val="FF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FF0000"/>
                  </a:solidFill>
                </a:rPr>
                <a:t>FTEY </a:t>
              </a:r>
              <a:endParaRPr lang="en-US" sz="1400" b="1" dirty="0">
                <a:solidFill>
                  <a:srgbClr val="FF0000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14884" y="1535584"/>
              <a:ext cx="441146" cy="3611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0000"/>
                  </a:solidFill>
                </a:rPr>
                <a:t>0.2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18486" y="1794302"/>
              <a:ext cx="441146" cy="3611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solidFill>
                    <a:srgbClr val="FF0000"/>
                  </a:solidFill>
                </a:rPr>
                <a:t>0</a:t>
              </a:r>
              <a:r>
                <a:rPr lang="en-US" sz="1600" b="1" dirty="0" smtClean="0">
                  <a:solidFill>
                    <a:srgbClr val="FF0000"/>
                  </a:solidFill>
                </a:rPr>
                <a:t>.5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55576" y="2056934"/>
              <a:ext cx="338554" cy="3611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solidFill>
                    <a:srgbClr val="FF0000"/>
                  </a:solidFill>
                </a:rPr>
                <a:t> </a:t>
              </a:r>
              <a:r>
                <a:rPr lang="en-US" sz="1600" b="1" dirty="0" smtClean="0">
                  <a:solidFill>
                    <a:srgbClr val="FF0000"/>
                  </a:solidFill>
                </a:rPr>
                <a:t>2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55576" y="4746630"/>
              <a:ext cx="44114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0000"/>
                  </a:solidFill>
                </a:rPr>
                <a:t>0.8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55576" y="5826750"/>
              <a:ext cx="44114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0000"/>
                  </a:solidFill>
                </a:rPr>
                <a:t>0.5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14" name="Left Brace 13"/>
            <p:cNvSpPr/>
            <p:nvPr/>
          </p:nvSpPr>
          <p:spPr bwMode="auto">
            <a:xfrm>
              <a:off x="1115616" y="5733256"/>
              <a:ext cx="216024" cy="576064"/>
            </a:xfrm>
            <a:prstGeom prst="leftBrac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107504" y="6309320"/>
            <a:ext cx="1057902" cy="338554"/>
          </a:xfrm>
          <a:prstGeom prst="rect">
            <a:avLst/>
          </a:prstGeom>
          <a:solidFill>
            <a:srgbClr val="FDEADA"/>
          </a:solidFill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Total= 8.3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3563888" y="1124744"/>
            <a:ext cx="5400600" cy="4824536"/>
          </a:xfrm>
        </p:spPr>
        <p:txBody>
          <a:bodyPr/>
          <a:lstStyle/>
          <a:p>
            <a:r>
              <a:rPr lang="en-US" b="0" dirty="0" smtClean="0">
                <a:solidFill>
                  <a:srgbClr val="000090"/>
                </a:solidFill>
              </a:rPr>
              <a:t>List is for </a:t>
            </a:r>
            <a:r>
              <a:rPr lang="en-US" i="1" dirty="0" smtClean="0">
                <a:solidFill>
                  <a:srgbClr val="000090"/>
                </a:solidFill>
              </a:rPr>
              <a:t>Offline</a:t>
            </a:r>
            <a:r>
              <a:rPr lang="en-US" b="0" dirty="0" smtClean="0">
                <a:solidFill>
                  <a:srgbClr val="000090"/>
                </a:solidFill>
              </a:rPr>
              <a:t> tasks only</a:t>
            </a:r>
          </a:p>
          <a:p>
            <a:endParaRPr lang="en-US" b="0" dirty="0" smtClean="0">
              <a:solidFill>
                <a:srgbClr val="000090"/>
              </a:solidFill>
            </a:endParaRPr>
          </a:p>
          <a:p>
            <a:r>
              <a:rPr lang="en-US" b="0" dirty="0" smtClean="0">
                <a:solidFill>
                  <a:srgbClr val="000090"/>
                </a:solidFill>
              </a:rPr>
              <a:t>FTE estimates </a:t>
            </a:r>
            <a:r>
              <a:rPr lang="en-US" b="0" i="1" dirty="0" smtClean="0">
                <a:solidFill>
                  <a:srgbClr val="000090"/>
                </a:solidFill>
              </a:rPr>
              <a:t>do not </a:t>
            </a:r>
            <a:r>
              <a:rPr lang="en-US" b="0" dirty="0" smtClean="0">
                <a:solidFill>
                  <a:srgbClr val="000090"/>
                </a:solidFill>
              </a:rPr>
              <a:t>include BNL-core group contributed effort in tracking/vertex-</a:t>
            </a:r>
            <a:r>
              <a:rPr lang="en-US" b="0" dirty="0" err="1" smtClean="0">
                <a:solidFill>
                  <a:srgbClr val="000090"/>
                </a:solidFill>
              </a:rPr>
              <a:t>ing</a:t>
            </a:r>
            <a:r>
              <a:rPr lang="en-US" b="0" dirty="0" smtClean="0">
                <a:solidFill>
                  <a:srgbClr val="000090"/>
                </a:solidFill>
              </a:rPr>
              <a:t>/calibrations etc.</a:t>
            </a:r>
          </a:p>
          <a:p>
            <a:endParaRPr lang="en-US" b="0" dirty="0" smtClean="0">
              <a:solidFill>
                <a:srgbClr val="000090"/>
              </a:solidFill>
            </a:endParaRPr>
          </a:p>
          <a:p>
            <a:r>
              <a:rPr lang="en-US" b="0" dirty="0" smtClean="0">
                <a:solidFill>
                  <a:srgbClr val="000090"/>
                </a:solidFill>
              </a:rPr>
              <a:t>Numbers are on the under-estimate side</a:t>
            </a:r>
          </a:p>
          <a:p>
            <a:endParaRPr lang="en-US" b="0" dirty="0" smtClean="0">
              <a:solidFill>
                <a:srgbClr val="000090"/>
              </a:solidFill>
            </a:endParaRPr>
          </a:p>
          <a:p>
            <a:r>
              <a:rPr lang="en-US" b="0" dirty="0" smtClean="0">
                <a:solidFill>
                  <a:srgbClr val="000090"/>
                </a:solidFill>
              </a:rPr>
              <a:t>It comes down to about 4 FTE/year for ~two years</a:t>
            </a:r>
          </a:p>
          <a:p>
            <a:pPr lvl="1"/>
            <a:r>
              <a:rPr lang="en-US" b="0" dirty="0" smtClean="0">
                <a:solidFill>
                  <a:srgbClr val="000090"/>
                </a:solidFill>
              </a:rPr>
              <a:t>We have about half of that</a:t>
            </a:r>
          </a:p>
          <a:p>
            <a:endParaRPr lang="en-US" b="0" dirty="0">
              <a:solidFill>
                <a:srgbClr val="000090"/>
              </a:solidFill>
            </a:endParaRPr>
          </a:p>
          <a:p>
            <a:endParaRPr lang="en-US" b="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7499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Software WBS.pd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8" t="11962" r="25577" b="24265"/>
          <a:stretch/>
        </p:blipFill>
        <p:spPr>
          <a:xfrm>
            <a:off x="0" y="476672"/>
            <a:ext cx="8928992" cy="612068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388424" y="6597352"/>
            <a:ext cx="374576" cy="26064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BD41AC4D-0739-984B-8047-6E97FCCB1FDD}" type="slidenum">
              <a:rPr lang="en-US" sz="1000" smtClean="0"/>
              <a:pPr>
                <a:defRPr/>
              </a:pPr>
              <a:t>4</a:t>
            </a:fld>
            <a:endParaRPr lang="en-US" sz="1000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07504" y="0"/>
            <a:ext cx="4968552" cy="404664"/>
          </a:xfrm>
          <a:solidFill>
            <a:srgbClr val="FDEADA"/>
          </a:solidFill>
        </p:spPr>
        <p:txBody>
          <a:bodyPr/>
          <a:lstStyle/>
          <a:p>
            <a:r>
              <a:rPr lang="en-US" sz="2400" dirty="0" smtClean="0">
                <a:solidFill>
                  <a:srgbClr val="0000FF"/>
                </a:solidFill>
              </a:rPr>
              <a:t>Schedule/Milestones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312480" y="558840"/>
            <a:ext cx="1008112" cy="144016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5292080" y="6278840"/>
            <a:ext cx="2016224" cy="216024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84168" y="116632"/>
            <a:ext cx="633507" cy="3077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NOW</a:t>
            </a:r>
            <a:endParaRPr lang="en-US" sz="1400" dirty="0">
              <a:solidFill>
                <a:srgbClr val="FF0000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6392520" y="404664"/>
            <a:ext cx="0" cy="6192688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1" name="TextBox 10"/>
          <p:cNvSpPr txBox="1"/>
          <p:nvPr/>
        </p:nvSpPr>
        <p:spPr>
          <a:xfrm>
            <a:off x="6732240" y="180132"/>
            <a:ext cx="6890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00FF"/>
                </a:solidFill>
              </a:rPr>
              <a:t>10/2012</a:t>
            </a:r>
            <a:endParaRPr lang="en-US" sz="1200" dirty="0">
              <a:solidFill>
                <a:srgbClr val="0000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16416" y="178480"/>
            <a:ext cx="6890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0000FF"/>
                </a:solidFill>
              </a:rPr>
              <a:t>10/2013</a:t>
            </a:r>
            <a:endParaRPr lang="en-US" sz="1200" dirty="0">
              <a:solidFill>
                <a:srgbClr val="0000FF"/>
              </a:solidFill>
            </a:endParaRPr>
          </a:p>
        </p:txBody>
      </p:sp>
      <p:sp>
        <p:nvSpPr>
          <p:cNvPr id="13" name="Oval 12"/>
          <p:cNvSpPr/>
          <p:nvPr/>
        </p:nvSpPr>
        <p:spPr bwMode="auto">
          <a:xfrm>
            <a:off x="467544" y="3429000"/>
            <a:ext cx="2016224" cy="288032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4572000" y="3861048"/>
            <a:ext cx="2016224" cy="216024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1325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556792"/>
            <a:ext cx="8385173" cy="3167732"/>
          </a:xfrm>
          <a:prstGeom prst="rect">
            <a:avLst/>
          </a:prstGeom>
          <a:solidFill>
            <a:schemeClr val="bg1"/>
          </a:solidFill>
          <a:ln w="28575" cmpd="sng">
            <a:solidFill>
              <a:schemeClr val="tx1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2843808" y="332656"/>
            <a:ext cx="3543082" cy="523220"/>
          </a:xfrm>
          <a:prstGeom prst="rect">
            <a:avLst/>
          </a:prstGeom>
          <a:solidFill>
            <a:srgbClr val="FFF5E6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LEVEL-3 Milestones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" name="Oval 2"/>
          <p:cNvSpPr/>
          <p:nvPr/>
        </p:nvSpPr>
        <p:spPr bwMode="auto">
          <a:xfrm>
            <a:off x="0" y="1628800"/>
            <a:ext cx="9144000" cy="1368152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ＭＳ Ｐゴシック" charset="0"/>
              <a:cs typeface="DejaVu Sans" charset="0"/>
            </a:endParaRPr>
          </a:p>
        </p:txBody>
      </p:sp>
      <p:sp>
        <p:nvSpPr>
          <p:cNvPr id="5" name="Rounded Rectangle 4"/>
          <p:cNvSpPr/>
          <p:nvPr/>
        </p:nvSpPr>
        <p:spPr bwMode="auto">
          <a:xfrm>
            <a:off x="1310474" y="1834241"/>
            <a:ext cx="7416824" cy="288032"/>
          </a:xfrm>
          <a:prstGeom prst="roundRect">
            <a:avLst/>
          </a:prstGeom>
          <a:solidFill>
            <a:srgbClr val="FFFF00">
              <a:alpha val="3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ＭＳ Ｐゴシック" charset="0"/>
              <a:cs typeface="DejaVu Sans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5373216"/>
            <a:ext cx="83407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Survey/Alignment/</a:t>
            </a:r>
            <a:r>
              <a:rPr lang="en-US" sz="20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Db</a:t>
            </a: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/Online are immediate on-project activities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Geometry/Offline/Analysis should be there too</a:t>
            </a:r>
            <a:endParaRPr lang="en-US" sz="20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8638312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0" y="260648"/>
            <a:ext cx="6563792" cy="563082"/>
          </a:xfrm>
          <a:solidFill>
            <a:srgbClr val="FFFFFF"/>
          </a:solidFill>
        </p:spPr>
        <p:txBody>
          <a:bodyPr/>
          <a:lstStyle/>
          <a:p>
            <a:pPr algn="l"/>
            <a:r>
              <a:rPr lang="en-US" sz="2400" dirty="0" smtClean="0">
                <a:solidFill>
                  <a:srgbClr val="000090"/>
                </a:solidFill>
                <a:latin typeface="Comic Sans MS"/>
                <a:cs typeface="Comic Sans MS"/>
              </a:rPr>
              <a:t>Areas of activities since CD2/3 (a year ago) </a:t>
            </a:r>
            <a:endParaRPr lang="en-US" sz="24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2272" y="1268760"/>
            <a:ext cx="8458200" cy="4968551"/>
          </a:xfrm>
        </p:spPr>
        <p:txBody>
          <a:bodyPr/>
          <a:lstStyle/>
          <a:p>
            <a:pPr marL="705709" lvl="1" indent="-342900">
              <a:buFont typeface="Arial"/>
              <a:buChar char="•"/>
            </a:pPr>
            <a:r>
              <a:rPr lang="en-US" sz="1800" dirty="0">
                <a:solidFill>
                  <a:srgbClr val="000090"/>
                </a:solidFill>
                <a:latin typeface="Comic Sans MS"/>
                <a:cs typeface="Comic Sans MS"/>
              </a:rPr>
              <a:t>HFT Geometry model </a:t>
            </a:r>
            <a:r>
              <a:rPr lang="en-US" sz="1800" dirty="0" smtClean="0">
                <a:solidFill>
                  <a:srgbClr val="0000FF"/>
                </a:solidFill>
                <a:latin typeface="Comic Sans MS"/>
                <a:cs typeface="Comic Sans MS"/>
              </a:rPr>
              <a:t> </a:t>
            </a:r>
            <a:endParaRPr lang="en-US" sz="1800" dirty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HFT Survey &amp; Alignment related work 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dirty="0">
                <a:solidFill>
                  <a:srgbClr val="000090"/>
                </a:solidFill>
                <a:latin typeface="Comic Sans MS"/>
                <a:cs typeface="Comic Sans MS"/>
              </a:rPr>
              <a:t>Slow/Fast PXL response </a:t>
            </a: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simulation  </a:t>
            </a:r>
            <a:endParaRPr lang="en-US" sz="1800" dirty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Prototype (BUR) simulations/</a:t>
            </a:r>
            <a:r>
              <a:rPr lang="en-US" sz="1800" b="0" dirty="0" smtClean="0">
                <a:solidFill>
                  <a:srgbClr val="0000FF"/>
                </a:solidFill>
                <a:latin typeface="Comic Sans MS"/>
                <a:cs typeface="Comic Sans MS"/>
              </a:rPr>
              <a:t>tracking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Offline structures (Hits </a:t>
            </a:r>
            <a:r>
              <a:rPr lang="en-US" sz="18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etc</a:t>
            </a: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)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Simulation environment (UPC e</a:t>
            </a:r>
            <a:r>
              <a:rPr lang="en-US" sz="1800" b="0" baseline="30000" dirty="0" smtClean="0">
                <a:solidFill>
                  <a:srgbClr val="000090"/>
                </a:solidFill>
                <a:latin typeface="Comic Sans MS"/>
                <a:cs typeface="Comic Sans MS"/>
              </a:rPr>
              <a:t>-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 background, </a:t>
            </a:r>
            <a:r>
              <a:rPr lang="en-US" sz="1800" b="0" dirty="0" smtClean="0">
                <a:solidFill>
                  <a:srgbClr val="0000FF"/>
                </a:solidFill>
                <a:latin typeface="Comic Sans MS"/>
                <a:cs typeface="Comic Sans MS"/>
              </a:rPr>
              <a:t>Pileup</a:t>
            </a: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)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dirty="0">
                <a:solidFill>
                  <a:srgbClr val="000090"/>
                </a:solidFill>
                <a:latin typeface="Comic Sans MS"/>
                <a:cs typeface="Comic Sans MS"/>
              </a:rPr>
              <a:t>Conventions (naming </a:t>
            </a: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scheme defined</a:t>
            </a: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), </a:t>
            </a:r>
            <a:r>
              <a:rPr lang="en-US" sz="1800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Db</a:t>
            </a:r>
            <a:r>
              <a:rPr lang="en-US" sz="1800" dirty="0" smtClean="0">
                <a:solidFill>
                  <a:srgbClr val="0000FF"/>
                </a:solidFill>
                <a:latin typeface="Comic Sans MS"/>
                <a:cs typeface="Comic Sans MS"/>
              </a:rPr>
              <a:t> </a:t>
            </a:r>
            <a:endParaRPr lang="en-US" sz="1800" dirty="0" smtClean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362809" lvl="1" indent="0"/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----------------------------------------------------------------</a:t>
            </a:r>
            <a:endParaRPr lang="en-US" sz="1800" b="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dirty="0">
                <a:solidFill>
                  <a:srgbClr val="FF0000"/>
                </a:solidFill>
                <a:latin typeface="Comic Sans MS"/>
                <a:cs typeface="Comic Sans MS"/>
              </a:rPr>
              <a:t>Hit</a:t>
            </a:r>
            <a:r>
              <a:rPr lang="en-US" sz="1800" dirty="0">
                <a:solidFill>
                  <a:srgbClr val="000090"/>
                </a:solidFill>
                <a:latin typeface="Comic Sans MS"/>
                <a:cs typeface="Comic Sans MS"/>
              </a:rPr>
              <a:t>/Event vertex </a:t>
            </a:r>
            <a:r>
              <a:rPr lang="en-US" sz="1800" dirty="0">
                <a:solidFill>
                  <a:srgbClr val="0000FF"/>
                </a:solidFill>
                <a:latin typeface="Comic Sans MS"/>
                <a:cs typeface="Comic Sans MS"/>
              </a:rPr>
              <a:t>finders/</a:t>
            </a:r>
            <a:r>
              <a:rPr lang="en-US" sz="1800" dirty="0" err="1">
                <a:solidFill>
                  <a:srgbClr val="000090"/>
                </a:solidFill>
                <a:latin typeface="Comic Sans MS"/>
                <a:cs typeface="Comic Sans MS"/>
              </a:rPr>
              <a:t>Kalman</a:t>
            </a:r>
            <a:r>
              <a:rPr lang="en-US" sz="1800" dirty="0">
                <a:solidFill>
                  <a:srgbClr val="000090"/>
                </a:solidFill>
                <a:latin typeface="Comic Sans MS"/>
                <a:cs typeface="Comic Sans MS"/>
              </a:rPr>
              <a:t> fitter for decays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Evaluation/Analysis </a:t>
            </a:r>
            <a:r>
              <a:rPr lang="en-US" sz="1800" b="0" dirty="0" smtClean="0">
                <a:solidFill>
                  <a:srgbClr val="0000FF"/>
                </a:solidFill>
                <a:latin typeface="Comic Sans MS"/>
                <a:cs typeface="Comic Sans MS"/>
              </a:rPr>
              <a:t>framework (see Jonathan’s talk)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b="0" dirty="0" smtClean="0">
                <a:solidFill>
                  <a:srgbClr val="000090"/>
                </a:solidFill>
                <a:latin typeface="Comic Sans MS"/>
                <a:cs typeface="Comic Sans MS"/>
              </a:rPr>
              <a:t>Tests of new STV tracker, VMC environment</a:t>
            </a:r>
          </a:p>
          <a:p>
            <a:pPr marL="362809" lvl="1" indent="0"/>
            <a:endParaRPr lang="en-US" sz="1800" b="0" dirty="0" smtClean="0">
              <a:solidFill>
                <a:srgbClr val="0000FF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b="1" dirty="0" smtClean="0">
                <a:solidFill>
                  <a:srgbClr val="FF6600"/>
                </a:solidFill>
                <a:latin typeface="Comic Sans MS"/>
                <a:cs typeface="Comic Sans MS"/>
              </a:rPr>
              <a:t>‘Online</a:t>
            </a:r>
            <a:r>
              <a:rPr lang="en-US" sz="1800" b="1" dirty="0">
                <a:solidFill>
                  <a:srgbClr val="FF6600"/>
                </a:solidFill>
                <a:latin typeface="Comic Sans MS"/>
                <a:cs typeface="Comic Sans MS"/>
              </a:rPr>
              <a:t>’ data format/slow controls/online QA/</a:t>
            </a:r>
            <a:r>
              <a:rPr lang="en-US" sz="1800" b="1" dirty="0" err="1">
                <a:solidFill>
                  <a:srgbClr val="FF6600"/>
                </a:solidFill>
                <a:latin typeface="Comic Sans MS"/>
                <a:cs typeface="Comic Sans MS"/>
              </a:rPr>
              <a:t>Db</a:t>
            </a:r>
            <a:r>
              <a:rPr lang="en-US" sz="1800" b="1" dirty="0">
                <a:solidFill>
                  <a:srgbClr val="FF6600"/>
                </a:solidFill>
                <a:latin typeface="Comic Sans MS"/>
                <a:cs typeface="Comic Sans MS"/>
              </a:rPr>
              <a:t> considerations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256" y="6485652"/>
            <a:ext cx="2784687" cy="36933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RED</a:t>
            </a: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 = On-scope activity</a:t>
            </a:r>
            <a:endParaRPr lang="en-US" sz="18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0652844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260648"/>
            <a:ext cx="8280920" cy="2664295"/>
          </a:xfrm>
        </p:spPr>
        <p:txBody>
          <a:bodyPr/>
          <a:lstStyle/>
          <a:p>
            <a:pPr marL="0" indent="0"/>
            <a:r>
              <a:rPr lang="en-US" sz="1800" dirty="0" smtClean="0">
                <a:solidFill>
                  <a:srgbClr val="FF0000"/>
                </a:solidFill>
                <a:latin typeface="Comic Sans MS"/>
                <a:cs typeface="Comic Sans MS"/>
              </a:rPr>
              <a:t>HFT Geometry model update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Creating </a:t>
            </a: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the Y2013 [a/b] geometry in </a:t>
            </a:r>
            <a:r>
              <a:rPr lang="en-US" sz="18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AgML</a:t>
            </a: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 based on Solid-Works Models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We had an internal review in March, working on recommendations </a:t>
            </a:r>
            <a:r>
              <a:rPr lang="en-US" sz="18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etc</a:t>
            </a:r>
            <a:endParaRPr lang="en-US" sz="1800" dirty="0" smtClean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r>
              <a:rPr lang="en-US" sz="1800" dirty="0">
                <a:solidFill>
                  <a:srgbClr val="000090"/>
                </a:solidFill>
                <a:latin typeface="Comic Sans MS"/>
                <a:cs typeface="Comic Sans MS"/>
              </a:rPr>
              <a:t>Work on SSD/IST in </a:t>
            </a:r>
            <a:r>
              <a:rPr lang="en-US" sz="1800" dirty="0" smtClean="0">
                <a:solidFill>
                  <a:srgbClr val="0000FF"/>
                </a:solidFill>
                <a:latin typeface="Comic Sans MS"/>
                <a:cs typeface="Comic Sans MS"/>
              </a:rPr>
              <a:t>progress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Work on details of support structures </a:t>
            </a:r>
            <a:r>
              <a:rPr lang="en-US" sz="18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etc</a:t>
            </a: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 in </a:t>
            </a:r>
            <a:r>
              <a:rPr lang="en-US" sz="1800" dirty="0" smtClean="0">
                <a:solidFill>
                  <a:srgbClr val="0000FF"/>
                </a:solidFill>
                <a:latin typeface="Comic Sans MS"/>
                <a:cs typeface="Comic Sans MS"/>
              </a:rPr>
              <a:t>progress</a:t>
            </a:r>
          </a:p>
          <a:p>
            <a:pPr marL="705709" lvl="1" indent="-342900">
              <a:buFont typeface="Arial"/>
              <a:buChar char="•"/>
            </a:pP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Manpower probably O.K. but help is more than welcomed (no skills)</a:t>
            </a:r>
            <a:endParaRPr lang="en-US" sz="1800" dirty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endParaRPr lang="en-US" sz="1800" dirty="0">
              <a:solidFill>
                <a:srgbClr val="000090"/>
              </a:solidFill>
              <a:latin typeface="Comic Sans MS"/>
              <a:cs typeface="Comic Sans MS"/>
            </a:endParaRPr>
          </a:p>
          <a:p>
            <a:pPr marL="705709" lvl="1" indent="-342900">
              <a:buFont typeface="Arial"/>
              <a:buChar char="•"/>
            </a:pPr>
            <a:endParaRPr lang="en-US" sz="1800" dirty="0" smtClean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pic>
        <p:nvPicPr>
          <p:cNvPr id="4" name="Picture 3" descr="IDS_layout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0" y="4437112"/>
            <a:ext cx="4704576" cy="2420889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7" name="Picture 6" descr="y2013_support_material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59" t="29778" r="11222" b="25185"/>
          <a:stretch/>
        </p:blipFill>
        <p:spPr>
          <a:xfrm>
            <a:off x="4788024" y="3233505"/>
            <a:ext cx="4292946" cy="3624496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0" name="Picture 9" descr="ULT_CABLE-4.pd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55" t="7846" r="39204" b="8110"/>
          <a:stretch/>
        </p:blipFill>
        <p:spPr>
          <a:xfrm rot="5400000">
            <a:off x="2028507" y="1363981"/>
            <a:ext cx="734309" cy="4576316"/>
          </a:xfrm>
          <a:prstGeom prst="rect">
            <a:avLst/>
          </a:prstGeom>
          <a:ln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39620149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4536504" cy="1440160"/>
          </a:xfrm>
        </p:spPr>
        <p:txBody>
          <a:bodyPr/>
          <a:lstStyle/>
          <a:p>
            <a:pPr algn="l"/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PXL sector modeling in GEANT</a:t>
            </a:r>
            <a:b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</a:b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/>
            </a:r>
            <a:b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</a:br>
            <a:r>
              <a:rPr lang="en-US" sz="1800" dirty="0">
                <a:solidFill>
                  <a:srgbClr val="000090"/>
                </a:solidFill>
                <a:latin typeface="Comic Sans MS"/>
                <a:cs typeface="Comic Sans MS"/>
              </a:rPr>
              <a:t>	 </a:t>
            </a: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- 	detailed work on structure and 		thickness </a:t>
            </a: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/>
            </a:r>
            <a:b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</a:br>
            <a:r>
              <a:rPr lang="en-US" sz="1800" dirty="0">
                <a:solidFill>
                  <a:srgbClr val="000090"/>
                </a:solidFill>
                <a:latin typeface="Comic Sans MS"/>
                <a:cs typeface="Comic Sans MS"/>
              </a:rPr>
              <a:t>	 </a:t>
            </a:r>
            <a:r>
              <a:rPr lang="en-US" sz="1800" dirty="0" smtClean="0">
                <a:solidFill>
                  <a:srgbClr val="000090"/>
                </a:solidFill>
                <a:latin typeface="Comic Sans MS"/>
                <a:cs typeface="Comic Sans MS"/>
              </a:rPr>
              <a:t>-	optimization in </a:t>
            </a:r>
            <a:r>
              <a:rPr lang="en-US" sz="1800" dirty="0" smtClean="0">
                <a:solidFill>
                  <a:srgbClr val="0000FF"/>
                </a:solidFill>
                <a:latin typeface="Comic Sans MS"/>
                <a:cs typeface="Comic Sans MS"/>
              </a:rPr>
              <a:t>progress</a:t>
            </a:r>
            <a:endParaRPr lang="en-US" sz="18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24944"/>
            <a:ext cx="5594179" cy="39111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0012" y="50428"/>
            <a:ext cx="4419786" cy="2946524"/>
          </a:xfrm>
          <a:prstGeom prst="rect">
            <a:avLst/>
          </a:prstGeom>
        </p:spPr>
      </p:pic>
      <p:pic>
        <p:nvPicPr>
          <p:cNvPr id="7" name="Picture 6" descr="HW_detector_layers_rad_length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3068960"/>
            <a:ext cx="3563592" cy="378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3296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16632"/>
            <a:ext cx="8928992" cy="662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4296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ＭＳ Ｐゴシック"/>
        <a:cs typeface="DejaVu Sans"/>
      </a:majorFont>
      <a:minorFont>
        <a:latin typeface="Arial"/>
        <a:ea typeface="ＭＳ Ｐゴシック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DejaVu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DejaVu Sans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15468</TotalTime>
  <Words>1095</Words>
  <Application>Microsoft Macintosh PowerPoint</Application>
  <PresentationFormat>On-screen Show (4:3)</PresentationFormat>
  <Paragraphs>177</Paragraphs>
  <Slides>24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Blank Presentation</vt:lpstr>
      <vt:lpstr>Office Theme</vt:lpstr>
      <vt:lpstr>1_Office Theme</vt:lpstr>
      <vt:lpstr>PowerPoint.Show.8</vt:lpstr>
      <vt:lpstr>HFT Software Status </vt:lpstr>
      <vt:lpstr>PowerPoint Presentation</vt:lpstr>
      <vt:lpstr>Task Overview and FTE needs</vt:lpstr>
      <vt:lpstr>Schedule/Milestones</vt:lpstr>
      <vt:lpstr>PowerPoint Presentation</vt:lpstr>
      <vt:lpstr>Areas of activities since CD2/3 (a year ago) </vt:lpstr>
      <vt:lpstr>PowerPoint Presentation</vt:lpstr>
      <vt:lpstr>PXL sector modeling in GEANT    -  detailed work on structure and   thickness    - optimization in progress</vt:lpstr>
      <vt:lpstr>PowerPoint Presentation</vt:lpstr>
      <vt:lpstr>PowerPoint Presentation</vt:lpstr>
      <vt:lpstr>Sensor’s features for individual pixel coordinates identified  - Need be programmable </vt:lpstr>
      <vt:lpstr>PowerPoint Presentation</vt:lpstr>
      <vt:lpstr>PowerPoint Presentation</vt:lpstr>
      <vt:lpstr>PowerPoint Presentation</vt:lpstr>
      <vt:lpstr>BUR (Hao) results based on full simulations </vt:lpstr>
      <vt:lpstr>PowerPoint Presentation</vt:lpstr>
      <vt:lpstr>PowerPoint Presentation</vt:lpstr>
      <vt:lpstr>PowerPoint Presentation</vt:lpstr>
      <vt:lpstr>PowerPoint Presentation</vt:lpstr>
      <vt:lpstr>Miscellaneous </vt:lpstr>
      <vt:lpstr>Still to do </vt:lpstr>
      <vt:lpstr>PowerPoint Presentation</vt:lpstr>
      <vt:lpstr>Summary</vt:lpstr>
      <vt:lpstr>PowerPoint Presentation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HFT Project Overview</dc:title>
  <dc:subject/>
  <dc:creator>HG HGR</dc:creator>
  <cp:keywords/>
  <dc:description/>
  <cp:lastModifiedBy>Spyridon Margetis</cp:lastModifiedBy>
  <cp:revision>377</cp:revision>
  <cp:lastPrinted>2012-03-13T21:30:30Z</cp:lastPrinted>
  <dcterms:created xsi:type="dcterms:W3CDTF">2010-12-08T17:11:25Z</dcterms:created>
  <dcterms:modified xsi:type="dcterms:W3CDTF">2012-06-17T18:56:57Z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74911593</vt:i4>
  </property>
  <property fmtid="{D5CDD505-2E9C-101B-9397-08002B2CF9AE}" pid="3" name="_EmailSubject">
    <vt:lpwstr/>
  </property>
  <property fmtid="{D5CDD505-2E9C-101B-9397-08002B2CF9AE}" pid="4" name="_AuthorEmail">
    <vt:lpwstr>HHWieman@lbl.gov</vt:lpwstr>
  </property>
  <property fmtid="{D5CDD505-2E9C-101B-9397-08002B2CF9AE}" pid="5" name="_AuthorEmailDisplayName">
    <vt:lpwstr>Howard Wieman</vt:lpwstr>
  </property>
  <property fmtid="{D5CDD505-2E9C-101B-9397-08002B2CF9AE}" pid="6" name="_ReviewingToolsShownOnce">
    <vt:lpwstr/>
  </property>
</Properties>
</file>